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91" r:id="rId33"/>
    <p:sldId id="292" r:id="rId34"/>
    <p:sldId id="289" r:id="rId35"/>
    <p:sldId id="293" r:id="rId36"/>
    <p:sldId id="294" r:id="rId37"/>
    <p:sldId id="295" r:id="rId38"/>
    <p:sldId id="297" r:id="rId39"/>
    <p:sldId id="296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6" r:id="rId48"/>
    <p:sldId id="308" r:id="rId49"/>
    <p:sldId id="309" r:id="rId50"/>
    <p:sldId id="310" r:id="rId51"/>
    <p:sldId id="311" r:id="rId52"/>
    <p:sldId id="312" r:id="rId53"/>
    <p:sldId id="313" r:id="rId54"/>
    <p:sldId id="315" r:id="rId55"/>
    <p:sldId id="314" r:id="rId56"/>
    <p:sldId id="316" r:id="rId57"/>
    <p:sldId id="317" r:id="rId58"/>
    <p:sldId id="318" r:id="rId59"/>
    <p:sldId id="319" r:id="rId60"/>
    <p:sldId id="320" r:id="rId61"/>
    <p:sldId id="321" r:id="rId62"/>
    <p:sldId id="322" r:id="rId6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65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6417C-5BEA-4B70-BBC1-B935D2C27D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80B88-0DD3-4453-8918-A83C9BD70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566BC-84A8-4ED0-A90E-9A58C11F2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EC5B0-62CD-4910-A46E-6CBFC2A912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7840-A97A-4C3C-AB17-960259B8D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B644E-67F6-4D41-9E0A-D963ED95AF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42E9-98A2-4BD2-9A61-443CFEC2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61B03-D3B7-4D99-B2EA-A268A00726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75EFA-9E61-465A-AD48-66816CA29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443C1-94F8-4825-9E85-03B6DB7CAD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C24FA85-A87C-4E1E-A519-554EBCCBC3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E830C9-5841-4412-8765-9541ED0E750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981200" y="3962400"/>
            <a:ext cx="54578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 sz="3200">
                <a:latin typeface="Times New Roman" pitchFamily="18" charset="0"/>
              </a:rPr>
              <a:t>ARHITEKTURA RAČUNARA</a:t>
            </a:r>
            <a:endParaRPr lang="en-US" sz="32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42" name="Group 2"/>
          <p:cNvGrpSpPr>
            <a:grpSpLocks/>
          </p:cNvGrpSpPr>
          <p:nvPr/>
        </p:nvGrpSpPr>
        <p:grpSpPr bwMode="auto">
          <a:xfrm>
            <a:off x="838200" y="1371600"/>
            <a:ext cx="1524000" cy="1066800"/>
            <a:chOff x="432" y="768"/>
            <a:chExt cx="960" cy="672"/>
          </a:xfrm>
        </p:grpSpPr>
        <p:sp>
          <p:nvSpPr>
            <p:cNvPr id="61443" name="Rectangle 3"/>
            <p:cNvSpPr>
              <a:spLocks noChangeArrowheads="1"/>
            </p:cNvSpPr>
            <p:nvPr/>
          </p:nvSpPr>
          <p:spPr bwMode="auto">
            <a:xfrm>
              <a:off x="432" y="76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1444" name="Text Box 4"/>
            <p:cNvSpPr txBox="1">
              <a:spLocks noChangeArrowheads="1"/>
            </p:cNvSpPr>
            <p:nvPr/>
          </p:nvSpPr>
          <p:spPr bwMode="auto">
            <a:xfrm>
              <a:off x="480" y="816"/>
              <a:ext cx="86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Aritmetičko</a:t>
              </a:r>
              <a:endParaRPr lang="en-US"/>
            </a:p>
            <a:p>
              <a:pPr algn="ctr"/>
              <a:r>
                <a:rPr lang="sr-Latn-CS"/>
                <a:t>logička</a:t>
              </a:r>
              <a:endParaRPr lang="en-US"/>
            </a:p>
            <a:p>
              <a:pPr algn="ctr"/>
              <a:r>
                <a:rPr lang="sr-Latn-CS"/>
                <a:t>jedinica</a:t>
              </a:r>
              <a:endParaRPr lang="en-US"/>
            </a:p>
          </p:txBody>
        </p:sp>
      </p:grp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304800" y="152400"/>
            <a:ext cx="273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ULAZ PODATAKA</a:t>
            </a:r>
          </a:p>
        </p:txBody>
      </p:sp>
      <p:grpSp>
        <p:nvGrpSpPr>
          <p:cNvPr id="61446" name="Group 6"/>
          <p:cNvGrpSpPr>
            <a:grpSpLocks/>
          </p:cNvGrpSpPr>
          <p:nvPr/>
        </p:nvGrpSpPr>
        <p:grpSpPr bwMode="auto">
          <a:xfrm>
            <a:off x="838200" y="3048000"/>
            <a:ext cx="1524000" cy="1066800"/>
            <a:chOff x="432" y="1728"/>
            <a:chExt cx="960" cy="672"/>
          </a:xfrm>
        </p:grpSpPr>
        <p:sp>
          <p:nvSpPr>
            <p:cNvPr id="61447" name="Rectangle 7"/>
            <p:cNvSpPr>
              <a:spLocks noChangeArrowheads="1"/>
            </p:cNvSpPr>
            <p:nvPr/>
          </p:nvSpPr>
          <p:spPr bwMode="auto">
            <a:xfrm>
              <a:off x="432" y="172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1448" name="Text Box 8"/>
            <p:cNvSpPr txBox="1">
              <a:spLocks noChangeArrowheads="1"/>
            </p:cNvSpPr>
            <p:nvPr/>
          </p:nvSpPr>
          <p:spPr bwMode="auto">
            <a:xfrm>
              <a:off x="480" y="1872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Upravljačka jedinica</a:t>
              </a:r>
              <a:endParaRPr lang="en-US"/>
            </a:p>
          </p:txBody>
        </p:sp>
      </p:grpSp>
      <p:grpSp>
        <p:nvGrpSpPr>
          <p:cNvPr id="61449" name="Group 9"/>
          <p:cNvGrpSpPr>
            <a:grpSpLocks/>
          </p:cNvGrpSpPr>
          <p:nvPr/>
        </p:nvGrpSpPr>
        <p:grpSpPr bwMode="auto">
          <a:xfrm>
            <a:off x="533400" y="4953000"/>
            <a:ext cx="2057400" cy="1524000"/>
            <a:chOff x="2400" y="2448"/>
            <a:chExt cx="1296" cy="960"/>
          </a:xfrm>
        </p:grpSpPr>
        <p:sp>
          <p:nvSpPr>
            <p:cNvPr id="61450" name="Rectangle 10"/>
            <p:cNvSpPr>
              <a:spLocks noChangeArrowheads="1"/>
            </p:cNvSpPr>
            <p:nvPr/>
          </p:nvSpPr>
          <p:spPr bwMode="auto">
            <a:xfrm>
              <a:off x="2400" y="2448"/>
              <a:ext cx="1296" cy="96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1451" name="Text Box 11"/>
            <p:cNvSpPr txBox="1">
              <a:spLocks noChangeArrowheads="1"/>
            </p:cNvSpPr>
            <p:nvPr/>
          </p:nvSpPr>
          <p:spPr bwMode="auto">
            <a:xfrm>
              <a:off x="2640" y="283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Memorija</a:t>
              </a:r>
            </a:p>
          </p:txBody>
        </p:sp>
      </p:grpSp>
      <p:grpSp>
        <p:nvGrpSpPr>
          <p:cNvPr id="61452" name="Group 12"/>
          <p:cNvGrpSpPr>
            <a:grpSpLocks/>
          </p:cNvGrpSpPr>
          <p:nvPr/>
        </p:nvGrpSpPr>
        <p:grpSpPr bwMode="auto">
          <a:xfrm>
            <a:off x="5181600" y="1600200"/>
            <a:ext cx="1295400" cy="1219200"/>
            <a:chOff x="3120" y="1056"/>
            <a:chExt cx="816" cy="768"/>
          </a:xfrm>
        </p:grpSpPr>
        <p:sp>
          <p:nvSpPr>
            <p:cNvPr id="61453" name="Rectangle 13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1454" name="Text Box 14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Ulazni uređaji</a:t>
              </a:r>
              <a:endParaRPr lang="en-US"/>
            </a:p>
          </p:txBody>
        </p:sp>
      </p:grpSp>
      <p:sp>
        <p:nvSpPr>
          <p:cNvPr id="61455" name="Rectangle 15"/>
          <p:cNvSpPr>
            <a:spLocks noChangeArrowheads="1"/>
          </p:cNvSpPr>
          <p:nvPr/>
        </p:nvSpPr>
        <p:spPr bwMode="auto">
          <a:xfrm>
            <a:off x="304800" y="762000"/>
            <a:ext cx="2286000" cy="3581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685800" y="838200"/>
            <a:ext cx="76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CPU</a:t>
            </a:r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>
            <a:off x="1066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58" name="Text Box 18"/>
          <p:cNvSpPr txBox="1">
            <a:spLocks noChangeArrowheads="1"/>
          </p:cNvSpPr>
          <p:nvPr/>
        </p:nvSpPr>
        <p:spPr bwMode="auto">
          <a:xfrm>
            <a:off x="609600" y="44196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sp>
        <p:nvSpPr>
          <p:cNvPr id="61459" name="Text Box 19"/>
          <p:cNvSpPr txBox="1">
            <a:spLocks noChangeArrowheads="1"/>
          </p:cNvSpPr>
          <p:nvPr/>
        </p:nvSpPr>
        <p:spPr bwMode="auto">
          <a:xfrm>
            <a:off x="609600" y="2590800"/>
            <a:ext cx="41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R</a:t>
            </a:r>
          </a:p>
        </p:txBody>
      </p:sp>
      <p:sp>
        <p:nvSpPr>
          <p:cNvPr id="61460" name="Line 20"/>
          <p:cNvSpPr>
            <a:spLocks noChangeShapeType="1"/>
          </p:cNvSpPr>
          <p:nvPr/>
        </p:nvSpPr>
        <p:spPr bwMode="auto">
          <a:xfrm flipV="1">
            <a:off x="10668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1" name="Line 21"/>
          <p:cNvSpPr>
            <a:spLocks noChangeShapeType="1"/>
          </p:cNvSpPr>
          <p:nvPr/>
        </p:nvSpPr>
        <p:spPr bwMode="auto">
          <a:xfrm flipV="1">
            <a:off x="2057400" y="2438400"/>
            <a:ext cx="0" cy="609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1600200" y="2590800"/>
            <a:ext cx="449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A</a:t>
            </a:r>
            <a:r>
              <a:rPr lang="en-US" sz="1000" b="1">
                <a:solidFill>
                  <a:srgbClr val="FF0000"/>
                </a:solidFill>
              </a:rPr>
              <a:t>W</a:t>
            </a:r>
          </a:p>
        </p:txBody>
      </p:sp>
      <p:sp>
        <p:nvSpPr>
          <p:cNvPr id="61463" name="Line 23"/>
          <p:cNvSpPr>
            <a:spLocks noChangeShapeType="1"/>
          </p:cNvSpPr>
          <p:nvPr/>
        </p:nvSpPr>
        <p:spPr bwMode="auto">
          <a:xfrm>
            <a:off x="16002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4" name="Line 24"/>
          <p:cNvSpPr>
            <a:spLocks noChangeShapeType="1"/>
          </p:cNvSpPr>
          <p:nvPr/>
        </p:nvSpPr>
        <p:spPr bwMode="auto">
          <a:xfrm>
            <a:off x="2209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5" name="Text Box 25"/>
          <p:cNvSpPr txBox="1">
            <a:spLocks noChangeArrowheads="1"/>
          </p:cNvSpPr>
          <p:nvPr/>
        </p:nvSpPr>
        <p:spPr bwMode="auto">
          <a:xfrm>
            <a:off x="1752600" y="44196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sp>
        <p:nvSpPr>
          <p:cNvPr id="61466" name="Text Box 26"/>
          <p:cNvSpPr txBox="1">
            <a:spLocks noChangeArrowheads="1"/>
          </p:cNvSpPr>
          <p:nvPr/>
        </p:nvSpPr>
        <p:spPr bwMode="auto">
          <a:xfrm>
            <a:off x="1143000" y="44196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grpSp>
        <p:nvGrpSpPr>
          <p:cNvPr id="61467" name="Group 27"/>
          <p:cNvGrpSpPr>
            <a:grpSpLocks/>
          </p:cNvGrpSpPr>
          <p:nvPr/>
        </p:nvGrpSpPr>
        <p:grpSpPr bwMode="auto">
          <a:xfrm>
            <a:off x="5181600" y="3810000"/>
            <a:ext cx="1295400" cy="1219200"/>
            <a:chOff x="3120" y="1056"/>
            <a:chExt cx="816" cy="768"/>
          </a:xfrm>
        </p:grpSpPr>
        <p:sp>
          <p:nvSpPr>
            <p:cNvPr id="61468" name="Rectangle 28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1469" name="Text Box 29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Izlazni</a:t>
              </a:r>
              <a:r>
                <a:rPr lang="sr-Latn-CS"/>
                <a:t> uređaji</a:t>
              </a:r>
              <a:endParaRPr lang="en-US"/>
            </a:p>
          </p:txBody>
        </p:sp>
      </p:grpSp>
      <p:sp>
        <p:nvSpPr>
          <p:cNvPr id="61470" name="Rectangle 30"/>
          <p:cNvSpPr>
            <a:spLocks noChangeArrowheads="1"/>
          </p:cNvSpPr>
          <p:nvPr/>
        </p:nvSpPr>
        <p:spPr bwMode="auto">
          <a:xfrm>
            <a:off x="4724400" y="1066800"/>
            <a:ext cx="2286000" cy="426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71" name="Text Box 31"/>
          <p:cNvSpPr txBox="1">
            <a:spLocks noChangeArrowheads="1"/>
          </p:cNvSpPr>
          <p:nvPr/>
        </p:nvSpPr>
        <p:spPr bwMode="auto">
          <a:xfrm>
            <a:off x="4876800" y="1066800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Komunikacije</a:t>
            </a:r>
          </a:p>
        </p:txBody>
      </p:sp>
      <p:grpSp>
        <p:nvGrpSpPr>
          <p:cNvPr id="61472" name="Group 32"/>
          <p:cNvGrpSpPr>
            <a:grpSpLocks/>
          </p:cNvGrpSpPr>
          <p:nvPr/>
        </p:nvGrpSpPr>
        <p:grpSpPr bwMode="auto">
          <a:xfrm>
            <a:off x="2362200" y="2590800"/>
            <a:ext cx="2819400" cy="685800"/>
            <a:chOff x="1872" y="1632"/>
            <a:chExt cx="1776" cy="432"/>
          </a:xfrm>
        </p:grpSpPr>
        <p:sp>
          <p:nvSpPr>
            <p:cNvPr id="61473" name="Line 33"/>
            <p:cNvSpPr>
              <a:spLocks noChangeShapeType="1"/>
            </p:cNvSpPr>
            <p:nvPr/>
          </p:nvSpPr>
          <p:spPr bwMode="auto">
            <a:xfrm>
              <a:off x="2208" y="1632"/>
              <a:ext cx="14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74" name="Line 34"/>
            <p:cNvSpPr>
              <a:spLocks noChangeShapeType="1"/>
            </p:cNvSpPr>
            <p:nvPr/>
          </p:nvSpPr>
          <p:spPr bwMode="auto">
            <a:xfrm>
              <a:off x="1872" y="2064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75" name="Line 35"/>
            <p:cNvSpPr>
              <a:spLocks noChangeShapeType="1"/>
            </p:cNvSpPr>
            <p:nvPr/>
          </p:nvSpPr>
          <p:spPr bwMode="auto">
            <a:xfrm flipV="1">
              <a:off x="2208" y="1632"/>
              <a:ext cx="0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76" name="Text Box 36"/>
          <p:cNvSpPr txBox="1">
            <a:spLocks noChangeArrowheads="1"/>
          </p:cNvSpPr>
          <p:nvPr/>
        </p:nvSpPr>
        <p:spPr bwMode="auto">
          <a:xfrm>
            <a:off x="4267200" y="259080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</a:t>
            </a:r>
            <a:endParaRPr lang="en-US" sz="1000"/>
          </a:p>
        </p:txBody>
      </p:sp>
      <p:sp>
        <p:nvSpPr>
          <p:cNvPr id="61477" name="Line 37"/>
          <p:cNvSpPr>
            <a:spLocks noChangeShapeType="1"/>
          </p:cNvSpPr>
          <p:nvPr/>
        </p:nvSpPr>
        <p:spPr bwMode="auto">
          <a:xfrm>
            <a:off x="2362200" y="4038600"/>
            <a:ext cx="2819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8" name="Text Box 38"/>
          <p:cNvSpPr txBox="1">
            <a:spLocks noChangeArrowheads="1"/>
          </p:cNvSpPr>
          <p:nvPr/>
        </p:nvSpPr>
        <p:spPr bwMode="auto">
          <a:xfrm>
            <a:off x="4343400" y="3657600"/>
            <a:ext cx="38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</a:t>
            </a:r>
            <a:endParaRPr lang="en-US" sz="1000"/>
          </a:p>
        </p:txBody>
      </p:sp>
      <p:grpSp>
        <p:nvGrpSpPr>
          <p:cNvPr id="61479" name="Group 39"/>
          <p:cNvGrpSpPr>
            <a:grpSpLocks/>
          </p:cNvGrpSpPr>
          <p:nvPr/>
        </p:nvGrpSpPr>
        <p:grpSpPr bwMode="auto">
          <a:xfrm>
            <a:off x="2362200" y="685800"/>
            <a:ext cx="2819400" cy="5867400"/>
            <a:chOff x="1872" y="432"/>
            <a:chExt cx="1776" cy="3696"/>
          </a:xfrm>
        </p:grpSpPr>
        <p:sp>
          <p:nvSpPr>
            <p:cNvPr id="61480" name="Line 40"/>
            <p:cNvSpPr>
              <a:spLocks noChangeShapeType="1"/>
            </p:cNvSpPr>
            <p:nvPr/>
          </p:nvSpPr>
          <p:spPr bwMode="auto">
            <a:xfrm flipH="1">
              <a:off x="2592" y="432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81" name="Line 41"/>
            <p:cNvSpPr>
              <a:spLocks noChangeShapeType="1"/>
            </p:cNvSpPr>
            <p:nvPr/>
          </p:nvSpPr>
          <p:spPr bwMode="auto">
            <a:xfrm flipH="1">
              <a:off x="2784" y="432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82" name="Line 42"/>
            <p:cNvSpPr>
              <a:spLocks noChangeShapeType="1"/>
            </p:cNvSpPr>
            <p:nvPr/>
          </p:nvSpPr>
          <p:spPr bwMode="auto">
            <a:xfrm rot="5400000" flipH="1">
              <a:off x="2232" y="744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83" name="Line 43"/>
            <p:cNvSpPr>
              <a:spLocks noChangeShapeType="1"/>
            </p:cNvSpPr>
            <p:nvPr/>
          </p:nvSpPr>
          <p:spPr bwMode="auto">
            <a:xfrm rot="5400000" flipH="1">
              <a:off x="2232" y="936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84" name="Line 44"/>
            <p:cNvSpPr>
              <a:spLocks noChangeShapeType="1"/>
            </p:cNvSpPr>
            <p:nvPr/>
          </p:nvSpPr>
          <p:spPr bwMode="auto">
            <a:xfrm flipH="1">
              <a:off x="2592" y="1296"/>
              <a:ext cx="0" cy="9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85" name="Line 45"/>
            <p:cNvSpPr>
              <a:spLocks noChangeShapeType="1"/>
            </p:cNvSpPr>
            <p:nvPr/>
          </p:nvSpPr>
          <p:spPr bwMode="auto">
            <a:xfrm flipH="1">
              <a:off x="2784" y="1488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486" name="Group 46"/>
            <p:cNvGrpSpPr>
              <a:grpSpLocks/>
            </p:cNvGrpSpPr>
            <p:nvPr/>
          </p:nvGrpSpPr>
          <p:grpSpPr bwMode="auto">
            <a:xfrm rot="5400000">
              <a:off x="2136" y="1944"/>
              <a:ext cx="192" cy="720"/>
              <a:chOff x="2592" y="432"/>
              <a:chExt cx="192" cy="384"/>
            </a:xfrm>
          </p:grpSpPr>
          <p:sp>
            <p:nvSpPr>
              <p:cNvPr id="61487" name="Line 47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88" name="Line 48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489" name="Line 49"/>
            <p:cNvSpPr>
              <a:spLocks noChangeShapeType="1"/>
            </p:cNvSpPr>
            <p:nvPr/>
          </p:nvSpPr>
          <p:spPr bwMode="auto">
            <a:xfrm flipH="1">
              <a:off x="2592" y="2400"/>
              <a:ext cx="0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90" name="Line 50"/>
            <p:cNvSpPr>
              <a:spLocks noChangeShapeType="1"/>
            </p:cNvSpPr>
            <p:nvPr/>
          </p:nvSpPr>
          <p:spPr bwMode="auto">
            <a:xfrm flipH="1">
              <a:off x="2784" y="2880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491" name="Group 51"/>
            <p:cNvGrpSpPr>
              <a:grpSpLocks/>
            </p:cNvGrpSpPr>
            <p:nvPr/>
          </p:nvGrpSpPr>
          <p:grpSpPr bwMode="auto">
            <a:xfrm rot="5400000">
              <a:off x="2208" y="3312"/>
              <a:ext cx="192" cy="576"/>
              <a:chOff x="2592" y="432"/>
              <a:chExt cx="192" cy="384"/>
            </a:xfrm>
          </p:grpSpPr>
          <p:sp>
            <p:nvSpPr>
              <p:cNvPr id="61492" name="Line 52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93" name="Line 53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494" name="Line 54"/>
            <p:cNvSpPr>
              <a:spLocks noChangeShapeType="1"/>
            </p:cNvSpPr>
            <p:nvPr/>
          </p:nvSpPr>
          <p:spPr bwMode="auto">
            <a:xfrm rot="5400000" flipH="1">
              <a:off x="3216" y="22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95" name="Line 55"/>
            <p:cNvSpPr>
              <a:spLocks noChangeShapeType="1"/>
            </p:cNvSpPr>
            <p:nvPr/>
          </p:nvSpPr>
          <p:spPr bwMode="auto">
            <a:xfrm rot="5400000" flipH="1">
              <a:off x="3216" y="2448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96" name="Line 56"/>
            <p:cNvSpPr>
              <a:spLocks noChangeShapeType="1"/>
            </p:cNvSpPr>
            <p:nvPr/>
          </p:nvSpPr>
          <p:spPr bwMode="auto">
            <a:xfrm rot="5400000" flipH="1">
              <a:off x="3216" y="864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97" name="Line 57"/>
            <p:cNvSpPr>
              <a:spLocks noChangeShapeType="1"/>
            </p:cNvSpPr>
            <p:nvPr/>
          </p:nvSpPr>
          <p:spPr bwMode="auto">
            <a:xfrm rot="5400000" flipH="1">
              <a:off x="3216" y="10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98" name="Line 58"/>
            <p:cNvSpPr>
              <a:spLocks noChangeShapeType="1"/>
            </p:cNvSpPr>
            <p:nvPr/>
          </p:nvSpPr>
          <p:spPr bwMode="auto">
            <a:xfrm flipH="1">
              <a:off x="2592" y="3696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99" name="Rectangle 59"/>
          <p:cNvSpPr>
            <a:spLocks noChangeArrowheads="1"/>
          </p:cNvSpPr>
          <p:nvPr/>
        </p:nvSpPr>
        <p:spPr bwMode="auto">
          <a:xfrm>
            <a:off x="3733800" y="2057400"/>
            <a:ext cx="14478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00" name="Rectangle 60"/>
          <p:cNvSpPr>
            <a:spLocks noChangeArrowheads="1"/>
          </p:cNvSpPr>
          <p:nvPr/>
        </p:nvSpPr>
        <p:spPr bwMode="auto">
          <a:xfrm rot="16200000">
            <a:off x="990600" y="3429000"/>
            <a:ext cx="5334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01" name="Rectangle 61"/>
          <p:cNvSpPr>
            <a:spLocks noChangeArrowheads="1"/>
          </p:cNvSpPr>
          <p:nvPr/>
        </p:nvSpPr>
        <p:spPr bwMode="auto">
          <a:xfrm>
            <a:off x="2362200" y="1752600"/>
            <a:ext cx="1143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02" name="Rectangle 62"/>
          <p:cNvSpPr>
            <a:spLocks noChangeArrowheads="1"/>
          </p:cNvSpPr>
          <p:nvPr/>
        </p:nvSpPr>
        <p:spPr bwMode="auto">
          <a:xfrm>
            <a:off x="2971800" y="3505200"/>
            <a:ext cx="5334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03" name="Rectangle 63"/>
          <p:cNvSpPr>
            <a:spLocks noChangeArrowheads="1"/>
          </p:cNvSpPr>
          <p:nvPr/>
        </p:nvSpPr>
        <p:spPr bwMode="auto">
          <a:xfrm>
            <a:off x="3048000" y="5562600"/>
            <a:ext cx="4572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04" name="Rectangle 64"/>
          <p:cNvSpPr>
            <a:spLocks noChangeArrowheads="1"/>
          </p:cNvSpPr>
          <p:nvPr/>
        </p:nvSpPr>
        <p:spPr bwMode="auto">
          <a:xfrm>
            <a:off x="3810000" y="4267200"/>
            <a:ext cx="6096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2057400" y="2667000"/>
            <a:ext cx="53990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P R I S T U P   M E M O R I J 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 2"/>
          <p:cNvGrpSpPr>
            <a:grpSpLocks/>
          </p:cNvGrpSpPr>
          <p:nvPr/>
        </p:nvGrpSpPr>
        <p:grpSpPr bwMode="auto">
          <a:xfrm>
            <a:off x="838200" y="1371600"/>
            <a:ext cx="1524000" cy="1066800"/>
            <a:chOff x="432" y="768"/>
            <a:chExt cx="960" cy="672"/>
          </a:xfrm>
        </p:grpSpPr>
        <p:sp>
          <p:nvSpPr>
            <p:cNvPr id="66563" name="Rectangle 3"/>
            <p:cNvSpPr>
              <a:spLocks noChangeArrowheads="1"/>
            </p:cNvSpPr>
            <p:nvPr/>
          </p:nvSpPr>
          <p:spPr bwMode="auto">
            <a:xfrm>
              <a:off x="432" y="76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6564" name="Text Box 4"/>
            <p:cNvSpPr txBox="1">
              <a:spLocks noChangeArrowheads="1"/>
            </p:cNvSpPr>
            <p:nvPr/>
          </p:nvSpPr>
          <p:spPr bwMode="auto">
            <a:xfrm>
              <a:off x="480" y="816"/>
              <a:ext cx="86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Aritmetičko</a:t>
              </a:r>
              <a:endParaRPr lang="en-US"/>
            </a:p>
            <a:p>
              <a:pPr algn="ctr"/>
              <a:r>
                <a:rPr lang="sr-Latn-CS"/>
                <a:t>logička</a:t>
              </a:r>
              <a:endParaRPr lang="en-US"/>
            </a:p>
            <a:p>
              <a:pPr algn="ctr"/>
              <a:r>
                <a:rPr lang="sr-Latn-CS"/>
                <a:t>jedinica</a:t>
              </a:r>
              <a:endParaRPr lang="en-US"/>
            </a:p>
          </p:txBody>
        </p:sp>
      </p:grp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304800" y="152400"/>
            <a:ext cx="290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PRISTUP MEMORIJI</a:t>
            </a:r>
          </a:p>
        </p:txBody>
      </p:sp>
      <p:grpSp>
        <p:nvGrpSpPr>
          <p:cNvPr id="66566" name="Group 6"/>
          <p:cNvGrpSpPr>
            <a:grpSpLocks/>
          </p:cNvGrpSpPr>
          <p:nvPr/>
        </p:nvGrpSpPr>
        <p:grpSpPr bwMode="auto">
          <a:xfrm>
            <a:off x="838200" y="3048000"/>
            <a:ext cx="1524000" cy="1066800"/>
            <a:chOff x="432" y="1728"/>
            <a:chExt cx="960" cy="672"/>
          </a:xfrm>
        </p:grpSpPr>
        <p:sp>
          <p:nvSpPr>
            <p:cNvPr id="66567" name="Rectangle 7"/>
            <p:cNvSpPr>
              <a:spLocks noChangeArrowheads="1"/>
            </p:cNvSpPr>
            <p:nvPr/>
          </p:nvSpPr>
          <p:spPr bwMode="auto">
            <a:xfrm>
              <a:off x="432" y="172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6568" name="Text Box 8"/>
            <p:cNvSpPr txBox="1">
              <a:spLocks noChangeArrowheads="1"/>
            </p:cNvSpPr>
            <p:nvPr/>
          </p:nvSpPr>
          <p:spPr bwMode="auto">
            <a:xfrm>
              <a:off x="480" y="1872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Upravljačka jedinica</a:t>
              </a:r>
              <a:endParaRPr lang="en-US"/>
            </a:p>
          </p:txBody>
        </p:sp>
      </p:grpSp>
      <p:grpSp>
        <p:nvGrpSpPr>
          <p:cNvPr id="66569" name="Group 9"/>
          <p:cNvGrpSpPr>
            <a:grpSpLocks/>
          </p:cNvGrpSpPr>
          <p:nvPr/>
        </p:nvGrpSpPr>
        <p:grpSpPr bwMode="auto">
          <a:xfrm>
            <a:off x="533400" y="4953000"/>
            <a:ext cx="2057400" cy="1524000"/>
            <a:chOff x="2400" y="2448"/>
            <a:chExt cx="1296" cy="960"/>
          </a:xfrm>
        </p:grpSpPr>
        <p:sp>
          <p:nvSpPr>
            <p:cNvPr id="66570" name="Rectangle 10"/>
            <p:cNvSpPr>
              <a:spLocks noChangeArrowheads="1"/>
            </p:cNvSpPr>
            <p:nvPr/>
          </p:nvSpPr>
          <p:spPr bwMode="auto">
            <a:xfrm>
              <a:off x="2400" y="2448"/>
              <a:ext cx="1296" cy="96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6571" name="Text Box 11"/>
            <p:cNvSpPr txBox="1">
              <a:spLocks noChangeArrowheads="1"/>
            </p:cNvSpPr>
            <p:nvPr/>
          </p:nvSpPr>
          <p:spPr bwMode="auto">
            <a:xfrm>
              <a:off x="2640" y="283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Memorija</a:t>
              </a:r>
            </a:p>
          </p:txBody>
        </p:sp>
      </p:grpSp>
      <p:grpSp>
        <p:nvGrpSpPr>
          <p:cNvPr id="66572" name="Group 12"/>
          <p:cNvGrpSpPr>
            <a:grpSpLocks/>
          </p:cNvGrpSpPr>
          <p:nvPr/>
        </p:nvGrpSpPr>
        <p:grpSpPr bwMode="auto">
          <a:xfrm>
            <a:off x="5181600" y="1600200"/>
            <a:ext cx="1295400" cy="1219200"/>
            <a:chOff x="3120" y="1056"/>
            <a:chExt cx="816" cy="768"/>
          </a:xfrm>
        </p:grpSpPr>
        <p:sp>
          <p:nvSpPr>
            <p:cNvPr id="66573" name="Rectangle 13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6574" name="Text Box 14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Ulazni uređaji</a:t>
              </a:r>
              <a:endParaRPr lang="en-US"/>
            </a:p>
          </p:txBody>
        </p:sp>
      </p:grpSp>
      <p:sp>
        <p:nvSpPr>
          <p:cNvPr id="66575" name="Rectangle 15"/>
          <p:cNvSpPr>
            <a:spLocks noChangeArrowheads="1"/>
          </p:cNvSpPr>
          <p:nvPr/>
        </p:nvSpPr>
        <p:spPr bwMode="auto">
          <a:xfrm>
            <a:off x="304800" y="762000"/>
            <a:ext cx="2286000" cy="3581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685800" y="838200"/>
            <a:ext cx="76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CPU</a:t>
            </a:r>
          </a:p>
        </p:txBody>
      </p:sp>
      <p:sp>
        <p:nvSpPr>
          <p:cNvPr id="66577" name="Line 17"/>
          <p:cNvSpPr>
            <a:spLocks noChangeShapeType="1"/>
          </p:cNvSpPr>
          <p:nvPr/>
        </p:nvSpPr>
        <p:spPr bwMode="auto">
          <a:xfrm>
            <a:off x="1066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609600" y="44196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sp>
        <p:nvSpPr>
          <p:cNvPr id="66579" name="Text Box 19"/>
          <p:cNvSpPr txBox="1">
            <a:spLocks noChangeArrowheads="1"/>
          </p:cNvSpPr>
          <p:nvPr/>
        </p:nvSpPr>
        <p:spPr bwMode="auto">
          <a:xfrm>
            <a:off x="609600" y="2590800"/>
            <a:ext cx="41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R</a:t>
            </a:r>
          </a:p>
        </p:txBody>
      </p:sp>
      <p:sp>
        <p:nvSpPr>
          <p:cNvPr id="66580" name="Line 20"/>
          <p:cNvSpPr>
            <a:spLocks noChangeShapeType="1"/>
          </p:cNvSpPr>
          <p:nvPr/>
        </p:nvSpPr>
        <p:spPr bwMode="auto">
          <a:xfrm flipV="1">
            <a:off x="10668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581" name="Line 21"/>
          <p:cNvSpPr>
            <a:spLocks noChangeShapeType="1"/>
          </p:cNvSpPr>
          <p:nvPr/>
        </p:nvSpPr>
        <p:spPr bwMode="auto">
          <a:xfrm flipV="1">
            <a:off x="20574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582" name="Text Box 22"/>
          <p:cNvSpPr txBox="1">
            <a:spLocks noChangeArrowheads="1"/>
          </p:cNvSpPr>
          <p:nvPr/>
        </p:nvSpPr>
        <p:spPr bwMode="auto">
          <a:xfrm>
            <a:off x="1600200" y="2590800"/>
            <a:ext cx="45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W</a:t>
            </a:r>
          </a:p>
        </p:txBody>
      </p:sp>
      <p:sp>
        <p:nvSpPr>
          <p:cNvPr id="66583" name="Line 23"/>
          <p:cNvSpPr>
            <a:spLocks noChangeShapeType="1"/>
          </p:cNvSpPr>
          <p:nvPr/>
        </p:nvSpPr>
        <p:spPr bwMode="auto">
          <a:xfrm>
            <a:off x="16002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584" name="Line 24"/>
          <p:cNvSpPr>
            <a:spLocks noChangeShapeType="1"/>
          </p:cNvSpPr>
          <p:nvPr/>
        </p:nvSpPr>
        <p:spPr bwMode="auto">
          <a:xfrm>
            <a:off x="2209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585" name="Text Box 25"/>
          <p:cNvSpPr txBox="1">
            <a:spLocks noChangeArrowheads="1"/>
          </p:cNvSpPr>
          <p:nvPr/>
        </p:nvSpPr>
        <p:spPr bwMode="auto">
          <a:xfrm>
            <a:off x="1752600" y="44196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sp>
        <p:nvSpPr>
          <p:cNvPr id="66586" name="Text Box 26"/>
          <p:cNvSpPr txBox="1">
            <a:spLocks noChangeArrowheads="1"/>
          </p:cNvSpPr>
          <p:nvPr/>
        </p:nvSpPr>
        <p:spPr bwMode="auto">
          <a:xfrm>
            <a:off x="1143000" y="44196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grpSp>
        <p:nvGrpSpPr>
          <p:cNvPr id="66587" name="Group 27"/>
          <p:cNvGrpSpPr>
            <a:grpSpLocks/>
          </p:cNvGrpSpPr>
          <p:nvPr/>
        </p:nvGrpSpPr>
        <p:grpSpPr bwMode="auto">
          <a:xfrm>
            <a:off x="5181600" y="3810000"/>
            <a:ext cx="1295400" cy="1219200"/>
            <a:chOff x="3120" y="1056"/>
            <a:chExt cx="816" cy="768"/>
          </a:xfrm>
        </p:grpSpPr>
        <p:sp>
          <p:nvSpPr>
            <p:cNvPr id="66588" name="Rectangle 28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6589" name="Text Box 29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Izlazni</a:t>
              </a:r>
              <a:r>
                <a:rPr lang="sr-Latn-CS"/>
                <a:t> uređaji</a:t>
              </a:r>
              <a:endParaRPr lang="en-US"/>
            </a:p>
          </p:txBody>
        </p:sp>
      </p:grpSp>
      <p:sp>
        <p:nvSpPr>
          <p:cNvPr id="66590" name="Rectangle 30"/>
          <p:cNvSpPr>
            <a:spLocks noChangeArrowheads="1"/>
          </p:cNvSpPr>
          <p:nvPr/>
        </p:nvSpPr>
        <p:spPr bwMode="auto">
          <a:xfrm>
            <a:off x="4724400" y="1066800"/>
            <a:ext cx="2286000" cy="426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591" name="Text Box 31"/>
          <p:cNvSpPr txBox="1">
            <a:spLocks noChangeArrowheads="1"/>
          </p:cNvSpPr>
          <p:nvPr/>
        </p:nvSpPr>
        <p:spPr bwMode="auto">
          <a:xfrm>
            <a:off x="4876800" y="1066800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Komunikacije</a:t>
            </a:r>
          </a:p>
        </p:txBody>
      </p:sp>
      <p:grpSp>
        <p:nvGrpSpPr>
          <p:cNvPr id="66592" name="Group 32"/>
          <p:cNvGrpSpPr>
            <a:grpSpLocks/>
          </p:cNvGrpSpPr>
          <p:nvPr/>
        </p:nvGrpSpPr>
        <p:grpSpPr bwMode="auto">
          <a:xfrm>
            <a:off x="2362200" y="2590800"/>
            <a:ext cx="2819400" cy="685800"/>
            <a:chOff x="1872" y="1632"/>
            <a:chExt cx="1776" cy="432"/>
          </a:xfrm>
        </p:grpSpPr>
        <p:sp>
          <p:nvSpPr>
            <p:cNvPr id="66593" name="Line 33"/>
            <p:cNvSpPr>
              <a:spLocks noChangeShapeType="1"/>
            </p:cNvSpPr>
            <p:nvPr/>
          </p:nvSpPr>
          <p:spPr bwMode="auto">
            <a:xfrm>
              <a:off x="2208" y="1632"/>
              <a:ext cx="14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594" name="Line 34"/>
            <p:cNvSpPr>
              <a:spLocks noChangeShapeType="1"/>
            </p:cNvSpPr>
            <p:nvPr/>
          </p:nvSpPr>
          <p:spPr bwMode="auto">
            <a:xfrm>
              <a:off x="1872" y="2064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595" name="Line 35"/>
            <p:cNvSpPr>
              <a:spLocks noChangeShapeType="1"/>
            </p:cNvSpPr>
            <p:nvPr/>
          </p:nvSpPr>
          <p:spPr bwMode="auto">
            <a:xfrm flipV="1">
              <a:off x="2208" y="1632"/>
              <a:ext cx="0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6596" name="Text Box 36"/>
          <p:cNvSpPr txBox="1">
            <a:spLocks noChangeArrowheads="1"/>
          </p:cNvSpPr>
          <p:nvPr/>
        </p:nvSpPr>
        <p:spPr bwMode="auto">
          <a:xfrm>
            <a:off x="4267200" y="259080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</a:t>
            </a:r>
            <a:endParaRPr lang="en-US" sz="1000"/>
          </a:p>
        </p:txBody>
      </p:sp>
      <p:sp>
        <p:nvSpPr>
          <p:cNvPr id="66597" name="Line 37"/>
          <p:cNvSpPr>
            <a:spLocks noChangeShapeType="1"/>
          </p:cNvSpPr>
          <p:nvPr/>
        </p:nvSpPr>
        <p:spPr bwMode="auto">
          <a:xfrm>
            <a:off x="2362200" y="4038600"/>
            <a:ext cx="2819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598" name="Text Box 38"/>
          <p:cNvSpPr txBox="1">
            <a:spLocks noChangeArrowheads="1"/>
          </p:cNvSpPr>
          <p:nvPr/>
        </p:nvSpPr>
        <p:spPr bwMode="auto">
          <a:xfrm>
            <a:off x="4343400" y="3657600"/>
            <a:ext cx="38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</a:t>
            </a:r>
            <a:endParaRPr lang="en-US" sz="1000"/>
          </a:p>
        </p:txBody>
      </p:sp>
      <p:grpSp>
        <p:nvGrpSpPr>
          <p:cNvPr id="66599" name="Group 39"/>
          <p:cNvGrpSpPr>
            <a:grpSpLocks/>
          </p:cNvGrpSpPr>
          <p:nvPr/>
        </p:nvGrpSpPr>
        <p:grpSpPr bwMode="auto">
          <a:xfrm>
            <a:off x="2362200" y="685800"/>
            <a:ext cx="2819400" cy="5867400"/>
            <a:chOff x="1872" y="432"/>
            <a:chExt cx="1776" cy="3696"/>
          </a:xfrm>
        </p:grpSpPr>
        <p:sp>
          <p:nvSpPr>
            <p:cNvPr id="66600" name="Line 40"/>
            <p:cNvSpPr>
              <a:spLocks noChangeShapeType="1"/>
            </p:cNvSpPr>
            <p:nvPr/>
          </p:nvSpPr>
          <p:spPr bwMode="auto">
            <a:xfrm flipH="1">
              <a:off x="2592" y="432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601" name="Line 41"/>
            <p:cNvSpPr>
              <a:spLocks noChangeShapeType="1"/>
            </p:cNvSpPr>
            <p:nvPr/>
          </p:nvSpPr>
          <p:spPr bwMode="auto">
            <a:xfrm flipH="1">
              <a:off x="2784" y="432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602" name="Line 42"/>
            <p:cNvSpPr>
              <a:spLocks noChangeShapeType="1"/>
            </p:cNvSpPr>
            <p:nvPr/>
          </p:nvSpPr>
          <p:spPr bwMode="auto">
            <a:xfrm rot="5400000" flipH="1">
              <a:off x="2232" y="744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603" name="Line 43"/>
            <p:cNvSpPr>
              <a:spLocks noChangeShapeType="1"/>
            </p:cNvSpPr>
            <p:nvPr/>
          </p:nvSpPr>
          <p:spPr bwMode="auto">
            <a:xfrm rot="5400000" flipH="1">
              <a:off x="2232" y="936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604" name="Line 44"/>
            <p:cNvSpPr>
              <a:spLocks noChangeShapeType="1"/>
            </p:cNvSpPr>
            <p:nvPr/>
          </p:nvSpPr>
          <p:spPr bwMode="auto">
            <a:xfrm flipH="1">
              <a:off x="2592" y="1296"/>
              <a:ext cx="0" cy="9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605" name="Line 45"/>
            <p:cNvSpPr>
              <a:spLocks noChangeShapeType="1"/>
            </p:cNvSpPr>
            <p:nvPr/>
          </p:nvSpPr>
          <p:spPr bwMode="auto">
            <a:xfrm flipH="1">
              <a:off x="2784" y="1488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6606" name="Group 46"/>
            <p:cNvGrpSpPr>
              <a:grpSpLocks/>
            </p:cNvGrpSpPr>
            <p:nvPr/>
          </p:nvGrpSpPr>
          <p:grpSpPr bwMode="auto">
            <a:xfrm rot="5400000">
              <a:off x="2136" y="1944"/>
              <a:ext cx="192" cy="720"/>
              <a:chOff x="2592" y="432"/>
              <a:chExt cx="192" cy="384"/>
            </a:xfrm>
          </p:grpSpPr>
          <p:sp>
            <p:nvSpPr>
              <p:cNvPr id="66607" name="Line 47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08" name="Line 48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609" name="Line 49"/>
            <p:cNvSpPr>
              <a:spLocks noChangeShapeType="1"/>
            </p:cNvSpPr>
            <p:nvPr/>
          </p:nvSpPr>
          <p:spPr bwMode="auto">
            <a:xfrm flipH="1">
              <a:off x="2592" y="2400"/>
              <a:ext cx="0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610" name="Line 50"/>
            <p:cNvSpPr>
              <a:spLocks noChangeShapeType="1"/>
            </p:cNvSpPr>
            <p:nvPr/>
          </p:nvSpPr>
          <p:spPr bwMode="auto">
            <a:xfrm flipH="1">
              <a:off x="2784" y="2880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6611" name="Group 51"/>
            <p:cNvGrpSpPr>
              <a:grpSpLocks/>
            </p:cNvGrpSpPr>
            <p:nvPr/>
          </p:nvGrpSpPr>
          <p:grpSpPr bwMode="auto">
            <a:xfrm rot="5400000">
              <a:off x="2208" y="3312"/>
              <a:ext cx="192" cy="576"/>
              <a:chOff x="2592" y="432"/>
              <a:chExt cx="192" cy="384"/>
            </a:xfrm>
          </p:grpSpPr>
          <p:sp>
            <p:nvSpPr>
              <p:cNvPr id="66612" name="Line 52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13" name="Line 53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614" name="Line 54"/>
            <p:cNvSpPr>
              <a:spLocks noChangeShapeType="1"/>
            </p:cNvSpPr>
            <p:nvPr/>
          </p:nvSpPr>
          <p:spPr bwMode="auto">
            <a:xfrm rot="5400000" flipH="1">
              <a:off x="3216" y="22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615" name="Line 55"/>
            <p:cNvSpPr>
              <a:spLocks noChangeShapeType="1"/>
            </p:cNvSpPr>
            <p:nvPr/>
          </p:nvSpPr>
          <p:spPr bwMode="auto">
            <a:xfrm rot="5400000" flipH="1">
              <a:off x="3216" y="2448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616" name="Line 56"/>
            <p:cNvSpPr>
              <a:spLocks noChangeShapeType="1"/>
            </p:cNvSpPr>
            <p:nvPr/>
          </p:nvSpPr>
          <p:spPr bwMode="auto">
            <a:xfrm rot="5400000" flipH="1">
              <a:off x="3216" y="864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617" name="Line 57"/>
            <p:cNvSpPr>
              <a:spLocks noChangeShapeType="1"/>
            </p:cNvSpPr>
            <p:nvPr/>
          </p:nvSpPr>
          <p:spPr bwMode="auto">
            <a:xfrm rot="5400000" flipH="1">
              <a:off x="3216" y="10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618" name="Line 58"/>
            <p:cNvSpPr>
              <a:spLocks noChangeShapeType="1"/>
            </p:cNvSpPr>
            <p:nvPr/>
          </p:nvSpPr>
          <p:spPr bwMode="auto">
            <a:xfrm flipH="1">
              <a:off x="2592" y="3696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6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6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6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6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6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6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6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6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66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6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6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66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66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66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66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66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66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66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66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66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5" grpId="0"/>
      <p:bldP spid="66575" grpId="0" animBg="1"/>
      <p:bldP spid="66576" grpId="0"/>
      <p:bldP spid="66577" grpId="0" animBg="1"/>
      <p:bldP spid="66578" grpId="0"/>
      <p:bldP spid="66579" grpId="0"/>
      <p:bldP spid="66580" grpId="0" animBg="1"/>
      <p:bldP spid="66581" grpId="0" animBg="1"/>
      <p:bldP spid="66582" grpId="0"/>
      <p:bldP spid="66583" grpId="0" animBg="1"/>
      <p:bldP spid="66584" grpId="0" animBg="1"/>
      <p:bldP spid="66585" grpId="0"/>
      <p:bldP spid="66586" grpId="0"/>
      <p:bldP spid="66590" grpId="0" animBg="1"/>
      <p:bldP spid="66591" grpId="0"/>
      <p:bldP spid="66596" grpId="0"/>
      <p:bldP spid="66597" grpId="0" animBg="1"/>
      <p:bldP spid="6659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586" name="Group 2"/>
          <p:cNvGrpSpPr>
            <a:grpSpLocks/>
          </p:cNvGrpSpPr>
          <p:nvPr/>
        </p:nvGrpSpPr>
        <p:grpSpPr bwMode="auto">
          <a:xfrm>
            <a:off x="838200" y="1371600"/>
            <a:ext cx="1524000" cy="1066800"/>
            <a:chOff x="432" y="768"/>
            <a:chExt cx="960" cy="672"/>
          </a:xfrm>
        </p:grpSpPr>
        <p:sp>
          <p:nvSpPr>
            <p:cNvPr id="67587" name="Rectangle 3"/>
            <p:cNvSpPr>
              <a:spLocks noChangeArrowheads="1"/>
            </p:cNvSpPr>
            <p:nvPr/>
          </p:nvSpPr>
          <p:spPr bwMode="auto">
            <a:xfrm>
              <a:off x="432" y="76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7588" name="Text Box 4"/>
            <p:cNvSpPr txBox="1">
              <a:spLocks noChangeArrowheads="1"/>
            </p:cNvSpPr>
            <p:nvPr/>
          </p:nvSpPr>
          <p:spPr bwMode="auto">
            <a:xfrm>
              <a:off x="480" y="816"/>
              <a:ext cx="86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Aritmetičko</a:t>
              </a:r>
              <a:endParaRPr lang="en-US"/>
            </a:p>
            <a:p>
              <a:pPr algn="ctr"/>
              <a:r>
                <a:rPr lang="sr-Latn-CS"/>
                <a:t>logička</a:t>
              </a:r>
              <a:endParaRPr lang="en-US"/>
            </a:p>
            <a:p>
              <a:pPr algn="ctr"/>
              <a:r>
                <a:rPr lang="sr-Latn-CS"/>
                <a:t>jedinica</a:t>
              </a:r>
              <a:endParaRPr lang="en-US"/>
            </a:p>
          </p:txBody>
        </p:sp>
      </p:grp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304800" y="152400"/>
            <a:ext cx="290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PRISTUP MEMORIJI</a:t>
            </a:r>
          </a:p>
        </p:txBody>
      </p:sp>
      <p:grpSp>
        <p:nvGrpSpPr>
          <p:cNvPr id="67590" name="Group 6"/>
          <p:cNvGrpSpPr>
            <a:grpSpLocks/>
          </p:cNvGrpSpPr>
          <p:nvPr/>
        </p:nvGrpSpPr>
        <p:grpSpPr bwMode="auto">
          <a:xfrm>
            <a:off x="838200" y="3048000"/>
            <a:ext cx="1524000" cy="1066800"/>
            <a:chOff x="432" y="1728"/>
            <a:chExt cx="960" cy="672"/>
          </a:xfrm>
        </p:grpSpPr>
        <p:sp>
          <p:nvSpPr>
            <p:cNvPr id="67591" name="Rectangle 7"/>
            <p:cNvSpPr>
              <a:spLocks noChangeArrowheads="1"/>
            </p:cNvSpPr>
            <p:nvPr/>
          </p:nvSpPr>
          <p:spPr bwMode="auto">
            <a:xfrm>
              <a:off x="432" y="172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7592" name="Text Box 8"/>
            <p:cNvSpPr txBox="1">
              <a:spLocks noChangeArrowheads="1"/>
            </p:cNvSpPr>
            <p:nvPr/>
          </p:nvSpPr>
          <p:spPr bwMode="auto">
            <a:xfrm>
              <a:off x="480" y="1872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Upravljačka jedinica</a:t>
              </a:r>
              <a:endParaRPr lang="en-US"/>
            </a:p>
          </p:txBody>
        </p:sp>
      </p:grpSp>
      <p:grpSp>
        <p:nvGrpSpPr>
          <p:cNvPr id="67593" name="Group 9"/>
          <p:cNvGrpSpPr>
            <a:grpSpLocks/>
          </p:cNvGrpSpPr>
          <p:nvPr/>
        </p:nvGrpSpPr>
        <p:grpSpPr bwMode="auto">
          <a:xfrm>
            <a:off x="533400" y="4953000"/>
            <a:ext cx="2057400" cy="1524000"/>
            <a:chOff x="2400" y="2448"/>
            <a:chExt cx="1296" cy="960"/>
          </a:xfrm>
        </p:grpSpPr>
        <p:sp>
          <p:nvSpPr>
            <p:cNvPr id="67594" name="Rectangle 10"/>
            <p:cNvSpPr>
              <a:spLocks noChangeArrowheads="1"/>
            </p:cNvSpPr>
            <p:nvPr/>
          </p:nvSpPr>
          <p:spPr bwMode="auto">
            <a:xfrm>
              <a:off x="2400" y="2448"/>
              <a:ext cx="1296" cy="96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7595" name="Text Box 11"/>
            <p:cNvSpPr txBox="1">
              <a:spLocks noChangeArrowheads="1"/>
            </p:cNvSpPr>
            <p:nvPr/>
          </p:nvSpPr>
          <p:spPr bwMode="auto">
            <a:xfrm>
              <a:off x="2640" y="283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Memorija</a:t>
              </a:r>
            </a:p>
          </p:txBody>
        </p:sp>
      </p:grpSp>
      <p:grpSp>
        <p:nvGrpSpPr>
          <p:cNvPr id="67596" name="Group 12"/>
          <p:cNvGrpSpPr>
            <a:grpSpLocks/>
          </p:cNvGrpSpPr>
          <p:nvPr/>
        </p:nvGrpSpPr>
        <p:grpSpPr bwMode="auto">
          <a:xfrm>
            <a:off x="5181600" y="1600200"/>
            <a:ext cx="1295400" cy="1219200"/>
            <a:chOff x="3120" y="1056"/>
            <a:chExt cx="816" cy="768"/>
          </a:xfrm>
        </p:grpSpPr>
        <p:sp>
          <p:nvSpPr>
            <p:cNvPr id="67597" name="Rectangle 13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7598" name="Text Box 14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Ulazni uređaji</a:t>
              </a:r>
              <a:endParaRPr lang="en-US"/>
            </a:p>
          </p:txBody>
        </p:sp>
      </p:grpSp>
      <p:sp>
        <p:nvSpPr>
          <p:cNvPr id="67599" name="Rectangle 15"/>
          <p:cNvSpPr>
            <a:spLocks noChangeArrowheads="1"/>
          </p:cNvSpPr>
          <p:nvPr/>
        </p:nvSpPr>
        <p:spPr bwMode="auto">
          <a:xfrm>
            <a:off x="304800" y="762000"/>
            <a:ext cx="2286000" cy="3581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685800" y="838200"/>
            <a:ext cx="76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CPU</a:t>
            </a:r>
          </a:p>
        </p:txBody>
      </p:sp>
      <p:sp>
        <p:nvSpPr>
          <p:cNvPr id="67601" name="Line 17"/>
          <p:cNvSpPr>
            <a:spLocks noChangeShapeType="1"/>
          </p:cNvSpPr>
          <p:nvPr/>
        </p:nvSpPr>
        <p:spPr bwMode="auto">
          <a:xfrm>
            <a:off x="1066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609600" y="44196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sp>
        <p:nvSpPr>
          <p:cNvPr id="67603" name="Text Box 19"/>
          <p:cNvSpPr txBox="1">
            <a:spLocks noChangeArrowheads="1"/>
          </p:cNvSpPr>
          <p:nvPr/>
        </p:nvSpPr>
        <p:spPr bwMode="auto">
          <a:xfrm>
            <a:off x="609600" y="2590800"/>
            <a:ext cx="41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R</a:t>
            </a:r>
          </a:p>
        </p:txBody>
      </p:sp>
      <p:sp>
        <p:nvSpPr>
          <p:cNvPr id="67604" name="Line 20"/>
          <p:cNvSpPr>
            <a:spLocks noChangeShapeType="1"/>
          </p:cNvSpPr>
          <p:nvPr/>
        </p:nvSpPr>
        <p:spPr bwMode="auto">
          <a:xfrm flipV="1">
            <a:off x="10668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05" name="Line 21"/>
          <p:cNvSpPr>
            <a:spLocks noChangeShapeType="1"/>
          </p:cNvSpPr>
          <p:nvPr/>
        </p:nvSpPr>
        <p:spPr bwMode="auto">
          <a:xfrm flipV="1">
            <a:off x="20574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06" name="Text Box 22"/>
          <p:cNvSpPr txBox="1">
            <a:spLocks noChangeArrowheads="1"/>
          </p:cNvSpPr>
          <p:nvPr/>
        </p:nvSpPr>
        <p:spPr bwMode="auto">
          <a:xfrm>
            <a:off x="1600200" y="2590800"/>
            <a:ext cx="45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W</a:t>
            </a:r>
          </a:p>
        </p:txBody>
      </p:sp>
      <p:sp>
        <p:nvSpPr>
          <p:cNvPr id="67607" name="Line 23"/>
          <p:cNvSpPr>
            <a:spLocks noChangeShapeType="1"/>
          </p:cNvSpPr>
          <p:nvPr/>
        </p:nvSpPr>
        <p:spPr bwMode="auto">
          <a:xfrm>
            <a:off x="16002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08" name="Line 24"/>
          <p:cNvSpPr>
            <a:spLocks noChangeShapeType="1"/>
          </p:cNvSpPr>
          <p:nvPr/>
        </p:nvSpPr>
        <p:spPr bwMode="auto">
          <a:xfrm>
            <a:off x="2209800" y="4114800"/>
            <a:ext cx="0" cy="8382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09" name="Text Box 25"/>
          <p:cNvSpPr txBox="1">
            <a:spLocks noChangeArrowheads="1"/>
          </p:cNvSpPr>
          <p:nvPr/>
        </p:nvSpPr>
        <p:spPr bwMode="auto">
          <a:xfrm>
            <a:off x="1752600" y="4419600"/>
            <a:ext cx="477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M</a:t>
            </a:r>
            <a:r>
              <a:rPr lang="en-US" sz="1000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67610" name="Text Box 26"/>
          <p:cNvSpPr txBox="1">
            <a:spLocks noChangeArrowheads="1"/>
          </p:cNvSpPr>
          <p:nvPr/>
        </p:nvSpPr>
        <p:spPr bwMode="auto">
          <a:xfrm>
            <a:off x="1143000" y="44196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grpSp>
        <p:nvGrpSpPr>
          <p:cNvPr id="67611" name="Group 27"/>
          <p:cNvGrpSpPr>
            <a:grpSpLocks/>
          </p:cNvGrpSpPr>
          <p:nvPr/>
        </p:nvGrpSpPr>
        <p:grpSpPr bwMode="auto">
          <a:xfrm>
            <a:off x="5181600" y="3810000"/>
            <a:ext cx="1295400" cy="1219200"/>
            <a:chOff x="3120" y="1056"/>
            <a:chExt cx="816" cy="768"/>
          </a:xfrm>
        </p:grpSpPr>
        <p:sp>
          <p:nvSpPr>
            <p:cNvPr id="67612" name="Rectangle 28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7613" name="Text Box 29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Izlazni</a:t>
              </a:r>
              <a:r>
                <a:rPr lang="sr-Latn-CS"/>
                <a:t> uređaji</a:t>
              </a:r>
              <a:endParaRPr lang="en-US"/>
            </a:p>
          </p:txBody>
        </p:sp>
      </p:grpSp>
      <p:sp>
        <p:nvSpPr>
          <p:cNvPr id="67614" name="Rectangle 30"/>
          <p:cNvSpPr>
            <a:spLocks noChangeArrowheads="1"/>
          </p:cNvSpPr>
          <p:nvPr/>
        </p:nvSpPr>
        <p:spPr bwMode="auto">
          <a:xfrm>
            <a:off x="4724400" y="1066800"/>
            <a:ext cx="2286000" cy="426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615" name="Text Box 31"/>
          <p:cNvSpPr txBox="1">
            <a:spLocks noChangeArrowheads="1"/>
          </p:cNvSpPr>
          <p:nvPr/>
        </p:nvSpPr>
        <p:spPr bwMode="auto">
          <a:xfrm>
            <a:off x="4876800" y="1066800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Komunikacije</a:t>
            </a:r>
          </a:p>
        </p:txBody>
      </p:sp>
      <p:grpSp>
        <p:nvGrpSpPr>
          <p:cNvPr id="67616" name="Group 32"/>
          <p:cNvGrpSpPr>
            <a:grpSpLocks/>
          </p:cNvGrpSpPr>
          <p:nvPr/>
        </p:nvGrpSpPr>
        <p:grpSpPr bwMode="auto">
          <a:xfrm>
            <a:off x="2362200" y="2590800"/>
            <a:ext cx="2819400" cy="685800"/>
            <a:chOff x="1872" y="1632"/>
            <a:chExt cx="1776" cy="432"/>
          </a:xfrm>
        </p:grpSpPr>
        <p:sp>
          <p:nvSpPr>
            <p:cNvPr id="67617" name="Line 33"/>
            <p:cNvSpPr>
              <a:spLocks noChangeShapeType="1"/>
            </p:cNvSpPr>
            <p:nvPr/>
          </p:nvSpPr>
          <p:spPr bwMode="auto">
            <a:xfrm>
              <a:off x="2208" y="1632"/>
              <a:ext cx="14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7618" name="Line 34"/>
            <p:cNvSpPr>
              <a:spLocks noChangeShapeType="1"/>
            </p:cNvSpPr>
            <p:nvPr/>
          </p:nvSpPr>
          <p:spPr bwMode="auto">
            <a:xfrm>
              <a:off x="1872" y="2064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7619" name="Line 35"/>
            <p:cNvSpPr>
              <a:spLocks noChangeShapeType="1"/>
            </p:cNvSpPr>
            <p:nvPr/>
          </p:nvSpPr>
          <p:spPr bwMode="auto">
            <a:xfrm flipV="1">
              <a:off x="2208" y="1632"/>
              <a:ext cx="0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7620" name="Text Box 36"/>
          <p:cNvSpPr txBox="1">
            <a:spLocks noChangeArrowheads="1"/>
          </p:cNvSpPr>
          <p:nvPr/>
        </p:nvSpPr>
        <p:spPr bwMode="auto">
          <a:xfrm>
            <a:off x="4267200" y="259080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</a:t>
            </a:r>
            <a:endParaRPr lang="en-US" sz="1000"/>
          </a:p>
        </p:txBody>
      </p:sp>
      <p:sp>
        <p:nvSpPr>
          <p:cNvPr id="67621" name="Line 37"/>
          <p:cNvSpPr>
            <a:spLocks noChangeShapeType="1"/>
          </p:cNvSpPr>
          <p:nvPr/>
        </p:nvSpPr>
        <p:spPr bwMode="auto">
          <a:xfrm>
            <a:off x="2362200" y="4038600"/>
            <a:ext cx="2819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22" name="Text Box 38"/>
          <p:cNvSpPr txBox="1">
            <a:spLocks noChangeArrowheads="1"/>
          </p:cNvSpPr>
          <p:nvPr/>
        </p:nvSpPr>
        <p:spPr bwMode="auto">
          <a:xfrm>
            <a:off x="4343400" y="3657600"/>
            <a:ext cx="38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</a:t>
            </a:r>
            <a:endParaRPr lang="en-US" sz="1000"/>
          </a:p>
        </p:txBody>
      </p:sp>
      <p:grpSp>
        <p:nvGrpSpPr>
          <p:cNvPr id="67623" name="Group 39"/>
          <p:cNvGrpSpPr>
            <a:grpSpLocks/>
          </p:cNvGrpSpPr>
          <p:nvPr/>
        </p:nvGrpSpPr>
        <p:grpSpPr bwMode="auto">
          <a:xfrm>
            <a:off x="2362200" y="685800"/>
            <a:ext cx="2819400" cy="5867400"/>
            <a:chOff x="1872" y="432"/>
            <a:chExt cx="1776" cy="3696"/>
          </a:xfrm>
        </p:grpSpPr>
        <p:sp>
          <p:nvSpPr>
            <p:cNvPr id="67624" name="Line 40"/>
            <p:cNvSpPr>
              <a:spLocks noChangeShapeType="1"/>
            </p:cNvSpPr>
            <p:nvPr/>
          </p:nvSpPr>
          <p:spPr bwMode="auto">
            <a:xfrm flipH="1">
              <a:off x="2592" y="432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7625" name="Line 41"/>
            <p:cNvSpPr>
              <a:spLocks noChangeShapeType="1"/>
            </p:cNvSpPr>
            <p:nvPr/>
          </p:nvSpPr>
          <p:spPr bwMode="auto">
            <a:xfrm flipH="1">
              <a:off x="2784" y="432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7626" name="Line 42"/>
            <p:cNvSpPr>
              <a:spLocks noChangeShapeType="1"/>
            </p:cNvSpPr>
            <p:nvPr/>
          </p:nvSpPr>
          <p:spPr bwMode="auto">
            <a:xfrm rot="5400000" flipH="1">
              <a:off x="2232" y="744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7627" name="Line 43"/>
            <p:cNvSpPr>
              <a:spLocks noChangeShapeType="1"/>
            </p:cNvSpPr>
            <p:nvPr/>
          </p:nvSpPr>
          <p:spPr bwMode="auto">
            <a:xfrm rot="5400000" flipH="1">
              <a:off x="2232" y="936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7628" name="Line 44"/>
            <p:cNvSpPr>
              <a:spLocks noChangeShapeType="1"/>
            </p:cNvSpPr>
            <p:nvPr/>
          </p:nvSpPr>
          <p:spPr bwMode="auto">
            <a:xfrm flipH="1">
              <a:off x="2592" y="1296"/>
              <a:ext cx="0" cy="9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7629" name="Line 45"/>
            <p:cNvSpPr>
              <a:spLocks noChangeShapeType="1"/>
            </p:cNvSpPr>
            <p:nvPr/>
          </p:nvSpPr>
          <p:spPr bwMode="auto">
            <a:xfrm flipH="1">
              <a:off x="2784" y="1488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7630" name="Group 46"/>
            <p:cNvGrpSpPr>
              <a:grpSpLocks/>
            </p:cNvGrpSpPr>
            <p:nvPr/>
          </p:nvGrpSpPr>
          <p:grpSpPr bwMode="auto">
            <a:xfrm rot="5400000">
              <a:off x="2136" y="1944"/>
              <a:ext cx="192" cy="720"/>
              <a:chOff x="2592" y="432"/>
              <a:chExt cx="192" cy="384"/>
            </a:xfrm>
          </p:grpSpPr>
          <p:sp>
            <p:nvSpPr>
              <p:cNvPr id="67631" name="Line 47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32" name="Line 48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7633" name="Line 49"/>
            <p:cNvSpPr>
              <a:spLocks noChangeShapeType="1"/>
            </p:cNvSpPr>
            <p:nvPr/>
          </p:nvSpPr>
          <p:spPr bwMode="auto">
            <a:xfrm flipH="1">
              <a:off x="2592" y="2400"/>
              <a:ext cx="0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7634" name="Line 50"/>
            <p:cNvSpPr>
              <a:spLocks noChangeShapeType="1"/>
            </p:cNvSpPr>
            <p:nvPr/>
          </p:nvSpPr>
          <p:spPr bwMode="auto">
            <a:xfrm flipH="1">
              <a:off x="2784" y="2880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7635" name="Group 51"/>
            <p:cNvGrpSpPr>
              <a:grpSpLocks/>
            </p:cNvGrpSpPr>
            <p:nvPr/>
          </p:nvGrpSpPr>
          <p:grpSpPr bwMode="auto">
            <a:xfrm rot="5400000">
              <a:off x="2208" y="3312"/>
              <a:ext cx="192" cy="576"/>
              <a:chOff x="2592" y="432"/>
              <a:chExt cx="192" cy="384"/>
            </a:xfrm>
          </p:grpSpPr>
          <p:sp>
            <p:nvSpPr>
              <p:cNvPr id="67636" name="Line 52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37" name="Line 53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7638" name="Line 54"/>
            <p:cNvSpPr>
              <a:spLocks noChangeShapeType="1"/>
            </p:cNvSpPr>
            <p:nvPr/>
          </p:nvSpPr>
          <p:spPr bwMode="auto">
            <a:xfrm rot="5400000" flipH="1">
              <a:off x="3216" y="22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7639" name="Line 55"/>
            <p:cNvSpPr>
              <a:spLocks noChangeShapeType="1"/>
            </p:cNvSpPr>
            <p:nvPr/>
          </p:nvSpPr>
          <p:spPr bwMode="auto">
            <a:xfrm rot="5400000" flipH="1">
              <a:off x="3216" y="2448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7640" name="Line 56"/>
            <p:cNvSpPr>
              <a:spLocks noChangeShapeType="1"/>
            </p:cNvSpPr>
            <p:nvPr/>
          </p:nvSpPr>
          <p:spPr bwMode="auto">
            <a:xfrm rot="5400000" flipH="1">
              <a:off x="3216" y="864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7641" name="Line 57"/>
            <p:cNvSpPr>
              <a:spLocks noChangeShapeType="1"/>
            </p:cNvSpPr>
            <p:nvPr/>
          </p:nvSpPr>
          <p:spPr bwMode="auto">
            <a:xfrm rot="5400000" flipH="1">
              <a:off x="3216" y="10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7642" name="Line 58"/>
            <p:cNvSpPr>
              <a:spLocks noChangeShapeType="1"/>
            </p:cNvSpPr>
            <p:nvPr/>
          </p:nvSpPr>
          <p:spPr bwMode="auto">
            <a:xfrm flipH="1">
              <a:off x="2592" y="3696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610" name="Group 2"/>
          <p:cNvGrpSpPr>
            <a:grpSpLocks/>
          </p:cNvGrpSpPr>
          <p:nvPr/>
        </p:nvGrpSpPr>
        <p:grpSpPr bwMode="auto">
          <a:xfrm>
            <a:off x="838200" y="1371600"/>
            <a:ext cx="1524000" cy="1066800"/>
            <a:chOff x="432" y="768"/>
            <a:chExt cx="960" cy="672"/>
          </a:xfrm>
        </p:grpSpPr>
        <p:sp>
          <p:nvSpPr>
            <p:cNvPr id="68611" name="Rectangle 3"/>
            <p:cNvSpPr>
              <a:spLocks noChangeArrowheads="1"/>
            </p:cNvSpPr>
            <p:nvPr/>
          </p:nvSpPr>
          <p:spPr bwMode="auto">
            <a:xfrm>
              <a:off x="432" y="76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8612" name="Text Box 4"/>
            <p:cNvSpPr txBox="1">
              <a:spLocks noChangeArrowheads="1"/>
            </p:cNvSpPr>
            <p:nvPr/>
          </p:nvSpPr>
          <p:spPr bwMode="auto">
            <a:xfrm>
              <a:off x="480" y="816"/>
              <a:ext cx="86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Aritmetičko</a:t>
              </a:r>
              <a:endParaRPr lang="en-US"/>
            </a:p>
            <a:p>
              <a:pPr algn="ctr"/>
              <a:r>
                <a:rPr lang="sr-Latn-CS"/>
                <a:t>logička</a:t>
              </a:r>
              <a:endParaRPr lang="en-US"/>
            </a:p>
            <a:p>
              <a:pPr algn="ctr"/>
              <a:r>
                <a:rPr lang="sr-Latn-CS"/>
                <a:t>jedinica</a:t>
              </a:r>
              <a:endParaRPr lang="en-US"/>
            </a:p>
          </p:txBody>
        </p:sp>
      </p:grp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304800" y="152400"/>
            <a:ext cx="290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PRISTUP MEMORIJI</a:t>
            </a:r>
          </a:p>
        </p:txBody>
      </p:sp>
      <p:grpSp>
        <p:nvGrpSpPr>
          <p:cNvPr id="68614" name="Group 6"/>
          <p:cNvGrpSpPr>
            <a:grpSpLocks/>
          </p:cNvGrpSpPr>
          <p:nvPr/>
        </p:nvGrpSpPr>
        <p:grpSpPr bwMode="auto">
          <a:xfrm>
            <a:off x="838200" y="3048000"/>
            <a:ext cx="1524000" cy="1066800"/>
            <a:chOff x="432" y="1728"/>
            <a:chExt cx="960" cy="672"/>
          </a:xfrm>
        </p:grpSpPr>
        <p:sp>
          <p:nvSpPr>
            <p:cNvPr id="68615" name="Rectangle 7"/>
            <p:cNvSpPr>
              <a:spLocks noChangeArrowheads="1"/>
            </p:cNvSpPr>
            <p:nvPr/>
          </p:nvSpPr>
          <p:spPr bwMode="auto">
            <a:xfrm>
              <a:off x="432" y="172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8616" name="Text Box 8"/>
            <p:cNvSpPr txBox="1">
              <a:spLocks noChangeArrowheads="1"/>
            </p:cNvSpPr>
            <p:nvPr/>
          </p:nvSpPr>
          <p:spPr bwMode="auto">
            <a:xfrm>
              <a:off x="480" y="1872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Upravljačka jedinica</a:t>
              </a:r>
              <a:endParaRPr lang="en-US"/>
            </a:p>
          </p:txBody>
        </p:sp>
      </p:grpSp>
      <p:grpSp>
        <p:nvGrpSpPr>
          <p:cNvPr id="68617" name="Group 9"/>
          <p:cNvGrpSpPr>
            <a:grpSpLocks/>
          </p:cNvGrpSpPr>
          <p:nvPr/>
        </p:nvGrpSpPr>
        <p:grpSpPr bwMode="auto">
          <a:xfrm>
            <a:off x="533400" y="4953000"/>
            <a:ext cx="2057400" cy="1524000"/>
            <a:chOff x="2400" y="2448"/>
            <a:chExt cx="1296" cy="960"/>
          </a:xfrm>
        </p:grpSpPr>
        <p:sp>
          <p:nvSpPr>
            <p:cNvPr id="68618" name="Rectangle 10"/>
            <p:cNvSpPr>
              <a:spLocks noChangeArrowheads="1"/>
            </p:cNvSpPr>
            <p:nvPr/>
          </p:nvSpPr>
          <p:spPr bwMode="auto">
            <a:xfrm>
              <a:off x="2400" y="2448"/>
              <a:ext cx="1296" cy="96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8619" name="Text Box 11"/>
            <p:cNvSpPr txBox="1">
              <a:spLocks noChangeArrowheads="1"/>
            </p:cNvSpPr>
            <p:nvPr/>
          </p:nvSpPr>
          <p:spPr bwMode="auto">
            <a:xfrm>
              <a:off x="2640" y="283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Memorija</a:t>
              </a:r>
            </a:p>
          </p:txBody>
        </p:sp>
      </p:grpSp>
      <p:grpSp>
        <p:nvGrpSpPr>
          <p:cNvPr id="68620" name="Group 12"/>
          <p:cNvGrpSpPr>
            <a:grpSpLocks/>
          </p:cNvGrpSpPr>
          <p:nvPr/>
        </p:nvGrpSpPr>
        <p:grpSpPr bwMode="auto">
          <a:xfrm>
            <a:off x="5181600" y="1600200"/>
            <a:ext cx="1295400" cy="1219200"/>
            <a:chOff x="3120" y="1056"/>
            <a:chExt cx="816" cy="768"/>
          </a:xfrm>
        </p:grpSpPr>
        <p:sp>
          <p:nvSpPr>
            <p:cNvPr id="68621" name="Rectangle 13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8622" name="Text Box 14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Ulazni uređaji</a:t>
              </a:r>
              <a:endParaRPr lang="en-US"/>
            </a:p>
          </p:txBody>
        </p:sp>
      </p:grpSp>
      <p:sp>
        <p:nvSpPr>
          <p:cNvPr id="68623" name="Rectangle 15"/>
          <p:cNvSpPr>
            <a:spLocks noChangeArrowheads="1"/>
          </p:cNvSpPr>
          <p:nvPr/>
        </p:nvSpPr>
        <p:spPr bwMode="auto">
          <a:xfrm>
            <a:off x="304800" y="762000"/>
            <a:ext cx="2286000" cy="3581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685800" y="838200"/>
            <a:ext cx="76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CPU</a:t>
            </a:r>
          </a:p>
        </p:txBody>
      </p:sp>
      <p:sp>
        <p:nvSpPr>
          <p:cNvPr id="68625" name="Line 17"/>
          <p:cNvSpPr>
            <a:spLocks noChangeShapeType="1"/>
          </p:cNvSpPr>
          <p:nvPr/>
        </p:nvSpPr>
        <p:spPr bwMode="auto">
          <a:xfrm>
            <a:off x="1066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26" name="Text Box 18"/>
          <p:cNvSpPr txBox="1">
            <a:spLocks noChangeArrowheads="1"/>
          </p:cNvSpPr>
          <p:nvPr/>
        </p:nvSpPr>
        <p:spPr bwMode="auto">
          <a:xfrm>
            <a:off x="609600" y="44196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609600" y="2590800"/>
            <a:ext cx="41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R</a:t>
            </a:r>
          </a:p>
        </p:txBody>
      </p:sp>
      <p:sp>
        <p:nvSpPr>
          <p:cNvPr id="68628" name="Line 20"/>
          <p:cNvSpPr>
            <a:spLocks noChangeShapeType="1"/>
          </p:cNvSpPr>
          <p:nvPr/>
        </p:nvSpPr>
        <p:spPr bwMode="auto">
          <a:xfrm flipV="1">
            <a:off x="10668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29" name="Line 21"/>
          <p:cNvSpPr>
            <a:spLocks noChangeShapeType="1"/>
          </p:cNvSpPr>
          <p:nvPr/>
        </p:nvSpPr>
        <p:spPr bwMode="auto">
          <a:xfrm flipV="1">
            <a:off x="20574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1600200" y="2590800"/>
            <a:ext cx="45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W</a:t>
            </a:r>
          </a:p>
        </p:txBody>
      </p:sp>
      <p:sp>
        <p:nvSpPr>
          <p:cNvPr id="68631" name="Line 23"/>
          <p:cNvSpPr>
            <a:spLocks noChangeShapeType="1"/>
          </p:cNvSpPr>
          <p:nvPr/>
        </p:nvSpPr>
        <p:spPr bwMode="auto">
          <a:xfrm>
            <a:off x="16002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32" name="Line 24"/>
          <p:cNvSpPr>
            <a:spLocks noChangeShapeType="1"/>
          </p:cNvSpPr>
          <p:nvPr/>
        </p:nvSpPr>
        <p:spPr bwMode="auto">
          <a:xfrm>
            <a:off x="2209800" y="4114800"/>
            <a:ext cx="0" cy="8382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33" name="Text Box 25"/>
          <p:cNvSpPr txBox="1">
            <a:spLocks noChangeArrowheads="1"/>
          </p:cNvSpPr>
          <p:nvPr/>
        </p:nvSpPr>
        <p:spPr bwMode="auto">
          <a:xfrm>
            <a:off x="1752600" y="4419600"/>
            <a:ext cx="477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M</a:t>
            </a:r>
            <a:r>
              <a:rPr lang="en-US" sz="1000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68634" name="Text Box 26"/>
          <p:cNvSpPr txBox="1">
            <a:spLocks noChangeArrowheads="1"/>
          </p:cNvSpPr>
          <p:nvPr/>
        </p:nvSpPr>
        <p:spPr bwMode="auto">
          <a:xfrm>
            <a:off x="1143000" y="44196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grpSp>
        <p:nvGrpSpPr>
          <p:cNvPr id="68635" name="Group 27"/>
          <p:cNvGrpSpPr>
            <a:grpSpLocks/>
          </p:cNvGrpSpPr>
          <p:nvPr/>
        </p:nvGrpSpPr>
        <p:grpSpPr bwMode="auto">
          <a:xfrm>
            <a:off x="5181600" y="3810000"/>
            <a:ext cx="1295400" cy="1219200"/>
            <a:chOff x="3120" y="1056"/>
            <a:chExt cx="816" cy="768"/>
          </a:xfrm>
        </p:grpSpPr>
        <p:sp>
          <p:nvSpPr>
            <p:cNvPr id="68636" name="Rectangle 28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8637" name="Text Box 29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Izlazni</a:t>
              </a:r>
              <a:r>
                <a:rPr lang="sr-Latn-CS"/>
                <a:t> uređaji</a:t>
              </a:r>
              <a:endParaRPr lang="en-US"/>
            </a:p>
          </p:txBody>
        </p:sp>
      </p:grpSp>
      <p:sp>
        <p:nvSpPr>
          <p:cNvPr id="68638" name="Rectangle 30"/>
          <p:cNvSpPr>
            <a:spLocks noChangeArrowheads="1"/>
          </p:cNvSpPr>
          <p:nvPr/>
        </p:nvSpPr>
        <p:spPr bwMode="auto">
          <a:xfrm>
            <a:off x="4724400" y="1066800"/>
            <a:ext cx="2286000" cy="426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39" name="Text Box 31"/>
          <p:cNvSpPr txBox="1">
            <a:spLocks noChangeArrowheads="1"/>
          </p:cNvSpPr>
          <p:nvPr/>
        </p:nvSpPr>
        <p:spPr bwMode="auto">
          <a:xfrm>
            <a:off x="4876800" y="1066800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Komunikacije</a:t>
            </a:r>
          </a:p>
        </p:txBody>
      </p:sp>
      <p:grpSp>
        <p:nvGrpSpPr>
          <p:cNvPr id="68640" name="Group 32"/>
          <p:cNvGrpSpPr>
            <a:grpSpLocks/>
          </p:cNvGrpSpPr>
          <p:nvPr/>
        </p:nvGrpSpPr>
        <p:grpSpPr bwMode="auto">
          <a:xfrm>
            <a:off x="2362200" y="2590800"/>
            <a:ext cx="2819400" cy="685800"/>
            <a:chOff x="1872" y="1632"/>
            <a:chExt cx="1776" cy="432"/>
          </a:xfrm>
        </p:grpSpPr>
        <p:sp>
          <p:nvSpPr>
            <p:cNvPr id="68641" name="Line 33"/>
            <p:cNvSpPr>
              <a:spLocks noChangeShapeType="1"/>
            </p:cNvSpPr>
            <p:nvPr/>
          </p:nvSpPr>
          <p:spPr bwMode="auto">
            <a:xfrm>
              <a:off x="2208" y="1632"/>
              <a:ext cx="14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642" name="Line 34"/>
            <p:cNvSpPr>
              <a:spLocks noChangeShapeType="1"/>
            </p:cNvSpPr>
            <p:nvPr/>
          </p:nvSpPr>
          <p:spPr bwMode="auto">
            <a:xfrm>
              <a:off x="1872" y="2064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643" name="Line 35"/>
            <p:cNvSpPr>
              <a:spLocks noChangeShapeType="1"/>
            </p:cNvSpPr>
            <p:nvPr/>
          </p:nvSpPr>
          <p:spPr bwMode="auto">
            <a:xfrm flipV="1">
              <a:off x="2208" y="1632"/>
              <a:ext cx="0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644" name="Text Box 36"/>
          <p:cNvSpPr txBox="1">
            <a:spLocks noChangeArrowheads="1"/>
          </p:cNvSpPr>
          <p:nvPr/>
        </p:nvSpPr>
        <p:spPr bwMode="auto">
          <a:xfrm>
            <a:off x="4267200" y="259080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</a:t>
            </a:r>
            <a:endParaRPr lang="en-US" sz="1000"/>
          </a:p>
        </p:txBody>
      </p:sp>
      <p:sp>
        <p:nvSpPr>
          <p:cNvPr id="68645" name="Line 37"/>
          <p:cNvSpPr>
            <a:spLocks noChangeShapeType="1"/>
          </p:cNvSpPr>
          <p:nvPr/>
        </p:nvSpPr>
        <p:spPr bwMode="auto">
          <a:xfrm>
            <a:off x="2362200" y="4038600"/>
            <a:ext cx="2819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46" name="Text Box 38"/>
          <p:cNvSpPr txBox="1">
            <a:spLocks noChangeArrowheads="1"/>
          </p:cNvSpPr>
          <p:nvPr/>
        </p:nvSpPr>
        <p:spPr bwMode="auto">
          <a:xfrm>
            <a:off x="4343400" y="3657600"/>
            <a:ext cx="38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</a:t>
            </a:r>
            <a:endParaRPr lang="en-US" sz="1000"/>
          </a:p>
        </p:txBody>
      </p:sp>
      <p:grpSp>
        <p:nvGrpSpPr>
          <p:cNvPr id="68647" name="Group 39"/>
          <p:cNvGrpSpPr>
            <a:grpSpLocks/>
          </p:cNvGrpSpPr>
          <p:nvPr/>
        </p:nvGrpSpPr>
        <p:grpSpPr bwMode="auto">
          <a:xfrm>
            <a:off x="2362200" y="685800"/>
            <a:ext cx="2819400" cy="5867400"/>
            <a:chOff x="1872" y="432"/>
            <a:chExt cx="1776" cy="3696"/>
          </a:xfrm>
        </p:grpSpPr>
        <p:sp>
          <p:nvSpPr>
            <p:cNvPr id="68648" name="Line 40"/>
            <p:cNvSpPr>
              <a:spLocks noChangeShapeType="1"/>
            </p:cNvSpPr>
            <p:nvPr/>
          </p:nvSpPr>
          <p:spPr bwMode="auto">
            <a:xfrm flipH="1">
              <a:off x="2592" y="432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649" name="Line 41"/>
            <p:cNvSpPr>
              <a:spLocks noChangeShapeType="1"/>
            </p:cNvSpPr>
            <p:nvPr/>
          </p:nvSpPr>
          <p:spPr bwMode="auto">
            <a:xfrm flipH="1">
              <a:off x="2784" y="432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650" name="Line 42"/>
            <p:cNvSpPr>
              <a:spLocks noChangeShapeType="1"/>
            </p:cNvSpPr>
            <p:nvPr/>
          </p:nvSpPr>
          <p:spPr bwMode="auto">
            <a:xfrm rot="5400000" flipH="1">
              <a:off x="2232" y="744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651" name="Line 43"/>
            <p:cNvSpPr>
              <a:spLocks noChangeShapeType="1"/>
            </p:cNvSpPr>
            <p:nvPr/>
          </p:nvSpPr>
          <p:spPr bwMode="auto">
            <a:xfrm rot="5400000" flipH="1">
              <a:off x="2232" y="936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652" name="Line 44"/>
            <p:cNvSpPr>
              <a:spLocks noChangeShapeType="1"/>
            </p:cNvSpPr>
            <p:nvPr/>
          </p:nvSpPr>
          <p:spPr bwMode="auto">
            <a:xfrm flipH="1">
              <a:off x="2592" y="1296"/>
              <a:ext cx="0" cy="9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653" name="Line 45"/>
            <p:cNvSpPr>
              <a:spLocks noChangeShapeType="1"/>
            </p:cNvSpPr>
            <p:nvPr/>
          </p:nvSpPr>
          <p:spPr bwMode="auto">
            <a:xfrm flipH="1">
              <a:off x="2784" y="1488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8654" name="Group 46"/>
            <p:cNvGrpSpPr>
              <a:grpSpLocks/>
            </p:cNvGrpSpPr>
            <p:nvPr/>
          </p:nvGrpSpPr>
          <p:grpSpPr bwMode="auto">
            <a:xfrm rot="5400000">
              <a:off x="2136" y="1944"/>
              <a:ext cx="192" cy="720"/>
              <a:chOff x="2592" y="432"/>
              <a:chExt cx="192" cy="384"/>
            </a:xfrm>
          </p:grpSpPr>
          <p:sp>
            <p:nvSpPr>
              <p:cNvPr id="68655" name="Line 47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656" name="Line 48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8657" name="Line 49"/>
            <p:cNvSpPr>
              <a:spLocks noChangeShapeType="1"/>
            </p:cNvSpPr>
            <p:nvPr/>
          </p:nvSpPr>
          <p:spPr bwMode="auto">
            <a:xfrm flipH="1">
              <a:off x="2592" y="2400"/>
              <a:ext cx="0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658" name="Line 50"/>
            <p:cNvSpPr>
              <a:spLocks noChangeShapeType="1"/>
            </p:cNvSpPr>
            <p:nvPr/>
          </p:nvSpPr>
          <p:spPr bwMode="auto">
            <a:xfrm flipH="1">
              <a:off x="2784" y="2880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8659" name="Group 51"/>
            <p:cNvGrpSpPr>
              <a:grpSpLocks/>
            </p:cNvGrpSpPr>
            <p:nvPr/>
          </p:nvGrpSpPr>
          <p:grpSpPr bwMode="auto">
            <a:xfrm rot="5400000">
              <a:off x="2208" y="3312"/>
              <a:ext cx="192" cy="576"/>
              <a:chOff x="2592" y="432"/>
              <a:chExt cx="192" cy="384"/>
            </a:xfrm>
          </p:grpSpPr>
          <p:sp>
            <p:nvSpPr>
              <p:cNvPr id="68660" name="Line 52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661" name="Line 53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8662" name="Line 54"/>
            <p:cNvSpPr>
              <a:spLocks noChangeShapeType="1"/>
            </p:cNvSpPr>
            <p:nvPr/>
          </p:nvSpPr>
          <p:spPr bwMode="auto">
            <a:xfrm rot="5400000" flipH="1">
              <a:off x="3216" y="22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663" name="Line 55"/>
            <p:cNvSpPr>
              <a:spLocks noChangeShapeType="1"/>
            </p:cNvSpPr>
            <p:nvPr/>
          </p:nvSpPr>
          <p:spPr bwMode="auto">
            <a:xfrm rot="5400000" flipH="1">
              <a:off x="3216" y="2448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664" name="Line 56"/>
            <p:cNvSpPr>
              <a:spLocks noChangeShapeType="1"/>
            </p:cNvSpPr>
            <p:nvPr/>
          </p:nvSpPr>
          <p:spPr bwMode="auto">
            <a:xfrm rot="5400000" flipH="1">
              <a:off x="3216" y="864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665" name="Line 57"/>
            <p:cNvSpPr>
              <a:spLocks noChangeShapeType="1"/>
            </p:cNvSpPr>
            <p:nvPr/>
          </p:nvSpPr>
          <p:spPr bwMode="auto">
            <a:xfrm rot="5400000" flipH="1">
              <a:off x="3216" y="10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666" name="Line 58"/>
            <p:cNvSpPr>
              <a:spLocks noChangeShapeType="1"/>
            </p:cNvSpPr>
            <p:nvPr/>
          </p:nvSpPr>
          <p:spPr bwMode="auto">
            <a:xfrm flipH="1">
              <a:off x="2592" y="3696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667" name="Rectangle 59"/>
          <p:cNvSpPr>
            <a:spLocks noChangeArrowheads="1"/>
          </p:cNvSpPr>
          <p:nvPr/>
        </p:nvSpPr>
        <p:spPr bwMode="auto">
          <a:xfrm>
            <a:off x="3733800" y="2057400"/>
            <a:ext cx="381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68" name="Rectangle 60"/>
          <p:cNvSpPr>
            <a:spLocks noChangeArrowheads="1"/>
          </p:cNvSpPr>
          <p:nvPr/>
        </p:nvSpPr>
        <p:spPr bwMode="auto">
          <a:xfrm rot="16200000">
            <a:off x="1562100" y="4000500"/>
            <a:ext cx="4191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69" name="Rectangle 61"/>
          <p:cNvSpPr>
            <a:spLocks noChangeArrowheads="1"/>
          </p:cNvSpPr>
          <p:nvPr/>
        </p:nvSpPr>
        <p:spPr bwMode="auto">
          <a:xfrm>
            <a:off x="2362200" y="3505200"/>
            <a:ext cx="1143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70" name="Rectangle 62"/>
          <p:cNvSpPr>
            <a:spLocks noChangeArrowheads="1"/>
          </p:cNvSpPr>
          <p:nvPr/>
        </p:nvSpPr>
        <p:spPr bwMode="auto">
          <a:xfrm>
            <a:off x="2590800" y="5562600"/>
            <a:ext cx="9144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71" name="Rectangle 63"/>
          <p:cNvSpPr>
            <a:spLocks noChangeArrowheads="1"/>
          </p:cNvSpPr>
          <p:nvPr/>
        </p:nvSpPr>
        <p:spPr bwMode="auto">
          <a:xfrm>
            <a:off x="3810000" y="4267200"/>
            <a:ext cx="6096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8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8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67" grpId="0" animBg="1"/>
      <p:bldP spid="68668" grpId="0" animBg="1"/>
      <p:bldP spid="68669" grpId="0" animBg="1"/>
      <p:bldP spid="68670" grpId="0" animBg="1"/>
      <p:bldP spid="6867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634" name="Group 2"/>
          <p:cNvGrpSpPr>
            <a:grpSpLocks/>
          </p:cNvGrpSpPr>
          <p:nvPr/>
        </p:nvGrpSpPr>
        <p:grpSpPr bwMode="auto">
          <a:xfrm>
            <a:off x="838200" y="1371600"/>
            <a:ext cx="1524000" cy="1066800"/>
            <a:chOff x="432" y="768"/>
            <a:chExt cx="960" cy="672"/>
          </a:xfrm>
        </p:grpSpPr>
        <p:sp>
          <p:nvSpPr>
            <p:cNvPr id="69635" name="Rectangle 3"/>
            <p:cNvSpPr>
              <a:spLocks noChangeArrowheads="1"/>
            </p:cNvSpPr>
            <p:nvPr/>
          </p:nvSpPr>
          <p:spPr bwMode="auto">
            <a:xfrm>
              <a:off x="432" y="76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9636" name="Text Box 4"/>
            <p:cNvSpPr txBox="1">
              <a:spLocks noChangeArrowheads="1"/>
            </p:cNvSpPr>
            <p:nvPr/>
          </p:nvSpPr>
          <p:spPr bwMode="auto">
            <a:xfrm>
              <a:off x="480" y="816"/>
              <a:ext cx="86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Aritmetičko</a:t>
              </a:r>
              <a:endParaRPr lang="en-US"/>
            </a:p>
            <a:p>
              <a:pPr algn="ctr"/>
              <a:r>
                <a:rPr lang="sr-Latn-CS"/>
                <a:t>logička</a:t>
              </a:r>
              <a:endParaRPr lang="en-US"/>
            </a:p>
            <a:p>
              <a:pPr algn="ctr"/>
              <a:r>
                <a:rPr lang="sr-Latn-CS"/>
                <a:t>jedinica</a:t>
              </a:r>
              <a:endParaRPr lang="en-US"/>
            </a:p>
          </p:txBody>
        </p:sp>
      </p:grp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304800" y="152400"/>
            <a:ext cx="290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PRISTUP MEMORIJI</a:t>
            </a:r>
          </a:p>
        </p:txBody>
      </p:sp>
      <p:grpSp>
        <p:nvGrpSpPr>
          <p:cNvPr id="69638" name="Group 6"/>
          <p:cNvGrpSpPr>
            <a:grpSpLocks/>
          </p:cNvGrpSpPr>
          <p:nvPr/>
        </p:nvGrpSpPr>
        <p:grpSpPr bwMode="auto">
          <a:xfrm>
            <a:off x="838200" y="3048000"/>
            <a:ext cx="1524000" cy="1066800"/>
            <a:chOff x="432" y="1728"/>
            <a:chExt cx="960" cy="672"/>
          </a:xfrm>
        </p:grpSpPr>
        <p:sp>
          <p:nvSpPr>
            <p:cNvPr id="69639" name="Rectangle 7"/>
            <p:cNvSpPr>
              <a:spLocks noChangeArrowheads="1"/>
            </p:cNvSpPr>
            <p:nvPr/>
          </p:nvSpPr>
          <p:spPr bwMode="auto">
            <a:xfrm>
              <a:off x="432" y="172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9640" name="Text Box 8"/>
            <p:cNvSpPr txBox="1">
              <a:spLocks noChangeArrowheads="1"/>
            </p:cNvSpPr>
            <p:nvPr/>
          </p:nvSpPr>
          <p:spPr bwMode="auto">
            <a:xfrm>
              <a:off x="480" y="1872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Upravljačka jedinica</a:t>
              </a:r>
              <a:endParaRPr lang="en-US"/>
            </a:p>
          </p:txBody>
        </p:sp>
      </p:grpSp>
      <p:grpSp>
        <p:nvGrpSpPr>
          <p:cNvPr id="69641" name="Group 9"/>
          <p:cNvGrpSpPr>
            <a:grpSpLocks/>
          </p:cNvGrpSpPr>
          <p:nvPr/>
        </p:nvGrpSpPr>
        <p:grpSpPr bwMode="auto">
          <a:xfrm>
            <a:off x="533400" y="4953000"/>
            <a:ext cx="2057400" cy="1524000"/>
            <a:chOff x="2400" y="2448"/>
            <a:chExt cx="1296" cy="960"/>
          </a:xfrm>
        </p:grpSpPr>
        <p:sp>
          <p:nvSpPr>
            <p:cNvPr id="69642" name="Rectangle 10"/>
            <p:cNvSpPr>
              <a:spLocks noChangeArrowheads="1"/>
            </p:cNvSpPr>
            <p:nvPr/>
          </p:nvSpPr>
          <p:spPr bwMode="auto">
            <a:xfrm>
              <a:off x="2400" y="2448"/>
              <a:ext cx="1296" cy="96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9643" name="Text Box 11"/>
            <p:cNvSpPr txBox="1">
              <a:spLocks noChangeArrowheads="1"/>
            </p:cNvSpPr>
            <p:nvPr/>
          </p:nvSpPr>
          <p:spPr bwMode="auto">
            <a:xfrm>
              <a:off x="2640" y="283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Memorija</a:t>
              </a:r>
            </a:p>
          </p:txBody>
        </p:sp>
      </p:grpSp>
      <p:grpSp>
        <p:nvGrpSpPr>
          <p:cNvPr id="69644" name="Group 12"/>
          <p:cNvGrpSpPr>
            <a:grpSpLocks/>
          </p:cNvGrpSpPr>
          <p:nvPr/>
        </p:nvGrpSpPr>
        <p:grpSpPr bwMode="auto">
          <a:xfrm>
            <a:off x="5181600" y="1600200"/>
            <a:ext cx="1295400" cy="1219200"/>
            <a:chOff x="3120" y="1056"/>
            <a:chExt cx="816" cy="768"/>
          </a:xfrm>
        </p:grpSpPr>
        <p:sp>
          <p:nvSpPr>
            <p:cNvPr id="69645" name="Rectangle 13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9646" name="Text Box 14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Ulazni uređaji</a:t>
              </a:r>
              <a:endParaRPr lang="en-US"/>
            </a:p>
          </p:txBody>
        </p:sp>
      </p:grpSp>
      <p:sp>
        <p:nvSpPr>
          <p:cNvPr id="69647" name="Rectangle 15"/>
          <p:cNvSpPr>
            <a:spLocks noChangeArrowheads="1"/>
          </p:cNvSpPr>
          <p:nvPr/>
        </p:nvSpPr>
        <p:spPr bwMode="auto">
          <a:xfrm>
            <a:off x="304800" y="762000"/>
            <a:ext cx="2286000" cy="3581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48" name="Text Box 16"/>
          <p:cNvSpPr txBox="1">
            <a:spLocks noChangeArrowheads="1"/>
          </p:cNvSpPr>
          <p:nvPr/>
        </p:nvSpPr>
        <p:spPr bwMode="auto">
          <a:xfrm>
            <a:off x="685800" y="838200"/>
            <a:ext cx="76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CPU</a:t>
            </a:r>
          </a:p>
        </p:txBody>
      </p:sp>
      <p:sp>
        <p:nvSpPr>
          <p:cNvPr id="69649" name="Line 17"/>
          <p:cNvSpPr>
            <a:spLocks noChangeShapeType="1"/>
          </p:cNvSpPr>
          <p:nvPr/>
        </p:nvSpPr>
        <p:spPr bwMode="auto">
          <a:xfrm>
            <a:off x="1066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50" name="Text Box 18"/>
          <p:cNvSpPr txBox="1">
            <a:spLocks noChangeArrowheads="1"/>
          </p:cNvSpPr>
          <p:nvPr/>
        </p:nvSpPr>
        <p:spPr bwMode="auto">
          <a:xfrm>
            <a:off x="609600" y="44196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sp>
        <p:nvSpPr>
          <p:cNvPr id="69651" name="Text Box 19"/>
          <p:cNvSpPr txBox="1">
            <a:spLocks noChangeArrowheads="1"/>
          </p:cNvSpPr>
          <p:nvPr/>
        </p:nvSpPr>
        <p:spPr bwMode="auto">
          <a:xfrm>
            <a:off x="609600" y="2590800"/>
            <a:ext cx="41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R</a:t>
            </a:r>
          </a:p>
        </p:txBody>
      </p:sp>
      <p:sp>
        <p:nvSpPr>
          <p:cNvPr id="69652" name="Line 20"/>
          <p:cNvSpPr>
            <a:spLocks noChangeShapeType="1"/>
          </p:cNvSpPr>
          <p:nvPr/>
        </p:nvSpPr>
        <p:spPr bwMode="auto">
          <a:xfrm flipV="1">
            <a:off x="10668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53" name="Line 21"/>
          <p:cNvSpPr>
            <a:spLocks noChangeShapeType="1"/>
          </p:cNvSpPr>
          <p:nvPr/>
        </p:nvSpPr>
        <p:spPr bwMode="auto">
          <a:xfrm flipV="1">
            <a:off x="20574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54" name="Text Box 22"/>
          <p:cNvSpPr txBox="1">
            <a:spLocks noChangeArrowheads="1"/>
          </p:cNvSpPr>
          <p:nvPr/>
        </p:nvSpPr>
        <p:spPr bwMode="auto">
          <a:xfrm>
            <a:off x="1600200" y="2590800"/>
            <a:ext cx="45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W</a:t>
            </a:r>
          </a:p>
        </p:txBody>
      </p:sp>
      <p:sp>
        <p:nvSpPr>
          <p:cNvPr id="69655" name="Line 23"/>
          <p:cNvSpPr>
            <a:spLocks noChangeShapeType="1"/>
          </p:cNvSpPr>
          <p:nvPr/>
        </p:nvSpPr>
        <p:spPr bwMode="auto">
          <a:xfrm>
            <a:off x="16002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56" name="Line 24"/>
          <p:cNvSpPr>
            <a:spLocks noChangeShapeType="1"/>
          </p:cNvSpPr>
          <p:nvPr/>
        </p:nvSpPr>
        <p:spPr bwMode="auto">
          <a:xfrm>
            <a:off x="2209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57" name="Text Box 25"/>
          <p:cNvSpPr txBox="1">
            <a:spLocks noChangeArrowheads="1"/>
          </p:cNvSpPr>
          <p:nvPr/>
        </p:nvSpPr>
        <p:spPr bwMode="auto">
          <a:xfrm>
            <a:off x="1752600" y="44196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sp>
        <p:nvSpPr>
          <p:cNvPr id="69658" name="Text Box 26"/>
          <p:cNvSpPr txBox="1">
            <a:spLocks noChangeArrowheads="1"/>
          </p:cNvSpPr>
          <p:nvPr/>
        </p:nvSpPr>
        <p:spPr bwMode="auto">
          <a:xfrm>
            <a:off x="1143000" y="44196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grpSp>
        <p:nvGrpSpPr>
          <p:cNvPr id="69659" name="Group 27"/>
          <p:cNvGrpSpPr>
            <a:grpSpLocks/>
          </p:cNvGrpSpPr>
          <p:nvPr/>
        </p:nvGrpSpPr>
        <p:grpSpPr bwMode="auto">
          <a:xfrm>
            <a:off x="5181600" y="3810000"/>
            <a:ext cx="1295400" cy="1219200"/>
            <a:chOff x="3120" y="1056"/>
            <a:chExt cx="816" cy="768"/>
          </a:xfrm>
        </p:grpSpPr>
        <p:sp>
          <p:nvSpPr>
            <p:cNvPr id="69660" name="Rectangle 28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9661" name="Text Box 29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Izlazni</a:t>
              </a:r>
              <a:r>
                <a:rPr lang="sr-Latn-CS"/>
                <a:t> uređaji</a:t>
              </a:r>
              <a:endParaRPr lang="en-US"/>
            </a:p>
          </p:txBody>
        </p:sp>
      </p:grpSp>
      <p:sp>
        <p:nvSpPr>
          <p:cNvPr id="69662" name="Rectangle 30"/>
          <p:cNvSpPr>
            <a:spLocks noChangeArrowheads="1"/>
          </p:cNvSpPr>
          <p:nvPr/>
        </p:nvSpPr>
        <p:spPr bwMode="auto">
          <a:xfrm>
            <a:off x="4724400" y="1066800"/>
            <a:ext cx="2286000" cy="426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63" name="Text Box 31"/>
          <p:cNvSpPr txBox="1">
            <a:spLocks noChangeArrowheads="1"/>
          </p:cNvSpPr>
          <p:nvPr/>
        </p:nvSpPr>
        <p:spPr bwMode="auto">
          <a:xfrm>
            <a:off x="4876800" y="1066800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Komunikacije</a:t>
            </a:r>
          </a:p>
        </p:txBody>
      </p:sp>
      <p:grpSp>
        <p:nvGrpSpPr>
          <p:cNvPr id="69664" name="Group 32"/>
          <p:cNvGrpSpPr>
            <a:grpSpLocks/>
          </p:cNvGrpSpPr>
          <p:nvPr/>
        </p:nvGrpSpPr>
        <p:grpSpPr bwMode="auto">
          <a:xfrm>
            <a:off x="2362200" y="2590800"/>
            <a:ext cx="2819400" cy="685800"/>
            <a:chOff x="1872" y="1632"/>
            <a:chExt cx="1776" cy="432"/>
          </a:xfrm>
        </p:grpSpPr>
        <p:sp>
          <p:nvSpPr>
            <p:cNvPr id="69665" name="Line 33"/>
            <p:cNvSpPr>
              <a:spLocks noChangeShapeType="1"/>
            </p:cNvSpPr>
            <p:nvPr/>
          </p:nvSpPr>
          <p:spPr bwMode="auto">
            <a:xfrm>
              <a:off x="2208" y="1632"/>
              <a:ext cx="1440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66" name="Line 34"/>
            <p:cNvSpPr>
              <a:spLocks noChangeShapeType="1"/>
            </p:cNvSpPr>
            <p:nvPr/>
          </p:nvSpPr>
          <p:spPr bwMode="auto">
            <a:xfrm>
              <a:off x="1872" y="2064"/>
              <a:ext cx="336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67" name="Line 35"/>
            <p:cNvSpPr>
              <a:spLocks noChangeShapeType="1"/>
            </p:cNvSpPr>
            <p:nvPr/>
          </p:nvSpPr>
          <p:spPr bwMode="auto">
            <a:xfrm flipV="1">
              <a:off x="2208" y="1632"/>
              <a:ext cx="0" cy="432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668" name="Text Box 36"/>
          <p:cNvSpPr txBox="1">
            <a:spLocks noChangeArrowheads="1"/>
          </p:cNvSpPr>
          <p:nvPr/>
        </p:nvSpPr>
        <p:spPr bwMode="auto">
          <a:xfrm>
            <a:off x="4267200" y="2590800"/>
            <a:ext cx="34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R</a:t>
            </a:r>
            <a:endParaRPr lang="en-US" sz="1000" b="1">
              <a:solidFill>
                <a:srgbClr val="FF0000"/>
              </a:solidFill>
            </a:endParaRPr>
          </a:p>
        </p:txBody>
      </p:sp>
      <p:sp>
        <p:nvSpPr>
          <p:cNvPr id="69669" name="Line 37"/>
          <p:cNvSpPr>
            <a:spLocks noChangeShapeType="1"/>
          </p:cNvSpPr>
          <p:nvPr/>
        </p:nvSpPr>
        <p:spPr bwMode="auto">
          <a:xfrm>
            <a:off x="2362200" y="4038600"/>
            <a:ext cx="2819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70" name="Text Box 38"/>
          <p:cNvSpPr txBox="1">
            <a:spLocks noChangeArrowheads="1"/>
          </p:cNvSpPr>
          <p:nvPr/>
        </p:nvSpPr>
        <p:spPr bwMode="auto">
          <a:xfrm>
            <a:off x="4343400" y="3657600"/>
            <a:ext cx="38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</a:t>
            </a:r>
            <a:endParaRPr lang="en-US" sz="1000"/>
          </a:p>
        </p:txBody>
      </p:sp>
      <p:grpSp>
        <p:nvGrpSpPr>
          <p:cNvPr id="69671" name="Group 39"/>
          <p:cNvGrpSpPr>
            <a:grpSpLocks/>
          </p:cNvGrpSpPr>
          <p:nvPr/>
        </p:nvGrpSpPr>
        <p:grpSpPr bwMode="auto">
          <a:xfrm>
            <a:off x="2362200" y="685800"/>
            <a:ext cx="2819400" cy="5867400"/>
            <a:chOff x="1872" y="432"/>
            <a:chExt cx="1776" cy="3696"/>
          </a:xfrm>
        </p:grpSpPr>
        <p:sp>
          <p:nvSpPr>
            <p:cNvPr id="69672" name="Line 40"/>
            <p:cNvSpPr>
              <a:spLocks noChangeShapeType="1"/>
            </p:cNvSpPr>
            <p:nvPr/>
          </p:nvSpPr>
          <p:spPr bwMode="auto">
            <a:xfrm flipH="1">
              <a:off x="2592" y="432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73" name="Line 41"/>
            <p:cNvSpPr>
              <a:spLocks noChangeShapeType="1"/>
            </p:cNvSpPr>
            <p:nvPr/>
          </p:nvSpPr>
          <p:spPr bwMode="auto">
            <a:xfrm flipH="1">
              <a:off x="2784" y="432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74" name="Line 42"/>
            <p:cNvSpPr>
              <a:spLocks noChangeShapeType="1"/>
            </p:cNvSpPr>
            <p:nvPr/>
          </p:nvSpPr>
          <p:spPr bwMode="auto">
            <a:xfrm rot="5400000" flipH="1">
              <a:off x="2232" y="744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75" name="Line 43"/>
            <p:cNvSpPr>
              <a:spLocks noChangeShapeType="1"/>
            </p:cNvSpPr>
            <p:nvPr/>
          </p:nvSpPr>
          <p:spPr bwMode="auto">
            <a:xfrm rot="5400000" flipH="1">
              <a:off x="2232" y="936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76" name="Line 44"/>
            <p:cNvSpPr>
              <a:spLocks noChangeShapeType="1"/>
            </p:cNvSpPr>
            <p:nvPr/>
          </p:nvSpPr>
          <p:spPr bwMode="auto">
            <a:xfrm flipH="1">
              <a:off x="2592" y="1296"/>
              <a:ext cx="0" cy="9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77" name="Line 45"/>
            <p:cNvSpPr>
              <a:spLocks noChangeShapeType="1"/>
            </p:cNvSpPr>
            <p:nvPr/>
          </p:nvSpPr>
          <p:spPr bwMode="auto">
            <a:xfrm flipH="1">
              <a:off x="2784" y="1488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9678" name="Group 46"/>
            <p:cNvGrpSpPr>
              <a:grpSpLocks/>
            </p:cNvGrpSpPr>
            <p:nvPr/>
          </p:nvGrpSpPr>
          <p:grpSpPr bwMode="auto">
            <a:xfrm rot="5400000">
              <a:off x="2136" y="1944"/>
              <a:ext cx="192" cy="720"/>
              <a:chOff x="2592" y="432"/>
              <a:chExt cx="192" cy="384"/>
            </a:xfrm>
          </p:grpSpPr>
          <p:sp>
            <p:nvSpPr>
              <p:cNvPr id="69679" name="Line 47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80" name="Line 48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9681" name="Line 49"/>
            <p:cNvSpPr>
              <a:spLocks noChangeShapeType="1"/>
            </p:cNvSpPr>
            <p:nvPr/>
          </p:nvSpPr>
          <p:spPr bwMode="auto">
            <a:xfrm flipH="1">
              <a:off x="2592" y="2400"/>
              <a:ext cx="0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82" name="Line 50"/>
            <p:cNvSpPr>
              <a:spLocks noChangeShapeType="1"/>
            </p:cNvSpPr>
            <p:nvPr/>
          </p:nvSpPr>
          <p:spPr bwMode="auto">
            <a:xfrm flipH="1">
              <a:off x="2784" y="2880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9683" name="Group 51"/>
            <p:cNvGrpSpPr>
              <a:grpSpLocks/>
            </p:cNvGrpSpPr>
            <p:nvPr/>
          </p:nvGrpSpPr>
          <p:grpSpPr bwMode="auto">
            <a:xfrm rot="5400000">
              <a:off x="2208" y="3312"/>
              <a:ext cx="192" cy="576"/>
              <a:chOff x="2592" y="432"/>
              <a:chExt cx="192" cy="384"/>
            </a:xfrm>
          </p:grpSpPr>
          <p:sp>
            <p:nvSpPr>
              <p:cNvPr id="69684" name="Line 52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85" name="Line 53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9686" name="Line 54"/>
            <p:cNvSpPr>
              <a:spLocks noChangeShapeType="1"/>
            </p:cNvSpPr>
            <p:nvPr/>
          </p:nvSpPr>
          <p:spPr bwMode="auto">
            <a:xfrm rot="5400000" flipH="1">
              <a:off x="3216" y="22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87" name="Line 55"/>
            <p:cNvSpPr>
              <a:spLocks noChangeShapeType="1"/>
            </p:cNvSpPr>
            <p:nvPr/>
          </p:nvSpPr>
          <p:spPr bwMode="auto">
            <a:xfrm rot="5400000" flipH="1">
              <a:off x="3216" y="2448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88" name="Line 56"/>
            <p:cNvSpPr>
              <a:spLocks noChangeShapeType="1"/>
            </p:cNvSpPr>
            <p:nvPr/>
          </p:nvSpPr>
          <p:spPr bwMode="auto">
            <a:xfrm rot="5400000" flipH="1">
              <a:off x="3216" y="864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89" name="Line 57"/>
            <p:cNvSpPr>
              <a:spLocks noChangeShapeType="1"/>
            </p:cNvSpPr>
            <p:nvPr/>
          </p:nvSpPr>
          <p:spPr bwMode="auto">
            <a:xfrm rot="5400000" flipH="1">
              <a:off x="3216" y="10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90" name="Line 58"/>
            <p:cNvSpPr>
              <a:spLocks noChangeShapeType="1"/>
            </p:cNvSpPr>
            <p:nvPr/>
          </p:nvSpPr>
          <p:spPr bwMode="auto">
            <a:xfrm flipH="1">
              <a:off x="2592" y="3696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658" name="Group 2"/>
          <p:cNvGrpSpPr>
            <a:grpSpLocks/>
          </p:cNvGrpSpPr>
          <p:nvPr/>
        </p:nvGrpSpPr>
        <p:grpSpPr bwMode="auto">
          <a:xfrm>
            <a:off x="838200" y="1371600"/>
            <a:ext cx="1524000" cy="1066800"/>
            <a:chOff x="432" y="768"/>
            <a:chExt cx="960" cy="672"/>
          </a:xfrm>
        </p:grpSpPr>
        <p:sp>
          <p:nvSpPr>
            <p:cNvPr id="70659" name="Rectangle 3"/>
            <p:cNvSpPr>
              <a:spLocks noChangeArrowheads="1"/>
            </p:cNvSpPr>
            <p:nvPr/>
          </p:nvSpPr>
          <p:spPr bwMode="auto">
            <a:xfrm>
              <a:off x="432" y="76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0660" name="Text Box 4"/>
            <p:cNvSpPr txBox="1">
              <a:spLocks noChangeArrowheads="1"/>
            </p:cNvSpPr>
            <p:nvPr/>
          </p:nvSpPr>
          <p:spPr bwMode="auto">
            <a:xfrm>
              <a:off x="480" y="816"/>
              <a:ext cx="86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Aritmetičko</a:t>
              </a:r>
              <a:endParaRPr lang="en-US"/>
            </a:p>
            <a:p>
              <a:pPr algn="ctr"/>
              <a:r>
                <a:rPr lang="sr-Latn-CS"/>
                <a:t>logička</a:t>
              </a:r>
              <a:endParaRPr lang="en-US"/>
            </a:p>
            <a:p>
              <a:pPr algn="ctr"/>
              <a:r>
                <a:rPr lang="sr-Latn-CS"/>
                <a:t>jedinica</a:t>
              </a:r>
              <a:endParaRPr lang="en-US"/>
            </a:p>
          </p:txBody>
        </p:sp>
      </p:grp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304800" y="152400"/>
            <a:ext cx="290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PRISTUP MEMORIJI</a:t>
            </a:r>
          </a:p>
        </p:txBody>
      </p:sp>
      <p:grpSp>
        <p:nvGrpSpPr>
          <p:cNvPr id="70662" name="Group 6"/>
          <p:cNvGrpSpPr>
            <a:grpSpLocks/>
          </p:cNvGrpSpPr>
          <p:nvPr/>
        </p:nvGrpSpPr>
        <p:grpSpPr bwMode="auto">
          <a:xfrm>
            <a:off x="838200" y="3048000"/>
            <a:ext cx="1524000" cy="1066800"/>
            <a:chOff x="432" y="1728"/>
            <a:chExt cx="960" cy="672"/>
          </a:xfrm>
        </p:grpSpPr>
        <p:sp>
          <p:nvSpPr>
            <p:cNvPr id="70663" name="Rectangle 7"/>
            <p:cNvSpPr>
              <a:spLocks noChangeArrowheads="1"/>
            </p:cNvSpPr>
            <p:nvPr/>
          </p:nvSpPr>
          <p:spPr bwMode="auto">
            <a:xfrm>
              <a:off x="432" y="172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0664" name="Text Box 8"/>
            <p:cNvSpPr txBox="1">
              <a:spLocks noChangeArrowheads="1"/>
            </p:cNvSpPr>
            <p:nvPr/>
          </p:nvSpPr>
          <p:spPr bwMode="auto">
            <a:xfrm>
              <a:off x="480" y="1872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Upravljačka jedinica</a:t>
              </a:r>
              <a:endParaRPr lang="en-US"/>
            </a:p>
          </p:txBody>
        </p:sp>
      </p:grpSp>
      <p:grpSp>
        <p:nvGrpSpPr>
          <p:cNvPr id="70665" name="Group 9"/>
          <p:cNvGrpSpPr>
            <a:grpSpLocks/>
          </p:cNvGrpSpPr>
          <p:nvPr/>
        </p:nvGrpSpPr>
        <p:grpSpPr bwMode="auto">
          <a:xfrm>
            <a:off x="533400" y="4953000"/>
            <a:ext cx="2057400" cy="1524000"/>
            <a:chOff x="2400" y="2448"/>
            <a:chExt cx="1296" cy="960"/>
          </a:xfrm>
        </p:grpSpPr>
        <p:sp>
          <p:nvSpPr>
            <p:cNvPr id="70666" name="Rectangle 10"/>
            <p:cNvSpPr>
              <a:spLocks noChangeArrowheads="1"/>
            </p:cNvSpPr>
            <p:nvPr/>
          </p:nvSpPr>
          <p:spPr bwMode="auto">
            <a:xfrm>
              <a:off x="2400" y="2448"/>
              <a:ext cx="1296" cy="96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0667" name="Text Box 11"/>
            <p:cNvSpPr txBox="1">
              <a:spLocks noChangeArrowheads="1"/>
            </p:cNvSpPr>
            <p:nvPr/>
          </p:nvSpPr>
          <p:spPr bwMode="auto">
            <a:xfrm>
              <a:off x="2640" y="283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Memorija</a:t>
              </a:r>
            </a:p>
          </p:txBody>
        </p:sp>
      </p:grpSp>
      <p:grpSp>
        <p:nvGrpSpPr>
          <p:cNvPr id="70668" name="Group 12"/>
          <p:cNvGrpSpPr>
            <a:grpSpLocks/>
          </p:cNvGrpSpPr>
          <p:nvPr/>
        </p:nvGrpSpPr>
        <p:grpSpPr bwMode="auto">
          <a:xfrm>
            <a:off x="5181600" y="1600200"/>
            <a:ext cx="1295400" cy="1219200"/>
            <a:chOff x="3120" y="1056"/>
            <a:chExt cx="816" cy="768"/>
          </a:xfrm>
        </p:grpSpPr>
        <p:sp>
          <p:nvSpPr>
            <p:cNvPr id="70669" name="Rectangle 13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0670" name="Text Box 14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Ulazni uređaji</a:t>
              </a:r>
              <a:endParaRPr lang="en-US"/>
            </a:p>
          </p:txBody>
        </p:sp>
      </p:grpSp>
      <p:sp>
        <p:nvSpPr>
          <p:cNvPr id="70671" name="Rectangle 15"/>
          <p:cNvSpPr>
            <a:spLocks noChangeArrowheads="1"/>
          </p:cNvSpPr>
          <p:nvPr/>
        </p:nvSpPr>
        <p:spPr bwMode="auto">
          <a:xfrm>
            <a:off x="304800" y="762000"/>
            <a:ext cx="2286000" cy="3581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72" name="Text Box 16"/>
          <p:cNvSpPr txBox="1">
            <a:spLocks noChangeArrowheads="1"/>
          </p:cNvSpPr>
          <p:nvPr/>
        </p:nvSpPr>
        <p:spPr bwMode="auto">
          <a:xfrm>
            <a:off x="685800" y="838200"/>
            <a:ext cx="76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CPU</a:t>
            </a:r>
          </a:p>
        </p:txBody>
      </p:sp>
      <p:sp>
        <p:nvSpPr>
          <p:cNvPr id="70673" name="Line 17"/>
          <p:cNvSpPr>
            <a:spLocks noChangeShapeType="1"/>
          </p:cNvSpPr>
          <p:nvPr/>
        </p:nvSpPr>
        <p:spPr bwMode="auto">
          <a:xfrm>
            <a:off x="1066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74" name="Text Box 18"/>
          <p:cNvSpPr txBox="1">
            <a:spLocks noChangeArrowheads="1"/>
          </p:cNvSpPr>
          <p:nvPr/>
        </p:nvSpPr>
        <p:spPr bwMode="auto">
          <a:xfrm>
            <a:off x="609600" y="44196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sp>
        <p:nvSpPr>
          <p:cNvPr id="70675" name="Text Box 19"/>
          <p:cNvSpPr txBox="1">
            <a:spLocks noChangeArrowheads="1"/>
          </p:cNvSpPr>
          <p:nvPr/>
        </p:nvSpPr>
        <p:spPr bwMode="auto">
          <a:xfrm>
            <a:off x="609600" y="2590800"/>
            <a:ext cx="41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R</a:t>
            </a:r>
          </a:p>
        </p:txBody>
      </p:sp>
      <p:sp>
        <p:nvSpPr>
          <p:cNvPr id="70676" name="Line 20"/>
          <p:cNvSpPr>
            <a:spLocks noChangeShapeType="1"/>
          </p:cNvSpPr>
          <p:nvPr/>
        </p:nvSpPr>
        <p:spPr bwMode="auto">
          <a:xfrm flipV="1">
            <a:off x="10668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77" name="Line 21"/>
          <p:cNvSpPr>
            <a:spLocks noChangeShapeType="1"/>
          </p:cNvSpPr>
          <p:nvPr/>
        </p:nvSpPr>
        <p:spPr bwMode="auto">
          <a:xfrm flipV="1">
            <a:off x="20574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78" name="Text Box 22"/>
          <p:cNvSpPr txBox="1">
            <a:spLocks noChangeArrowheads="1"/>
          </p:cNvSpPr>
          <p:nvPr/>
        </p:nvSpPr>
        <p:spPr bwMode="auto">
          <a:xfrm>
            <a:off x="1600200" y="2590800"/>
            <a:ext cx="45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W</a:t>
            </a:r>
          </a:p>
        </p:txBody>
      </p:sp>
      <p:sp>
        <p:nvSpPr>
          <p:cNvPr id="70679" name="Line 23"/>
          <p:cNvSpPr>
            <a:spLocks noChangeShapeType="1"/>
          </p:cNvSpPr>
          <p:nvPr/>
        </p:nvSpPr>
        <p:spPr bwMode="auto">
          <a:xfrm>
            <a:off x="16002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80" name="Line 24"/>
          <p:cNvSpPr>
            <a:spLocks noChangeShapeType="1"/>
          </p:cNvSpPr>
          <p:nvPr/>
        </p:nvSpPr>
        <p:spPr bwMode="auto">
          <a:xfrm>
            <a:off x="2209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81" name="Text Box 25"/>
          <p:cNvSpPr txBox="1">
            <a:spLocks noChangeArrowheads="1"/>
          </p:cNvSpPr>
          <p:nvPr/>
        </p:nvSpPr>
        <p:spPr bwMode="auto">
          <a:xfrm>
            <a:off x="1752600" y="44196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sp>
        <p:nvSpPr>
          <p:cNvPr id="70682" name="Text Box 26"/>
          <p:cNvSpPr txBox="1">
            <a:spLocks noChangeArrowheads="1"/>
          </p:cNvSpPr>
          <p:nvPr/>
        </p:nvSpPr>
        <p:spPr bwMode="auto">
          <a:xfrm>
            <a:off x="1143000" y="44196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grpSp>
        <p:nvGrpSpPr>
          <p:cNvPr id="70683" name="Group 27"/>
          <p:cNvGrpSpPr>
            <a:grpSpLocks/>
          </p:cNvGrpSpPr>
          <p:nvPr/>
        </p:nvGrpSpPr>
        <p:grpSpPr bwMode="auto">
          <a:xfrm>
            <a:off x="5181600" y="3810000"/>
            <a:ext cx="1295400" cy="1219200"/>
            <a:chOff x="3120" y="1056"/>
            <a:chExt cx="816" cy="768"/>
          </a:xfrm>
        </p:grpSpPr>
        <p:sp>
          <p:nvSpPr>
            <p:cNvPr id="70684" name="Rectangle 28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0685" name="Text Box 29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Izlazni</a:t>
              </a:r>
              <a:r>
                <a:rPr lang="sr-Latn-CS"/>
                <a:t> uređaji</a:t>
              </a:r>
              <a:endParaRPr lang="en-US"/>
            </a:p>
          </p:txBody>
        </p:sp>
      </p:grpSp>
      <p:sp>
        <p:nvSpPr>
          <p:cNvPr id="70686" name="Rectangle 30"/>
          <p:cNvSpPr>
            <a:spLocks noChangeArrowheads="1"/>
          </p:cNvSpPr>
          <p:nvPr/>
        </p:nvSpPr>
        <p:spPr bwMode="auto">
          <a:xfrm>
            <a:off x="4724400" y="1066800"/>
            <a:ext cx="2286000" cy="426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87" name="Text Box 31"/>
          <p:cNvSpPr txBox="1">
            <a:spLocks noChangeArrowheads="1"/>
          </p:cNvSpPr>
          <p:nvPr/>
        </p:nvSpPr>
        <p:spPr bwMode="auto">
          <a:xfrm>
            <a:off x="4876800" y="1066800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Komunikacije</a:t>
            </a:r>
          </a:p>
        </p:txBody>
      </p:sp>
      <p:grpSp>
        <p:nvGrpSpPr>
          <p:cNvPr id="70688" name="Group 32"/>
          <p:cNvGrpSpPr>
            <a:grpSpLocks/>
          </p:cNvGrpSpPr>
          <p:nvPr/>
        </p:nvGrpSpPr>
        <p:grpSpPr bwMode="auto">
          <a:xfrm>
            <a:off x="2362200" y="2590800"/>
            <a:ext cx="2819400" cy="685800"/>
            <a:chOff x="1872" y="1632"/>
            <a:chExt cx="1776" cy="432"/>
          </a:xfrm>
        </p:grpSpPr>
        <p:sp>
          <p:nvSpPr>
            <p:cNvPr id="70689" name="Line 33"/>
            <p:cNvSpPr>
              <a:spLocks noChangeShapeType="1"/>
            </p:cNvSpPr>
            <p:nvPr/>
          </p:nvSpPr>
          <p:spPr bwMode="auto">
            <a:xfrm>
              <a:off x="2208" y="1632"/>
              <a:ext cx="1440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690" name="Line 34"/>
            <p:cNvSpPr>
              <a:spLocks noChangeShapeType="1"/>
            </p:cNvSpPr>
            <p:nvPr/>
          </p:nvSpPr>
          <p:spPr bwMode="auto">
            <a:xfrm>
              <a:off x="1872" y="2064"/>
              <a:ext cx="336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691" name="Line 35"/>
            <p:cNvSpPr>
              <a:spLocks noChangeShapeType="1"/>
            </p:cNvSpPr>
            <p:nvPr/>
          </p:nvSpPr>
          <p:spPr bwMode="auto">
            <a:xfrm flipV="1">
              <a:off x="2208" y="1632"/>
              <a:ext cx="0" cy="432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692" name="Text Box 36"/>
          <p:cNvSpPr txBox="1">
            <a:spLocks noChangeArrowheads="1"/>
          </p:cNvSpPr>
          <p:nvPr/>
        </p:nvSpPr>
        <p:spPr bwMode="auto">
          <a:xfrm>
            <a:off x="4267200" y="2590800"/>
            <a:ext cx="34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R</a:t>
            </a:r>
            <a:endParaRPr lang="en-US" sz="1000" b="1">
              <a:solidFill>
                <a:srgbClr val="FF0000"/>
              </a:solidFill>
            </a:endParaRPr>
          </a:p>
        </p:txBody>
      </p:sp>
      <p:sp>
        <p:nvSpPr>
          <p:cNvPr id="70693" name="Line 37"/>
          <p:cNvSpPr>
            <a:spLocks noChangeShapeType="1"/>
          </p:cNvSpPr>
          <p:nvPr/>
        </p:nvSpPr>
        <p:spPr bwMode="auto">
          <a:xfrm>
            <a:off x="2362200" y="4038600"/>
            <a:ext cx="2819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94" name="Text Box 38"/>
          <p:cNvSpPr txBox="1">
            <a:spLocks noChangeArrowheads="1"/>
          </p:cNvSpPr>
          <p:nvPr/>
        </p:nvSpPr>
        <p:spPr bwMode="auto">
          <a:xfrm>
            <a:off x="4343400" y="3657600"/>
            <a:ext cx="38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</a:t>
            </a:r>
            <a:endParaRPr lang="en-US" sz="1000"/>
          </a:p>
        </p:txBody>
      </p:sp>
      <p:grpSp>
        <p:nvGrpSpPr>
          <p:cNvPr id="70695" name="Group 39"/>
          <p:cNvGrpSpPr>
            <a:grpSpLocks/>
          </p:cNvGrpSpPr>
          <p:nvPr/>
        </p:nvGrpSpPr>
        <p:grpSpPr bwMode="auto">
          <a:xfrm>
            <a:off x="2362200" y="685800"/>
            <a:ext cx="2819400" cy="5867400"/>
            <a:chOff x="1872" y="432"/>
            <a:chExt cx="1776" cy="3696"/>
          </a:xfrm>
        </p:grpSpPr>
        <p:sp>
          <p:nvSpPr>
            <p:cNvPr id="70696" name="Line 40"/>
            <p:cNvSpPr>
              <a:spLocks noChangeShapeType="1"/>
            </p:cNvSpPr>
            <p:nvPr/>
          </p:nvSpPr>
          <p:spPr bwMode="auto">
            <a:xfrm flipH="1">
              <a:off x="2592" y="432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697" name="Line 41"/>
            <p:cNvSpPr>
              <a:spLocks noChangeShapeType="1"/>
            </p:cNvSpPr>
            <p:nvPr/>
          </p:nvSpPr>
          <p:spPr bwMode="auto">
            <a:xfrm flipH="1">
              <a:off x="2784" y="432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698" name="Line 42"/>
            <p:cNvSpPr>
              <a:spLocks noChangeShapeType="1"/>
            </p:cNvSpPr>
            <p:nvPr/>
          </p:nvSpPr>
          <p:spPr bwMode="auto">
            <a:xfrm rot="5400000" flipH="1">
              <a:off x="2232" y="744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699" name="Line 43"/>
            <p:cNvSpPr>
              <a:spLocks noChangeShapeType="1"/>
            </p:cNvSpPr>
            <p:nvPr/>
          </p:nvSpPr>
          <p:spPr bwMode="auto">
            <a:xfrm rot="5400000" flipH="1">
              <a:off x="2232" y="936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700" name="Line 44"/>
            <p:cNvSpPr>
              <a:spLocks noChangeShapeType="1"/>
            </p:cNvSpPr>
            <p:nvPr/>
          </p:nvSpPr>
          <p:spPr bwMode="auto">
            <a:xfrm flipH="1">
              <a:off x="2592" y="1296"/>
              <a:ext cx="0" cy="9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701" name="Line 45"/>
            <p:cNvSpPr>
              <a:spLocks noChangeShapeType="1"/>
            </p:cNvSpPr>
            <p:nvPr/>
          </p:nvSpPr>
          <p:spPr bwMode="auto">
            <a:xfrm flipH="1">
              <a:off x="2784" y="1488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70702" name="Group 46"/>
            <p:cNvGrpSpPr>
              <a:grpSpLocks/>
            </p:cNvGrpSpPr>
            <p:nvPr/>
          </p:nvGrpSpPr>
          <p:grpSpPr bwMode="auto">
            <a:xfrm rot="5400000">
              <a:off x="2136" y="1944"/>
              <a:ext cx="192" cy="720"/>
              <a:chOff x="2592" y="432"/>
              <a:chExt cx="192" cy="384"/>
            </a:xfrm>
          </p:grpSpPr>
          <p:sp>
            <p:nvSpPr>
              <p:cNvPr id="70703" name="Line 47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04" name="Line 48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0705" name="Line 49"/>
            <p:cNvSpPr>
              <a:spLocks noChangeShapeType="1"/>
            </p:cNvSpPr>
            <p:nvPr/>
          </p:nvSpPr>
          <p:spPr bwMode="auto">
            <a:xfrm flipH="1">
              <a:off x="2592" y="2400"/>
              <a:ext cx="0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706" name="Line 50"/>
            <p:cNvSpPr>
              <a:spLocks noChangeShapeType="1"/>
            </p:cNvSpPr>
            <p:nvPr/>
          </p:nvSpPr>
          <p:spPr bwMode="auto">
            <a:xfrm flipH="1">
              <a:off x="2784" y="2880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70707" name="Group 51"/>
            <p:cNvGrpSpPr>
              <a:grpSpLocks/>
            </p:cNvGrpSpPr>
            <p:nvPr/>
          </p:nvGrpSpPr>
          <p:grpSpPr bwMode="auto">
            <a:xfrm rot="5400000">
              <a:off x="2208" y="3312"/>
              <a:ext cx="192" cy="576"/>
              <a:chOff x="2592" y="432"/>
              <a:chExt cx="192" cy="384"/>
            </a:xfrm>
          </p:grpSpPr>
          <p:sp>
            <p:nvSpPr>
              <p:cNvPr id="70708" name="Line 52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09" name="Line 53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0710" name="Line 54"/>
            <p:cNvSpPr>
              <a:spLocks noChangeShapeType="1"/>
            </p:cNvSpPr>
            <p:nvPr/>
          </p:nvSpPr>
          <p:spPr bwMode="auto">
            <a:xfrm rot="5400000" flipH="1">
              <a:off x="3216" y="22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711" name="Line 55"/>
            <p:cNvSpPr>
              <a:spLocks noChangeShapeType="1"/>
            </p:cNvSpPr>
            <p:nvPr/>
          </p:nvSpPr>
          <p:spPr bwMode="auto">
            <a:xfrm rot="5400000" flipH="1">
              <a:off x="3216" y="2448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712" name="Line 56"/>
            <p:cNvSpPr>
              <a:spLocks noChangeShapeType="1"/>
            </p:cNvSpPr>
            <p:nvPr/>
          </p:nvSpPr>
          <p:spPr bwMode="auto">
            <a:xfrm rot="5400000" flipH="1">
              <a:off x="3216" y="864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713" name="Line 57"/>
            <p:cNvSpPr>
              <a:spLocks noChangeShapeType="1"/>
            </p:cNvSpPr>
            <p:nvPr/>
          </p:nvSpPr>
          <p:spPr bwMode="auto">
            <a:xfrm rot="5400000" flipH="1">
              <a:off x="3216" y="10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714" name="Line 58"/>
            <p:cNvSpPr>
              <a:spLocks noChangeShapeType="1"/>
            </p:cNvSpPr>
            <p:nvPr/>
          </p:nvSpPr>
          <p:spPr bwMode="auto">
            <a:xfrm flipH="1">
              <a:off x="2592" y="3696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715" name="Rectangle 59"/>
          <p:cNvSpPr>
            <a:spLocks noChangeArrowheads="1"/>
          </p:cNvSpPr>
          <p:nvPr/>
        </p:nvSpPr>
        <p:spPr bwMode="auto">
          <a:xfrm>
            <a:off x="3733800" y="2057400"/>
            <a:ext cx="14478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16" name="Rectangle 60"/>
          <p:cNvSpPr>
            <a:spLocks noChangeArrowheads="1"/>
          </p:cNvSpPr>
          <p:nvPr/>
        </p:nvSpPr>
        <p:spPr bwMode="auto">
          <a:xfrm rot="16200000">
            <a:off x="1562100" y="4000500"/>
            <a:ext cx="4191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17" name="Rectangle 61"/>
          <p:cNvSpPr>
            <a:spLocks noChangeArrowheads="1"/>
          </p:cNvSpPr>
          <p:nvPr/>
        </p:nvSpPr>
        <p:spPr bwMode="auto">
          <a:xfrm>
            <a:off x="3200400" y="3505200"/>
            <a:ext cx="3048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18" name="Rectangle 62"/>
          <p:cNvSpPr>
            <a:spLocks noChangeArrowheads="1"/>
          </p:cNvSpPr>
          <p:nvPr/>
        </p:nvSpPr>
        <p:spPr bwMode="auto">
          <a:xfrm>
            <a:off x="2590800" y="5562600"/>
            <a:ext cx="9144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19" name="Rectangle 63"/>
          <p:cNvSpPr>
            <a:spLocks noChangeArrowheads="1"/>
          </p:cNvSpPr>
          <p:nvPr/>
        </p:nvSpPr>
        <p:spPr bwMode="auto">
          <a:xfrm>
            <a:off x="3810000" y="4267200"/>
            <a:ext cx="6096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0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0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0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0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715" grpId="0" animBg="1"/>
      <p:bldP spid="70716" grpId="0" animBg="1"/>
      <p:bldP spid="70717" grpId="0" animBg="1"/>
      <p:bldP spid="70718" grpId="0" animBg="1"/>
      <p:bldP spid="707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82" name="Group 2"/>
          <p:cNvGrpSpPr>
            <a:grpSpLocks/>
          </p:cNvGrpSpPr>
          <p:nvPr/>
        </p:nvGrpSpPr>
        <p:grpSpPr bwMode="auto">
          <a:xfrm>
            <a:off x="838200" y="1371600"/>
            <a:ext cx="1524000" cy="1066800"/>
            <a:chOff x="432" y="768"/>
            <a:chExt cx="960" cy="672"/>
          </a:xfrm>
        </p:grpSpPr>
        <p:sp>
          <p:nvSpPr>
            <p:cNvPr id="71683" name="Rectangle 3"/>
            <p:cNvSpPr>
              <a:spLocks noChangeArrowheads="1"/>
            </p:cNvSpPr>
            <p:nvPr/>
          </p:nvSpPr>
          <p:spPr bwMode="auto">
            <a:xfrm>
              <a:off x="432" y="76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1684" name="Text Box 4"/>
            <p:cNvSpPr txBox="1">
              <a:spLocks noChangeArrowheads="1"/>
            </p:cNvSpPr>
            <p:nvPr/>
          </p:nvSpPr>
          <p:spPr bwMode="auto">
            <a:xfrm>
              <a:off x="480" y="816"/>
              <a:ext cx="86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Aritmetičko</a:t>
              </a:r>
              <a:endParaRPr lang="en-US"/>
            </a:p>
            <a:p>
              <a:pPr algn="ctr"/>
              <a:r>
                <a:rPr lang="sr-Latn-CS"/>
                <a:t>logička</a:t>
              </a:r>
              <a:endParaRPr lang="en-US"/>
            </a:p>
            <a:p>
              <a:pPr algn="ctr"/>
              <a:r>
                <a:rPr lang="sr-Latn-CS"/>
                <a:t>jedinica</a:t>
              </a:r>
              <a:endParaRPr lang="en-US"/>
            </a:p>
          </p:txBody>
        </p:sp>
      </p:grp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304800" y="152400"/>
            <a:ext cx="290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PRISTUP MEMORIJI</a:t>
            </a:r>
          </a:p>
        </p:txBody>
      </p:sp>
      <p:grpSp>
        <p:nvGrpSpPr>
          <p:cNvPr id="71686" name="Group 6"/>
          <p:cNvGrpSpPr>
            <a:grpSpLocks/>
          </p:cNvGrpSpPr>
          <p:nvPr/>
        </p:nvGrpSpPr>
        <p:grpSpPr bwMode="auto">
          <a:xfrm>
            <a:off x="838200" y="3048000"/>
            <a:ext cx="1524000" cy="1066800"/>
            <a:chOff x="432" y="1728"/>
            <a:chExt cx="960" cy="672"/>
          </a:xfrm>
        </p:grpSpPr>
        <p:sp>
          <p:nvSpPr>
            <p:cNvPr id="71687" name="Rectangle 7"/>
            <p:cNvSpPr>
              <a:spLocks noChangeArrowheads="1"/>
            </p:cNvSpPr>
            <p:nvPr/>
          </p:nvSpPr>
          <p:spPr bwMode="auto">
            <a:xfrm>
              <a:off x="432" y="172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1688" name="Text Box 8"/>
            <p:cNvSpPr txBox="1">
              <a:spLocks noChangeArrowheads="1"/>
            </p:cNvSpPr>
            <p:nvPr/>
          </p:nvSpPr>
          <p:spPr bwMode="auto">
            <a:xfrm>
              <a:off x="480" y="1872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Upravljačka jedinica</a:t>
              </a:r>
              <a:endParaRPr lang="en-US"/>
            </a:p>
          </p:txBody>
        </p:sp>
      </p:grpSp>
      <p:grpSp>
        <p:nvGrpSpPr>
          <p:cNvPr id="71689" name="Group 9"/>
          <p:cNvGrpSpPr>
            <a:grpSpLocks/>
          </p:cNvGrpSpPr>
          <p:nvPr/>
        </p:nvGrpSpPr>
        <p:grpSpPr bwMode="auto">
          <a:xfrm>
            <a:off x="533400" y="4953000"/>
            <a:ext cx="2057400" cy="1524000"/>
            <a:chOff x="2400" y="2448"/>
            <a:chExt cx="1296" cy="960"/>
          </a:xfrm>
        </p:grpSpPr>
        <p:sp>
          <p:nvSpPr>
            <p:cNvPr id="71690" name="Rectangle 10"/>
            <p:cNvSpPr>
              <a:spLocks noChangeArrowheads="1"/>
            </p:cNvSpPr>
            <p:nvPr/>
          </p:nvSpPr>
          <p:spPr bwMode="auto">
            <a:xfrm>
              <a:off x="2400" y="2448"/>
              <a:ext cx="1296" cy="96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1691" name="Text Box 11"/>
            <p:cNvSpPr txBox="1">
              <a:spLocks noChangeArrowheads="1"/>
            </p:cNvSpPr>
            <p:nvPr/>
          </p:nvSpPr>
          <p:spPr bwMode="auto">
            <a:xfrm>
              <a:off x="2640" y="283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Memorija</a:t>
              </a:r>
            </a:p>
          </p:txBody>
        </p:sp>
      </p:grpSp>
      <p:grpSp>
        <p:nvGrpSpPr>
          <p:cNvPr id="71692" name="Group 12"/>
          <p:cNvGrpSpPr>
            <a:grpSpLocks/>
          </p:cNvGrpSpPr>
          <p:nvPr/>
        </p:nvGrpSpPr>
        <p:grpSpPr bwMode="auto">
          <a:xfrm>
            <a:off x="5181600" y="1600200"/>
            <a:ext cx="1295400" cy="1219200"/>
            <a:chOff x="3120" y="1056"/>
            <a:chExt cx="816" cy="768"/>
          </a:xfrm>
        </p:grpSpPr>
        <p:sp>
          <p:nvSpPr>
            <p:cNvPr id="71693" name="Rectangle 13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1694" name="Text Box 14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Ulazni uređaji</a:t>
              </a:r>
              <a:endParaRPr lang="en-US"/>
            </a:p>
          </p:txBody>
        </p:sp>
      </p:grpSp>
      <p:sp>
        <p:nvSpPr>
          <p:cNvPr id="71695" name="Rectangle 15"/>
          <p:cNvSpPr>
            <a:spLocks noChangeArrowheads="1"/>
          </p:cNvSpPr>
          <p:nvPr/>
        </p:nvSpPr>
        <p:spPr bwMode="auto">
          <a:xfrm>
            <a:off x="304800" y="762000"/>
            <a:ext cx="2286000" cy="3581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6" name="Text Box 16"/>
          <p:cNvSpPr txBox="1">
            <a:spLocks noChangeArrowheads="1"/>
          </p:cNvSpPr>
          <p:nvPr/>
        </p:nvSpPr>
        <p:spPr bwMode="auto">
          <a:xfrm>
            <a:off x="685800" y="838200"/>
            <a:ext cx="76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CPU</a:t>
            </a:r>
          </a:p>
        </p:txBody>
      </p:sp>
      <p:sp>
        <p:nvSpPr>
          <p:cNvPr id="71697" name="Line 17"/>
          <p:cNvSpPr>
            <a:spLocks noChangeShapeType="1"/>
          </p:cNvSpPr>
          <p:nvPr/>
        </p:nvSpPr>
        <p:spPr bwMode="auto">
          <a:xfrm>
            <a:off x="1066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698" name="Text Box 18"/>
          <p:cNvSpPr txBox="1">
            <a:spLocks noChangeArrowheads="1"/>
          </p:cNvSpPr>
          <p:nvPr/>
        </p:nvSpPr>
        <p:spPr bwMode="auto">
          <a:xfrm>
            <a:off x="609600" y="44196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sp>
        <p:nvSpPr>
          <p:cNvPr id="71699" name="Text Box 19"/>
          <p:cNvSpPr txBox="1">
            <a:spLocks noChangeArrowheads="1"/>
          </p:cNvSpPr>
          <p:nvPr/>
        </p:nvSpPr>
        <p:spPr bwMode="auto">
          <a:xfrm>
            <a:off x="609600" y="2590800"/>
            <a:ext cx="41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R</a:t>
            </a:r>
          </a:p>
        </p:txBody>
      </p:sp>
      <p:sp>
        <p:nvSpPr>
          <p:cNvPr id="71700" name="Line 20"/>
          <p:cNvSpPr>
            <a:spLocks noChangeShapeType="1"/>
          </p:cNvSpPr>
          <p:nvPr/>
        </p:nvSpPr>
        <p:spPr bwMode="auto">
          <a:xfrm flipV="1">
            <a:off x="10668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01" name="Line 21"/>
          <p:cNvSpPr>
            <a:spLocks noChangeShapeType="1"/>
          </p:cNvSpPr>
          <p:nvPr/>
        </p:nvSpPr>
        <p:spPr bwMode="auto">
          <a:xfrm flipV="1">
            <a:off x="20574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02" name="Text Box 22"/>
          <p:cNvSpPr txBox="1">
            <a:spLocks noChangeArrowheads="1"/>
          </p:cNvSpPr>
          <p:nvPr/>
        </p:nvSpPr>
        <p:spPr bwMode="auto">
          <a:xfrm>
            <a:off x="1600200" y="2590800"/>
            <a:ext cx="45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W</a:t>
            </a:r>
          </a:p>
        </p:txBody>
      </p:sp>
      <p:sp>
        <p:nvSpPr>
          <p:cNvPr id="71703" name="Line 23"/>
          <p:cNvSpPr>
            <a:spLocks noChangeShapeType="1"/>
          </p:cNvSpPr>
          <p:nvPr/>
        </p:nvSpPr>
        <p:spPr bwMode="auto">
          <a:xfrm>
            <a:off x="1600200" y="4114800"/>
            <a:ext cx="0" cy="8382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04" name="Line 24"/>
          <p:cNvSpPr>
            <a:spLocks noChangeShapeType="1"/>
          </p:cNvSpPr>
          <p:nvPr/>
        </p:nvSpPr>
        <p:spPr bwMode="auto">
          <a:xfrm>
            <a:off x="2209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05" name="Text Box 25"/>
          <p:cNvSpPr txBox="1">
            <a:spLocks noChangeArrowheads="1"/>
          </p:cNvSpPr>
          <p:nvPr/>
        </p:nvSpPr>
        <p:spPr bwMode="auto">
          <a:xfrm>
            <a:off x="1752600" y="44196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sp>
        <p:nvSpPr>
          <p:cNvPr id="71706" name="Text Box 26"/>
          <p:cNvSpPr txBox="1">
            <a:spLocks noChangeArrowheads="1"/>
          </p:cNvSpPr>
          <p:nvPr/>
        </p:nvSpPr>
        <p:spPr bwMode="auto">
          <a:xfrm>
            <a:off x="1143000" y="4419600"/>
            <a:ext cx="50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M</a:t>
            </a:r>
            <a:r>
              <a:rPr lang="en-US" sz="1000" b="1">
                <a:solidFill>
                  <a:srgbClr val="FF0000"/>
                </a:solidFill>
              </a:rPr>
              <a:t>W</a:t>
            </a:r>
          </a:p>
        </p:txBody>
      </p:sp>
      <p:grpSp>
        <p:nvGrpSpPr>
          <p:cNvPr id="71707" name="Group 27"/>
          <p:cNvGrpSpPr>
            <a:grpSpLocks/>
          </p:cNvGrpSpPr>
          <p:nvPr/>
        </p:nvGrpSpPr>
        <p:grpSpPr bwMode="auto">
          <a:xfrm>
            <a:off x="5181600" y="3810000"/>
            <a:ext cx="1295400" cy="1219200"/>
            <a:chOff x="3120" y="1056"/>
            <a:chExt cx="816" cy="768"/>
          </a:xfrm>
        </p:grpSpPr>
        <p:sp>
          <p:nvSpPr>
            <p:cNvPr id="71708" name="Rectangle 28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1709" name="Text Box 29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Izlazni</a:t>
              </a:r>
              <a:r>
                <a:rPr lang="sr-Latn-CS"/>
                <a:t> uređaji</a:t>
              </a:r>
              <a:endParaRPr lang="en-US"/>
            </a:p>
          </p:txBody>
        </p:sp>
      </p:grpSp>
      <p:sp>
        <p:nvSpPr>
          <p:cNvPr id="71710" name="Rectangle 30"/>
          <p:cNvSpPr>
            <a:spLocks noChangeArrowheads="1"/>
          </p:cNvSpPr>
          <p:nvPr/>
        </p:nvSpPr>
        <p:spPr bwMode="auto">
          <a:xfrm>
            <a:off x="4724400" y="1066800"/>
            <a:ext cx="2286000" cy="426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11" name="Text Box 31"/>
          <p:cNvSpPr txBox="1">
            <a:spLocks noChangeArrowheads="1"/>
          </p:cNvSpPr>
          <p:nvPr/>
        </p:nvSpPr>
        <p:spPr bwMode="auto">
          <a:xfrm>
            <a:off x="4876800" y="1066800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Komunikacije</a:t>
            </a:r>
          </a:p>
        </p:txBody>
      </p:sp>
      <p:grpSp>
        <p:nvGrpSpPr>
          <p:cNvPr id="71712" name="Group 32"/>
          <p:cNvGrpSpPr>
            <a:grpSpLocks/>
          </p:cNvGrpSpPr>
          <p:nvPr/>
        </p:nvGrpSpPr>
        <p:grpSpPr bwMode="auto">
          <a:xfrm>
            <a:off x="2362200" y="2590800"/>
            <a:ext cx="2819400" cy="685800"/>
            <a:chOff x="1872" y="1632"/>
            <a:chExt cx="1776" cy="432"/>
          </a:xfrm>
        </p:grpSpPr>
        <p:sp>
          <p:nvSpPr>
            <p:cNvPr id="71713" name="Line 33"/>
            <p:cNvSpPr>
              <a:spLocks noChangeShapeType="1"/>
            </p:cNvSpPr>
            <p:nvPr/>
          </p:nvSpPr>
          <p:spPr bwMode="auto">
            <a:xfrm>
              <a:off x="2208" y="1632"/>
              <a:ext cx="1440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714" name="Line 34"/>
            <p:cNvSpPr>
              <a:spLocks noChangeShapeType="1"/>
            </p:cNvSpPr>
            <p:nvPr/>
          </p:nvSpPr>
          <p:spPr bwMode="auto">
            <a:xfrm>
              <a:off x="1872" y="2064"/>
              <a:ext cx="336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715" name="Line 35"/>
            <p:cNvSpPr>
              <a:spLocks noChangeShapeType="1"/>
            </p:cNvSpPr>
            <p:nvPr/>
          </p:nvSpPr>
          <p:spPr bwMode="auto">
            <a:xfrm flipV="1">
              <a:off x="2208" y="1632"/>
              <a:ext cx="0" cy="432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16" name="Text Box 36"/>
          <p:cNvSpPr txBox="1">
            <a:spLocks noChangeArrowheads="1"/>
          </p:cNvSpPr>
          <p:nvPr/>
        </p:nvSpPr>
        <p:spPr bwMode="auto">
          <a:xfrm>
            <a:off x="4267200" y="2590800"/>
            <a:ext cx="34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R</a:t>
            </a:r>
            <a:endParaRPr lang="en-US" sz="1000" b="1">
              <a:solidFill>
                <a:srgbClr val="FF0000"/>
              </a:solidFill>
            </a:endParaRPr>
          </a:p>
        </p:txBody>
      </p:sp>
      <p:sp>
        <p:nvSpPr>
          <p:cNvPr id="71717" name="Line 37"/>
          <p:cNvSpPr>
            <a:spLocks noChangeShapeType="1"/>
          </p:cNvSpPr>
          <p:nvPr/>
        </p:nvSpPr>
        <p:spPr bwMode="auto">
          <a:xfrm>
            <a:off x="2362200" y="4038600"/>
            <a:ext cx="2819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18" name="Text Box 38"/>
          <p:cNvSpPr txBox="1">
            <a:spLocks noChangeArrowheads="1"/>
          </p:cNvSpPr>
          <p:nvPr/>
        </p:nvSpPr>
        <p:spPr bwMode="auto">
          <a:xfrm>
            <a:off x="4343400" y="3657600"/>
            <a:ext cx="38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</a:t>
            </a:r>
            <a:endParaRPr lang="en-US" sz="1000"/>
          </a:p>
        </p:txBody>
      </p:sp>
      <p:grpSp>
        <p:nvGrpSpPr>
          <p:cNvPr id="71719" name="Group 39"/>
          <p:cNvGrpSpPr>
            <a:grpSpLocks/>
          </p:cNvGrpSpPr>
          <p:nvPr/>
        </p:nvGrpSpPr>
        <p:grpSpPr bwMode="auto">
          <a:xfrm>
            <a:off x="2362200" y="685800"/>
            <a:ext cx="2819400" cy="5867400"/>
            <a:chOff x="1872" y="432"/>
            <a:chExt cx="1776" cy="3696"/>
          </a:xfrm>
        </p:grpSpPr>
        <p:sp>
          <p:nvSpPr>
            <p:cNvPr id="71720" name="Line 40"/>
            <p:cNvSpPr>
              <a:spLocks noChangeShapeType="1"/>
            </p:cNvSpPr>
            <p:nvPr/>
          </p:nvSpPr>
          <p:spPr bwMode="auto">
            <a:xfrm flipH="1">
              <a:off x="2592" y="432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721" name="Line 41"/>
            <p:cNvSpPr>
              <a:spLocks noChangeShapeType="1"/>
            </p:cNvSpPr>
            <p:nvPr/>
          </p:nvSpPr>
          <p:spPr bwMode="auto">
            <a:xfrm flipH="1">
              <a:off x="2784" y="432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722" name="Line 42"/>
            <p:cNvSpPr>
              <a:spLocks noChangeShapeType="1"/>
            </p:cNvSpPr>
            <p:nvPr/>
          </p:nvSpPr>
          <p:spPr bwMode="auto">
            <a:xfrm rot="5400000" flipH="1">
              <a:off x="2232" y="744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723" name="Line 43"/>
            <p:cNvSpPr>
              <a:spLocks noChangeShapeType="1"/>
            </p:cNvSpPr>
            <p:nvPr/>
          </p:nvSpPr>
          <p:spPr bwMode="auto">
            <a:xfrm rot="5400000" flipH="1">
              <a:off x="2232" y="936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724" name="Line 44"/>
            <p:cNvSpPr>
              <a:spLocks noChangeShapeType="1"/>
            </p:cNvSpPr>
            <p:nvPr/>
          </p:nvSpPr>
          <p:spPr bwMode="auto">
            <a:xfrm flipH="1">
              <a:off x="2592" y="1296"/>
              <a:ext cx="0" cy="9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725" name="Line 45"/>
            <p:cNvSpPr>
              <a:spLocks noChangeShapeType="1"/>
            </p:cNvSpPr>
            <p:nvPr/>
          </p:nvSpPr>
          <p:spPr bwMode="auto">
            <a:xfrm flipH="1">
              <a:off x="2784" y="1488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726" name="Group 46"/>
            <p:cNvGrpSpPr>
              <a:grpSpLocks/>
            </p:cNvGrpSpPr>
            <p:nvPr/>
          </p:nvGrpSpPr>
          <p:grpSpPr bwMode="auto">
            <a:xfrm rot="5400000">
              <a:off x="2136" y="1944"/>
              <a:ext cx="192" cy="720"/>
              <a:chOff x="2592" y="432"/>
              <a:chExt cx="192" cy="384"/>
            </a:xfrm>
          </p:grpSpPr>
          <p:sp>
            <p:nvSpPr>
              <p:cNvPr id="71727" name="Line 47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28" name="Line 48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729" name="Line 49"/>
            <p:cNvSpPr>
              <a:spLocks noChangeShapeType="1"/>
            </p:cNvSpPr>
            <p:nvPr/>
          </p:nvSpPr>
          <p:spPr bwMode="auto">
            <a:xfrm flipH="1">
              <a:off x="2592" y="2400"/>
              <a:ext cx="0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730" name="Line 50"/>
            <p:cNvSpPr>
              <a:spLocks noChangeShapeType="1"/>
            </p:cNvSpPr>
            <p:nvPr/>
          </p:nvSpPr>
          <p:spPr bwMode="auto">
            <a:xfrm flipH="1">
              <a:off x="2784" y="2880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731" name="Group 51"/>
            <p:cNvGrpSpPr>
              <a:grpSpLocks/>
            </p:cNvGrpSpPr>
            <p:nvPr/>
          </p:nvGrpSpPr>
          <p:grpSpPr bwMode="auto">
            <a:xfrm rot="5400000">
              <a:off x="2208" y="3312"/>
              <a:ext cx="192" cy="576"/>
              <a:chOff x="2592" y="432"/>
              <a:chExt cx="192" cy="384"/>
            </a:xfrm>
          </p:grpSpPr>
          <p:sp>
            <p:nvSpPr>
              <p:cNvPr id="71732" name="Line 52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33" name="Line 53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734" name="Line 54"/>
            <p:cNvSpPr>
              <a:spLocks noChangeShapeType="1"/>
            </p:cNvSpPr>
            <p:nvPr/>
          </p:nvSpPr>
          <p:spPr bwMode="auto">
            <a:xfrm rot="5400000" flipH="1">
              <a:off x="3216" y="22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735" name="Line 55"/>
            <p:cNvSpPr>
              <a:spLocks noChangeShapeType="1"/>
            </p:cNvSpPr>
            <p:nvPr/>
          </p:nvSpPr>
          <p:spPr bwMode="auto">
            <a:xfrm rot="5400000" flipH="1">
              <a:off x="3216" y="2448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736" name="Line 56"/>
            <p:cNvSpPr>
              <a:spLocks noChangeShapeType="1"/>
            </p:cNvSpPr>
            <p:nvPr/>
          </p:nvSpPr>
          <p:spPr bwMode="auto">
            <a:xfrm rot="5400000" flipH="1">
              <a:off x="3216" y="864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737" name="Line 57"/>
            <p:cNvSpPr>
              <a:spLocks noChangeShapeType="1"/>
            </p:cNvSpPr>
            <p:nvPr/>
          </p:nvSpPr>
          <p:spPr bwMode="auto">
            <a:xfrm rot="5400000" flipH="1">
              <a:off x="3216" y="10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738" name="Line 58"/>
            <p:cNvSpPr>
              <a:spLocks noChangeShapeType="1"/>
            </p:cNvSpPr>
            <p:nvPr/>
          </p:nvSpPr>
          <p:spPr bwMode="auto">
            <a:xfrm flipH="1">
              <a:off x="2592" y="3696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39" name="Rectangle 59"/>
          <p:cNvSpPr>
            <a:spLocks noChangeArrowheads="1"/>
          </p:cNvSpPr>
          <p:nvPr/>
        </p:nvSpPr>
        <p:spPr bwMode="auto">
          <a:xfrm>
            <a:off x="3733800" y="2057400"/>
            <a:ext cx="14478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40" name="Rectangle 60"/>
          <p:cNvSpPr>
            <a:spLocks noChangeArrowheads="1"/>
          </p:cNvSpPr>
          <p:nvPr/>
        </p:nvSpPr>
        <p:spPr bwMode="auto">
          <a:xfrm rot="16200000">
            <a:off x="1562100" y="4000500"/>
            <a:ext cx="4191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41" name="Rectangle 61"/>
          <p:cNvSpPr>
            <a:spLocks noChangeArrowheads="1"/>
          </p:cNvSpPr>
          <p:nvPr/>
        </p:nvSpPr>
        <p:spPr bwMode="auto">
          <a:xfrm>
            <a:off x="3200400" y="3505200"/>
            <a:ext cx="3048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42" name="Rectangle 62"/>
          <p:cNvSpPr>
            <a:spLocks noChangeArrowheads="1"/>
          </p:cNvSpPr>
          <p:nvPr/>
        </p:nvSpPr>
        <p:spPr bwMode="auto">
          <a:xfrm>
            <a:off x="2590800" y="5562600"/>
            <a:ext cx="9144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43" name="Rectangle 63"/>
          <p:cNvSpPr>
            <a:spLocks noChangeArrowheads="1"/>
          </p:cNvSpPr>
          <p:nvPr/>
        </p:nvSpPr>
        <p:spPr bwMode="auto">
          <a:xfrm>
            <a:off x="3810000" y="4267200"/>
            <a:ext cx="6096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1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3" grpId="0" animBg="1"/>
      <p:bldP spid="7170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68" name="Text Box 64"/>
          <p:cNvSpPr txBox="1">
            <a:spLocks noChangeArrowheads="1"/>
          </p:cNvSpPr>
          <p:nvPr/>
        </p:nvSpPr>
        <p:spPr bwMode="auto">
          <a:xfrm>
            <a:off x="304800" y="152400"/>
            <a:ext cx="290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PRISTUP MEMORIJI</a:t>
            </a:r>
          </a:p>
        </p:txBody>
      </p:sp>
      <p:sp>
        <p:nvSpPr>
          <p:cNvPr id="72769" name="Text Box 65"/>
          <p:cNvSpPr txBox="1">
            <a:spLocks noChangeArrowheads="1"/>
          </p:cNvSpPr>
          <p:nvPr/>
        </p:nvSpPr>
        <p:spPr bwMode="auto">
          <a:xfrm>
            <a:off x="762000" y="1676400"/>
            <a:ext cx="911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PRVO:</a:t>
            </a:r>
          </a:p>
        </p:txBody>
      </p:sp>
      <p:sp>
        <p:nvSpPr>
          <p:cNvPr id="72770" name="Text Box 66"/>
          <p:cNvSpPr txBox="1">
            <a:spLocks noChangeArrowheads="1"/>
          </p:cNvSpPr>
          <p:nvPr/>
        </p:nvSpPr>
        <p:spPr bwMode="auto">
          <a:xfrm>
            <a:off x="1752600" y="1676400"/>
            <a:ext cx="45370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/>
              <a:t> </a:t>
            </a:r>
            <a:r>
              <a:rPr lang="sr-Latn-CS"/>
              <a:t>Upravljačka jedinica postavlja na </a:t>
            </a:r>
            <a:endParaRPr lang="en-US"/>
          </a:p>
          <a:p>
            <a:r>
              <a:rPr lang="en-US"/>
              <a:t>	</a:t>
            </a:r>
            <a:r>
              <a:rPr lang="sr-Latn-CS"/>
              <a:t>adresnu magistralu adresu memorijske </a:t>
            </a:r>
            <a:endParaRPr lang="en-US"/>
          </a:p>
          <a:p>
            <a:r>
              <a:rPr lang="en-US"/>
              <a:t>	</a:t>
            </a:r>
            <a:r>
              <a:rPr lang="sr-Latn-CS"/>
              <a:t>lokacije u kojoj je zapisan podatak</a:t>
            </a:r>
            <a:endParaRPr lang="en-US"/>
          </a:p>
        </p:txBody>
      </p:sp>
      <p:sp>
        <p:nvSpPr>
          <p:cNvPr id="72771" name="Text Box 67"/>
          <p:cNvSpPr txBox="1">
            <a:spLocks noChangeArrowheads="1"/>
          </p:cNvSpPr>
          <p:nvPr/>
        </p:nvSpPr>
        <p:spPr bwMode="auto">
          <a:xfrm>
            <a:off x="533400" y="1066800"/>
            <a:ext cx="2949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AKTIVNOSTI PRISTUPA</a:t>
            </a:r>
          </a:p>
        </p:txBody>
      </p:sp>
      <p:sp>
        <p:nvSpPr>
          <p:cNvPr id="72772" name="Text Box 68"/>
          <p:cNvSpPr txBox="1">
            <a:spLocks noChangeArrowheads="1"/>
          </p:cNvSpPr>
          <p:nvPr/>
        </p:nvSpPr>
        <p:spPr bwMode="auto">
          <a:xfrm>
            <a:off x="762000" y="3581400"/>
            <a:ext cx="1166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DRUGO:</a:t>
            </a:r>
          </a:p>
        </p:txBody>
      </p:sp>
      <p:sp>
        <p:nvSpPr>
          <p:cNvPr id="72773" name="Text Box 69"/>
          <p:cNvSpPr txBox="1">
            <a:spLocks noChangeArrowheads="1"/>
          </p:cNvSpPr>
          <p:nvPr/>
        </p:nvSpPr>
        <p:spPr bwMode="auto">
          <a:xfrm>
            <a:off x="1828800" y="2743200"/>
            <a:ext cx="6399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/>
              <a:t> Z</a:t>
            </a:r>
            <a:r>
              <a:rPr lang="sr-Latn-CS"/>
              <a:t>atim šalje upravljački signal ka memoriji da bi ona pr</a:t>
            </a:r>
            <a:r>
              <a:rPr lang="en-US"/>
              <a:t>i</a:t>
            </a:r>
            <a:r>
              <a:rPr lang="sr-Latn-CS"/>
              <a:t>hvatila adresu</a:t>
            </a:r>
            <a:endParaRPr lang="en-US"/>
          </a:p>
        </p:txBody>
      </p:sp>
      <p:sp>
        <p:nvSpPr>
          <p:cNvPr id="72774" name="Text Box 70"/>
          <p:cNvSpPr txBox="1">
            <a:spLocks noChangeArrowheads="1"/>
          </p:cNvSpPr>
          <p:nvPr/>
        </p:nvSpPr>
        <p:spPr bwMode="auto">
          <a:xfrm>
            <a:off x="1981200" y="3581400"/>
            <a:ext cx="59356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/>
              <a:t> </a:t>
            </a:r>
            <a:r>
              <a:rPr lang="sr-Latn-CS"/>
              <a:t>Upravljačka jedinica šalje memoriji</a:t>
            </a:r>
            <a:r>
              <a:rPr lang="pt-BR"/>
              <a:t>, </a:t>
            </a:r>
            <a:r>
              <a:rPr lang="sr-Latn-CS"/>
              <a:t>preko M</a:t>
            </a:r>
            <a:r>
              <a:rPr lang="en-US" sz="1000"/>
              <a:t>R</a:t>
            </a:r>
            <a:r>
              <a:rPr lang="sr-Latn-CS"/>
              <a:t> upravljački signal</a:t>
            </a:r>
            <a:endParaRPr lang="en-US"/>
          </a:p>
          <a:p>
            <a:r>
              <a:rPr lang="en-US"/>
              <a:t>	</a:t>
            </a:r>
            <a:r>
              <a:rPr lang="sr-Latn-CS"/>
              <a:t>kojim se kopira sadržaj izabrane</a:t>
            </a:r>
            <a:endParaRPr lang="en-US"/>
          </a:p>
          <a:p>
            <a:r>
              <a:rPr lang="en-US"/>
              <a:t>	</a:t>
            </a:r>
            <a:r>
              <a:rPr lang="sr-Latn-CS"/>
              <a:t>memorijske lokacije na magistralu tj</a:t>
            </a:r>
          </a:p>
          <a:p>
            <a:r>
              <a:rPr lang="en-US"/>
              <a:t>	</a:t>
            </a:r>
            <a:r>
              <a:rPr lang="sr-Latn-CS"/>
              <a:t>čita se podatak selektovane lokacije</a:t>
            </a:r>
            <a:r>
              <a:rPr lang="pt-BR"/>
              <a:t>.</a:t>
            </a:r>
            <a:endParaRPr lang="en-US"/>
          </a:p>
        </p:txBody>
      </p:sp>
      <p:sp>
        <p:nvSpPr>
          <p:cNvPr id="72775" name="Text Box 71"/>
          <p:cNvSpPr txBox="1">
            <a:spLocks noChangeArrowheads="1"/>
          </p:cNvSpPr>
          <p:nvPr/>
        </p:nvSpPr>
        <p:spPr bwMode="auto">
          <a:xfrm>
            <a:off x="2057400" y="4876800"/>
            <a:ext cx="67484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sr-Latn-CS"/>
              <a:t>Kada su podaci na magistrali upravljačka jedinica</a:t>
            </a:r>
            <a:endParaRPr lang="en-US"/>
          </a:p>
          <a:p>
            <a:r>
              <a:rPr lang="en-US"/>
              <a:t>	</a:t>
            </a:r>
            <a:r>
              <a:rPr lang="sr-Latn-CS"/>
              <a:t>aktivira kontrolnu liniju Aw kojom naređuje</a:t>
            </a:r>
            <a:endParaRPr lang="en-US"/>
          </a:p>
          <a:p>
            <a:r>
              <a:rPr lang="en-US"/>
              <a:t>	</a:t>
            </a:r>
            <a:r>
              <a:rPr lang="sr-Latn-CS"/>
              <a:t>aritmetičko </a:t>
            </a:r>
            <a:r>
              <a:rPr lang="pt-BR"/>
              <a:t>– </a:t>
            </a:r>
            <a:r>
              <a:rPr lang="sr-Latn-CS"/>
              <a:t>logičkoj jedinici da preuzme podatak sa magistrale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2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2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2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2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2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2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69" grpId="0"/>
      <p:bldP spid="72770" grpId="0"/>
      <p:bldP spid="72771" grpId="0"/>
      <p:bldP spid="72772" grpId="0"/>
      <p:bldP spid="72773" grpId="0"/>
      <p:bldP spid="72774" grpId="0"/>
      <p:bldP spid="7277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2057400" y="2667000"/>
            <a:ext cx="5013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I Z L A Z   P O D A T A K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9" name="Group 7"/>
          <p:cNvGrpSpPr>
            <a:grpSpLocks/>
          </p:cNvGrpSpPr>
          <p:nvPr/>
        </p:nvGrpSpPr>
        <p:grpSpPr bwMode="auto">
          <a:xfrm>
            <a:off x="838200" y="1371600"/>
            <a:ext cx="1524000" cy="1066800"/>
            <a:chOff x="432" y="768"/>
            <a:chExt cx="960" cy="672"/>
          </a:xfrm>
        </p:grpSpPr>
        <p:sp>
          <p:nvSpPr>
            <p:cNvPr id="49156" name="Rectangle 4"/>
            <p:cNvSpPr>
              <a:spLocks noChangeArrowheads="1"/>
            </p:cNvSpPr>
            <p:nvPr/>
          </p:nvSpPr>
          <p:spPr bwMode="auto">
            <a:xfrm>
              <a:off x="432" y="76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49157" name="Text Box 5"/>
            <p:cNvSpPr txBox="1">
              <a:spLocks noChangeArrowheads="1"/>
            </p:cNvSpPr>
            <p:nvPr/>
          </p:nvSpPr>
          <p:spPr bwMode="auto">
            <a:xfrm>
              <a:off x="480" y="816"/>
              <a:ext cx="86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Aritmetičko</a:t>
              </a:r>
              <a:endParaRPr lang="en-US"/>
            </a:p>
            <a:p>
              <a:pPr algn="ctr"/>
              <a:r>
                <a:rPr lang="sr-Latn-CS"/>
                <a:t>logička</a:t>
              </a:r>
              <a:endParaRPr lang="en-US"/>
            </a:p>
            <a:p>
              <a:pPr algn="ctr"/>
              <a:r>
                <a:rPr lang="sr-Latn-CS"/>
                <a:t>jedinica</a:t>
              </a:r>
              <a:endParaRPr lang="en-US"/>
            </a:p>
          </p:txBody>
        </p:sp>
      </p:grp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304800" y="152400"/>
            <a:ext cx="404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 sz="2400"/>
              <a:t>Opšti izgled arhitekture račun</a:t>
            </a:r>
            <a:r>
              <a:rPr lang="en-US" sz="2400"/>
              <a:t>a</a:t>
            </a:r>
            <a:r>
              <a:rPr lang="sr-Latn-CS" sz="2400"/>
              <a:t>ra</a:t>
            </a:r>
            <a:endParaRPr lang="en-US" sz="2400"/>
          </a:p>
        </p:txBody>
      </p:sp>
      <p:grpSp>
        <p:nvGrpSpPr>
          <p:cNvPr id="49163" name="Group 11"/>
          <p:cNvGrpSpPr>
            <a:grpSpLocks/>
          </p:cNvGrpSpPr>
          <p:nvPr/>
        </p:nvGrpSpPr>
        <p:grpSpPr bwMode="auto">
          <a:xfrm>
            <a:off x="838200" y="3048000"/>
            <a:ext cx="1524000" cy="1066800"/>
            <a:chOff x="432" y="1728"/>
            <a:chExt cx="960" cy="672"/>
          </a:xfrm>
        </p:grpSpPr>
        <p:sp>
          <p:nvSpPr>
            <p:cNvPr id="49161" name="Rectangle 9"/>
            <p:cNvSpPr>
              <a:spLocks noChangeArrowheads="1"/>
            </p:cNvSpPr>
            <p:nvPr/>
          </p:nvSpPr>
          <p:spPr bwMode="auto">
            <a:xfrm>
              <a:off x="432" y="172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49162" name="Text Box 10"/>
            <p:cNvSpPr txBox="1">
              <a:spLocks noChangeArrowheads="1"/>
            </p:cNvSpPr>
            <p:nvPr/>
          </p:nvSpPr>
          <p:spPr bwMode="auto">
            <a:xfrm>
              <a:off x="480" y="1872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Upravljačka jedinica</a:t>
              </a:r>
              <a:endParaRPr lang="en-US"/>
            </a:p>
          </p:txBody>
        </p:sp>
      </p:grpSp>
      <p:grpSp>
        <p:nvGrpSpPr>
          <p:cNvPr id="49167" name="Group 15"/>
          <p:cNvGrpSpPr>
            <a:grpSpLocks/>
          </p:cNvGrpSpPr>
          <p:nvPr/>
        </p:nvGrpSpPr>
        <p:grpSpPr bwMode="auto">
          <a:xfrm>
            <a:off x="533400" y="4953000"/>
            <a:ext cx="2057400" cy="1524000"/>
            <a:chOff x="2400" y="2448"/>
            <a:chExt cx="1296" cy="960"/>
          </a:xfrm>
        </p:grpSpPr>
        <p:sp>
          <p:nvSpPr>
            <p:cNvPr id="49165" name="Rectangle 13"/>
            <p:cNvSpPr>
              <a:spLocks noChangeArrowheads="1"/>
            </p:cNvSpPr>
            <p:nvPr/>
          </p:nvSpPr>
          <p:spPr bwMode="auto">
            <a:xfrm>
              <a:off x="2400" y="2448"/>
              <a:ext cx="1296" cy="96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49166" name="Text Box 14"/>
            <p:cNvSpPr txBox="1">
              <a:spLocks noChangeArrowheads="1"/>
            </p:cNvSpPr>
            <p:nvPr/>
          </p:nvSpPr>
          <p:spPr bwMode="auto">
            <a:xfrm>
              <a:off x="2640" y="283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Memorija</a:t>
              </a:r>
            </a:p>
          </p:txBody>
        </p:sp>
      </p:grpSp>
      <p:grpSp>
        <p:nvGrpSpPr>
          <p:cNvPr id="49171" name="Group 19"/>
          <p:cNvGrpSpPr>
            <a:grpSpLocks/>
          </p:cNvGrpSpPr>
          <p:nvPr/>
        </p:nvGrpSpPr>
        <p:grpSpPr bwMode="auto">
          <a:xfrm>
            <a:off x="5181600" y="1600200"/>
            <a:ext cx="1295400" cy="1219200"/>
            <a:chOff x="3120" y="1056"/>
            <a:chExt cx="816" cy="768"/>
          </a:xfrm>
        </p:grpSpPr>
        <p:sp>
          <p:nvSpPr>
            <p:cNvPr id="49169" name="Rectangle 17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49170" name="Text Box 18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Ulazni uređaji</a:t>
              </a:r>
              <a:endParaRPr lang="en-US"/>
            </a:p>
          </p:txBody>
        </p:sp>
      </p:grpSp>
      <p:sp>
        <p:nvSpPr>
          <p:cNvPr id="49172" name="Rectangle 20"/>
          <p:cNvSpPr>
            <a:spLocks noChangeArrowheads="1"/>
          </p:cNvSpPr>
          <p:nvPr/>
        </p:nvSpPr>
        <p:spPr bwMode="auto">
          <a:xfrm>
            <a:off x="304800" y="762000"/>
            <a:ext cx="2286000" cy="3581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73" name="Text Box 21"/>
          <p:cNvSpPr txBox="1">
            <a:spLocks noChangeArrowheads="1"/>
          </p:cNvSpPr>
          <p:nvPr/>
        </p:nvSpPr>
        <p:spPr bwMode="auto">
          <a:xfrm>
            <a:off x="685800" y="838200"/>
            <a:ext cx="76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CPU</a:t>
            </a:r>
          </a:p>
        </p:txBody>
      </p:sp>
      <p:sp>
        <p:nvSpPr>
          <p:cNvPr id="49174" name="Line 22"/>
          <p:cNvSpPr>
            <a:spLocks noChangeShapeType="1"/>
          </p:cNvSpPr>
          <p:nvPr/>
        </p:nvSpPr>
        <p:spPr bwMode="auto">
          <a:xfrm>
            <a:off x="1066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75" name="Text Box 23"/>
          <p:cNvSpPr txBox="1">
            <a:spLocks noChangeArrowheads="1"/>
          </p:cNvSpPr>
          <p:nvPr/>
        </p:nvSpPr>
        <p:spPr bwMode="auto">
          <a:xfrm>
            <a:off x="609600" y="44196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sp>
        <p:nvSpPr>
          <p:cNvPr id="49176" name="Text Box 24"/>
          <p:cNvSpPr txBox="1">
            <a:spLocks noChangeArrowheads="1"/>
          </p:cNvSpPr>
          <p:nvPr/>
        </p:nvSpPr>
        <p:spPr bwMode="auto">
          <a:xfrm>
            <a:off x="609600" y="2590800"/>
            <a:ext cx="41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R</a:t>
            </a:r>
          </a:p>
        </p:txBody>
      </p:sp>
      <p:sp>
        <p:nvSpPr>
          <p:cNvPr id="49177" name="Line 25"/>
          <p:cNvSpPr>
            <a:spLocks noChangeShapeType="1"/>
          </p:cNvSpPr>
          <p:nvPr/>
        </p:nvSpPr>
        <p:spPr bwMode="auto">
          <a:xfrm flipV="1">
            <a:off x="10668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78" name="Line 26"/>
          <p:cNvSpPr>
            <a:spLocks noChangeShapeType="1"/>
          </p:cNvSpPr>
          <p:nvPr/>
        </p:nvSpPr>
        <p:spPr bwMode="auto">
          <a:xfrm flipV="1">
            <a:off x="20574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79" name="Text Box 27"/>
          <p:cNvSpPr txBox="1">
            <a:spLocks noChangeArrowheads="1"/>
          </p:cNvSpPr>
          <p:nvPr/>
        </p:nvSpPr>
        <p:spPr bwMode="auto">
          <a:xfrm>
            <a:off x="1600200" y="2590800"/>
            <a:ext cx="45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W</a:t>
            </a:r>
          </a:p>
        </p:txBody>
      </p:sp>
      <p:sp>
        <p:nvSpPr>
          <p:cNvPr id="49180" name="Line 28"/>
          <p:cNvSpPr>
            <a:spLocks noChangeShapeType="1"/>
          </p:cNvSpPr>
          <p:nvPr/>
        </p:nvSpPr>
        <p:spPr bwMode="auto">
          <a:xfrm>
            <a:off x="16002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81" name="Line 29"/>
          <p:cNvSpPr>
            <a:spLocks noChangeShapeType="1"/>
          </p:cNvSpPr>
          <p:nvPr/>
        </p:nvSpPr>
        <p:spPr bwMode="auto">
          <a:xfrm>
            <a:off x="2209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82" name="Text Box 30"/>
          <p:cNvSpPr txBox="1">
            <a:spLocks noChangeArrowheads="1"/>
          </p:cNvSpPr>
          <p:nvPr/>
        </p:nvSpPr>
        <p:spPr bwMode="auto">
          <a:xfrm>
            <a:off x="1752600" y="44196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sp>
        <p:nvSpPr>
          <p:cNvPr id="49183" name="Text Box 31"/>
          <p:cNvSpPr txBox="1">
            <a:spLocks noChangeArrowheads="1"/>
          </p:cNvSpPr>
          <p:nvPr/>
        </p:nvSpPr>
        <p:spPr bwMode="auto">
          <a:xfrm>
            <a:off x="1143000" y="44196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grpSp>
        <p:nvGrpSpPr>
          <p:cNvPr id="49184" name="Group 32"/>
          <p:cNvGrpSpPr>
            <a:grpSpLocks/>
          </p:cNvGrpSpPr>
          <p:nvPr/>
        </p:nvGrpSpPr>
        <p:grpSpPr bwMode="auto">
          <a:xfrm>
            <a:off x="5181600" y="3810000"/>
            <a:ext cx="1295400" cy="1219200"/>
            <a:chOff x="3120" y="1056"/>
            <a:chExt cx="816" cy="768"/>
          </a:xfrm>
        </p:grpSpPr>
        <p:sp>
          <p:nvSpPr>
            <p:cNvPr id="49185" name="Rectangle 33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49186" name="Text Box 34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Izlazni</a:t>
              </a:r>
              <a:r>
                <a:rPr lang="sr-Latn-CS"/>
                <a:t> uređaji</a:t>
              </a:r>
              <a:endParaRPr lang="en-US"/>
            </a:p>
          </p:txBody>
        </p:sp>
      </p:grpSp>
      <p:sp>
        <p:nvSpPr>
          <p:cNvPr id="49187" name="Rectangle 35"/>
          <p:cNvSpPr>
            <a:spLocks noChangeArrowheads="1"/>
          </p:cNvSpPr>
          <p:nvPr/>
        </p:nvSpPr>
        <p:spPr bwMode="auto">
          <a:xfrm>
            <a:off x="4724400" y="1066800"/>
            <a:ext cx="2286000" cy="426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88" name="Text Box 36"/>
          <p:cNvSpPr txBox="1">
            <a:spLocks noChangeArrowheads="1"/>
          </p:cNvSpPr>
          <p:nvPr/>
        </p:nvSpPr>
        <p:spPr bwMode="auto">
          <a:xfrm>
            <a:off x="4876800" y="1066800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Komunikacije</a:t>
            </a:r>
          </a:p>
        </p:txBody>
      </p:sp>
      <p:grpSp>
        <p:nvGrpSpPr>
          <p:cNvPr id="49193" name="Group 41"/>
          <p:cNvGrpSpPr>
            <a:grpSpLocks/>
          </p:cNvGrpSpPr>
          <p:nvPr/>
        </p:nvGrpSpPr>
        <p:grpSpPr bwMode="auto">
          <a:xfrm>
            <a:off x="2362200" y="2590800"/>
            <a:ext cx="2819400" cy="685800"/>
            <a:chOff x="1872" y="1632"/>
            <a:chExt cx="1776" cy="432"/>
          </a:xfrm>
        </p:grpSpPr>
        <p:sp>
          <p:nvSpPr>
            <p:cNvPr id="49189" name="Line 37"/>
            <p:cNvSpPr>
              <a:spLocks noChangeShapeType="1"/>
            </p:cNvSpPr>
            <p:nvPr/>
          </p:nvSpPr>
          <p:spPr bwMode="auto">
            <a:xfrm>
              <a:off x="2208" y="1632"/>
              <a:ext cx="14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90" name="Line 38"/>
            <p:cNvSpPr>
              <a:spLocks noChangeShapeType="1"/>
            </p:cNvSpPr>
            <p:nvPr/>
          </p:nvSpPr>
          <p:spPr bwMode="auto">
            <a:xfrm>
              <a:off x="1872" y="2064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92" name="Line 40"/>
            <p:cNvSpPr>
              <a:spLocks noChangeShapeType="1"/>
            </p:cNvSpPr>
            <p:nvPr/>
          </p:nvSpPr>
          <p:spPr bwMode="auto">
            <a:xfrm flipV="1">
              <a:off x="2208" y="1632"/>
              <a:ext cx="0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9194" name="Text Box 42"/>
          <p:cNvSpPr txBox="1">
            <a:spLocks noChangeArrowheads="1"/>
          </p:cNvSpPr>
          <p:nvPr/>
        </p:nvSpPr>
        <p:spPr bwMode="auto">
          <a:xfrm>
            <a:off x="4267200" y="259080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</a:t>
            </a:r>
            <a:endParaRPr lang="en-US" sz="1000"/>
          </a:p>
        </p:txBody>
      </p:sp>
      <p:sp>
        <p:nvSpPr>
          <p:cNvPr id="49195" name="Line 43"/>
          <p:cNvSpPr>
            <a:spLocks noChangeShapeType="1"/>
          </p:cNvSpPr>
          <p:nvPr/>
        </p:nvSpPr>
        <p:spPr bwMode="auto">
          <a:xfrm>
            <a:off x="2362200" y="4038600"/>
            <a:ext cx="2819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98" name="Text Box 46"/>
          <p:cNvSpPr txBox="1">
            <a:spLocks noChangeArrowheads="1"/>
          </p:cNvSpPr>
          <p:nvPr/>
        </p:nvSpPr>
        <p:spPr bwMode="auto">
          <a:xfrm>
            <a:off x="4343400" y="3657600"/>
            <a:ext cx="38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</a:t>
            </a:r>
            <a:endParaRPr lang="en-US" sz="1000"/>
          </a:p>
        </p:txBody>
      </p:sp>
      <p:grpSp>
        <p:nvGrpSpPr>
          <p:cNvPr id="49225" name="Group 73"/>
          <p:cNvGrpSpPr>
            <a:grpSpLocks/>
          </p:cNvGrpSpPr>
          <p:nvPr/>
        </p:nvGrpSpPr>
        <p:grpSpPr bwMode="auto">
          <a:xfrm>
            <a:off x="2362200" y="685800"/>
            <a:ext cx="2819400" cy="5867400"/>
            <a:chOff x="1872" y="432"/>
            <a:chExt cx="1776" cy="3696"/>
          </a:xfrm>
        </p:grpSpPr>
        <p:sp>
          <p:nvSpPr>
            <p:cNvPr id="49199" name="Line 47"/>
            <p:cNvSpPr>
              <a:spLocks noChangeShapeType="1"/>
            </p:cNvSpPr>
            <p:nvPr/>
          </p:nvSpPr>
          <p:spPr bwMode="auto">
            <a:xfrm flipH="1">
              <a:off x="2592" y="432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200" name="Line 48"/>
            <p:cNvSpPr>
              <a:spLocks noChangeShapeType="1"/>
            </p:cNvSpPr>
            <p:nvPr/>
          </p:nvSpPr>
          <p:spPr bwMode="auto">
            <a:xfrm flipH="1">
              <a:off x="2784" y="432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204" name="Line 52"/>
            <p:cNvSpPr>
              <a:spLocks noChangeShapeType="1"/>
            </p:cNvSpPr>
            <p:nvPr/>
          </p:nvSpPr>
          <p:spPr bwMode="auto">
            <a:xfrm rot="5400000" flipH="1">
              <a:off x="2232" y="744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205" name="Line 53"/>
            <p:cNvSpPr>
              <a:spLocks noChangeShapeType="1"/>
            </p:cNvSpPr>
            <p:nvPr/>
          </p:nvSpPr>
          <p:spPr bwMode="auto">
            <a:xfrm rot="5400000" flipH="1">
              <a:off x="2232" y="936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207" name="Line 55"/>
            <p:cNvSpPr>
              <a:spLocks noChangeShapeType="1"/>
            </p:cNvSpPr>
            <p:nvPr/>
          </p:nvSpPr>
          <p:spPr bwMode="auto">
            <a:xfrm flipH="1">
              <a:off x="2592" y="1296"/>
              <a:ext cx="0" cy="9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208" name="Line 56"/>
            <p:cNvSpPr>
              <a:spLocks noChangeShapeType="1"/>
            </p:cNvSpPr>
            <p:nvPr/>
          </p:nvSpPr>
          <p:spPr bwMode="auto">
            <a:xfrm flipH="1">
              <a:off x="2784" y="1488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9209" name="Group 57"/>
            <p:cNvGrpSpPr>
              <a:grpSpLocks/>
            </p:cNvGrpSpPr>
            <p:nvPr/>
          </p:nvGrpSpPr>
          <p:grpSpPr bwMode="auto">
            <a:xfrm rot="5400000">
              <a:off x="2136" y="1944"/>
              <a:ext cx="192" cy="720"/>
              <a:chOff x="2592" y="432"/>
              <a:chExt cx="192" cy="384"/>
            </a:xfrm>
          </p:grpSpPr>
          <p:sp>
            <p:nvSpPr>
              <p:cNvPr id="49210" name="Line 58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11" name="Line 59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213" name="Line 61"/>
            <p:cNvSpPr>
              <a:spLocks noChangeShapeType="1"/>
            </p:cNvSpPr>
            <p:nvPr/>
          </p:nvSpPr>
          <p:spPr bwMode="auto">
            <a:xfrm flipH="1">
              <a:off x="2592" y="2400"/>
              <a:ext cx="0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214" name="Line 62"/>
            <p:cNvSpPr>
              <a:spLocks noChangeShapeType="1"/>
            </p:cNvSpPr>
            <p:nvPr/>
          </p:nvSpPr>
          <p:spPr bwMode="auto">
            <a:xfrm flipH="1">
              <a:off x="2784" y="2880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9215" name="Group 63"/>
            <p:cNvGrpSpPr>
              <a:grpSpLocks/>
            </p:cNvGrpSpPr>
            <p:nvPr/>
          </p:nvGrpSpPr>
          <p:grpSpPr bwMode="auto">
            <a:xfrm rot="5400000">
              <a:off x="2208" y="3312"/>
              <a:ext cx="192" cy="576"/>
              <a:chOff x="2592" y="432"/>
              <a:chExt cx="192" cy="384"/>
            </a:xfrm>
          </p:grpSpPr>
          <p:sp>
            <p:nvSpPr>
              <p:cNvPr id="49216" name="Line 64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17" name="Line 65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219" name="Line 67"/>
            <p:cNvSpPr>
              <a:spLocks noChangeShapeType="1"/>
            </p:cNvSpPr>
            <p:nvPr/>
          </p:nvSpPr>
          <p:spPr bwMode="auto">
            <a:xfrm rot="5400000" flipH="1">
              <a:off x="3216" y="22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220" name="Line 68"/>
            <p:cNvSpPr>
              <a:spLocks noChangeShapeType="1"/>
            </p:cNvSpPr>
            <p:nvPr/>
          </p:nvSpPr>
          <p:spPr bwMode="auto">
            <a:xfrm rot="5400000" flipH="1">
              <a:off x="3216" y="2448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222" name="Line 70"/>
            <p:cNvSpPr>
              <a:spLocks noChangeShapeType="1"/>
            </p:cNvSpPr>
            <p:nvPr/>
          </p:nvSpPr>
          <p:spPr bwMode="auto">
            <a:xfrm rot="5400000" flipH="1">
              <a:off x="3216" y="864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223" name="Line 71"/>
            <p:cNvSpPr>
              <a:spLocks noChangeShapeType="1"/>
            </p:cNvSpPr>
            <p:nvPr/>
          </p:nvSpPr>
          <p:spPr bwMode="auto">
            <a:xfrm rot="5400000" flipH="1">
              <a:off x="3216" y="10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224" name="Line 72"/>
            <p:cNvSpPr>
              <a:spLocks noChangeShapeType="1"/>
            </p:cNvSpPr>
            <p:nvPr/>
          </p:nvSpPr>
          <p:spPr bwMode="auto">
            <a:xfrm flipH="1">
              <a:off x="2592" y="3696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9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9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9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9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9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9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9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9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9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9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9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9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9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9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8" grpId="0"/>
      <p:bldP spid="49172" grpId="0" animBg="1"/>
      <p:bldP spid="49173" grpId="0"/>
      <p:bldP spid="49174" grpId="0" animBg="1"/>
      <p:bldP spid="49175" grpId="0"/>
      <p:bldP spid="49176" grpId="0"/>
      <p:bldP spid="49177" grpId="0" animBg="1"/>
      <p:bldP spid="49178" grpId="0" animBg="1"/>
      <p:bldP spid="49179" grpId="0"/>
      <p:bldP spid="49180" grpId="0" animBg="1"/>
      <p:bldP spid="49181" grpId="0" animBg="1"/>
      <p:bldP spid="49182" grpId="0"/>
      <p:bldP spid="49183" grpId="0"/>
      <p:bldP spid="49187" grpId="0" animBg="1"/>
      <p:bldP spid="49188" grpId="0"/>
      <p:bldP spid="49194" grpId="0"/>
      <p:bldP spid="49195" grpId="0" animBg="1"/>
      <p:bldP spid="4919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4" name="Group 2"/>
          <p:cNvGrpSpPr>
            <a:grpSpLocks/>
          </p:cNvGrpSpPr>
          <p:nvPr/>
        </p:nvGrpSpPr>
        <p:grpSpPr bwMode="auto">
          <a:xfrm>
            <a:off x="838200" y="1371600"/>
            <a:ext cx="1524000" cy="1066800"/>
            <a:chOff x="432" y="768"/>
            <a:chExt cx="960" cy="672"/>
          </a:xfrm>
        </p:grpSpPr>
        <p:sp>
          <p:nvSpPr>
            <p:cNvPr id="74755" name="Rectangle 3"/>
            <p:cNvSpPr>
              <a:spLocks noChangeArrowheads="1"/>
            </p:cNvSpPr>
            <p:nvPr/>
          </p:nvSpPr>
          <p:spPr bwMode="auto">
            <a:xfrm>
              <a:off x="432" y="76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4756" name="Text Box 4"/>
            <p:cNvSpPr txBox="1">
              <a:spLocks noChangeArrowheads="1"/>
            </p:cNvSpPr>
            <p:nvPr/>
          </p:nvSpPr>
          <p:spPr bwMode="auto">
            <a:xfrm>
              <a:off x="480" y="816"/>
              <a:ext cx="86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Aritmetičko</a:t>
              </a:r>
              <a:endParaRPr lang="en-US"/>
            </a:p>
            <a:p>
              <a:pPr algn="ctr"/>
              <a:r>
                <a:rPr lang="sr-Latn-CS"/>
                <a:t>logička</a:t>
              </a:r>
              <a:endParaRPr lang="en-US"/>
            </a:p>
            <a:p>
              <a:pPr algn="ctr"/>
              <a:r>
                <a:rPr lang="sr-Latn-CS"/>
                <a:t>jedinica</a:t>
              </a:r>
              <a:endParaRPr lang="en-US"/>
            </a:p>
          </p:txBody>
        </p:sp>
      </p:grp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304800" y="152400"/>
            <a:ext cx="282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IZLAZ PODATAKA</a:t>
            </a:r>
          </a:p>
        </p:txBody>
      </p:sp>
      <p:grpSp>
        <p:nvGrpSpPr>
          <p:cNvPr id="74758" name="Group 6"/>
          <p:cNvGrpSpPr>
            <a:grpSpLocks/>
          </p:cNvGrpSpPr>
          <p:nvPr/>
        </p:nvGrpSpPr>
        <p:grpSpPr bwMode="auto">
          <a:xfrm>
            <a:off x="838200" y="3048000"/>
            <a:ext cx="1524000" cy="1066800"/>
            <a:chOff x="432" y="1728"/>
            <a:chExt cx="960" cy="672"/>
          </a:xfrm>
        </p:grpSpPr>
        <p:sp>
          <p:nvSpPr>
            <p:cNvPr id="74759" name="Rectangle 7"/>
            <p:cNvSpPr>
              <a:spLocks noChangeArrowheads="1"/>
            </p:cNvSpPr>
            <p:nvPr/>
          </p:nvSpPr>
          <p:spPr bwMode="auto">
            <a:xfrm>
              <a:off x="432" y="172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4760" name="Text Box 8"/>
            <p:cNvSpPr txBox="1">
              <a:spLocks noChangeArrowheads="1"/>
            </p:cNvSpPr>
            <p:nvPr/>
          </p:nvSpPr>
          <p:spPr bwMode="auto">
            <a:xfrm>
              <a:off x="480" y="1872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Upravljačka jedinica</a:t>
              </a:r>
              <a:endParaRPr lang="en-US"/>
            </a:p>
          </p:txBody>
        </p:sp>
      </p:grpSp>
      <p:grpSp>
        <p:nvGrpSpPr>
          <p:cNvPr id="74761" name="Group 9"/>
          <p:cNvGrpSpPr>
            <a:grpSpLocks/>
          </p:cNvGrpSpPr>
          <p:nvPr/>
        </p:nvGrpSpPr>
        <p:grpSpPr bwMode="auto">
          <a:xfrm>
            <a:off x="533400" y="4953000"/>
            <a:ext cx="2057400" cy="1524000"/>
            <a:chOff x="2400" y="2448"/>
            <a:chExt cx="1296" cy="960"/>
          </a:xfrm>
        </p:grpSpPr>
        <p:sp>
          <p:nvSpPr>
            <p:cNvPr id="74762" name="Rectangle 10"/>
            <p:cNvSpPr>
              <a:spLocks noChangeArrowheads="1"/>
            </p:cNvSpPr>
            <p:nvPr/>
          </p:nvSpPr>
          <p:spPr bwMode="auto">
            <a:xfrm>
              <a:off x="2400" y="2448"/>
              <a:ext cx="1296" cy="96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4763" name="Text Box 11"/>
            <p:cNvSpPr txBox="1">
              <a:spLocks noChangeArrowheads="1"/>
            </p:cNvSpPr>
            <p:nvPr/>
          </p:nvSpPr>
          <p:spPr bwMode="auto">
            <a:xfrm>
              <a:off x="2640" y="283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Memorija</a:t>
              </a:r>
            </a:p>
          </p:txBody>
        </p:sp>
      </p:grpSp>
      <p:grpSp>
        <p:nvGrpSpPr>
          <p:cNvPr id="74764" name="Group 12"/>
          <p:cNvGrpSpPr>
            <a:grpSpLocks/>
          </p:cNvGrpSpPr>
          <p:nvPr/>
        </p:nvGrpSpPr>
        <p:grpSpPr bwMode="auto">
          <a:xfrm>
            <a:off x="5181600" y="1600200"/>
            <a:ext cx="1295400" cy="1219200"/>
            <a:chOff x="3120" y="1056"/>
            <a:chExt cx="816" cy="768"/>
          </a:xfrm>
        </p:grpSpPr>
        <p:sp>
          <p:nvSpPr>
            <p:cNvPr id="74765" name="Rectangle 13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4766" name="Text Box 14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Ulazni uređaji</a:t>
              </a:r>
              <a:endParaRPr lang="en-US"/>
            </a:p>
          </p:txBody>
        </p:sp>
      </p:grpSp>
      <p:sp>
        <p:nvSpPr>
          <p:cNvPr id="74767" name="Rectangle 15"/>
          <p:cNvSpPr>
            <a:spLocks noChangeArrowheads="1"/>
          </p:cNvSpPr>
          <p:nvPr/>
        </p:nvSpPr>
        <p:spPr bwMode="auto">
          <a:xfrm>
            <a:off x="304800" y="762000"/>
            <a:ext cx="2286000" cy="3581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68" name="Text Box 16"/>
          <p:cNvSpPr txBox="1">
            <a:spLocks noChangeArrowheads="1"/>
          </p:cNvSpPr>
          <p:nvPr/>
        </p:nvSpPr>
        <p:spPr bwMode="auto">
          <a:xfrm>
            <a:off x="685800" y="838200"/>
            <a:ext cx="76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CPU</a:t>
            </a:r>
          </a:p>
        </p:txBody>
      </p:sp>
      <p:sp>
        <p:nvSpPr>
          <p:cNvPr id="74769" name="Line 17"/>
          <p:cNvSpPr>
            <a:spLocks noChangeShapeType="1"/>
          </p:cNvSpPr>
          <p:nvPr/>
        </p:nvSpPr>
        <p:spPr bwMode="auto">
          <a:xfrm>
            <a:off x="1066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609600" y="44196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609600" y="2590800"/>
            <a:ext cx="41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R</a:t>
            </a:r>
          </a:p>
        </p:txBody>
      </p:sp>
      <p:sp>
        <p:nvSpPr>
          <p:cNvPr id="74772" name="Line 20"/>
          <p:cNvSpPr>
            <a:spLocks noChangeShapeType="1"/>
          </p:cNvSpPr>
          <p:nvPr/>
        </p:nvSpPr>
        <p:spPr bwMode="auto">
          <a:xfrm flipV="1">
            <a:off x="10668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73" name="Line 21"/>
          <p:cNvSpPr>
            <a:spLocks noChangeShapeType="1"/>
          </p:cNvSpPr>
          <p:nvPr/>
        </p:nvSpPr>
        <p:spPr bwMode="auto">
          <a:xfrm flipV="1">
            <a:off x="20574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74" name="Text Box 22"/>
          <p:cNvSpPr txBox="1">
            <a:spLocks noChangeArrowheads="1"/>
          </p:cNvSpPr>
          <p:nvPr/>
        </p:nvSpPr>
        <p:spPr bwMode="auto">
          <a:xfrm>
            <a:off x="1600200" y="2590800"/>
            <a:ext cx="45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W</a:t>
            </a:r>
          </a:p>
        </p:txBody>
      </p:sp>
      <p:sp>
        <p:nvSpPr>
          <p:cNvPr id="74775" name="Line 23"/>
          <p:cNvSpPr>
            <a:spLocks noChangeShapeType="1"/>
          </p:cNvSpPr>
          <p:nvPr/>
        </p:nvSpPr>
        <p:spPr bwMode="auto">
          <a:xfrm>
            <a:off x="16002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76" name="Line 24"/>
          <p:cNvSpPr>
            <a:spLocks noChangeShapeType="1"/>
          </p:cNvSpPr>
          <p:nvPr/>
        </p:nvSpPr>
        <p:spPr bwMode="auto">
          <a:xfrm>
            <a:off x="2209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77" name="Text Box 25"/>
          <p:cNvSpPr txBox="1">
            <a:spLocks noChangeArrowheads="1"/>
          </p:cNvSpPr>
          <p:nvPr/>
        </p:nvSpPr>
        <p:spPr bwMode="auto">
          <a:xfrm>
            <a:off x="1752600" y="44196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sp>
        <p:nvSpPr>
          <p:cNvPr id="74778" name="Text Box 26"/>
          <p:cNvSpPr txBox="1">
            <a:spLocks noChangeArrowheads="1"/>
          </p:cNvSpPr>
          <p:nvPr/>
        </p:nvSpPr>
        <p:spPr bwMode="auto">
          <a:xfrm>
            <a:off x="1143000" y="44196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grpSp>
        <p:nvGrpSpPr>
          <p:cNvPr id="74779" name="Group 27"/>
          <p:cNvGrpSpPr>
            <a:grpSpLocks/>
          </p:cNvGrpSpPr>
          <p:nvPr/>
        </p:nvGrpSpPr>
        <p:grpSpPr bwMode="auto">
          <a:xfrm>
            <a:off x="5181600" y="3810000"/>
            <a:ext cx="1295400" cy="1219200"/>
            <a:chOff x="3120" y="1056"/>
            <a:chExt cx="816" cy="768"/>
          </a:xfrm>
        </p:grpSpPr>
        <p:sp>
          <p:nvSpPr>
            <p:cNvPr id="74780" name="Rectangle 28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4781" name="Text Box 29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Izlazni</a:t>
              </a:r>
              <a:r>
                <a:rPr lang="sr-Latn-CS"/>
                <a:t> uređaji</a:t>
              </a:r>
              <a:endParaRPr lang="en-US"/>
            </a:p>
          </p:txBody>
        </p:sp>
      </p:grpSp>
      <p:sp>
        <p:nvSpPr>
          <p:cNvPr id="74782" name="Rectangle 30"/>
          <p:cNvSpPr>
            <a:spLocks noChangeArrowheads="1"/>
          </p:cNvSpPr>
          <p:nvPr/>
        </p:nvSpPr>
        <p:spPr bwMode="auto">
          <a:xfrm>
            <a:off x="4724400" y="1066800"/>
            <a:ext cx="2286000" cy="426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83" name="Text Box 31"/>
          <p:cNvSpPr txBox="1">
            <a:spLocks noChangeArrowheads="1"/>
          </p:cNvSpPr>
          <p:nvPr/>
        </p:nvSpPr>
        <p:spPr bwMode="auto">
          <a:xfrm>
            <a:off x="4876800" y="1066800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Komunikacije</a:t>
            </a:r>
          </a:p>
        </p:txBody>
      </p:sp>
      <p:grpSp>
        <p:nvGrpSpPr>
          <p:cNvPr id="74784" name="Group 32"/>
          <p:cNvGrpSpPr>
            <a:grpSpLocks/>
          </p:cNvGrpSpPr>
          <p:nvPr/>
        </p:nvGrpSpPr>
        <p:grpSpPr bwMode="auto">
          <a:xfrm>
            <a:off x="2362200" y="2590800"/>
            <a:ext cx="2819400" cy="685800"/>
            <a:chOff x="1872" y="1632"/>
            <a:chExt cx="1776" cy="432"/>
          </a:xfrm>
        </p:grpSpPr>
        <p:sp>
          <p:nvSpPr>
            <p:cNvPr id="74785" name="Line 33"/>
            <p:cNvSpPr>
              <a:spLocks noChangeShapeType="1"/>
            </p:cNvSpPr>
            <p:nvPr/>
          </p:nvSpPr>
          <p:spPr bwMode="auto">
            <a:xfrm>
              <a:off x="2208" y="1632"/>
              <a:ext cx="14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786" name="Line 34"/>
            <p:cNvSpPr>
              <a:spLocks noChangeShapeType="1"/>
            </p:cNvSpPr>
            <p:nvPr/>
          </p:nvSpPr>
          <p:spPr bwMode="auto">
            <a:xfrm>
              <a:off x="1872" y="2064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787" name="Line 35"/>
            <p:cNvSpPr>
              <a:spLocks noChangeShapeType="1"/>
            </p:cNvSpPr>
            <p:nvPr/>
          </p:nvSpPr>
          <p:spPr bwMode="auto">
            <a:xfrm flipV="1">
              <a:off x="2208" y="1632"/>
              <a:ext cx="0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4788" name="Text Box 36"/>
          <p:cNvSpPr txBox="1">
            <a:spLocks noChangeArrowheads="1"/>
          </p:cNvSpPr>
          <p:nvPr/>
        </p:nvSpPr>
        <p:spPr bwMode="auto">
          <a:xfrm>
            <a:off x="4267200" y="259080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</a:t>
            </a:r>
            <a:endParaRPr lang="en-US" sz="1000"/>
          </a:p>
        </p:txBody>
      </p:sp>
      <p:sp>
        <p:nvSpPr>
          <p:cNvPr id="74789" name="Line 37"/>
          <p:cNvSpPr>
            <a:spLocks noChangeShapeType="1"/>
          </p:cNvSpPr>
          <p:nvPr/>
        </p:nvSpPr>
        <p:spPr bwMode="auto">
          <a:xfrm>
            <a:off x="2362200" y="4038600"/>
            <a:ext cx="2819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90" name="Text Box 38"/>
          <p:cNvSpPr txBox="1">
            <a:spLocks noChangeArrowheads="1"/>
          </p:cNvSpPr>
          <p:nvPr/>
        </p:nvSpPr>
        <p:spPr bwMode="auto">
          <a:xfrm>
            <a:off x="4343400" y="3657600"/>
            <a:ext cx="38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</a:t>
            </a:r>
            <a:endParaRPr lang="en-US" sz="1000"/>
          </a:p>
        </p:txBody>
      </p:sp>
      <p:grpSp>
        <p:nvGrpSpPr>
          <p:cNvPr id="74791" name="Group 39"/>
          <p:cNvGrpSpPr>
            <a:grpSpLocks/>
          </p:cNvGrpSpPr>
          <p:nvPr/>
        </p:nvGrpSpPr>
        <p:grpSpPr bwMode="auto">
          <a:xfrm>
            <a:off x="2362200" y="685800"/>
            <a:ext cx="2819400" cy="5867400"/>
            <a:chOff x="1872" y="432"/>
            <a:chExt cx="1776" cy="3696"/>
          </a:xfrm>
        </p:grpSpPr>
        <p:sp>
          <p:nvSpPr>
            <p:cNvPr id="74792" name="Line 40"/>
            <p:cNvSpPr>
              <a:spLocks noChangeShapeType="1"/>
            </p:cNvSpPr>
            <p:nvPr/>
          </p:nvSpPr>
          <p:spPr bwMode="auto">
            <a:xfrm flipH="1">
              <a:off x="2592" y="432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793" name="Line 41"/>
            <p:cNvSpPr>
              <a:spLocks noChangeShapeType="1"/>
            </p:cNvSpPr>
            <p:nvPr/>
          </p:nvSpPr>
          <p:spPr bwMode="auto">
            <a:xfrm flipH="1">
              <a:off x="2784" y="432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794" name="Line 42"/>
            <p:cNvSpPr>
              <a:spLocks noChangeShapeType="1"/>
            </p:cNvSpPr>
            <p:nvPr/>
          </p:nvSpPr>
          <p:spPr bwMode="auto">
            <a:xfrm rot="5400000" flipH="1">
              <a:off x="2232" y="744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795" name="Line 43"/>
            <p:cNvSpPr>
              <a:spLocks noChangeShapeType="1"/>
            </p:cNvSpPr>
            <p:nvPr/>
          </p:nvSpPr>
          <p:spPr bwMode="auto">
            <a:xfrm rot="5400000" flipH="1">
              <a:off x="2232" y="936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796" name="Line 44"/>
            <p:cNvSpPr>
              <a:spLocks noChangeShapeType="1"/>
            </p:cNvSpPr>
            <p:nvPr/>
          </p:nvSpPr>
          <p:spPr bwMode="auto">
            <a:xfrm flipH="1">
              <a:off x="2592" y="1296"/>
              <a:ext cx="0" cy="9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797" name="Line 45"/>
            <p:cNvSpPr>
              <a:spLocks noChangeShapeType="1"/>
            </p:cNvSpPr>
            <p:nvPr/>
          </p:nvSpPr>
          <p:spPr bwMode="auto">
            <a:xfrm flipH="1">
              <a:off x="2784" y="1488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74798" name="Group 46"/>
            <p:cNvGrpSpPr>
              <a:grpSpLocks/>
            </p:cNvGrpSpPr>
            <p:nvPr/>
          </p:nvGrpSpPr>
          <p:grpSpPr bwMode="auto">
            <a:xfrm rot="5400000">
              <a:off x="2136" y="1944"/>
              <a:ext cx="192" cy="720"/>
              <a:chOff x="2592" y="432"/>
              <a:chExt cx="192" cy="384"/>
            </a:xfrm>
          </p:grpSpPr>
          <p:sp>
            <p:nvSpPr>
              <p:cNvPr id="74799" name="Line 47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0" name="Line 48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4801" name="Line 49"/>
            <p:cNvSpPr>
              <a:spLocks noChangeShapeType="1"/>
            </p:cNvSpPr>
            <p:nvPr/>
          </p:nvSpPr>
          <p:spPr bwMode="auto">
            <a:xfrm flipH="1">
              <a:off x="2592" y="2400"/>
              <a:ext cx="0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802" name="Line 50"/>
            <p:cNvSpPr>
              <a:spLocks noChangeShapeType="1"/>
            </p:cNvSpPr>
            <p:nvPr/>
          </p:nvSpPr>
          <p:spPr bwMode="auto">
            <a:xfrm flipH="1">
              <a:off x="2784" y="2880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74803" name="Group 51"/>
            <p:cNvGrpSpPr>
              <a:grpSpLocks/>
            </p:cNvGrpSpPr>
            <p:nvPr/>
          </p:nvGrpSpPr>
          <p:grpSpPr bwMode="auto">
            <a:xfrm rot="5400000">
              <a:off x="2208" y="3312"/>
              <a:ext cx="192" cy="576"/>
              <a:chOff x="2592" y="432"/>
              <a:chExt cx="192" cy="384"/>
            </a:xfrm>
          </p:grpSpPr>
          <p:sp>
            <p:nvSpPr>
              <p:cNvPr id="74804" name="Line 52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5" name="Line 53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4806" name="Line 54"/>
            <p:cNvSpPr>
              <a:spLocks noChangeShapeType="1"/>
            </p:cNvSpPr>
            <p:nvPr/>
          </p:nvSpPr>
          <p:spPr bwMode="auto">
            <a:xfrm rot="5400000" flipH="1">
              <a:off x="3216" y="22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807" name="Line 55"/>
            <p:cNvSpPr>
              <a:spLocks noChangeShapeType="1"/>
            </p:cNvSpPr>
            <p:nvPr/>
          </p:nvSpPr>
          <p:spPr bwMode="auto">
            <a:xfrm rot="5400000" flipH="1">
              <a:off x="3216" y="2448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808" name="Line 56"/>
            <p:cNvSpPr>
              <a:spLocks noChangeShapeType="1"/>
            </p:cNvSpPr>
            <p:nvPr/>
          </p:nvSpPr>
          <p:spPr bwMode="auto">
            <a:xfrm rot="5400000" flipH="1">
              <a:off x="3216" y="864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809" name="Line 57"/>
            <p:cNvSpPr>
              <a:spLocks noChangeShapeType="1"/>
            </p:cNvSpPr>
            <p:nvPr/>
          </p:nvSpPr>
          <p:spPr bwMode="auto">
            <a:xfrm rot="5400000" flipH="1">
              <a:off x="3216" y="10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810" name="Line 58"/>
            <p:cNvSpPr>
              <a:spLocks noChangeShapeType="1"/>
            </p:cNvSpPr>
            <p:nvPr/>
          </p:nvSpPr>
          <p:spPr bwMode="auto">
            <a:xfrm flipH="1">
              <a:off x="2592" y="3696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4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4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4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4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4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4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4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4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74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74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4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74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74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74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74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74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74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74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74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74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7" grpId="0"/>
      <p:bldP spid="74767" grpId="0" animBg="1"/>
      <p:bldP spid="74768" grpId="0"/>
      <p:bldP spid="74769" grpId="0" animBg="1"/>
      <p:bldP spid="74770" grpId="0"/>
      <p:bldP spid="74771" grpId="0"/>
      <p:bldP spid="74772" grpId="0" animBg="1"/>
      <p:bldP spid="74773" grpId="0" animBg="1"/>
      <p:bldP spid="74774" grpId="0"/>
      <p:bldP spid="74775" grpId="0" animBg="1"/>
      <p:bldP spid="74776" grpId="0" animBg="1"/>
      <p:bldP spid="74777" grpId="0"/>
      <p:bldP spid="74778" grpId="0"/>
      <p:bldP spid="74782" grpId="0" animBg="1"/>
      <p:bldP spid="74783" grpId="0"/>
      <p:bldP spid="74788" grpId="0"/>
      <p:bldP spid="74789" grpId="0" animBg="1"/>
      <p:bldP spid="7479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778" name="Group 2"/>
          <p:cNvGrpSpPr>
            <a:grpSpLocks/>
          </p:cNvGrpSpPr>
          <p:nvPr/>
        </p:nvGrpSpPr>
        <p:grpSpPr bwMode="auto">
          <a:xfrm>
            <a:off x="838200" y="1371600"/>
            <a:ext cx="1524000" cy="1066800"/>
            <a:chOff x="432" y="768"/>
            <a:chExt cx="960" cy="672"/>
          </a:xfrm>
        </p:grpSpPr>
        <p:sp>
          <p:nvSpPr>
            <p:cNvPr id="75779" name="Rectangle 3"/>
            <p:cNvSpPr>
              <a:spLocks noChangeArrowheads="1"/>
            </p:cNvSpPr>
            <p:nvPr/>
          </p:nvSpPr>
          <p:spPr bwMode="auto">
            <a:xfrm>
              <a:off x="432" y="76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5780" name="Text Box 4"/>
            <p:cNvSpPr txBox="1">
              <a:spLocks noChangeArrowheads="1"/>
            </p:cNvSpPr>
            <p:nvPr/>
          </p:nvSpPr>
          <p:spPr bwMode="auto">
            <a:xfrm>
              <a:off x="480" y="816"/>
              <a:ext cx="86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Aritmetičko</a:t>
              </a:r>
              <a:endParaRPr lang="en-US"/>
            </a:p>
            <a:p>
              <a:pPr algn="ctr"/>
              <a:r>
                <a:rPr lang="sr-Latn-CS"/>
                <a:t>logička</a:t>
              </a:r>
              <a:endParaRPr lang="en-US"/>
            </a:p>
            <a:p>
              <a:pPr algn="ctr"/>
              <a:r>
                <a:rPr lang="sr-Latn-CS"/>
                <a:t>jedinica</a:t>
              </a:r>
              <a:endParaRPr lang="en-US"/>
            </a:p>
          </p:txBody>
        </p:sp>
      </p:grp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304800" y="152400"/>
            <a:ext cx="282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IZLAZ PODATAKA</a:t>
            </a:r>
          </a:p>
        </p:txBody>
      </p:sp>
      <p:grpSp>
        <p:nvGrpSpPr>
          <p:cNvPr id="75782" name="Group 6"/>
          <p:cNvGrpSpPr>
            <a:grpSpLocks/>
          </p:cNvGrpSpPr>
          <p:nvPr/>
        </p:nvGrpSpPr>
        <p:grpSpPr bwMode="auto">
          <a:xfrm>
            <a:off x="838200" y="3048000"/>
            <a:ext cx="1524000" cy="1066800"/>
            <a:chOff x="432" y="1728"/>
            <a:chExt cx="960" cy="672"/>
          </a:xfrm>
        </p:grpSpPr>
        <p:sp>
          <p:nvSpPr>
            <p:cNvPr id="75783" name="Rectangle 7"/>
            <p:cNvSpPr>
              <a:spLocks noChangeArrowheads="1"/>
            </p:cNvSpPr>
            <p:nvPr/>
          </p:nvSpPr>
          <p:spPr bwMode="auto">
            <a:xfrm>
              <a:off x="432" y="172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5784" name="Text Box 8"/>
            <p:cNvSpPr txBox="1">
              <a:spLocks noChangeArrowheads="1"/>
            </p:cNvSpPr>
            <p:nvPr/>
          </p:nvSpPr>
          <p:spPr bwMode="auto">
            <a:xfrm>
              <a:off x="480" y="1872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Upravljačka jedinica</a:t>
              </a:r>
              <a:endParaRPr lang="en-US"/>
            </a:p>
          </p:txBody>
        </p:sp>
      </p:grpSp>
      <p:grpSp>
        <p:nvGrpSpPr>
          <p:cNvPr id="75785" name="Group 9"/>
          <p:cNvGrpSpPr>
            <a:grpSpLocks/>
          </p:cNvGrpSpPr>
          <p:nvPr/>
        </p:nvGrpSpPr>
        <p:grpSpPr bwMode="auto">
          <a:xfrm>
            <a:off x="533400" y="4953000"/>
            <a:ext cx="2057400" cy="1524000"/>
            <a:chOff x="2400" y="2448"/>
            <a:chExt cx="1296" cy="960"/>
          </a:xfrm>
        </p:grpSpPr>
        <p:sp>
          <p:nvSpPr>
            <p:cNvPr id="75786" name="Rectangle 10"/>
            <p:cNvSpPr>
              <a:spLocks noChangeArrowheads="1"/>
            </p:cNvSpPr>
            <p:nvPr/>
          </p:nvSpPr>
          <p:spPr bwMode="auto">
            <a:xfrm>
              <a:off x="2400" y="2448"/>
              <a:ext cx="1296" cy="96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5787" name="Text Box 11"/>
            <p:cNvSpPr txBox="1">
              <a:spLocks noChangeArrowheads="1"/>
            </p:cNvSpPr>
            <p:nvPr/>
          </p:nvSpPr>
          <p:spPr bwMode="auto">
            <a:xfrm>
              <a:off x="2640" y="283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Memorija</a:t>
              </a:r>
            </a:p>
          </p:txBody>
        </p:sp>
      </p:grpSp>
      <p:grpSp>
        <p:nvGrpSpPr>
          <p:cNvPr id="75788" name="Group 12"/>
          <p:cNvGrpSpPr>
            <a:grpSpLocks/>
          </p:cNvGrpSpPr>
          <p:nvPr/>
        </p:nvGrpSpPr>
        <p:grpSpPr bwMode="auto">
          <a:xfrm>
            <a:off x="5181600" y="1600200"/>
            <a:ext cx="1295400" cy="1219200"/>
            <a:chOff x="3120" y="1056"/>
            <a:chExt cx="816" cy="768"/>
          </a:xfrm>
        </p:grpSpPr>
        <p:sp>
          <p:nvSpPr>
            <p:cNvPr id="75789" name="Rectangle 13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5790" name="Text Box 14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Ulazni uređaji</a:t>
              </a:r>
              <a:endParaRPr lang="en-US"/>
            </a:p>
          </p:txBody>
        </p:sp>
      </p:grpSp>
      <p:sp>
        <p:nvSpPr>
          <p:cNvPr id="75791" name="Rectangle 15"/>
          <p:cNvSpPr>
            <a:spLocks noChangeArrowheads="1"/>
          </p:cNvSpPr>
          <p:nvPr/>
        </p:nvSpPr>
        <p:spPr bwMode="auto">
          <a:xfrm>
            <a:off x="304800" y="762000"/>
            <a:ext cx="2286000" cy="3581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92" name="Text Box 16"/>
          <p:cNvSpPr txBox="1">
            <a:spLocks noChangeArrowheads="1"/>
          </p:cNvSpPr>
          <p:nvPr/>
        </p:nvSpPr>
        <p:spPr bwMode="auto">
          <a:xfrm>
            <a:off x="685800" y="838200"/>
            <a:ext cx="76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CPU</a:t>
            </a:r>
          </a:p>
        </p:txBody>
      </p:sp>
      <p:sp>
        <p:nvSpPr>
          <p:cNvPr id="75793" name="Line 17"/>
          <p:cNvSpPr>
            <a:spLocks noChangeShapeType="1"/>
          </p:cNvSpPr>
          <p:nvPr/>
        </p:nvSpPr>
        <p:spPr bwMode="auto">
          <a:xfrm>
            <a:off x="1066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794" name="Text Box 18"/>
          <p:cNvSpPr txBox="1">
            <a:spLocks noChangeArrowheads="1"/>
          </p:cNvSpPr>
          <p:nvPr/>
        </p:nvSpPr>
        <p:spPr bwMode="auto">
          <a:xfrm>
            <a:off x="609600" y="44196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sp>
        <p:nvSpPr>
          <p:cNvPr id="75795" name="Text Box 19"/>
          <p:cNvSpPr txBox="1">
            <a:spLocks noChangeArrowheads="1"/>
          </p:cNvSpPr>
          <p:nvPr/>
        </p:nvSpPr>
        <p:spPr bwMode="auto">
          <a:xfrm>
            <a:off x="609600" y="2590800"/>
            <a:ext cx="423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A</a:t>
            </a:r>
            <a:r>
              <a:rPr lang="en-US" sz="1000" b="1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75796" name="Line 20"/>
          <p:cNvSpPr>
            <a:spLocks noChangeShapeType="1"/>
          </p:cNvSpPr>
          <p:nvPr/>
        </p:nvSpPr>
        <p:spPr bwMode="auto">
          <a:xfrm flipV="1">
            <a:off x="1066800" y="2438400"/>
            <a:ext cx="0" cy="609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797" name="Line 21"/>
          <p:cNvSpPr>
            <a:spLocks noChangeShapeType="1"/>
          </p:cNvSpPr>
          <p:nvPr/>
        </p:nvSpPr>
        <p:spPr bwMode="auto">
          <a:xfrm flipV="1">
            <a:off x="20574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1600200" y="2590800"/>
            <a:ext cx="45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W</a:t>
            </a:r>
          </a:p>
        </p:txBody>
      </p:sp>
      <p:sp>
        <p:nvSpPr>
          <p:cNvPr id="75799" name="Line 23"/>
          <p:cNvSpPr>
            <a:spLocks noChangeShapeType="1"/>
          </p:cNvSpPr>
          <p:nvPr/>
        </p:nvSpPr>
        <p:spPr bwMode="auto">
          <a:xfrm>
            <a:off x="16002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800" name="Line 24"/>
          <p:cNvSpPr>
            <a:spLocks noChangeShapeType="1"/>
          </p:cNvSpPr>
          <p:nvPr/>
        </p:nvSpPr>
        <p:spPr bwMode="auto">
          <a:xfrm>
            <a:off x="2209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801" name="Text Box 25"/>
          <p:cNvSpPr txBox="1">
            <a:spLocks noChangeArrowheads="1"/>
          </p:cNvSpPr>
          <p:nvPr/>
        </p:nvSpPr>
        <p:spPr bwMode="auto">
          <a:xfrm>
            <a:off x="1752600" y="44196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sp>
        <p:nvSpPr>
          <p:cNvPr id="75802" name="Text Box 26"/>
          <p:cNvSpPr txBox="1">
            <a:spLocks noChangeArrowheads="1"/>
          </p:cNvSpPr>
          <p:nvPr/>
        </p:nvSpPr>
        <p:spPr bwMode="auto">
          <a:xfrm>
            <a:off x="1143000" y="44196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grpSp>
        <p:nvGrpSpPr>
          <p:cNvPr id="75803" name="Group 27"/>
          <p:cNvGrpSpPr>
            <a:grpSpLocks/>
          </p:cNvGrpSpPr>
          <p:nvPr/>
        </p:nvGrpSpPr>
        <p:grpSpPr bwMode="auto">
          <a:xfrm>
            <a:off x="5181600" y="3810000"/>
            <a:ext cx="1295400" cy="1219200"/>
            <a:chOff x="3120" y="1056"/>
            <a:chExt cx="816" cy="768"/>
          </a:xfrm>
        </p:grpSpPr>
        <p:sp>
          <p:nvSpPr>
            <p:cNvPr id="75804" name="Rectangle 28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5805" name="Text Box 29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Izlazni</a:t>
              </a:r>
              <a:r>
                <a:rPr lang="sr-Latn-CS"/>
                <a:t> uređaji</a:t>
              </a:r>
              <a:endParaRPr lang="en-US"/>
            </a:p>
          </p:txBody>
        </p:sp>
      </p:grpSp>
      <p:sp>
        <p:nvSpPr>
          <p:cNvPr id="75806" name="Rectangle 30"/>
          <p:cNvSpPr>
            <a:spLocks noChangeArrowheads="1"/>
          </p:cNvSpPr>
          <p:nvPr/>
        </p:nvSpPr>
        <p:spPr bwMode="auto">
          <a:xfrm>
            <a:off x="4724400" y="1066800"/>
            <a:ext cx="2286000" cy="426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807" name="Text Box 31"/>
          <p:cNvSpPr txBox="1">
            <a:spLocks noChangeArrowheads="1"/>
          </p:cNvSpPr>
          <p:nvPr/>
        </p:nvSpPr>
        <p:spPr bwMode="auto">
          <a:xfrm>
            <a:off x="4876800" y="1066800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Komunikacije</a:t>
            </a:r>
          </a:p>
        </p:txBody>
      </p:sp>
      <p:grpSp>
        <p:nvGrpSpPr>
          <p:cNvPr id="75808" name="Group 32"/>
          <p:cNvGrpSpPr>
            <a:grpSpLocks/>
          </p:cNvGrpSpPr>
          <p:nvPr/>
        </p:nvGrpSpPr>
        <p:grpSpPr bwMode="auto">
          <a:xfrm>
            <a:off x="2362200" y="2590800"/>
            <a:ext cx="2819400" cy="685800"/>
            <a:chOff x="1872" y="1632"/>
            <a:chExt cx="1776" cy="432"/>
          </a:xfrm>
        </p:grpSpPr>
        <p:sp>
          <p:nvSpPr>
            <p:cNvPr id="75809" name="Line 33"/>
            <p:cNvSpPr>
              <a:spLocks noChangeShapeType="1"/>
            </p:cNvSpPr>
            <p:nvPr/>
          </p:nvSpPr>
          <p:spPr bwMode="auto">
            <a:xfrm>
              <a:off x="2208" y="1632"/>
              <a:ext cx="14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10" name="Line 34"/>
            <p:cNvSpPr>
              <a:spLocks noChangeShapeType="1"/>
            </p:cNvSpPr>
            <p:nvPr/>
          </p:nvSpPr>
          <p:spPr bwMode="auto">
            <a:xfrm>
              <a:off x="1872" y="2064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11" name="Line 35"/>
            <p:cNvSpPr>
              <a:spLocks noChangeShapeType="1"/>
            </p:cNvSpPr>
            <p:nvPr/>
          </p:nvSpPr>
          <p:spPr bwMode="auto">
            <a:xfrm flipV="1">
              <a:off x="2208" y="1632"/>
              <a:ext cx="0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812" name="Text Box 36"/>
          <p:cNvSpPr txBox="1">
            <a:spLocks noChangeArrowheads="1"/>
          </p:cNvSpPr>
          <p:nvPr/>
        </p:nvSpPr>
        <p:spPr bwMode="auto">
          <a:xfrm>
            <a:off x="4267200" y="259080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</a:t>
            </a:r>
            <a:endParaRPr lang="en-US" sz="1000"/>
          </a:p>
        </p:txBody>
      </p:sp>
      <p:sp>
        <p:nvSpPr>
          <p:cNvPr id="75813" name="Line 37"/>
          <p:cNvSpPr>
            <a:spLocks noChangeShapeType="1"/>
          </p:cNvSpPr>
          <p:nvPr/>
        </p:nvSpPr>
        <p:spPr bwMode="auto">
          <a:xfrm>
            <a:off x="2362200" y="4038600"/>
            <a:ext cx="2819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814" name="Text Box 38"/>
          <p:cNvSpPr txBox="1">
            <a:spLocks noChangeArrowheads="1"/>
          </p:cNvSpPr>
          <p:nvPr/>
        </p:nvSpPr>
        <p:spPr bwMode="auto">
          <a:xfrm>
            <a:off x="4343400" y="3657600"/>
            <a:ext cx="38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</a:t>
            </a:r>
            <a:endParaRPr lang="en-US" sz="1000"/>
          </a:p>
        </p:txBody>
      </p:sp>
      <p:grpSp>
        <p:nvGrpSpPr>
          <p:cNvPr id="75815" name="Group 39"/>
          <p:cNvGrpSpPr>
            <a:grpSpLocks/>
          </p:cNvGrpSpPr>
          <p:nvPr/>
        </p:nvGrpSpPr>
        <p:grpSpPr bwMode="auto">
          <a:xfrm>
            <a:off x="2362200" y="685800"/>
            <a:ext cx="2819400" cy="5867400"/>
            <a:chOff x="1872" y="432"/>
            <a:chExt cx="1776" cy="3696"/>
          </a:xfrm>
        </p:grpSpPr>
        <p:sp>
          <p:nvSpPr>
            <p:cNvPr id="75816" name="Line 40"/>
            <p:cNvSpPr>
              <a:spLocks noChangeShapeType="1"/>
            </p:cNvSpPr>
            <p:nvPr/>
          </p:nvSpPr>
          <p:spPr bwMode="auto">
            <a:xfrm flipH="1">
              <a:off x="2592" y="432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17" name="Line 41"/>
            <p:cNvSpPr>
              <a:spLocks noChangeShapeType="1"/>
            </p:cNvSpPr>
            <p:nvPr/>
          </p:nvSpPr>
          <p:spPr bwMode="auto">
            <a:xfrm flipH="1">
              <a:off x="2784" y="432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18" name="Line 42"/>
            <p:cNvSpPr>
              <a:spLocks noChangeShapeType="1"/>
            </p:cNvSpPr>
            <p:nvPr/>
          </p:nvSpPr>
          <p:spPr bwMode="auto">
            <a:xfrm rot="5400000" flipH="1">
              <a:off x="2232" y="744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19" name="Line 43"/>
            <p:cNvSpPr>
              <a:spLocks noChangeShapeType="1"/>
            </p:cNvSpPr>
            <p:nvPr/>
          </p:nvSpPr>
          <p:spPr bwMode="auto">
            <a:xfrm rot="5400000" flipH="1">
              <a:off x="2232" y="936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20" name="Line 44"/>
            <p:cNvSpPr>
              <a:spLocks noChangeShapeType="1"/>
            </p:cNvSpPr>
            <p:nvPr/>
          </p:nvSpPr>
          <p:spPr bwMode="auto">
            <a:xfrm flipH="1">
              <a:off x="2592" y="1296"/>
              <a:ext cx="0" cy="9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21" name="Line 45"/>
            <p:cNvSpPr>
              <a:spLocks noChangeShapeType="1"/>
            </p:cNvSpPr>
            <p:nvPr/>
          </p:nvSpPr>
          <p:spPr bwMode="auto">
            <a:xfrm flipH="1">
              <a:off x="2784" y="1488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75822" name="Group 46"/>
            <p:cNvGrpSpPr>
              <a:grpSpLocks/>
            </p:cNvGrpSpPr>
            <p:nvPr/>
          </p:nvGrpSpPr>
          <p:grpSpPr bwMode="auto">
            <a:xfrm rot="5400000">
              <a:off x="2136" y="1944"/>
              <a:ext cx="192" cy="720"/>
              <a:chOff x="2592" y="432"/>
              <a:chExt cx="192" cy="384"/>
            </a:xfrm>
          </p:grpSpPr>
          <p:sp>
            <p:nvSpPr>
              <p:cNvPr id="75823" name="Line 47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4" name="Line 48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5825" name="Line 49"/>
            <p:cNvSpPr>
              <a:spLocks noChangeShapeType="1"/>
            </p:cNvSpPr>
            <p:nvPr/>
          </p:nvSpPr>
          <p:spPr bwMode="auto">
            <a:xfrm flipH="1">
              <a:off x="2592" y="2400"/>
              <a:ext cx="0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26" name="Line 50"/>
            <p:cNvSpPr>
              <a:spLocks noChangeShapeType="1"/>
            </p:cNvSpPr>
            <p:nvPr/>
          </p:nvSpPr>
          <p:spPr bwMode="auto">
            <a:xfrm flipH="1">
              <a:off x="2784" y="2880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75827" name="Group 51"/>
            <p:cNvGrpSpPr>
              <a:grpSpLocks/>
            </p:cNvGrpSpPr>
            <p:nvPr/>
          </p:nvGrpSpPr>
          <p:grpSpPr bwMode="auto">
            <a:xfrm rot="5400000">
              <a:off x="2208" y="3312"/>
              <a:ext cx="192" cy="576"/>
              <a:chOff x="2592" y="432"/>
              <a:chExt cx="192" cy="384"/>
            </a:xfrm>
          </p:grpSpPr>
          <p:sp>
            <p:nvSpPr>
              <p:cNvPr id="75828" name="Line 52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29" name="Line 53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5830" name="Line 54"/>
            <p:cNvSpPr>
              <a:spLocks noChangeShapeType="1"/>
            </p:cNvSpPr>
            <p:nvPr/>
          </p:nvSpPr>
          <p:spPr bwMode="auto">
            <a:xfrm rot="5400000" flipH="1">
              <a:off x="3216" y="22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31" name="Line 55"/>
            <p:cNvSpPr>
              <a:spLocks noChangeShapeType="1"/>
            </p:cNvSpPr>
            <p:nvPr/>
          </p:nvSpPr>
          <p:spPr bwMode="auto">
            <a:xfrm rot="5400000" flipH="1">
              <a:off x="3216" y="2448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32" name="Line 56"/>
            <p:cNvSpPr>
              <a:spLocks noChangeShapeType="1"/>
            </p:cNvSpPr>
            <p:nvPr/>
          </p:nvSpPr>
          <p:spPr bwMode="auto">
            <a:xfrm rot="5400000" flipH="1">
              <a:off x="3216" y="864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33" name="Line 57"/>
            <p:cNvSpPr>
              <a:spLocks noChangeShapeType="1"/>
            </p:cNvSpPr>
            <p:nvPr/>
          </p:nvSpPr>
          <p:spPr bwMode="auto">
            <a:xfrm rot="5400000" flipH="1">
              <a:off x="3216" y="10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834" name="Line 58"/>
            <p:cNvSpPr>
              <a:spLocks noChangeShapeType="1"/>
            </p:cNvSpPr>
            <p:nvPr/>
          </p:nvSpPr>
          <p:spPr bwMode="auto">
            <a:xfrm flipH="1">
              <a:off x="2592" y="3696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835" name="Rectangle 59"/>
          <p:cNvSpPr>
            <a:spLocks noChangeArrowheads="1"/>
          </p:cNvSpPr>
          <p:nvPr/>
        </p:nvSpPr>
        <p:spPr bwMode="auto">
          <a:xfrm>
            <a:off x="3733800" y="2057400"/>
            <a:ext cx="381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836" name="Rectangle 60"/>
          <p:cNvSpPr>
            <a:spLocks noChangeArrowheads="1"/>
          </p:cNvSpPr>
          <p:nvPr/>
        </p:nvSpPr>
        <p:spPr bwMode="auto">
          <a:xfrm rot="16200000">
            <a:off x="1333500" y="3619500"/>
            <a:ext cx="46482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837" name="Rectangle 61"/>
          <p:cNvSpPr>
            <a:spLocks noChangeArrowheads="1"/>
          </p:cNvSpPr>
          <p:nvPr/>
        </p:nvSpPr>
        <p:spPr bwMode="auto">
          <a:xfrm>
            <a:off x="3124200" y="3505200"/>
            <a:ext cx="381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838" name="Rectangle 62"/>
          <p:cNvSpPr>
            <a:spLocks noChangeArrowheads="1"/>
          </p:cNvSpPr>
          <p:nvPr/>
        </p:nvSpPr>
        <p:spPr bwMode="auto">
          <a:xfrm>
            <a:off x="3200400" y="5562600"/>
            <a:ext cx="3048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839" name="Rectangle 63"/>
          <p:cNvSpPr>
            <a:spLocks noChangeArrowheads="1"/>
          </p:cNvSpPr>
          <p:nvPr/>
        </p:nvSpPr>
        <p:spPr bwMode="auto">
          <a:xfrm>
            <a:off x="3810000" y="4267200"/>
            <a:ext cx="13716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840" name="Rectangle 64"/>
          <p:cNvSpPr>
            <a:spLocks noChangeArrowheads="1"/>
          </p:cNvSpPr>
          <p:nvPr/>
        </p:nvSpPr>
        <p:spPr bwMode="auto">
          <a:xfrm>
            <a:off x="2362200" y="1752600"/>
            <a:ext cx="1143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5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5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5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5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5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5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35" grpId="0" animBg="1"/>
      <p:bldP spid="75836" grpId="0" animBg="1"/>
      <p:bldP spid="75837" grpId="0" animBg="1"/>
      <p:bldP spid="75838" grpId="0" animBg="1"/>
      <p:bldP spid="75839" grpId="0" animBg="1"/>
      <p:bldP spid="7584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802" name="Group 2"/>
          <p:cNvGrpSpPr>
            <a:grpSpLocks/>
          </p:cNvGrpSpPr>
          <p:nvPr/>
        </p:nvGrpSpPr>
        <p:grpSpPr bwMode="auto">
          <a:xfrm>
            <a:off x="838200" y="1371600"/>
            <a:ext cx="1524000" cy="1066800"/>
            <a:chOff x="432" y="768"/>
            <a:chExt cx="960" cy="672"/>
          </a:xfrm>
        </p:grpSpPr>
        <p:sp>
          <p:nvSpPr>
            <p:cNvPr id="76803" name="Rectangle 3"/>
            <p:cNvSpPr>
              <a:spLocks noChangeArrowheads="1"/>
            </p:cNvSpPr>
            <p:nvPr/>
          </p:nvSpPr>
          <p:spPr bwMode="auto">
            <a:xfrm>
              <a:off x="432" y="76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6804" name="Text Box 4"/>
            <p:cNvSpPr txBox="1">
              <a:spLocks noChangeArrowheads="1"/>
            </p:cNvSpPr>
            <p:nvPr/>
          </p:nvSpPr>
          <p:spPr bwMode="auto">
            <a:xfrm>
              <a:off x="480" y="816"/>
              <a:ext cx="86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Aritmetičko</a:t>
              </a:r>
              <a:endParaRPr lang="en-US"/>
            </a:p>
            <a:p>
              <a:pPr algn="ctr"/>
              <a:r>
                <a:rPr lang="sr-Latn-CS"/>
                <a:t>logička</a:t>
              </a:r>
              <a:endParaRPr lang="en-US"/>
            </a:p>
            <a:p>
              <a:pPr algn="ctr"/>
              <a:r>
                <a:rPr lang="sr-Latn-CS"/>
                <a:t>jedinica</a:t>
              </a:r>
              <a:endParaRPr lang="en-US"/>
            </a:p>
          </p:txBody>
        </p:sp>
      </p:grp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304800" y="152400"/>
            <a:ext cx="282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IZLAZ PODATAKA</a:t>
            </a:r>
          </a:p>
        </p:txBody>
      </p:sp>
      <p:grpSp>
        <p:nvGrpSpPr>
          <p:cNvPr id="76806" name="Group 6"/>
          <p:cNvGrpSpPr>
            <a:grpSpLocks/>
          </p:cNvGrpSpPr>
          <p:nvPr/>
        </p:nvGrpSpPr>
        <p:grpSpPr bwMode="auto">
          <a:xfrm>
            <a:off x="838200" y="3048000"/>
            <a:ext cx="1524000" cy="1066800"/>
            <a:chOff x="432" y="1728"/>
            <a:chExt cx="960" cy="672"/>
          </a:xfrm>
        </p:grpSpPr>
        <p:sp>
          <p:nvSpPr>
            <p:cNvPr id="76807" name="Rectangle 7"/>
            <p:cNvSpPr>
              <a:spLocks noChangeArrowheads="1"/>
            </p:cNvSpPr>
            <p:nvPr/>
          </p:nvSpPr>
          <p:spPr bwMode="auto">
            <a:xfrm>
              <a:off x="432" y="172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6808" name="Text Box 8"/>
            <p:cNvSpPr txBox="1">
              <a:spLocks noChangeArrowheads="1"/>
            </p:cNvSpPr>
            <p:nvPr/>
          </p:nvSpPr>
          <p:spPr bwMode="auto">
            <a:xfrm>
              <a:off x="480" y="1872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Upravljačka jedinica</a:t>
              </a:r>
              <a:endParaRPr lang="en-US"/>
            </a:p>
          </p:txBody>
        </p:sp>
      </p:grpSp>
      <p:grpSp>
        <p:nvGrpSpPr>
          <p:cNvPr id="76809" name="Group 9"/>
          <p:cNvGrpSpPr>
            <a:grpSpLocks/>
          </p:cNvGrpSpPr>
          <p:nvPr/>
        </p:nvGrpSpPr>
        <p:grpSpPr bwMode="auto">
          <a:xfrm>
            <a:off x="533400" y="4953000"/>
            <a:ext cx="2057400" cy="1524000"/>
            <a:chOff x="2400" y="2448"/>
            <a:chExt cx="1296" cy="960"/>
          </a:xfrm>
        </p:grpSpPr>
        <p:sp>
          <p:nvSpPr>
            <p:cNvPr id="76810" name="Rectangle 10"/>
            <p:cNvSpPr>
              <a:spLocks noChangeArrowheads="1"/>
            </p:cNvSpPr>
            <p:nvPr/>
          </p:nvSpPr>
          <p:spPr bwMode="auto">
            <a:xfrm>
              <a:off x="2400" y="2448"/>
              <a:ext cx="1296" cy="96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6811" name="Text Box 11"/>
            <p:cNvSpPr txBox="1">
              <a:spLocks noChangeArrowheads="1"/>
            </p:cNvSpPr>
            <p:nvPr/>
          </p:nvSpPr>
          <p:spPr bwMode="auto">
            <a:xfrm>
              <a:off x="2640" y="283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Memorija</a:t>
              </a:r>
            </a:p>
          </p:txBody>
        </p:sp>
      </p:grpSp>
      <p:grpSp>
        <p:nvGrpSpPr>
          <p:cNvPr id="76812" name="Group 12"/>
          <p:cNvGrpSpPr>
            <a:grpSpLocks/>
          </p:cNvGrpSpPr>
          <p:nvPr/>
        </p:nvGrpSpPr>
        <p:grpSpPr bwMode="auto">
          <a:xfrm>
            <a:off x="5181600" y="1600200"/>
            <a:ext cx="1295400" cy="1219200"/>
            <a:chOff x="3120" y="1056"/>
            <a:chExt cx="816" cy="768"/>
          </a:xfrm>
        </p:grpSpPr>
        <p:sp>
          <p:nvSpPr>
            <p:cNvPr id="76813" name="Rectangle 13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6814" name="Text Box 14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Ulazni uređaji</a:t>
              </a:r>
              <a:endParaRPr lang="en-US"/>
            </a:p>
          </p:txBody>
        </p:sp>
      </p:grpSp>
      <p:sp>
        <p:nvSpPr>
          <p:cNvPr id="76815" name="Rectangle 15"/>
          <p:cNvSpPr>
            <a:spLocks noChangeArrowheads="1"/>
          </p:cNvSpPr>
          <p:nvPr/>
        </p:nvSpPr>
        <p:spPr bwMode="auto">
          <a:xfrm>
            <a:off x="304800" y="762000"/>
            <a:ext cx="2286000" cy="3581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816" name="Text Box 16"/>
          <p:cNvSpPr txBox="1">
            <a:spLocks noChangeArrowheads="1"/>
          </p:cNvSpPr>
          <p:nvPr/>
        </p:nvSpPr>
        <p:spPr bwMode="auto">
          <a:xfrm>
            <a:off x="685800" y="838200"/>
            <a:ext cx="76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CPU</a:t>
            </a:r>
          </a:p>
        </p:txBody>
      </p:sp>
      <p:sp>
        <p:nvSpPr>
          <p:cNvPr id="76817" name="Line 17"/>
          <p:cNvSpPr>
            <a:spLocks noChangeShapeType="1"/>
          </p:cNvSpPr>
          <p:nvPr/>
        </p:nvSpPr>
        <p:spPr bwMode="auto">
          <a:xfrm>
            <a:off x="1066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8" name="Text Box 18"/>
          <p:cNvSpPr txBox="1">
            <a:spLocks noChangeArrowheads="1"/>
          </p:cNvSpPr>
          <p:nvPr/>
        </p:nvSpPr>
        <p:spPr bwMode="auto">
          <a:xfrm>
            <a:off x="609600" y="44196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sp>
        <p:nvSpPr>
          <p:cNvPr id="76819" name="Text Box 19"/>
          <p:cNvSpPr txBox="1">
            <a:spLocks noChangeArrowheads="1"/>
          </p:cNvSpPr>
          <p:nvPr/>
        </p:nvSpPr>
        <p:spPr bwMode="auto">
          <a:xfrm>
            <a:off x="609600" y="2590800"/>
            <a:ext cx="423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A</a:t>
            </a:r>
            <a:r>
              <a:rPr lang="en-US" sz="1000" b="1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76820" name="Line 20"/>
          <p:cNvSpPr>
            <a:spLocks noChangeShapeType="1"/>
          </p:cNvSpPr>
          <p:nvPr/>
        </p:nvSpPr>
        <p:spPr bwMode="auto">
          <a:xfrm flipV="1">
            <a:off x="1066800" y="2438400"/>
            <a:ext cx="0" cy="609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21" name="Line 21"/>
          <p:cNvSpPr>
            <a:spLocks noChangeShapeType="1"/>
          </p:cNvSpPr>
          <p:nvPr/>
        </p:nvSpPr>
        <p:spPr bwMode="auto">
          <a:xfrm flipV="1">
            <a:off x="20574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22" name="Text Box 22"/>
          <p:cNvSpPr txBox="1">
            <a:spLocks noChangeArrowheads="1"/>
          </p:cNvSpPr>
          <p:nvPr/>
        </p:nvSpPr>
        <p:spPr bwMode="auto">
          <a:xfrm>
            <a:off x="1600200" y="2590800"/>
            <a:ext cx="45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W</a:t>
            </a:r>
          </a:p>
        </p:txBody>
      </p:sp>
      <p:sp>
        <p:nvSpPr>
          <p:cNvPr id="76823" name="Line 23"/>
          <p:cNvSpPr>
            <a:spLocks noChangeShapeType="1"/>
          </p:cNvSpPr>
          <p:nvPr/>
        </p:nvSpPr>
        <p:spPr bwMode="auto">
          <a:xfrm>
            <a:off x="16002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24" name="Line 24"/>
          <p:cNvSpPr>
            <a:spLocks noChangeShapeType="1"/>
          </p:cNvSpPr>
          <p:nvPr/>
        </p:nvSpPr>
        <p:spPr bwMode="auto">
          <a:xfrm>
            <a:off x="2209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25" name="Text Box 25"/>
          <p:cNvSpPr txBox="1">
            <a:spLocks noChangeArrowheads="1"/>
          </p:cNvSpPr>
          <p:nvPr/>
        </p:nvSpPr>
        <p:spPr bwMode="auto">
          <a:xfrm>
            <a:off x="1752600" y="44196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sp>
        <p:nvSpPr>
          <p:cNvPr id="76826" name="Text Box 26"/>
          <p:cNvSpPr txBox="1">
            <a:spLocks noChangeArrowheads="1"/>
          </p:cNvSpPr>
          <p:nvPr/>
        </p:nvSpPr>
        <p:spPr bwMode="auto">
          <a:xfrm>
            <a:off x="1143000" y="44196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grpSp>
        <p:nvGrpSpPr>
          <p:cNvPr id="76827" name="Group 27"/>
          <p:cNvGrpSpPr>
            <a:grpSpLocks/>
          </p:cNvGrpSpPr>
          <p:nvPr/>
        </p:nvGrpSpPr>
        <p:grpSpPr bwMode="auto">
          <a:xfrm>
            <a:off x="5181600" y="3810000"/>
            <a:ext cx="1295400" cy="1219200"/>
            <a:chOff x="3120" y="1056"/>
            <a:chExt cx="816" cy="768"/>
          </a:xfrm>
        </p:grpSpPr>
        <p:sp>
          <p:nvSpPr>
            <p:cNvPr id="76828" name="Rectangle 28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6829" name="Text Box 29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Izlazni</a:t>
              </a:r>
              <a:r>
                <a:rPr lang="sr-Latn-CS"/>
                <a:t> uređaji</a:t>
              </a:r>
              <a:endParaRPr lang="en-US"/>
            </a:p>
          </p:txBody>
        </p:sp>
      </p:grpSp>
      <p:sp>
        <p:nvSpPr>
          <p:cNvPr id="76830" name="Rectangle 30"/>
          <p:cNvSpPr>
            <a:spLocks noChangeArrowheads="1"/>
          </p:cNvSpPr>
          <p:nvPr/>
        </p:nvSpPr>
        <p:spPr bwMode="auto">
          <a:xfrm>
            <a:off x="4724400" y="1066800"/>
            <a:ext cx="2286000" cy="426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831" name="Text Box 31"/>
          <p:cNvSpPr txBox="1">
            <a:spLocks noChangeArrowheads="1"/>
          </p:cNvSpPr>
          <p:nvPr/>
        </p:nvSpPr>
        <p:spPr bwMode="auto">
          <a:xfrm>
            <a:off x="4876800" y="1066800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Komunikacije</a:t>
            </a:r>
          </a:p>
        </p:txBody>
      </p:sp>
      <p:grpSp>
        <p:nvGrpSpPr>
          <p:cNvPr id="76832" name="Group 32"/>
          <p:cNvGrpSpPr>
            <a:grpSpLocks/>
          </p:cNvGrpSpPr>
          <p:nvPr/>
        </p:nvGrpSpPr>
        <p:grpSpPr bwMode="auto">
          <a:xfrm>
            <a:off x="2362200" y="2590800"/>
            <a:ext cx="2819400" cy="685800"/>
            <a:chOff x="1872" y="1632"/>
            <a:chExt cx="1776" cy="432"/>
          </a:xfrm>
        </p:grpSpPr>
        <p:sp>
          <p:nvSpPr>
            <p:cNvPr id="76833" name="Line 33"/>
            <p:cNvSpPr>
              <a:spLocks noChangeShapeType="1"/>
            </p:cNvSpPr>
            <p:nvPr/>
          </p:nvSpPr>
          <p:spPr bwMode="auto">
            <a:xfrm>
              <a:off x="2208" y="1632"/>
              <a:ext cx="14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34" name="Line 34"/>
            <p:cNvSpPr>
              <a:spLocks noChangeShapeType="1"/>
            </p:cNvSpPr>
            <p:nvPr/>
          </p:nvSpPr>
          <p:spPr bwMode="auto">
            <a:xfrm>
              <a:off x="1872" y="2064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35" name="Line 35"/>
            <p:cNvSpPr>
              <a:spLocks noChangeShapeType="1"/>
            </p:cNvSpPr>
            <p:nvPr/>
          </p:nvSpPr>
          <p:spPr bwMode="auto">
            <a:xfrm flipV="1">
              <a:off x="2208" y="1632"/>
              <a:ext cx="0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6836" name="Text Box 36"/>
          <p:cNvSpPr txBox="1">
            <a:spLocks noChangeArrowheads="1"/>
          </p:cNvSpPr>
          <p:nvPr/>
        </p:nvSpPr>
        <p:spPr bwMode="auto">
          <a:xfrm>
            <a:off x="4267200" y="259080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</a:t>
            </a:r>
            <a:endParaRPr lang="en-US" sz="1000"/>
          </a:p>
        </p:txBody>
      </p:sp>
      <p:sp>
        <p:nvSpPr>
          <p:cNvPr id="76837" name="Line 37"/>
          <p:cNvSpPr>
            <a:spLocks noChangeShapeType="1"/>
          </p:cNvSpPr>
          <p:nvPr/>
        </p:nvSpPr>
        <p:spPr bwMode="auto">
          <a:xfrm>
            <a:off x="2362200" y="4038600"/>
            <a:ext cx="28194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38" name="Text Box 38"/>
          <p:cNvSpPr txBox="1">
            <a:spLocks noChangeArrowheads="1"/>
          </p:cNvSpPr>
          <p:nvPr/>
        </p:nvSpPr>
        <p:spPr bwMode="auto">
          <a:xfrm>
            <a:off x="4343400" y="3657600"/>
            <a:ext cx="3889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W</a:t>
            </a:r>
            <a:endParaRPr lang="en-US" sz="1000" b="1">
              <a:solidFill>
                <a:srgbClr val="FF0000"/>
              </a:solidFill>
            </a:endParaRPr>
          </a:p>
        </p:txBody>
      </p:sp>
      <p:grpSp>
        <p:nvGrpSpPr>
          <p:cNvPr id="76839" name="Group 39"/>
          <p:cNvGrpSpPr>
            <a:grpSpLocks/>
          </p:cNvGrpSpPr>
          <p:nvPr/>
        </p:nvGrpSpPr>
        <p:grpSpPr bwMode="auto">
          <a:xfrm>
            <a:off x="2362200" y="685800"/>
            <a:ext cx="2819400" cy="5867400"/>
            <a:chOff x="1872" y="432"/>
            <a:chExt cx="1776" cy="3696"/>
          </a:xfrm>
        </p:grpSpPr>
        <p:sp>
          <p:nvSpPr>
            <p:cNvPr id="76840" name="Line 40"/>
            <p:cNvSpPr>
              <a:spLocks noChangeShapeType="1"/>
            </p:cNvSpPr>
            <p:nvPr/>
          </p:nvSpPr>
          <p:spPr bwMode="auto">
            <a:xfrm flipH="1">
              <a:off x="2592" y="432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41" name="Line 41"/>
            <p:cNvSpPr>
              <a:spLocks noChangeShapeType="1"/>
            </p:cNvSpPr>
            <p:nvPr/>
          </p:nvSpPr>
          <p:spPr bwMode="auto">
            <a:xfrm flipH="1">
              <a:off x="2784" y="432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42" name="Line 42"/>
            <p:cNvSpPr>
              <a:spLocks noChangeShapeType="1"/>
            </p:cNvSpPr>
            <p:nvPr/>
          </p:nvSpPr>
          <p:spPr bwMode="auto">
            <a:xfrm rot="5400000" flipH="1">
              <a:off x="2232" y="744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43" name="Line 43"/>
            <p:cNvSpPr>
              <a:spLocks noChangeShapeType="1"/>
            </p:cNvSpPr>
            <p:nvPr/>
          </p:nvSpPr>
          <p:spPr bwMode="auto">
            <a:xfrm rot="5400000" flipH="1">
              <a:off x="2232" y="936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44" name="Line 44"/>
            <p:cNvSpPr>
              <a:spLocks noChangeShapeType="1"/>
            </p:cNvSpPr>
            <p:nvPr/>
          </p:nvSpPr>
          <p:spPr bwMode="auto">
            <a:xfrm flipH="1">
              <a:off x="2592" y="1296"/>
              <a:ext cx="0" cy="9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45" name="Line 45"/>
            <p:cNvSpPr>
              <a:spLocks noChangeShapeType="1"/>
            </p:cNvSpPr>
            <p:nvPr/>
          </p:nvSpPr>
          <p:spPr bwMode="auto">
            <a:xfrm flipH="1">
              <a:off x="2784" y="1488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846" name="Group 46"/>
            <p:cNvGrpSpPr>
              <a:grpSpLocks/>
            </p:cNvGrpSpPr>
            <p:nvPr/>
          </p:nvGrpSpPr>
          <p:grpSpPr bwMode="auto">
            <a:xfrm rot="5400000">
              <a:off x="2136" y="1944"/>
              <a:ext cx="192" cy="720"/>
              <a:chOff x="2592" y="432"/>
              <a:chExt cx="192" cy="384"/>
            </a:xfrm>
          </p:grpSpPr>
          <p:sp>
            <p:nvSpPr>
              <p:cNvPr id="76847" name="Line 47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48" name="Line 48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6849" name="Line 49"/>
            <p:cNvSpPr>
              <a:spLocks noChangeShapeType="1"/>
            </p:cNvSpPr>
            <p:nvPr/>
          </p:nvSpPr>
          <p:spPr bwMode="auto">
            <a:xfrm flipH="1">
              <a:off x="2592" y="2400"/>
              <a:ext cx="0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50" name="Line 50"/>
            <p:cNvSpPr>
              <a:spLocks noChangeShapeType="1"/>
            </p:cNvSpPr>
            <p:nvPr/>
          </p:nvSpPr>
          <p:spPr bwMode="auto">
            <a:xfrm flipH="1">
              <a:off x="2784" y="2880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851" name="Group 51"/>
            <p:cNvGrpSpPr>
              <a:grpSpLocks/>
            </p:cNvGrpSpPr>
            <p:nvPr/>
          </p:nvGrpSpPr>
          <p:grpSpPr bwMode="auto">
            <a:xfrm rot="5400000">
              <a:off x="2208" y="3312"/>
              <a:ext cx="192" cy="576"/>
              <a:chOff x="2592" y="432"/>
              <a:chExt cx="192" cy="384"/>
            </a:xfrm>
          </p:grpSpPr>
          <p:sp>
            <p:nvSpPr>
              <p:cNvPr id="76852" name="Line 52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53" name="Line 53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6854" name="Line 54"/>
            <p:cNvSpPr>
              <a:spLocks noChangeShapeType="1"/>
            </p:cNvSpPr>
            <p:nvPr/>
          </p:nvSpPr>
          <p:spPr bwMode="auto">
            <a:xfrm rot="5400000" flipH="1">
              <a:off x="3216" y="22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55" name="Line 55"/>
            <p:cNvSpPr>
              <a:spLocks noChangeShapeType="1"/>
            </p:cNvSpPr>
            <p:nvPr/>
          </p:nvSpPr>
          <p:spPr bwMode="auto">
            <a:xfrm rot="5400000" flipH="1">
              <a:off x="3216" y="2448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56" name="Line 56"/>
            <p:cNvSpPr>
              <a:spLocks noChangeShapeType="1"/>
            </p:cNvSpPr>
            <p:nvPr/>
          </p:nvSpPr>
          <p:spPr bwMode="auto">
            <a:xfrm rot="5400000" flipH="1">
              <a:off x="3216" y="864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57" name="Line 57"/>
            <p:cNvSpPr>
              <a:spLocks noChangeShapeType="1"/>
            </p:cNvSpPr>
            <p:nvPr/>
          </p:nvSpPr>
          <p:spPr bwMode="auto">
            <a:xfrm rot="5400000" flipH="1">
              <a:off x="3216" y="10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58" name="Line 58"/>
            <p:cNvSpPr>
              <a:spLocks noChangeShapeType="1"/>
            </p:cNvSpPr>
            <p:nvPr/>
          </p:nvSpPr>
          <p:spPr bwMode="auto">
            <a:xfrm flipH="1">
              <a:off x="2592" y="3696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6859" name="Rectangle 59"/>
          <p:cNvSpPr>
            <a:spLocks noChangeArrowheads="1"/>
          </p:cNvSpPr>
          <p:nvPr/>
        </p:nvSpPr>
        <p:spPr bwMode="auto">
          <a:xfrm>
            <a:off x="3733800" y="2057400"/>
            <a:ext cx="381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860" name="Rectangle 60"/>
          <p:cNvSpPr>
            <a:spLocks noChangeArrowheads="1"/>
          </p:cNvSpPr>
          <p:nvPr/>
        </p:nvSpPr>
        <p:spPr bwMode="auto">
          <a:xfrm rot="16200000">
            <a:off x="1333500" y="3619500"/>
            <a:ext cx="46482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861" name="Rectangle 61"/>
          <p:cNvSpPr>
            <a:spLocks noChangeArrowheads="1"/>
          </p:cNvSpPr>
          <p:nvPr/>
        </p:nvSpPr>
        <p:spPr bwMode="auto">
          <a:xfrm>
            <a:off x="3124200" y="3505200"/>
            <a:ext cx="381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862" name="Rectangle 62"/>
          <p:cNvSpPr>
            <a:spLocks noChangeArrowheads="1"/>
          </p:cNvSpPr>
          <p:nvPr/>
        </p:nvSpPr>
        <p:spPr bwMode="auto">
          <a:xfrm>
            <a:off x="3200400" y="5562600"/>
            <a:ext cx="3048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863" name="Rectangle 63"/>
          <p:cNvSpPr>
            <a:spLocks noChangeArrowheads="1"/>
          </p:cNvSpPr>
          <p:nvPr/>
        </p:nvSpPr>
        <p:spPr bwMode="auto">
          <a:xfrm>
            <a:off x="3810000" y="4267200"/>
            <a:ext cx="13716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864" name="Rectangle 64"/>
          <p:cNvSpPr>
            <a:spLocks noChangeArrowheads="1"/>
          </p:cNvSpPr>
          <p:nvPr/>
        </p:nvSpPr>
        <p:spPr bwMode="auto">
          <a:xfrm>
            <a:off x="2362200" y="1752600"/>
            <a:ext cx="1143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826" name="Group 2"/>
          <p:cNvGrpSpPr>
            <a:grpSpLocks/>
          </p:cNvGrpSpPr>
          <p:nvPr/>
        </p:nvGrpSpPr>
        <p:grpSpPr bwMode="auto">
          <a:xfrm>
            <a:off x="838200" y="1371600"/>
            <a:ext cx="1524000" cy="1066800"/>
            <a:chOff x="432" y="768"/>
            <a:chExt cx="960" cy="672"/>
          </a:xfrm>
        </p:grpSpPr>
        <p:sp>
          <p:nvSpPr>
            <p:cNvPr id="77827" name="Rectangle 3"/>
            <p:cNvSpPr>
              <a:spLocks noChangeArrowheads="1"/>
            </p:cNvSpPr>
            <p:nvPr/>
          </p:nvSpPr>
          <p:spPr bwMode="auto">
            <a:xfrm>
              <a:off x="432" y="76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7828" name="Text Box 4"/>
            <p:cNvSpPr txBox="1">
              <a:spLocks noChangeArrowheads="1"/>
            </p:cNvSpPr>
            <p:nvPr/>
          </p:nvSpPr>
          <p:spPr bwMode="auto">
            <a:xfrm>
              <a:off x="480" y="816"/>
              <a:ext cx="86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Aritmetičko</a:t>
              </a:r>
              <a:endParaRPr lang="en-US"/>
            </a:p>
            <a:p>
              <a:pPr algn="ctr"/>
              <a:r>
                <a:rPr lang="sr-Latn-CS"/>
                <a:t>logička</a:t>
              </a:r>
              <a:endParaRPr lang="en-US"/>
            </a:p>
            <a:p>
              <a:pPr algn="ctr"/>
              <a:r>
                <a:rPr lang="sr-Latn-CS"/>
                <a:t>jedinica</a:t>
              </a:r>
              <a:endParaRPr lang="en-US"/>
            </a:p>
          </p:txBody>
        </p:sp>
      </p:grp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304800" y="152400"/>
            <a:ext cx="282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IZLAZ PODATAKA</a:t>
            </a:r>
          </a:p>
        </p:txBody>
      </p:sp>
      <p:grpSp>
        <p:nvGrpSpPr>
          <p:cNvPr id="77830" name="Group 6"/>
          <p:cNvGrpSpPr>
            <a:grpSpLocks/>
          </p:cNvGrpSpPr>
          <p:nvPr/>
        </p:nvGrpSpPr>
        <p:grpSpPr bwMode="auto">
          <a:xfrm>
            <a:off x="838200" y="3048000"/>
            <a:ext cx="1524000" cy="1066800"/>
            <a:chOff x="432" y="1728"/>
            <a:chExt cx="960" cy="672"/>
          </a:xfrm>
        </p:grpSpPr>
        <p:sp>
          <p:nvSpPr>
            <p:cNvPr id="77831" name="Rectangle 7"/>
            <p:cNvSpPr>
              <a:spLocks noChangeArrowheads="1"/>
            </p:cNvSpPr>
            <p:nvPr/>
          </p:nvSpPr>
          <p:spPr bwMode="auto">
            <a:xfrm>
              <a:off x="432" y="172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7832" name="Text Box 8"/>
            <p:cNvSpPr txBox="1">
              <a:spLocks noChangeArrowheads="1"/>
            </p:cNvSpPr>
            <p:nvPr/>
          </p:nvSpPr>
          <p:spPr bwMode="auto">
            <a:xfrm>
              <a:off x="480" y="1872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Upravljačka jedinica</a:t>
              </a:r>
              <a:endParaRPr lang="en-US"/>
            </a:p>
          </p:txBody>
        </p:sp>
      </p:grpSp>
      <p:grpSp>
        <p:nvGrpSpPr>
          <p:cNvPr id="77833" name="Group 9"/>
          <p:cNvGrpSpPr>
            <a:grpSpLocks/>
          </p:cNvGrpSpPr>
          <p:nvPr/>
        </p:nvGrpSpPr>
        <p:grpSpPr bwMode="auto">
          <a:xfrm>
            <a:off x="533400" y="4953000"/>
            <a:ext cx="2057400" cy="1524000"/>
            <a:chOff x="2400" y="2448"/>
            <a:chExt cx="1296" cy="960"/>
          </a:xfrm>
        </p:grpSpPr>
        <p:sp>
          <p:nvSpPr>
            <p:cNvPr id="77834" name="Rectangle 10"/>
            <p:cNvSpPr>
              <a:spLocks noChangeArrowheads="1"/>
            </p:cNvSpPr>
            <p:nvPr/>
          </p:nvSpPr>
          <p:spPr bwMode="auto">
            <a:xfrm>
              <a:off x="2400" y="2448"/>
              <a:ext cx="1296" cy="96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7835" name="Text Box 11"/>
            <p:cNvSpPr txBox="1">
              <a:spLocks noChangeArrowheads="1"/>
            </p:cNvSpPr>
            <p:nvPr/>
          </p:nvSpPr>
          <p:spPr bwMode="auto">
            <a:xfrm>
              <a:off x="2640" y="283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Memorija</a:t>
              </a:r>
            </a:p>
          </p:txBody>
        </p:sp>
      </p:grpSp>
      <p:grpSp>
        <p:nvGrpSpPr>
          <p:cNvPr id="77836" name="Group 12"/>
          <p:cNvGrpSpPr>
            <a:grpSpLocks/>
          </p:cNvGrpSpPr>
          <p:nvPr/>
        </p:nvGrpSpPr>
        <p:grpSpPr bwMode="auto">
          <a:xfrm>
            <a:off x="5181600" y="1600200"/>
            <a:ext cx="1295400" cy="1219200"/>
            <a:chOff x="3120" y="1056"/>
            <a:chExt cx="816" cy="768"/>
          </a:xfrm>
        </p:grpSpPr>
        <p:sp>
          <p:nvSpPr>
            <p:cNvPr id="77837" name="Rectangle 13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7838" name="Text Box 14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Ulazni uređaji</a:t>
              </a:r>
              <a:endParaRPr lang="en-US"/>
            </a:p>
          </p:txBody>
        </p:sp>
      </p:grpSp>
      <p:sp>
        <p:nvSpPr>
          <p:cNvPr id="77839" name="Rectangle 15"/>
          <p:cNvSpPr>
            <a:spLocks noChangeArrowheads="1"/>
          </p:cNvSpPr>
          <p:nvPr/>
        </p:nvSpPr>
        <p:spPr bwMode="auto">
          <a:xfrm>
            <a:off x="304800" y="762000"/>
            <a:ext cx="2286000" cy="3581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40" name="Text Box 16"/>
          <p:cNvSpPr txBox="1">
            <a:spLocks noChangeArrowheads="1"/>
          </p:cNvSpPr>
          <p:nvPr/>
        </p:nvSpPr>
        <p:spPr bwMode="auto">
          <a:xfrm>
            <a:off x="685800" y="838200"/>
            <a:ext cx="76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CPU</a:t>
            </a:r>
          </a:p>
        </p:txBody>
      </p:sp>
      <p:sp>
        <p:nvSpPr>
          <p:cNvPr id="77841" name="Line 17"/>
          <p:cNvSpPr>
            <a:spLocks noChangeShapeType="1"/>
          </p:cNvSpPr>
          <p:nvPr/>
        </p:nvSpPr>
        <p:spPr bwMode="auto">
          <a:xfrm>
            <a:off x="1066800" y="4114800"/>
            <a:ext cx="0" cy="8382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42" name="Text Box 18"/>
          <p:cNvSpPr txBox="1">
            <a:spLocks noChangeArrowheads="1"/>
          </p:cNvSpPr>
          <p:nvPr/>
        </p:nvSpPr>
        <p:spPr bwMode="auto">
          <a:xfrm>
            <a:off x="609600" y="4419600"/>
            <a:ext cx="48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M</a:t>
            </a:r>
            <a:r>
              <a:rPr lang="en-US" sz="1000" b="1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77843" name="Text Box 19"/>
          <p:cNvSpPr txBox="1">
            <a:spLocks noChangeArrowheads="1"/>
          </p:cNvSpPr>
          <p:nvPr/>
        </p:nvSpPr>
        <p:spPr bwMode="auto">
          <a:xfrm>
            <a:off x="609600" y="2590800"/>
            <a:ext cx="41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R</a:t>
            </a:r>
          </a:p>
        </p:txBody>
      </p:sp>
      <p:sp>
        <p:nvSpPr>
          <p:cNvPr id="77844" name="Line 20"/>
          <p:cNvSpPr>
            <a:spLocks noChangeShapeType="1"/>
          </p:cNvSpPr>
          <p:nvPr/>
        </p:nvSpPr>
        <p:spPr bwMode="auto">
          <a:xfrm flipV="1">
            <a:off x="10668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45" name="Line 21"/>
          <p:cNvSpPr>
            <a:spLocks noChangeShapeType="1"/>
          </p:cNvSpPr>
          <p:nvPr/>
        </p:nvSpPr>
        <p:spPr bwMode="auto">
          <a:xfrm flipV="1">
            <a:off x="20574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46" name="Text Box 22"/>
          <p:cNvSpPr txBox="1">
            <a:spLocks noChangeArrowheads="1"/>
          </p:cNvSpPr>
          <p:nvPr/>
        </p:nvSpPr>
        <p:spPr bwMode="auto">
          <a:xfrm>
            <a:off x="1600200" y="2590800"/>
            <a:ext cx="45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W</a:t>
            </a:r>
          </a:p>
        </p:txBody>
      </p:sp>
      <p:sp>
        <p:nvSpPr>
          <p:cNvPr id="77847" name="Line 23"/>
          <p:cNvSpPr>
            <a:spLocks noChangeShapeType="1"/>
          </p:cNvSpPr>
          <p:nvPr/>
        </p:nvSpPr>
        <p:spPr bwMode="auto">
          <a:xfrm>
            <a:off x="16002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48" name="Line 24"/>
          <p:cNvSpPr>
            <a:spLocks noChangeShapeType="1"/>
          </p:cNvSpPr>
          <p:nvPr/>
        </p:nvSpPr>
        <p:spPr bwMode="auto">
          <a:xfrm>
            <a:off x="2209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49" name="Text Box 25"/>
          <p:cNvSpPr txBox="1">
            <a:spLocks noChangeArrowheads="1"/>
          </p:cNvSpPr>
          <p:nvPr/>
        </p:nvSpPr>
        <p:spPr bwMode="auto">
          <a:xfrm>
            <a:off x="1752600" y="44196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sp>
        <p:nvSpPr>
          <p:cNvPr id="77850" name="Text Box 26"/>
          <p:cNvSpPr txBox="1">
            <a:spLocks noChangeArrowheads="1"/>
          </p:cNvSpPr>
          <p:nvPr/>
        </p:nvSpPr>
        <p:spPr bwMode="auto">
          <a:xfrm>
            <a:off x="1143000" y="44196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grpSp>
        <p:nvGrpSpPr>
          <p:cNvPr id="77851" name="Group 27"/>
          <p:cNvGrpSpPr>
            <a:grpSpLocks/>
          </p:cNvGrpSpPr>
          <p:nvPr/>
        </p:nvGrpSpPr>
        <p:grpSpPr bwMode="auto">
          <a:xfrm>
            <a:off x="5181600" y="3810000"/>
            <a:ext cx="1295400" cy="1219200"/>
            <a:chOff x="3120" y="1056"/>
            <a:chExt cx="816" cy="768"/>
          </a:xfrm>
        </p:grpSpPr>
        <p:sp>
          <p:nvSpPr>
            <p:cNvPr id="77852" name="Rectangle 28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7853" name="Text Box 29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Izlazni</a:t>
              </a:r>
              <a:r>
                <a:rPr lang="sr-Latn-CS"/>
                <a:t> uređaji</a:t>
              </a:r>
              <a:endParaRPr lang="en-US"/>
            </a:p>
          </p:txBody>
        </p:sp>
      </p:grpSp>
      <p:sp>
        <p:nvSpPr>
          <p:cNvPr id="77854" name="Rectangle 30"/>
          <p:cNvSpPr>
            <a:spLocks noChangeArrowheads="1"/>
          </p:cNvSpPr>
          <p:nvPr/>
        </p:nvSpPr>
        <p:spPr bwMode="auto">
          <a:xfrm>
            <a:off x="4724400" y="1066800"/>
            <a:ext cx="2286000" cy="426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55" name="Text Box 31"/>
          <p:cNvSpPr txBox="1">
            <a:spLocks noChangeArrowheads="1"/>
          </p:cNvSpPr>
          <p:nvPr/>
        </p:nvSpPr>
        <p:spPr bwMode="auto">
          <a:xfrm>
            <a:off x="4876800" y="1066800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Komunikacije</a:t>
            </a:r>
          </a:p>
        </p:txBody>
      </p:sp>
      <p:grpSp>
        <p:nvGrpSpPr>
          <p:cNvPr id="77856" name="Group 32"/>
          <p:cNvGrpSpPr>
            <a:grpSpLocks/>
          </p:cNvGrpSpPr>
          <p:nvPr/>
        </p:nvGrpSpPr>
        <p:grpSpPr bwMode="auto">
          <a:xfrm>
            <a:off x="2362200" y="2590800"/>
            <a:ext cx="2819400" cy="685800"/>
            <a:chOff x="1872" y="1632"/>
            <a:chExt cx="1776" cy="432"/>
          </a:xfrm>
        </p:grpSpPr>
        <p:sp>
          <p:nvSpPr>
            <p:cNvPr id="77857" name="Line 33"/>
            <p:cNvSpPr>
              <a:spLocks noChangeShapeType="1"/>
            </p:cNvSpPr>
            <p:nvPr/>
          </p:nvSpPr>
          <p:spPr bwMode="auto">
            <a:xfrm>
              <a:off x="2208" y="1632"/>
              <a:ext cx="14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7858" name="Line 34"/>
            <p:cNvSpPr>
              <a:spLocks noChangeShapeType="1"/>
            </p:cNvSpPr>
            <p:nvPr/>
          </p:nvSpPr>
          <p:spPr bwMode="auto">
            <a:xfrm>
              <a:off x="1872" y="2064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7859" name="Line 35"/>
            <p:cNvSpPr>
              <a:spLocks noChangeShapeType="1"/>
            </p:cNvSpPr>
            <p:nvPr/>
          </p:nvSpPr>
          <p:spPr bwMode="auto">
            <a:xfrm flipV="1">
              <a:off x="2208" y="1632"/>
              <a:ext cx="0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7860" name="Text Box 36"/>
          <p:cNvSpPr txBox="1">
            <a:spLocks noChangeArrowheads="1"/>
          </p:cNvSpPr>
          <p:nvPr/>
        </p:nvSpPr>
        <p:spPr bwMode="auto">
          <a:xfrm>
            <a:off x="4267200" y="259080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</a:t>
            </a:r>
            <a:endParaRPr lang="en-US" sz="1000"/>
          </a:p>
        </p:txBody>
      </p:sp>
      <p:sp>
        <p:nvSpPr>
          <p:cNvPr id="77861" name="Line 37"/>
          <p:cNvSpPr>
            <a:spLocks noChangeShapeType="1"/>
          </p:cNvSpPr>
          <p:nvPr/>
        </p:nvSpPr>
        <p:spPr bwMode="auto">
          <a:xfrm>
            <a:off x="2362200" y="4038600"/>
            <a:ext cx="28194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62" name="Text Box 38"/>
          <p:cNvSpPr txBox="1">
            <a:spLocks noChangeArrowheads="1"/>
          </p:cNvSpPr>
          <p:nvPr/>
        </p:nvSpPr>
        <p:spPr bwMode="auto">
          <a:xfrm>
            <a:off x="4343400" y="3657600"/>
            <a:ext cx="3889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W</a:t>
            </a:r>
            <a:endParaRPr lang="en-US" sz="1000" b="1">
              <a:solidFill>
                <a:srgbClr val="FF0000"/>
              </a:solidFill>
            </a:endParaRPr>
          </a:p>
        </p:txBody>
      </p:sp>
      <p:grpSp>
        <p:nvGrpSpPr>
          <p:cNvPr id="77863" name="Group 39"/>
          <p:cNvGrpSpPr>
            <a:grpSpLocks/>
          </p:cNvGrpSpPr>
          <p:nvPr/>
        </p:nvGrpSpPr>
        <p:grpSpPr bwMode="auto">
          <a:xfrm>
            <a:off x="2362200" y="685800"/>
            <a:ext cx="2819400" cy="5867400"/>
            <a:chOff x="1872" y="432"/>
            <a:chExt cx="1776" cy="3696"/>
          </a:xfrm>
        </p:grpSpPr>
        <p:sp>
          <p:nvSpPr>
            <p:cNvPr id="77864" name="Line 40"/>
            <p:cNvSpPr>
              <a:spLocks noChangeShapeType="1"/>
            </p:cNvSpPr>
            <p:nvPr/>
          </p:nvSpPr>
          <p:spPr bwMode="auto">
            <a:xfrm flipH="1">
              <a:off x="2592" y="432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7865" name="Line 41"/>
            <p:cNvSpPr>
              <a:spLocks noChangeShapeType="1"/>
            </p:cNvSpPr>
            <p:nvPr/>
          </p:nvSpPr>
          <p:spPr bwMode="auto">
            <a:xfrm flipH="1">
              <a:off x="2784" y="432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7866" name="Line 42"/>
            <p:cNvSpPr>
              <a:spLocks noChangeShapeType="1"/>
            </p:cNvSpPr>
            <p:nvPr/>
          </p:nvSpPr>
          <p:spPr bwMode="auto">
            <a:xfrm rot="5400000" flipH="1">
              <a:off x="2232" y="744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7867" name="Line 43"/>
            <p:cNvSpPr>
              <a:spLocks noChangeShapeType="1"/>
            </p:cNvSpPr>
            <p:nvPr/>
          </p:nvSpPr>
          <p:spPr bwMode="auto">
            <a:xfrm rot="5400000" flipH="1">
              <a:off x="2232" y="936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7868" name="Line 44"/>
            <p:cNvSpPr>
              <a:spLocks noChangeShapeType="1"/>
            </p:cNvSpPr>
            <p:nvPr/>
          </p:nvSpPr>
          <p:spPr bwMode="auto">
            <a:xfrm flipH="1">
              <a:off x="2592" y="1296"/>
              <a:ext cx="0" cy="9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7869" name="Line 45"/>
            <p:cNvSpPr>
              <a:spLocks noChangeShapeType="1"/>
            </p:cNvSpPr>
            <p:nvPr/>
          </p:nvSpPr>
          <p:spPr bwMode="auto">
            <a:xfrm flipH="1">
              <a:off x="2784" y="1488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77870" name="Group 46"/>
            <p:cNvGrpSpPr>
              <a:grpSpLocks/>
            </p:cNvGrpSpPr>
            <p:nvPr/>
          </p:nvGrpSpPr>
          <p:grpSpPr bwMode="auto">
            <a:xfrm rot="5400000">
              <a:off x="2136" y="1944"/>
              <a:ext cx="192" cy="720"/>
              <a:chOff x="2592" y="432"/>
              <a:chExt cx="192" cy="384"/>
            </a:xfrm>
          </p:grpSpPr>
          <p:sp>
            <p:nvSpPr>
              <p:cNvPr id="77871" name="Line 47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72" name="Line 48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7873" name="Line 49"/>
            <p:cNvSpPr>
              <a:spLocks noChangeShapeType="1"/>
            </p:cNvSpPr>
            <p:nvPr/>
          </p:nvSpPr>
          <p:spPr bwMode="auto">
            <a:xfrm flipH="1">
              <a:off x="2592" y="2400"/>
              <a:ext cx="0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7874" name="Line 50"/>
            <p:cNvSpPr>
              <a:spLocks noChangeShapeType="1"/>
            </p:cNvSpPr>
            <p:nvPr/>
          </p:nvSpPr>
          <p:spPr bwMode="auto">
            <a:xfrm flipH="1">
              <a:off x="2784" y="2880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77875" name="Group 51"/>
            <p:cNvGrpSpPr>
              <a:grpSpLocks/>
            </p:cNvGrpSpPr>
            <p:nvPr/>
          </p:nvGrpSpPr>
          <p:grpSpPr bwMode="auto">
            <a:xfrm rot="5400000">
              <a:off x="2208" y="3312"/>
              <a:ext cx="192" cy="576"/>
              <a:chOff x="2592" y="432"/>
              <a:chExt cx="192" cy="384"/>
            </a:xfrm>
          </p:grpSpPr>
          <p:sp>
            <p:nvSpPr>
              <p:cNvPr id="77876" name="Line 52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77" name="Line 53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7878" name="Line 54"/>
            <p:cNvSpPr>
              <a:spLocks noChangeShapeType="1"/>
            </p:cNvSpPr>
            <p:nvPr/>
          </p:nvSpPr>
          <p:spPr bwMode="auto">
            <a:xfrm rot="5400000" flipH="1">
              <a:off x="3216" y="22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7879" name="Line 55"/>
            <p:cNvSpPr>
              <a:spLocks noChangeShapeType="1"/>
            </p:cNvSpPr>
            <p:nvPr/>
          </p:nvSpPr>
          <p:spPr bwMode="auto">
            <a:xfrm rot="5400000" flipH="1">
              <a:off x="3216" y="2448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7880" name="Line 56"/>
            <p:cNvSpPr>
              <a:spLocks noChangeShapeType="1"/>
            </p:cNvSpPr>
            <p:nvPr/>
          </p:nvSpPr>
          <p:spPr bwMode="auto">
            <a:xfrm rot="5400000" flipH="1">
              <a:off x="3216" y="864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7881" name="Line 57"/>
            <p:cNvSpPr>
              <a:spLocks noChangeShapeType="1"/>
            </p:cNvSpPr>
            <p:nvPr/>
          </p:nvSpPr>
          <p:spPr bwMode="auto">
            <a:xfrm rot="5400000" flipH="1">
              <a:off x="3216" y="10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7882" name="Line 58"/>
            <p:cNvSpPr>
              <a:spLocks noChangeShapeType="1"/>
            </p:cNvSpPr>
            <p:nvPr/>
          </p:nvSpPr>
          <p:spPr bwMode="auto">
            <a:xfrm flipH="1">
              <a:off x="2592" y="3696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7884" name="Rectangle 60"/>
          <p:cNvSpPr>
            <a:spLocks noChangeArrowheads="1"/>
          </p:cNvSpPr>
          <p:nvPr/>
        </p:nvSpPr>
        <p:spPr bwMode="auto">
          <a:xfrm rot="16200000">
            <a:off x="2705100" y="4991100"/>
            <a:ext cx="1905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86" name="Rectangle 62"/>
          <p:cNvSpPr>
            <a:spLocks noChangeArrowheads="1"/>
          </p:cNvSpPr>
          <p:nvPr/>
        </p:nvSpPr>
        <p:spPr bwMode="auto">
          <a:xfrm>
            <a:off x="2590800" y="5562600"/>
            <a:ext cx="9144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87" name="Rectangle 63"/>
          <p:cNvSpPr>
            <a:spLocks noChangeArrowheads="1"/>
          </p:cNvSpPr>
          <p:nvPr/>
        </p:nvSpPr>
        <p:spPr bwMode="auto">
          <a:xfrm>
            <a:off x="3810000" y="4267200"/>
            <a:ext cx="13716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7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7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7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7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41" grpId="0" animBg="1"/>
      <p:bldP spid="77842" grpId="0"/>
      <p:bldP spid="77884" grpId="0" animBg="1"/>
      <p:bldP spid="77886" grpId="0" animBg="1"/>
      <p:bldP spid="7788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1600200" y="1905000"/>
            <a:ext cx="4883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sr-Latn-CS"/>
              <a:t>Podatak može biti prenet iz memorije </a:t>
            </a:r>
            <a:endParaRPr lang="en-US"/>
          </a:p>
          <a:p>
            <a:pPr>
              <a:buFont typeface="Wingdings" pitchFamily="2" charset="2"/>
              <a:buNone/>
            </a:pPr>
            <a:r>
              <a:rPr lang="sr-Latn-CS"/>
              <a:t>na izlaznu jedinicu aktiviranjem signala M</a:t>
            </a:r>
            <a:r>
              <a:rPr lang="sr-Latn-CS" sz="1000"/>
              <a:t>R</a:t>
            </a:r>
            <a:r>
              <a:rPr lang="sr-Latn-CS"/>
              <a:t> za čitanje </a:t>
            </a:r>
            <a:endParaRPr lang="en-US"/>
          </a:p>
          <a:p>
            <a:pPr>
              <a:buFont typeface="Wingdings" pitchFamily="2" charset="2"/>
              <a:buNone/>
            </a:pPr>
            <a:r>
              <a:rPr lang="sr-Latn-CS"/>
              <a:t>memorije i aktiviranjem izlaznog kola signalom W</a:t>
            </a:r>
            <a:endParaRPr lang="en-US"/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304800" y="152400"/>
            <a:ext cx="282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IZLAZ PODATAKA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2632075" y="2514600"/>
            <a:ext cx="37988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/>
              <a:t>P R I B A V Lj A Nj E</a:t>
            </a:r>
          </a:p>
          <a:p>
            <a:pPr algn="ctr"/>
            <a:r>
              <a:rPr lang="en-US" sz="3200"/>
              <a:t>I N S T R U K C I J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898" name="Group 2"/>
          <p:cNvGrpSpPr>
            <a:grpSpLocks/>
          </p:cNvGrpSpPr>
          <p:nvPr/>
        </p:nvGrpSpPr>
        <p:grpSpPr bwMode="auto">
          <a:xfrm>
            <a:off x="838200" y="1371600"/>
            <a:ext cx="1524000" cy="1066800"/>
            <a:chOff x="432" y="768"/>
            <a:chExt cx="960" cy="672"/>
          </a:xfrm>
        </p:grpSpPr>
        <p:sp>
          <p:nvSpPr>
            <p:cNvPr id="80899" name="Rectangle 3"/>
            <p:cNvSpPr>
              <a:spLocks noChangeArrowheads="1"/>
            </p:cNvSpPr>
            <p:nvPr/>
          </p:nvSpPr>
          <p:spPr bwMode="auto">
            <a:xfrm>
              <a:off x="432" y="76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80900" name="Text Box 4"/>
            <p:cNvSpPr txBox="1">
              <a:spLocks noChangeArrowheads="1"/>
            </p:cNvSpPr>
            <p:nvPr/>
          </p:nvSpPr>
          <p:spPr bwMode="auto">
            <a:xfrm>
              <a:off x="480" y="816"/>
              <a:ext cx="86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Aritmetičko</a:t>
              </a:r>
              <a:endParaRPr lang="en-US"/>
            </a:p>
            <a:p>
              <a:pPr algn="ctr"/>
              <a:r>
                <a:rPr lang="sr-Latn-CS"/>
                <a:t>logička</a:t>
              </a:r>
              <a:endParaRPr lang="en-US"/>
            </a:p>
            <a:p>
              <a:pPr algn="ctr"/>
              <a:r>
                <a:rPr lang="sr-Latn-CS"/>
                <a:t>jedinica</a:t>
              </a:r>
              <a:endParaRPr lang="en-US"/>
            </a:p>
          </p:txBody>
        </p:sp>
      </p:grp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304800" y="1524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PRIBAVLJANJE INSTRUKCIJA</a:t>
            </a:r>
          </a:p>
        </p:txBody>
      </p:sp>
      <p:grpSp>
        <p:nvGrpSpPr>
          <p:cNvPr id="80902" name="Group 6"/>
          <p:cNvGrpSpPr>
            <a:grpSpLocks/>
          </p:cNvGrpSpPr>
          <p:nvPr/>
        </p:nvGrpSpPr>
        <p:grpSpPr bwMode="auto">
          <a:xfrm>
            <a:off x="838200" y="3048000"/>
            <a:ext cx="1524000" cy="1066800"/>
            <a:chOff x="432" y="1728"/>
            <a:chExt cx="960" cy="672"/>
          </a:xfrm>
        </p:grpSpPr>
        <p:sp>
          <p:nvSpPr>
            <p:cNvPr id="80903" name="Rectangle 7"/>
            <p:cNvSpPr>
              <a:spLocks noChangeArrowheads="1"/>
            </p:cNvSpPr>
            <p:nvPr/>
          </p:nvSpPr>
          <p:spPr bwMode="auto">
            <a:xfrm>
              <a:off x="432" y="172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80904" name="Text Box 8"/>
            <p:cNvSpPr txBox="1">
              <a:spLocks noChangeArrowheads="1"/>
            </p:cNvSpPr>
            <p:nvPr/>
          </p:nvSpPr>
          <p:spPr bwMode="auto">
            <a:xfrm>
              <a:off x="480" y="1872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Upravljačka jedinica</a:t>
              </a:r>
              <a:endParaRPr lang="en-US"/>
            </a:p>
          </p:txBody>
        </p:sp>
      </p:grpSp>
      <p:grpSp>
        <p:nvGrpSpPr>
          <p:cNvPr id="80905" name="Group 9"/>
          <p:cNvGrpSpPr>
            <a:grpSpLocks/>
          </p:cNvGrpSpPr>
          <p:nvPr/>
        </p:nvGrpSpPr>
        <p:grpSpPr bwMode="auto">
          <a:xfrm>
            <a:off x="533400" y="4953000"/>
            <a:ext cx="2057400" cy="1524000"/>
            <a:chOff x="2400" y="2448"/>
            <a:chExt cx="1296" cy="960"/>
          </a:xfrm>
        </p:grpSpPr>
        <p:sp>
          <p:nvSpPr>
            <p:cNvPr id="80906" name="Rectangle 10"/>
            <p:cNvSpPr>
              <a:spLocks noChangeArrowheads="1"/>
            </p:cNvSpPr>
            <p:nvPr/>
          </p:nvSpPr>
          <p:spPr bwMode="auto">
            <a:xfrm>
              <a:off x="2400" y="2448"/>
              <a:ext cx="1296" cy="96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80907" name="Text Box 11"/>
            <p:cNvSpPr txBox="1">
              <a:spLocks noChangeArrowheads="1"/>
            </p:cNvSpPr>
            <p:nvPr/>
          </p:nvSpPr>
          <p:spPr bwMode="auto">
            <a:xfrm>
              <a:off x="2640" y="283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Memorija</a:t>
              </a:r>
            </a:p>
          </p:txBody>
        </p:sp>
      </p:grpSp>
      <p:grpSp>
        <p:nvGrpSpPr>
          <p:cNvPr id="80908" name="Group 12"/>
          <p:cNvGrpSpPr>
            <a:grpSpLocks/>
          </p:cNvGrpSpPr>
          <p:nvPr/>
        </p:nvGrpSpPr>
        <p:grpSpPr bwMode="auto">
          <a:xfrm>
            <a:off x="5181600" y="1600200"/>
            <a:ext cx="1295400" cy="1219200"/>
            <a:chOff x="3120" y="1056"/>
            <a:chExt cx="816" cy="768"/>
          </a:xfrm>
        </p:grpSpPr>
        <p:sp>
          <p:nvSpPr>
            <p:cNvPr id="80909" name="Rectangle 13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80910" name="Text Box 14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Ulazni uređaji</a:t>
              </a:r>
              <a:endParaRPr lang="en-US"/>
            </a:p>
          </p:txBody>
        </p:sp>
      </p:grpSp>
      <p:sp>
        <p:nvSpPr>
          <p:cNvPr id="80911" name="Rectangle 15"/>
          <p:cNvSpPr>
            <a:spLocks noChangeArrowheads="1"/>
          </p:cNvSpPr>
          <p:nvPr/>
        </p:nvSpPr>
        <p:spPr bwMode="auto">
          <a:xfrm>
            <a:off x="304800" y="762000"/>
            <a:ext cx="2286000" cy="3581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12" name="Text Box 16"/>
          <p:cNvSpPr txBox="1">
            <a:spLocks noChangeArrowheads="1"/>
          </p:cNvSpPr>
          <p:nvPr/>
        </p:nvSpPr>
        <p:spPr bwMode="auto">
          <a:xfrm>
            <a:off x="685800" y="838200"/>
            <a:ext cx="76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CPU</a:t>
            </a:r>
          </a:p>
        </p:txBody>
      </p:sp>
      <p:sp>
        <p:nvSpPr>
          <p:cNvPr id="80913" name="Line 17"/>
          <p:cNvSpPr>
            <a:spLocks noChangeShapeType="1"/>
          </p:cNvSpPr>
          <p:nvPr/>
        </p:nvSpPr>
        <p:spPr bwMode="auto">
          <a:xfrm>
            <a:off x="1066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14" name="Text Box 18"/>
          <p:cNvSpPr txBox="1">
            <a:spLocks noChangeArrowheads="1"/>
          </p:cNvSpPr>
          <p:nvPr/>
        </p:nvSpPr>
        <p:spPr bwMode="auto">
          <a:xfrm>
            <a:off x="609600" y="44196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sp>
        <p:nvSpPr>
          <p:cNvPr id="80915" name="Text Box 19"/>
          <p:cNvSpPr txBox="1">
            <a:spLocks noChangeArrowheads="1"/>
          </p:cNvSpPr>
          <p:nvPr/>
        </p:nvSpPr>
        <p:spPr bwMode="auto">
          <a:xfrm>
            <a:off x="609600" y="2590800"/>
            <a:ext cx="41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R</a:t>
            </a:r>
          </a:p>
        </p:txBody>
      </p:sp>
      <p:sp>
        <p:nvSpPr>
          <p:cNvPr id="80916" name="Line 20"/>
          <p:cNvSpPr>
            <a:spLocks noChangeShapeType="1"/>
          </p:cNvSpPr>
          <p:nvPr/>
        </p:nvSpPr>
        <p:spPr bwMode="auto">
          <a:xfrm flipV="1">
            <a:off x="10668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17" name="Line 21"/>
          <p:cNvSpPr>
            <a:spLocks noChangeShapeType="1"/>
          </p:cNvSpPr>
          <p:nvPr/>
        </p:nvSpPr>
        <p:spPr bwMode="auto">
          <a:xfrm flipV="1">
            <a:off x="20574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18" name="Text Box 22"/>
          <p:cNvSpPr txBox="1">
            <a:spLocks noChangeArrowheads="1"/>
          </p:cNvSpPr>
          <p:nvPr/>
        </p:nvSpPr>
        <p:spPr bwMode="auto">
          <a:xfrm>
            <a:off x="1600200" y="2590800"/>
            <a:ext cx="45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W</a:t>
            </a:r>
          </a:p>
        </p:txBody>
      </p:sp>
      <p:sp>
        <p:nvSpPr>
          <p:cNvPr id="80919" name="Line 23"/>
          <p:cNvSpPr>
            <a:spLocks noChangeShapeType="1"/>
          </p:cNvSpPr>
          <p:nvPr/>
        </p:nvSpPr>
        <p:spPr bwMode="auto">
          <a:xfrm>
            <a:off x="16002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20" name="Line 24"/>
          <p:cNvSpPr>
            <a:spLocks noChangeShapeType="1"/>
          </p:cNvSpPr>
          <p:nvPr/>
        </p:nvSpPr>
        <p:spPr bwMode="auto">
          <a:xfrm>
            <a:off x="2209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21" name="Text Box 25"/>
          <p:cNvSpPr txBox="1">
            <a:spLocks noChangeArrowheads="1"/>
          </p:cNvSpPr>
          <p:nvPr/>
        </p:nvSpPr>
        <p:spPr bwMode="auto">
          <a:xfrm>
            <a:off x="1752600" y="44196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sp>
        <p:nvSpPr>
          <p:cNvPr id="80922" name="Text Box 26"/>
          <p:cNvSpPr txBox="1">
            <a:spLocks noChangeArrowheads="1"/>
          </p:cNvSpPr>
          <p:nvPr/>
        </p:nvSpPr>
        <p:spPr bwMode="auto">
          <a:xfrm>
            <a:off x="1143000" y="44196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grpSp>
        <p:nvGrpSpPr>
          <p:cNvPr id="80923" name="Group 27"/>
          <p:cNvGrpSpPr>
            <a:grpSpLocks/>
          </p:cNvGrpSpPr>
          <p:nvPr/>
        </p:nvGrpSpPr>
        <p:grpSpPr bwMode="auto">
          <a:xfrm>
            <a:off x="5181600" y="3810000"/>
            <a:ext cx="1295400" cy="1219200"/>
            <a:chOff x="3120" y="1056"/>
            <a:chExt cx="816" cy="768"/>
          </a:xfrm>
        </p:grpSpPr>
        <p:sp>
          <p:nvSpPr>
            <p:cNvPr id="80924" name="Rectangle 28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80925" name="Text Box 29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Izlazni</a:t>
              </a:r>
              <a:r>
                <a:rPr lang="sr-Latn-CS"/>
                <a:t> uređaji</a:t>
              </a:r>
              <a:endParaRPr lang="en-US"/>
            </a:p>
          </p:txBody>
        </p:sp>
      </p:grpSp>
      <p:sp>
        <p:nvSpPr>
          <p:cNvPr id="80926" name="Rectangle 30"/>
          <p:cNvSpPr>
            <a:spLocks noChangeArrowheads="1"/>
          </p:cNvSpPr>
          <p:nvPr/>
        </p:nvSpPr>
        <p:spPr bwMode="auto">
          <a:xfrm>
            <a:off x="4724400" y="1066800"/>
            <a:ext cx="2286000" cy="426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27" name="Text Box 31"/>
          <p:cNvSpPr txBox="1">
            <a:spLocks noChangeArrowheads="1"/>
          </p:cNvSpPr>
          <p:nvPr/>
        </p:nvSpPr>
        <p:spPr bwMode="auto">
          <a:xfrm>
            <a:off x="4876800" y="1066800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Komunikacije</a:t>
            </a:r>
          </a:p>
        </p:txBody>
      </p:sp>
      <p:grpSp>
        <p:nvGrpSpPr>
          <p:cNvPr id="80928" name="Group 32"/>
          <p:cNvGrpSpPr>
            <a:grpSpLocks/>
          </p:cNvGrpSpPr>
          <p:nvPr/>
        </p:nvGrpSpPr>
        <p:grpSpPr bwMode="auto">
          <a:xfrm>
            <a:off x="2362200" y="2590800"/>
            <a:ext cx="2819400" cy="685800"/>
            <a:chOff x="1872" y="1632"/>
            <a:chExt cx="1776" cy="432"/>
          </a:xfrm>
        </p:grpSpPr>
        <p:sp>
          <p:nvSpPr>
            <p:cNvPr id="80929" name="Line 33"/>
            <p:cNvSpPr>
              <a:spLocks noChangeShapeType="1"/>
            </p:cNvSpPr>
            <p:nvPr/>
          </p:nvSpPr>
          <p:spPr bwMode="auto">
            <a:xfrm>
              <a:off x="2208" y="1632"/>
              <a:ext cx="14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930" name="Line 34"/>
            <p:cNvSpPr>
              <a:spLocks noChangeShapeType="1"/>
            </p:cNvSpPr>
            <p:nvPr/>
          </p:nvSpPr>
          <p:spPr bwMode="auto">
            <a:xfrm>
              <a:off x="1872" y="2064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931" name="Line 35"/>
            <p:cNvSpPr>
              <a:spLocks noChangeShapeType="1"/>
            </p:cNvSpPr>
            <p:nvPr/>
          </p:nvSpPr>
          <p:spPr bwMode="auto">
            <a:xfrm flipV="1">
              <a:off x="2208" y="1632"/>
              <a:ext cx="0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0932" name="Text Box 36"/>
          <p:cNvSpPr txBox="1">
            <a:spLocks noChangeArrowheads="1"/>
          </p:cNvSpPr>
          <p:nvPr/>
        </p:nvSpPr>
        <p:spPr bwMode="auto">
          <a:xfrm>
            <a:off x="4267200" y="259080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</a:t>
            </a:r>
            <a:endParaRPr lang="en-US" sz="1000"/>
          </a:p>
        </p:txBody>
      </p:sp>
      <p:sp>
        <p:nvSpPr>
          <p:cNvPr id="80933" name="Line 37"/>
          <p:cNvSpPr>
            <a:spLocks noChangeShapeType="1"/>
          </p:cNvSpPr>
          <p:nvPr/>
        </p:nvSpPr>
        <p:spPr bwMode="auto">
          <a:xfrm>
            <a:off x="2362200" y="4038600"/>
            <a:ext cx="2819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34" name="Text Box 38"/>
          <p:cNvSpPr txBox="1">
            <a:spLocks noChangeArrowheads="1"/>
          </p:cNvSpPr>
          <p:nvPr/>
        </p:nvSpPr>
        <p:spPr bwMode="auto">
          <a:xfrm>
            <a:off x="4343400" y="3657600"/>
            <a:ext cx="38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</a:t>
            </a:r>
            <a:endParaRPr lang="en-US" sz="1000"/>
          </a:p>
        </p:txBody>
      </p:sp>
      <p:grpSp>
        <p:nvGrpSpPr>
          <p:cNvPr id="80935" name="Group 39"/>
          <p:cNvGrpSpPr>
            <a:grpSpLocks/>
          </p:cNvGrpSpPr>
          <p:nvPr/>
        </p:nvGrpSpPr>
        <p:grpSpPr bwMode="auto">
          <a:xfrm>
            <a:off x="2362200" y="685800"/>
            <a:ext cx="2819400" cy="5867400"/>
            <a:chOff x="1872" y="432"/>
            <a:chExt cx="1776" cy="3696"/>
          </a:xfrm>
        </p:grpSpPr>
        <p:sp>
          <p:nvSpPr>
            <p:cNvPr id="80936" name="Line 40"/>
            <p:cNvSpPr>
              <a:spLocks noChangeShapeType="1"/>
            </p:cNvSpPr>
            <p:nvPr/>
          </p:nvSpPr>
          <p:spPr bwMode="auto">
            <a:xfrm flipH="1">
              <a:off x="2592" y="432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937" name="Line 41"/>
            <p:cNvSpPr>
              <a:spLocks noChangeShapeType="1"/>
            </p:cNvSpPr>
            <p:nvPr/>
          </p:nvSpPr>
          <p:spPr bwMode="auto">
            <a:xfrm flipH="1">
              <a:off x="2784" y="432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938" name="Line 42"/>
            <p:cNvSpPr>
              <a:spLocks noChangeShapeType="1"/>
            </p:cNvSpPr>
            <p:nvPr/>
          </p:nvSpPr>
          <p:spPr bwMode="auto">
            <a:xfrm rot="5400000" flipH="1">
              <a:off x="2232" y="744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939" name="Line 43"/>
            <p:cNvSpPr>
              <a:spLocks noChangeShapeType="1"/>
            </p:cNvSpPr>
            <p:nvPr/>
          </p:nvSpPr>
          <p:spPr bwMode="auto">
            <a:xfrm rot="5400000" flipH="1">
              <a:off x="2232" y="936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940" name="Line 44"/>
            <p:cNvSpPr>
              <a:spLocks noChangeShapeType="1"/>
            </p:cNvSpPr>
            <p:nvPr/>
          </p:nvSpPr>
          <p:spPr bwMode="auto">
            <a:xfrm flipH="1">
              <a:off x="2592" y="1296"/>
              <a:ext cx="0" cy="9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941" name="Line 45"/>
            <p:cNvSpPr>
              <a:spLocks noChangeShapeType="1"/>
            </p:cNvSpPr>
            <p:nvPr/>
          </p:nvSpPr>
          <p:spPr bwMode="auto">
            <a:xfrm flipH="1">
              <a:off x="2784" y="1488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80942" name="Group 46"/>
            <p:cNvGrpSpPr>
              <a:grpSpLocks/>
            </p:cNvGrpSpPr>
            <p:nvPr/>
          </p:nvGrpSpPr>
          <p:grpSpPr bwMode="auto">
            <a:xfrm rot="5400000">
              <a:off x="2136" y="1944"/>
              <a:ext cx="192" cy="720"/>
              <a:chOff x="2592" y="432"/>
              <a:chExt cx="192" cy="384"/>
            </a:xfrm>
          </p:grpSpPr>
          <p:sp>
            <p:nvSpPr>
              <p:cNvPr id="80943" name="Line 47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44" name="Line 48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0945" name="Line 49"/>
            <p:cNvSpPr>
              <a:spLocks noChangeShapeType="1"/>
            </p:cNvSpPr>
            <p:nvPr/>
          </p:nvSpPr>
          <p:spPr bwMode="auto">
            <a:xfrm flipH="1">
              <a:off x="2592" y="2400"/>
              <a:ext cx="0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946" name="Line 50"/>
            <p:cNvSpPr>
              <a:spLocks noChangeShapeType="1"/>
            </p:cNvSpPr>
            <p:nvPr/>
          </p:nvSpPr>
          <p:spPr bwMode="auto">
            <a:xfrm flipH="1">
              <a:off x="2784" y="2880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80947" name="Group 51"/>
            <p:cNvGrpSpPr>
              <a:grpSpLocks/>
            </p:cNvGrpSpPr>
            <p:nvPr/>
          </p:nvGrpSpPr>
          <p:grpSpPr bwMode="auto">
            <a:xfrm rot="5400000">
              <a:off x="2208" y="3312"/>
              <a:ext cx="192" cy="576"/>
              <a:chOff x="2592" y="432"/>
              <a:chExt cx="192" cy="384"/>
            </a:xfrm>
          </p:grpSpPr>
          <p:sp>
            <p:nvSpPr>
              <p:cNvPr id="80948" name="Line 52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49" name="Line 53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0950" name="Line 54"/>
            <p:cNvSpPr>
              <a:spLocks noChangeShapeType="1"/>
            </p:cNvSpPr>
            <p:nvPr/>
          </p:nvSpPr>
          <p:spPr bwMode="auto">
            <a:xfrm rot="5400000" flipH="1">
              <a:off x="3216" y="22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951" name="Line 55"/>
            <p:cNvSpPr>
              <a:spLocks noChangeShapeType="1"/>
            </p:cNvSpPr>
            <p:nvPr/>
          </p:nvSpPr>
          <p:spPr bwMode="auto">
            <a:xfrm rot="5400000" flipH="1">
              <a:off x="3216" y="2448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952" name="Line 56"/>
            <p:cNvSpPr>
              <a:spLocks noChangeShapeType="1"/>
            </p:cNvSpPr>
            <p:nvPr/>
          </p:nvSpPr>
          <p:spPr bwMode="auto">
            <a:xfrm rot="5400000" flipH="1">
              <a:off x="3216" y="864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953" name="Line 57"/>
            <p:cNvSpPr>
              <a:spLocks noChangeShapeType="1"/>
            </p:cNvSpPr>
            <p:nvPr/>
          </p:nvSpPr>
          <p:spPr bwMode="auto">
            <a:xfrm rot="5400000" flipH="1">
              <a:off x="3216" y="10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954" name="Line 58"/>
            <p:cNvSpPr>
              <a:spLocks noChangeShapeType="1"/>
            </p:cNvSpPr>
            <p:nvPr/>
          </p:nvSpPr>
          <p:spPr bwMode="auto">
            <a:xfrm flipH="1">
              <a:off x="2592" y="3696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22" name="Group 2"/>
          <p:cNvGrpSpPr>
            <a:grpSpLocks/>
          </p:cNvGrpSpPr>
          <p:nvPr/>
        </p:nvGrpSpPr>
        <p:grpSpPr bwMode="auto">
          <a:xfrm>
            <a:off x="838200" y="1371600"/>
            <a:ext cx="1524000" cy="1066800"/>
            <a:chOff x="432" y="768"/>
            <a:chExt cx="960" cy="672"/>
          </a:xfrm>
        </p:grpSpPr>
        <p:sp>
          <p:nvSpPr>
            <p:cNvPr id="81923" name="Rectangle 3"/>
            <p:cNvSpPr>
              <a:spLocks noChangeArrowheads="1"/>
            </p:cNvSpPr>
            <p:nvPr/>
          </p:nvSpPr>
          <p:spPr bwMode="auto">
            <a:xfrm>
              <a:off x="432" y="76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81924" name="Text Box 4"/>
            <p:cNvSpPr txBox="1">
              <a:spLocks noChangeArrowheads="1"/>
            </p:cNvSpPr>
            <p:nvPr/>
          </p:nvSpPr>
          <p:spPr bwMode="auto">
            <a:xfrm>
              <a:off x="480" y="816"/>
              <a:ext cx="86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Aritmetičko</a:t>
              </a:r>
              <a:endParaRPr lang="en-US"/>
            </a:p>
            <a:p>
              <a:pPr algn="ctr"/>
              <a:r>
                <a:rPr lang="sr-Latn-CS"/>
                <a:t>logička</a:t>
              </a:r>
              <a:endParaRPr lang="en-US"/>
            </a:p>
            <a:p>
              <a:pPr algn="ctr"/>
              <a:r>
                <a:rPr lang="sr-Latn-CS"/>
                <a:t>jedinica</a:t>
              </a:r>
              <a:endParaRPr lang="en-US"/>
            </a:p>
          </p:txBody>
        </p:sp>
      </p:grp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304800" y="1524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PRIBAVLJANJE INSTRUKCIJA</a:t>
            </a:r>
          </a:p>
        </p:txBody>
      </p:sp>
      <p:grpSp>
        <p:nvGrpSpPr>
          <p:cNvPr id="81926" name="Group 6"/>
          <p:cNvGrpSpPr>
            <a:grpSpLocks/>
          </p:cNvGrpSpPr>
          <p:nvPr/>
        </p:nvGrpSpPr>
        <p:grpSpPr bwMode="auto">
          <a:xfrm>
            <a:off x="838200" y="3048000"/>
            <a:ext cx="1524000" cy="1066800"/>
            <a:chOff x="432" y="1728"/>
            <a:chExt cx="960" cy="672"/>
          </a:xfrm>
        </p:grpSpPr>
        <p:sp>
          <p:nvSpPr>
            <p:cNvPr id="81927" name="Rectangle 7"/>
            <p:cNvSpPr>
              <a:spLocks noChangeArrowheads="1"/>
            </p:cNvSpPr>
            <p:nvPr/>
          </p:nvSpPr>
          <p:spPr bwMode="auto">
            <a:xfrm>
              <a:off x="432" y="172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81928" name="Text Box 8"/>
            <p:cNvSpPr txBox="1">
              <a:spLocks noChangeArrowheads="1"/>
            </p:cNvSpPr>
            <p:nvPr/>
          </p:nvSpPr>
          <p:spPr bwMode="auto">
            <a:xfrm>
              <a:off x="480" y="1872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Upravljačka jedinica</a:t>
              </a:r>
              <a:endParaRPr lang="en-US"/>
            </a:p>
          </p:txBody>
        </p:sp>
      </p:grpSp>
      <p:grpSp>
        <p:nvGrpSpPr>
          <p:cNvPr id="81929" name="Group 9"/>
          <p:cNvGrpSpPr>
            <a:grpSpLocks/>
          </p:cNvGrpSpPr>
          <p:nvPr/>
        </p:nvGrpSpPr>
        <p:grpSpPr bwMode="auto">
          <a:xfrm>
            <a:off x="533400" y="4953000"/>
            <a:ext cx="2057400" cy="1524000"/>
            <a:chOff x="2400" y="2448"/>
            <a:chExt cx="1296" cy="960"/>
          </a:xfrm>
        </p:grpSpPr>
        <p:sp>
          <p:nvSpPr>
            <p:cNvPr id="81930" name="Rectangle 10"/>
            <p:cNvSpPr>
              <a:spLocks noChangeArrowheads="1"/>
            </p:cNvSpPr>
            <p:nvPr/>
          </p:nvSpPr>
          <p:spPr bwMode="auto">
            <a:xfrm>
              <a:off x="2400" y="2448"/>
              <a:ext cx="1296" cy="96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81931" name="Text Box 11"/>
            <p:cNvSpPr txBox="1">
              <a:spLocks noChangeArrowheads="1"/>
            </p:cNvSpPr>
            <p:nvPr/>
          </p:nvSpPr>
          <p:spPr bwMode="auto">
            <a:xfrm>
              <a:off x="2640" y="283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Memorija</a:t>
              </a:r>
            </a:p>
          </p:txBody>
        </p:sp>
      </p:grpSp>
      <p:grpSp>
        <p:nvGrpSpPr>
          <p:cNvPr id="81932" name="Group 12"/>
          <p:cNvGrpSpPr>
            <a:grpSpLocks/>
          </p:cNvGrpSpPr>
          <p:nvPr/>
        </p:nvGrpSpPr>
        <p:grpSpPr bwMode="auto">
          <a:xfrm>
            <a:off x="5181600" y="1600200"/>
            <a:ext cx="1295400" cy="1219200"/>
            <a:chOff x="3120" y="1056"/>
            <a:chExt cx="816" cy="768"/>
          </a:xfrm>
        </p:grpSpPr>
        <p:sp>
          <p:nvSpPr>
            <p:cNvPr id="81933" name="Rectangle 13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81934" name="Text Box 14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Ulazni uređaji</a:t>
              </a:r>
              <a:endParaRPr lang="en-US"/>
            </a:p>
          </p:txBody>
        </p:sp>
      </p:grpSp>
      <p:sp>
        <p:nvSpPr>
          <p:cNvPr id="81935" name="Rectangle 15"/>
          <p:cNvSpPr>
            <a:spLocks noChangeArrowheads="1"/>
          </p:cNvSpPr>
          <p:nvPr/>
        </p:nvSpPr>
        <p:spPr bwMode="auto">
          <a:xfrm>
            <a:off x="304800" y="762000"/>
            <a:ext cx="2286000" cy="3581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36" name="Text Box 16"/>
          <p:cNvSpPr txBox="1">
            <a:spLocks noChangeArrowheads="1"/>
          </p:cNvSpPr>
          <p:nvPr/>
        </p:nvSpPr>
        <p:spPr bwMode="auto">
          <a:xfrm>
            <a:off x="685800" y="838200"/>
            <a:ext cx="76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CPU</a:t>
            </a:r>
          </a:p>
        </p:txBody>
      </p:sp>
      <p:sp>
        <p:nvSpPr>
          <p:cNvPr id="81937" name="Line 17"/>
          <p:cNvSpPr>
            <a:spLocks noChangeShapeType="1"/>
          </p:cNvSpPr>
          <p:nvPr/>
        </p:nvSpPr>
        <p:spPr bwMode="auto">
          <a:xfrm>
            <a:off x="1066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38" name="Text Box 18"/>
          <p:cNvSpPr txBox="1">
            <a:spLocks noChangeArrowheads="1"/>
          </p:cNvSpPr>
          <p:nvPr/>
        </p:nvSpPr>
        <p:spPr bwMode="auto">
          <a:xfrm>
            <a:off x="609600" y="44196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sp>
        <p:nvSpPr>
          <p:cNvPr id="81939" name="Text Box 19"/>
          <p:cNvSpPr txBox="1">
            <a:spLocks noChangeArrowheads="1"/>
          </p:cNvSpPr>
          <p:nvPr/>
        </p:nvSpPr>
        <p:spPr bwMode="auto">
          <a:xfrm>
            <a:off x="609600" y="2590800"/>
            <a:ext cx="41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R</a:t>
            </a:r>
          </a:p>
        </p:txBody>
      </p:sp>
      <p:sp>
        <p:nvSpPr>
          <p:cNvPr id="81940" name="Line 20"/>
          <p:cNvSpPr>
            <a:spLocks noChangeShapeType="1"/>
          </p:cNvSpPr>
          <p:nvPr/>
        </p:nvSpPr>
        <p:spPr bwMode="auto">
          <a:xfrm flipV="1">
            <a:off x="10668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41" name="Line 21"/>
          <p:cNvSpPr>
            <a:spLocks noChangeShapeType="1"/>
          </p:cNvSpPr>
          <p:nvPr/>
        </p:nvSpPr>
        <p:spPr bwMode="auto">
          <a:xfrm flipV="1">
            <a:off x="20574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42" name="Text Box 22"/>
          <p:cNvSpPr txBox="1">
            <a:spLocks noChangeArrowheads="1"/>
          </p:cNvSpPr>
          <p:nvPr/>
        </p:nvSpPr>
        <p:spPr bwMode="auto">
          <a:xfrm>
            <a:off x="1600200" y="2590800"/>
            <a:ext cx="45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W</a:t>
            </a:r>
          </a:p>
        </p:txBody>
      </p:sp>
      <p:sp>
        <p:nvSpPr>
          <p:cNvPr id="81943" name="Line 23"/>
          <p:cNvSpPr>
            <a:spLocks noChangeShapeType="1"/>
          </p:cNvSpPr>
          <p:nvPr/>
        </p:nvSpPr>
        <p:spPr bwMode="auto">
          <a:xfrm>
            <a:off x="16002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44" name="Line 24"/>
          <p:cNvSpPr>
            <a:spLocks noChangeShapeType="1"/>
          </p:cNvSpPr>
          <p:nvPr/>
        </p:nvSpPr>
        <p:spPr bwMode="auto">
          <a:xfrm>
            <a:off x="2209800" y="4114800"/>
            <a:ext cx="0" cy="8382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45" name="Text Box 25"/>
          <p:cNvSpPr txBox="1">
            <a:spLocks noChangeArrowheads="1"/>
          </p:cNvSpPr>
          <p:nvPr/>
        </p:nvSpPr>
        <p:spPr bwMode="auto">
          <a:xfrm>
            <a:off x="1752600" y="4419600"/>
            <a:ext cx="477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M</a:t>
            </a:r>
            <a:r>
              <a:rPr lang="en-US" sz="1000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81946" name="Text Box 26"/>
          <p:cNvSpPr txBox="1">
            <a:spLocks noChangeArrowheads="1"/>
          </p:cNvSpPr>
          <p:nvPr/>
        </p:nvSpPr>
        <p:spPr bwMode="auto">
          <a:xfrm>
            <a:off x="1143000" y="44196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grpSp>
        <p:nvGrpSpPr>
          <p:cNvPr id="81947" name="Group 27"/>
          <p:cNvGrpSpPr>
            <a:grpSpLocks/>
          </p:cNvGrpSpPr>
          <p:nvPr/>
        </p:nvGrpSpPr>
        <p:grpSpPr bwMode="auto">
          <a:xfrm>
            <a:off x="5181600" y="3810000"/>
            <a:ext cx="1295400" cy="1219200"/>
            <a:chOff x="3120" y="1056"/>
            <a:chExt cx="816" cy="768"/>
          </a:xfrm>
        </p:grpSpPr>
        <p:sp>
          <p:nvSpPr>
            <p:cNvPr id="81948" name="Rectangle 28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81949" name="Text Box 29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Izlazni</a:t>
              </a:r>
              <a:r>
                <a:rPr lang="sr-Latn-CS"/>
                <a:t> uređaji</a:t>
              </a:r>
              <a:endParaRPr lang="en-US"/>
            </a:p>
          </p:txBody>
        </p:sp>
      </p:grpSp>
      <p:sp>
        <p:nvSpPr>
          <p:cNvPr id="81950" name="Rectangle 30"/>
          <p:cNvSpPr>
            <a:spLocks noChangeArrowheads="1"/>
          </p:cNvSpPr>
          <p:nvPr/>
        </p:nvSpPr>
        <p:spPr bwMode="auto">
          <a:xfrm>
            <a:off x="4724400" y="1066800"/>
            <a:ext cx="2286000" cy="426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51" name="Text Box 31"/>
          <p:cNvSpPr txBox="1">
            <a:spLocks noChangeArrowheads="1"/>
          </p:cNvSpPr>
          <p:nvPr/>
        </p:nvSpPr>
        <p:spPr bwMode="auto">
          <a:xfrm>
            <a:off x="4876800" y="1066800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Komunikacije</a:t>
            </a:r>
          </a:p>
        </p:txBody>
      </p:sp>
      <p:grpSp>
        <p:nvGrpSpPr>
          <p:cNvPr id="81952" name="Group 32"/>
          <p:cNvGrpSpPr>
            <a:grpSpLocks/>
          </p:cNvGrpSpPr>
          <p:nvPr/>
        </p:nvGrpSpPr>
        <p:grpSpPr bwMode="auto">
          <a:xfrm>
            <a:off x="2362200" y="2590800"/>
            <a:ext cx="2819400" cy="685800"/>
            <a:chOff x="1872" y="1632"/>
            <a:chExt cx="1776" cy="432"/>
          </a:xfrm>
        </p:grpSpPr>
        <p:sp>
          <p:nvSpPr>
            <p:cNvPr id="81953" name="Line 33"/>
            <p:cNvSpPr>
              <a:spLocks noChangeShapeType="1"/>
            </p:cNvSpPr>
            <p:nvPr/>
          </p:nvSpPr>
          <p:spPr bwMode="auto">
            <a:xfrm>
              <a:off x="2208" y="1632"/>
              <a:ext cx="14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54" name="Line 34"/>
            <p:cNvSpPr>
              <a:spLocks noChangeShapeType="1"/>
            </p:cNvSpPr>
            <p:nvPr/>
          </p:nvSpPr>
          <p:spPr bwMode="auto">
            <a:xfrm>
              <a:off x="1872" y="2064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55" name="Line 35"/>
            <p:cNvSpPr>
              <a:spLocks noChangeShapeType="1"/>
            </p:cNvSpPr>
            <p:nvPr/>
          </p:nvSpPr>
          <p:spPr bwMode="auto">
            <a:xfrm flipV="1">
              <a:off x="2208" y="1632"/>
              <a:ext cx="0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56" name="Text Box 36"/>
          <p:cNvSpPr txBox="1">
            <a:spLocks noChangeArrowheads="1"/>
          </p:cNvSpPr>
          <p:nvPr/>
        </p:nvSpPr>
        <p:spPr bwMode="auto">
          <a:xfrm>
            <a:off x="4267200" y="259080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</a:t>
            </a:r>
            <a:endParaRPr lang="en-US" sz="1000"/>
          </a:p>
        </p:txBody>
      </p:sp>
      <p:sp>
        <p:nvSpPr>
          <p:cNvPr id="81957" name="Line 37"/>
          <p:cNvSpPr>
            <a:spLocks noChangeShapeType="1"/>
          </p:cNvSpPr>
          <p:nvPr/>
        </p:nvSpPr>
        <p:spPr bwMode="auto">
          <a:xfrm>
            <a:off x="2362200" y="4038600"/>
            <a:ext cx="2819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58" name="Text Box 38"/>
          <p:cNvSpPr txBox="1">
            <a:spLocks noChangeArrowheads="1"/>
          </p:cNvSpPr>
          <p:nvPr/>
        </p:nvSpPr>
        <p:spPr bwMode="auto">
          <a:xfrm>
            <a:off x="4343400" y="3657600"/>
            <a:ext cx="38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</a:t>
            </a:r>
            <a:endParaRPr lang="en-US" sz="1000"/>
          </a:p>
        </p:txBody>
      </p:sp>
      <p:grpSp>
        <p:nvGrpSpPr>
          <p:cNvPr id="81959" name="Group 39"/>
          <p:cNvGrpSpPr>
            <a:grpSpLocks/>
          </p:cNvGrpSpPr>
          <p:nvPr/>
        </p:nvGrpSpPr>
        <p:grpSpPr bwMode="auto">
          <a:xfrm>
            <a:off x="2362200" y="685800"/>
            <a:ext cx="2819400" cy="5867400"/>
            <a:chOff x="1872" y="432"/>
            <a:chExt cx="1776" cy="3696"/>
          </a:xfrm>
        </p:grpSpPr>
        <p:sp>
          <p:nvSpPr>
            <p:cNvPr id="81960" name="Line 40"/>
            <p:cNvSpPr>
              <a:spLocks noChangeShapeType="1"/>
            </p:cNvSpPr>
            <p:nvPr/>
          </p:nvSpPr>
          <p:spPr bwMode="auto">
            <a:xfrm flipH="1">
              <a:off x="2592" y="432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61" name="Line 41"/>
            <p:cNvSpPr>
              <a:spLocks noChangeShapeType="1"/>
            </p:cNvSpPr>
            <p:nvPr/>
          </p:nvSpPr>
          <p:spPr bwMode="auto">
            <a:xfrm flipH="1">
              <a:off x="2784" y="432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62" name="Line 42"/>
            <p:cNvSpPr>
              <a:spLocks noChangeShapeType="1"/>
            </p:cNvSpPr>
            <p:nvPr/>
          </p:nvSpPr>
          <p:spPr bwMode="auto">
            <a:xfrm rot="5400000" flipH="1">
              <a:off x="2232" y="744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63" name="Line 43"/>
            <p:cNvSpPr>
              <a:spLocks noChangeShapeType="1"/>
            </p:cNvSpPr>
            <p:nvPr/>
          </p:nvSpPr>
          <p:spPr bwMode="auto">
            <a:xfrm rot="5400000" flipH="1">
              <a:off x="2232" y="936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64" name="Line 44"/>
            <p:cNvSpPr>
              <a:spLocks noChangeShapeType="1"/>
            </p:cNvSpPr>
            <p:nvPr/>
          </p:nvSpPr>
          <p:spPr bwMode="auto">
            <a:xfrm flipH="1">
              <a:off x="2592" y="1296"/>
              <a:ext cx="0" cy="9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65" name="Line 45"/>
            <p:cNvSpPr>
              <a:spLocks noChangeShapeType="1"/>
            </p:cNvSpPr>
            <p:nvPr/>
          </p:nvSpPr>
          <p:spPr bwMode="auto">
            <a:xfrm flipH="1">
              <a:off x="2784" y="1488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81966" name="Group 46"/>
            <p:cNvGrpSpPr>
              <a:grpSpLocks/>
            </p:cNvGrpSpPr>
            <p:nvPr/>
          </p:nvGrpSpPr>
          <p:grpSpPr bwMode="auto">
            <a:xfrm rot="5400000">
              <a:off x="2136" y="1944"/>
              <a:ext cx="192" cy="720"/>
              <a:chOff x="2592" y="432"/>
              <a:chExt cx="192" cy="384"/>
            </a:xfrm>
          </p:grpSpPr>
          <p:sp>
            <p:nvSpPr>
              <p:cNvPr id="81967" name="Line 47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68" name="Line 48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1969" name="Line 49"/>
            <p:cNvSpPr>
              <a:spLocks noChangeShapeType="1"/>
            </p:cNvSpPr>
            <p:nvPr/>
          </p:nvSpPr>
          <p:spPr bwMode="auto">
            <a:xfrm flipH="1">
              <a:off x="2592" y="2400"/>
              <a:ext cx="0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70" name="Line 50"/>
            <p:cNvSpPr>
              <a:spLocks noChangeShapeType="1"/>
            </p:cNvSpPr>
            <p:nvPr/>
          </p:nvSpPr>
          <p:spPr bwMode="auto">
            <a:xfrm flipH="1">
              <a:off x="2784" y="2880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81971" name="Group 51"/>
            <p:cNvGrpSpPr>
              <a:grpSpLocks/>
            </p:cNvGrpSpPr>
            <p:nvPr/>
          </p:nvGrpSpPr>
          <p:grpSpPr bwMode="auto">
            <a:xfrm rot="5400000">
              <a:off x="2208" y="3312"/>
              <a:ext cx="192" cy="576"/>
              <a:chOff x="2592" y="432"/>
              <a:chExt cx="192" cy="384"/>
            </a:xfrm>
          </p:grpSpPr>
          <p:sp>
            <p:nvSpPr>
              <p:cNvPr id="81972" name="Line 52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73" name="Line 53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1974" name="Line 54"/>
            <p:cNvSpPr>
              <a:spLocks noChangeShapeType="1"/>
            </p:cNvSpPr>
            <p:nvPr/>
          </p:nvSpPr>
          <p:spPr bwMode="auto">
            <a:xfrm rot="5400000" flipH="1">
              <a:off x="3216" y="22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75" name="Line 55"/>
            <p:cNvSpPr>
              <a:spLocks noChangeShapeType="1"/>
            </p:cNvSpPr>
            <p:nvPr/>
          </p:nvSpPr>
          <p:spPr bwMode="auto">
            <a:xfrm rot="5400000" flipH="1">
              <a:off x="3216" y="2448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76" name="Line 56"/>
            <p:cNvSpPr>
              <a:spLocks noChangeShapeType="1"/>
            </p:cNvSpPr>
            <p:nvPr/>
          </p:nvSpPr>
          <p:spPr bwMode="auto">
            <a:xfrm rot="5400000" flipH="1">
              <a:off x="3216" y="864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77" name="Line 57"/>
            <p:cNvSpPr>
              <a:spLocks noChangeShapeType="1"/>
            </p:cNvSpPr>
            <p:nvPr/>
          </p:nvSpPr>
          <p:spPr bwMode="auto">
            <a:xfrm rot="5400000" flipH="1">
              <a:off x="3216" y="10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78" name="Line 58"/>
            <p:cNvSpPr>
              <a:spLocks noChangeShapeType="1"/>
            </p:cNvSpPr>
            <p:nvPr/>
          </p:nvSpPr>
          <p:spPr bwMode="auto">
            <a:xfrm flipH="1">
              <a:off x="2592" y="3696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79" name="Rectangle 59"/>
          <p:cNvSpPr>
            <a:spLocks noChangeArrowheads="1"/>
          </p:cNvSpPr>
          <p:nvPr/>
        </p:nvSpPr>
        <p:spPr bwMode="auto">
          <a:xfrm>
            <a:off x="3733800" y="2057400"/>
            <a:ext cx="2286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80" name="Rectangle 60"/>
          <p:cNvSpPr>
            <a:spLocks noChangeArrowheads="1"/>
          </p:cNvSpPr>
          <p:nvPr/>
        </p:nvSpPr>
        <p:spPr bwMode="auto">
          <a:xfrm rot="16200000">
            <a:off x="1562100" y="4000500"/>
            <a:ext cx="4191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81" name="Rectangle 61"/>
          <p:cNvSpPr>
            <a:spLocks noChangeArrowheads="1"/>
          </p:cNvSpPr>
          <p:nvPr/>
        </p:nvSpPr>
        <p:spPr bwMode="auto">
          <a:xfrm>
            <a:off x="2362200" y="3505200"/>
            <a:ext cx="1143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82" name="Rectangle 62"/>
          <p:cNvSpPr>
            <a:spLocks noChangeArrowheads="1"/>
          </p:cNvSpPr>
          <p:nvPr/>
        </p:nvSpPr>
        <p:spPr bwMode="auto">
          <a:xfrm>
            <a:off x="2590800" y="5562600"/>
            <a:ext cx="9144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83" name="Rectangle 63"/>
          <p:cNvSpPr>
            <a:spLocks noChangeArrowheads="1"/>
          </p:cNvSpPr>
          <p:nvPr/>
        </p:nvSpPr>
        <p:spPr bwMode="auto">
          <a:xfrm>
            <a:off x="3810000" y="4267200"/>
            <a:ext cx="2286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1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1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1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4" grpId="0" animBg="1"/>
      <p:bldP spid="81945" grpId="0"/>
      <p:bldP spid="81979" grpId="0" animBg="1"/>
      <p:bldP spid="81980" grpId="0" animBg="1"/>
      <p:bldP spid="81981" grpId="0" animBg="1"/>
      <p:bldP spid="81982" grpId="0" animBg="1"/>
      <p:bldP spid="8198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946" name="Group 2"/>
          <p:cNvGrpSpPr>
            <a:grpSpLocks/>
          </p:cNvGrpSpPr>
          <p:nvPr/>
        </p:nvGrpSpPr>
        <p:grpSpPr bwMode="auto">
          <a:xfrm>
            <a:off x="838200" y="1371600"/>
            <a:ext cx="1524000" cy="1066800"/>
            <a:chOff x="432" y="768"/>
            <a:chExt cx="960" cy="672"/>
          </a:xfrm>
        </p:grpSpPr>
        <p:sp>
          <p:nvSpPr>
            <p:cNvPr id="82947" name="Rectangle 3"/>
            <p:cNvSpPr>
              <a:spLocks noChangeArrowheads="1"/>
            </p:cNvSpPr>
            <p:nvPr/>
          </p:nvSpPr>
          <p:spPr bwMode="auto">
            <a:xfrm>
              <a:off x="432" y="76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82948" name="Text Box 4"/>
            <p:cNvSpPr txBox="1">
              <a:spLocks noChangeArrowheads="1"/>
            </p:cNvSpPr>
            <p:nvPr/>
          </p:nvSpPr>
          <p:spPr bwMode="auto">
            <a:xfrm>
              <a:off x="480" y="816"/>
              <a:ext cx="86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Aritmetičko</a:t>
              </a:r>
              <a:endParaRPr lang="en-US"/>
            </a:p>
            <a:p>
              <a:pPr algn="ctr"/>
              <a:r>
                <a:rPr lang="sr-Latn-CS"/>
                <a:t>logička</a:t>
              </a:r>
              <a:endParaRPr lang="en-US"/>
            </a:p>
            <a:p>
              <a:pPr algn="ctr"/>
              <a:r>
                <a:rPr lang="sr-Latn-CS"/>
                <a:t>jedinica</a:t>
              </a:r>
              <a:endParaRPr lang="en-US"/>
            </a:p>
          </p:txBody>
        </p:sp>
      </p:grp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304800" y="1524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PRIBAVLJANJE INSTRUKCIJA</a:t>
            </a:r>
          </a:p>
        </p:txBody>
      </p:sp>
      <p:grpSp>
        <p:nvGrpSpPr>
          <p:cNvPr id="82950" name="Group 6"/>
          <p:cNvGrpSpPr>
            <a:grpSpLocks/>
          </p:cNvGrpSpPr>
          <p:nvPr/>
        </p:nvGrpSpPr>
        <p:grpSpPr bwMode="auto">
          <a:xfrm>
            <a:off x="838200" y="3048000"/>
            <a:ext cx="1524000" cy="1066800"/>
            <a:chOff x="432" y="1728"/>
            <a:chExt cx="960" cy="672"/>
          </a:xfrm>
        </p:grpSpPr>
        <p:sp>
          <p:nvSpPr>
            <p:cNvPr id="82951" name="Rectangle 7"/>
            <p:cNvSpPr>
              <a:spLocks noChangeArrowheads="1"/>
            </p:cNvSpPr>
            <p:nvPr/>
          </p:nvSpPr>
          <p:spPr bwMode="auto">
            <a:xfrm>
              <a:off x="432" y="172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82952" name="Text Box 8"/>
            <p:cNvSpPr txBox="1">
              <a:spLocks noChangeArrowheads="1"/>
            </p:cNvSpPr>
            <p:nvPr/>
          </p:nvSpPr>
          <p:spPr bwMode="auto">
            <a:xfrm>
              <a:off x="480" y="1872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Upravljačka jedinica</a:t>
              </a:r>
              <a:endParaRPr lang="en-US"/>
            </a:p>
          </p:txBody>
        </p:sp>
      </p:grpSp>
      <p:grpSp>
        <p:nvGrpSpPr>
          <p:cNvPr id="82953" name="Group 9"/>
          <p:cNvGrpSpPr>
            <a:grpSpLocks/>
          </p:cNvGrpSpPr>
          <p:nvPr/>
        </p:nvGrpSpPr>
        <p:grpSpPr bwMode="auto">
          <a:xfrm>
            <a:off x="533400" y="4953000"/>
            <a:ext cx="2057400" cy="1524000"/>
            <a:chOff x="2400" y="2448"/>
            <a:chExt cx="1296" cy="960"/>
          </a:xfrm>
        </p:grpSpPr>
        <p:sp>
          <p:nvSpPr>
            <p:cNvPr id="82954" name="Rectangle 10"/>
            <p:cNvSpPr>
              <a:spLocks noChangeArrowheads="1"/>
            </p:cNvSpPr>
            <p:nvPr/>
          </p:nvSpPr>
          <p:spPr bwMode="auto">
            <a:xfrm>
              <a:off x="2400" y="2448"/>
              <a:ext cx="1296" cy="96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82955" name="Text Box 11"/>
            <p:cNvSpPr txBox="1">
              <a:spLocks noChangeArrowheads="1"/>
            </p:cNvSpPr>
            <p:nvPr/>
          </p:nvSpPr>
          <p:spPr bwMode="auto">
            <a:xfrm>
              <a:off x="2640" y="283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Memorija</a:t>
              </a:r>
            </a:p>
          </p:txBody>
        </p:sp>
      </p:grpSp>
      <p:grpSp>
        <p:nvGrpSpPr>
          <p:cNvPr id="82956" name="Group 12"/>
          <p:cNvGrpSpPr>
            <a:grpSpLocks/>
          </p:cNvGrpSpPr>
          <p:nvPr/>
        </p:nvGrpSpPr>
        <p:grpSpPr bwMode="auto">
          <a:xfrm>
            <a:off x="5181600" y="1600200"/>
            <a:ext cx="1295400" cy="1219200"/>
            <a:chOff x="3120" y="1056"/>
            <a:chExt cx="816" cy="768"/>
          </a:xfrm>
        </p:grpSpPr>
        <p:sp>
          <p:nvSpPr>
            <p:cNvPr id="82957" name="Rectangle 13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82958" name="Text Box 14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Ulazni uređaji</a:t>
              </a:r>
              <a:endParaRPr lang="en-US"/>
            </a:p>
          </p:txBody>
        </p:sp>
      </p:grpSp>
      <p:sp>
        <p:nvSpPr>
          <p:cNvPr id="82959" name="Rectangle 15"/>
          <p:cNvSpPr>
            <a:spLocks noChangeArrowheads="1"/>
          </p:cNvSpPr>
          <p:nvPr/>
        </p:nvSpPr>
        <p:spPr bwMode="auto">
          <a:xfrm>
            <a:off x="304800" y="762000"/>
            <a:ext cx="2286000" cy="3581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960" name="Text Box 16"/>
          <p:cNvSpPr txBox="1">
            <a:spLocks noChangeArrowheads="1"/>
          </p:cNvSpPr>
          <p:nvPr/>
        </p:nvSpPr>
        <p:spPr bwMode="auto">
          <a:xfrm>
            <a:off x="685800" y="838200"/>
            <a:ext cx="76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CPU</a:t>
            </a:r>
          </a:p>
        </p:txBody>
      </p:sp>
      <p:sp>
        <p:nvSpPr>
          <p:cNvPr id="82961" name="Line 17"/>
          <p:cNvSpPr>
            <a:spLocks noChangeShapeType="1"/>
          </p:cNvSpPr>
          <p:nvPr/>
        </p:nvSpPr>
        <p:spPr bwMode="auto">
          <a:xfrm>
            <a:off x="1066800" y="4114800"/>
            <a:ext cx="0" cy="8382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62" name="Text Box 18"/>
          <p:cNvSpPr txBox="1">
            <a:spLocks noChangeArrowheads="1"/>
          </p:cNvSpPr>
          <p:nvPr/>
        </p:nvSpPr>
        <p:spPr bwMode="auto">
          <a:xfrm>
            <a:off x="609600" y="4419600"/>
            <a:ext cx="48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M</a:t>
            </a:r>
            <a:r>
              <a:rPr lang="en-US" sz="1000" b="1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82963" name="Text Box 19"/>
          <p:cNvSpPr txBox="1">
            <a:spLocks noChangeArrowheads="1"/>
          </p:cNvSpPr>
          <p:nvPr/>
        </p:nvSpPr>
        <p:spPr bwMode="auto">
          <a:xfrm>
            <a:off x="609600" y="2590800"/>
            <a:ext cx="41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R</a:t>
            </a:r>
          </a:p>
        </p:txBody>
      </p:sp>
      <p:sp>
        <p:nvSpPr>
          <p:cNvPr id="82964" name="Line 20"/>
          <p:cNvSpPr>
            <a:spLocks noChangeShapeType="1"/>
          </p:cNvSpPr>
          <p:nvPr/>
        </p:nvSpPr>
        <p:spPr bwMode="auto">
          <a:xfrm flipV="1">
            <a:off x="10668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65" name="Line 21"/>
          <p:cNvSpPr>
            <a:spLocks noChangeShapeType="1"/>
          </p:cNvSpPr>
          <p:nvPr/>
        </p:nvSpPr>
        <p:spPr bwMode="auto">
          <a:xfrm flipV="1">
            <a:off x="20574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66" name="Text Box 22"/>
          <p:cNvSpPr txBox="1">
            <a:spLocks noChangeArrowheads="1"/>
          </p:cNvSpPr>
          <p:nvPr/>
        </p:nvSpPr>
        <p:spPr bwMode="auto">
          <a:xfrm>
            <a:off x="1600200" y="2590800"/>
            <a:ext cx="45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W</a:t>
            </a:r>
          </a:p>
        </p:txBody>
      </p:sp>
      <p:sp>
        <p:nvSpPr>
          <p:cNvPr id="82967" name="Line 23"/>
          <p:cNvSpPr>
            <a:spLocks noChangeShapeType="1"/>
          </p:cNvSpPr>
          <p:nvPr/>
        </p:nvSpPr>
        <p:spPr bwMode="auto">
          <a:xfrm>
            <a:off x="16002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68" name="Line 24"/>
          <p:cNvSpPr>
            <a:spLocks noChangeShapeType="1"/>
          </p:cNvSpPr>
          <p:nvPr/>
        </p:nvSpPr>
        <p:spPr bwMode="auto">
          <a:xfrm>
            <a:off x="2209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69" name="Text Box 25"/>
          <p:cNvSpPr txBox="1">
            <a:spLocks noChangeArrowheads="1"/>
          </p:cNvSpPr>
          <p:nvPr/>
        </p:nvSpPr>
        <p:spPr bwMode="auto">
          <a:xfrm>
            <a:off x="1752600" y="44196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sp>
        <p:nvSpPr>
          <p:cNvPr id="82970" name="Text Box 26"/>
          <p:cNvSpPr txBox="1">
            <a:spLocks noChangeArrowheads="1"/>
          </p:cNvSpPr>
          <p:nvPr/>
        </p:nvSpPr>
        <p:spPr bwMode="auto">
          <a:xfrm>
            <a:off x="1143000" y="44196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grpSp>
        <p:nvGrpSpPr>
          <p:cNvPr id="82971" name="Group 27"/>
          <p:cNvGrpSpPr>
            <a:grpSpLocks/>
          </p:cNvGrpSpPr>
          <p:nvPr/>
        </p:nvGrpSpPr>
        <p:grpSpPr bwMode="auto">
          <a:xfrm>
            <a:off x="5181600" y="3810000"/>
            <a:ext cx="1295400" cy="1219200"/>
            <a:chOff x="3120" y="1056"/>
            <a:chExt cx="816" cy="768"/>
          </a:xfrm>
        </p:grpSpPr>
        <p:sp>
          <p:nvSpPr>
            <p:cNvPr id="82972" name="Rectangle 28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82973" name="Text Box 29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Izlazni</a:t>
              </a:r>
              <a:r>
                <a:rPr lang="sr-Latn-CS"/>
                <a:t> uređaji</a:t>
              </a:r>
              <a:endParaRPr lang="en-US"/>
            </a:p>
          </p:txBody>
        </p:sp>
      </p:grpSp>
      <p:sp>
        <p:nvSpPr>
          <p:cNvPr id="82974" name="Rectangle 30"/>
          <p:cNvSpPr>
            <a:spLocks noChangeArrowheads="1"/>
          </p:cNvSpPr>
          <p:nvPr/>
        </p:nvSpPr>
        <p:spPr bwMode="auto">
          <a:xfrm>
            <a:off x="4724400" y="1066800"/>
            <a:ext cx="2286000" cy="426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975" name="Text Box 31"/>
          <p:cNvSpPr txBox="1">
            <a:spLocks noChangeArrowheads="1"/>
          </p:cNvSpPr>
          <p:nvPr/>
        </p:nvSpPr>
        <p:spPr bwMode="auto">
          <a:xfrm>
            <a:off x="4876800" y="1066800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Komunikacije</a:t>
            </a:r>
          </a:p>
        </p:txBody>
      </p:sp>
      <p:grpSp>
        <p:nvGrpSpPr>
          <p:cNvPr id="82976" name="Group 32"/>
          <p:cNvGrpSpPr>
            <a:grpSpLocks/>
          </p:cNvGrpSpPr>
          <p:nvPr/>
        </p:nvGrpSpPr>
        <p:grpSpPr bwMode="auto">
          <a:xfrm>
            <a:off x="2362200" y="2590800"/>
            <a:ext cx="2819400" cy="685800"/>
            <a:chOff x="1872" y="1632"/>
            <a:chExt cx="1776" cy="432"/>
          </a:xfrm>
        </p:grpSpPr>
        <p:sp>
          <p:nvSpPr>
            <p:cNvPr id="82977" name="Line 33"/>
            <p:cNvSpPr>
              <a:spLocks noChangeShapeType="1"/>
            </p:cNvSpPr>
            <p:nvPr/>
          </p:nvSpPr>
          <p:spPr bwMode="auto">
            <a:xfrm>
              <a:off x="2208" y="1632"/>
              <a:ext cx="14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78" name="Line 34"/>
            <p:cNvSpPr>
              <a:spLocks noChangeShapeType="1"/>
            </p:cNvSpPr>
            <p:nvPr/>
          </p:nvSpPr>
          <p:spPr bwMode="auto">
            <a:xfrm>
              <a:off x="1872" y="2064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79" name="Line 35"/>
            <p:cNvSpPr>
              <a:spLocks noChangeShapeType="1"/>
            </p:cNvSpPr>
            <p:nvPr/>
          </p:nvSpPr>
          <p:spPr bwMode="auto">
            <a:xfrm flipV="1">
              <a:off x="2208" y="1632"/>
              <a:ext cx="0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980" name="Text Box 36"/>
          <p:cNvSpPr txBox="1">
            <a:spLocks noChangeArrowheads="1"/>
          </p:cNvSpPr>
          <p:nvPr/>
        </p:nvSpPr>
        <p:spPr bwMode="auto">
          <a:xfrm>
            <a:off x="4267200" y="259080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</a:t>
            </a:r>
            <a:endParaRPr lang="en-US" sz="1000"/>
          </a:p>
        </p:txBody>
      </p:sp>
      <p:sp>
        <p:nvSpPr>
          <p:cNvPr id="82981" name="Line 37"/>
          <p:cNvSpPr>
            <a:spLocks noChangeShapeType="1"/>
          </p:cNvSpPr>
          <p:nvPr/>
        </p:nvSpPr>
        <p:spPr bwMode="auto">
          <a:xfrm>
            <a:off x="2362200" y="4038600"/>
            <a:ext cx="2819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82" name="Text Box 38"/>
          <p:cNvSpPr txBox="1">
            <a:spLocks noChangeArrowheads="1"/>
          </p:cNvSpPr>
          <p:nvPr/>
        </p:nvSpPr>
        <p:spPr bwMode="auto">
          <a:xfrm>
            <a:off x="4343400" y="3657600"/>
            <a:ext cx="38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</a:t>
            </a:r>
            <a:endParaRPr lang="en-US" sz="1000"/>
          </a:p>
        </p:txBody>
      </p:sp>
      <p:grpSp>
        <p:nvGrpSpPr>
          <p:cNvPr id="82983" name="Group 39"/>
          <p:cNvGrpSpPr>
            <a:grpSpLocks/>
          </p:cNvGrpSpPr>
          <p:nvPr/>
        </p:nvGrpSpPr>
        <p:grpSpPr bwMode="auto">
          <a:xfrm>
            <a:off x="2362200" y="685800"/>
            <a:ext cx="2819400" cy="5867400"/>
            <a:chOff x="1872" y="432"/>
            <a:chExt cx="1776" cy="3696"/>
          </a:xfrm>
        </p:grpSpPr>
        <p:sp>
          <p:nvSpPr>
            <p:cNvPr id="82984" name="Line 40"/>
            <p:cNvSpPr>
              <a:spLocks noChangeShapeType="1"/>
            </p:cNvSpPr>
            <p:nvPr/>
          </p:nvSpPr>
          <p:spPr bwMode="auto">
            <a:xfrm flipH="1">
              <a:off x="2592" y="432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85" name="Line 41"/>
            <p:cNvSpPr>
              <a:spLocks noChangeShapeType="1"/>
            </p:cNvSpPr>
            <p:nvPr/>
          </p:nvSpPr>
          <p:spPr bwMode="auto">
            <a:xfrm flipH="1">
              <a:off x="2784" y="432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86" name="Line 42"/>
            <p:cNvSpPr>
              <a:spLocks noChangeShapeType="1"/>
            </p:cNvSpPr>
            <p:nvPr/>
          </p:nvSpPr>
          <p:spPr bwMode="auto">
            <a:xfrm rot="5400000" flipH="1">
              <a:off x="2232" y="744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87" name="Line 43"/>
            <p:cNvSpPr>
              <a:spLocks noChangeShapeType="1"/>
            </p:cNvSpPr>
            <p:nvPr/>
          </p:nvSpPr>
          <p:spPr bwMode="auto">
            <a:xfrm rot="5400000" flipH="1">
              <a:off x="2232" y="936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88" name="Line 44"/>
            <p:cNvSpPr>
              <a:spLocks noChangeShapeType="1"/>
            </p:cNvSpPr>
            <p:nvPr/>
          </p:nvSpPr>
          <p:spPr bwMode="auto">
            <a:xfrm flipH="1">
              <a:off x="2592" y="1296"/>
              <a:ext cx="0" cy="9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89" name="Line 45"/>
            <p:cNvSpPr>
              <a:spLocks noChangeShapeType="1"/>
            </p:cNvSpPr>
            <p:nvPr/>
          </p:nvSpPr>
          <p:spPr bwMode="auto">
            <a:xfrm flipH="1">
              <a:off x="2784" y="1488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990" name="Group 46"/>
            <p:cNvGrpSpPr>
              <a:grpSpLocks/>
            </p:cNvGrpSpPr>
            <p:nvPr/>
          </p:nvGrpSpPr>
          <p:grpSpPr bwMode="auto">
            <a:xfrm rot="5400000">
              <a:off x="2136" y="1944"/>
              <a:ext cx="192" cy="720"/>
              <a:chOff x="2592" y="432"/>
              <a:chExt cx="192" cy="384"/>
            </a:xfrm>
          </p:grpSpPr>
          <p:sp>
            <p:nvSpPr>
              <p:cNvPr id="82991" name="Line 47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92" name="Line 48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993" name="Line 49"/>
            <p:cNvSpPr>
              <a:spLocks noChangeShapeType="1"/>
            </p:cNvSpPr>
            <p:nvPr/>
          </p:nvSpPr>
          <p:spPr bwMode="auto">
            <a:xfrm flipH="1">
              <a:off x="2592" y="2400"/>
              <a:ext cx="0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94" name="Line 50"/>
            <p:cNvSpPr>
              <a:spLocks noChangeShapeType="1"/>
            </p:cNvSpPr>
            <p:nvPr/>
          </p:nvSpPr>
          <p:spPr bwMode="auto">
            <a:xfrm flipH="1">
              <a:off x="2784" y="2880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995" name="Group 51"/>
            <p:cNvGrpSpPr>
              <a:grpSpLocks/>
            </p:cNvGrpSpPr>
            <p:nvPr/>
          </p:nvGrpSpPr>
          <p:grpSpPr bwMode="auto">
            <a:xfrm rot="5400000">
              <a:off x="2208" y="3312"/>
              <a:ext cx="192" cy="576"/>
              <a:chOff x="2592" y="432"/>
              <a:chExt cx="192" cy="384"/>
            </a:xfrm>
          </p:grpSpPr>
          <p:sp>
            <p:nvSpPr>
              <p:cNvPr id="82996" name="Line 52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97" name="Line 53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998" name="Line 54"/>
            <p:cNvSpPr>
              <a:spLocks noChangeShapeType="1"/>
            </p:cNvSpPr>
            <p:nvPr/>
          </p:nvSpPr>
          <p:spPr bwMode="auto">
            <a:xfrm rot="5400000" flipH="1">
              <a:off x="3216" y="22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99" name="Line 55"/>
            <p:cNvSpPr>
              <a:spLocks noChangeShapeType="1"/>
            </p:cNvSpPr>
            <p:nvPr/>
          </p:nvSpPr>
          <p:spPr bwMode="auto">
            <a:xfrm rot="5400000" flipH="1">
              <a:off x="3216" y="2448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000" name="Line 56"/>
            <p:cNvSpPr>
              <a:spLocks noChangeShapeType="1"/>
            </p:cNvSpPr>
            <p:nvPr/>
          </p:nvSpPr>
          <p:spPr bwMode="auto">
            <a:xfrm rot="5400000" flipH="1">
              <a:off x="3216" y="864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001" name="Line 57"/>
            <p:cNvSpPr>
              <a:spLocks noChangeShapeType="1"/>
            </p:cNvSpPr>
            <p:nvPr/>
          </p:nvSpPr>
          <p:spPr bwMode="auto">
            <a:xfrm rot="5400000" flipH="1">
              <a:off x="3216" y="10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002" name="Line 58"/>
            <p:cNvSpPr>
              <a:spLocks noChangeShapeType="1"/>
            </p:cNvSpPr>
            <p:nvPr/>
          </p:nvSpPr>
          <p:spPr bwMode="auto">
            <a:xfrm flipH="1">
              <a:off x="2592" y="3696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3003" name="Rectangle 59"/>
          <p:cNvSpPr>
            <a:spLocks noChangeArrowheads="1"/>
          </p:cNvSpPr>
          <p:nvPr/>
        </p:nvSpPr>
        <p:spPr bwMode="auto">
          <a:xfrm>
            <a:off x="3733800" y="2057400"/>
            <a:ext cx="2286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004" name="Rectangle 60"/>
          <p:cNvSpPr>
            <a:spLocks noChangeArrowheads="1"/>
          </p:cNvSpPr>
          <p:nvPr/>
        </p:nvSpPr>
        <p:spPr bwMode="auto">
          <a:xfrm rot="16200000">
            <a:off x="1562100" y="4000500"/>
            <a:ext cx="4191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005" name="Rectangle 61"/>
          <p:cNvSpPr>
            <a:spLocks noChangeArrowheads="1"/>
          </p:cNvSpPr>
          <p:nvPr/>
        </p:nvSpPr>
        <p:spPr bwMode="auto">
          <a:xfrm>
            <a:off x="2362200" y="3505200"/>
            <a:ext cx="1143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006" name="Rectangle 62"/>
          <p:cNvSpPr>
            <a:spLocks noChangeArrowheads="1"/>
          </p:cNvSpPr>
          <p:nvPr/>
        </p:nvSpPr>
        <p:spPr bwMode="auto">
          <a:xfrm>
            <a:off x="2590800" y="5562600"/>
            <a:ext cx="9144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007" name="Rectangle 63"/>
          <p:cNvSpPr>
            <a:spLocks noChangeArrowheads="1"/>
          </p:cNvSpPr>
          <p:nvPr/>
        </p:nvSpPr>
        <p:spPr bwMode="auto">
          <a:xfrm>
            <a:off x="3810000" y="4267200"/>
            <a:ext cx="2286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2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61" grpId="0" animBg="1"/>
      <p:bldP spid="8296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371600" y="1600200"/>
            <a:ext cx="4298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sr-Latn-CS"/>
              <a:t>Upravljačka jedinica memoriji šalje adresu</a:t>
            </a: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	</a:t>
            </a:r>
            <a:r>
              <a:rPr lang="sr-Latn-CS"/>
              <a:t>lokacije na kojoj se nalazi instrukcija</a:t>
            </a:r>
            <a:endParaRPr lang="en-US"/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304800" y="1524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PRIBAVLJANJE INSTRUKCIJA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2057400" y="2819400"/>
            <a:ext cx="46958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sr-Latn-CS"/>
              <a:t>Postaljanjem željene lokacije</a:t>
            </a:r>
            <a:r>
              <a:rPr lang="pt-BR"/>
              <a:t>, </a:t>
            </a:r>
            <a:r>
              <a:rPr lang="sr-Latn-CS"/>
              <a:t>upravljačka jedinica </a:t>
            </a: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	</a:t>
            </a:r>
            <a:r>
              <a:rPr lang="sr-Latn-CS"/>
              <a:t>zahteva od memorije da kopira sadržaj </a:t>
            </a: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	</a:t>
            </a:r>
            <a:r>
              <a:rPr lang="sr-Latn-CS"/>
              <a:t>te lokacije </a:t>
            </a:r>
            <a:r>
              <a:rPr lang="pt-BR"/>
              <a:t>(</a:t>
            </a:r>
            <a:r>
              <a:rPr lang="sr-Latn-CS"/>
              <a:t>instrukciju</a:t>
            </a:r>
            <a:r>
              <a:rPr lang="pt-BR"/>
              <a:t>) </a:t>
            </a:r>
            <a:r>
              <a:rPr lang="sr-Latn-CS"/>
              <a:t>na magistralu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  <p:bldP spid="8397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2057400" y="2667000"/>
            <a:ext cx="48228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U L A Z   P O D A T A K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1093788" y="2684463"/>
            <a:ext cx="69865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sr-Latn-CS" sz="3200"/>
              <a:t>F</a:t>
            </a:r>
            <a:r>
              <a:rPr lang="en-US" sz="3200"/>
              <a:t> </a:t>
            </a:r>
            <a:r>
              <a:rPr lang="sr-Latn-CS" sz="3200"/>
              <a:t>A</a:t>
            </a:r>
            <a:r>
              <a:rPr lang="en-US" sz="3200"/>
              <a:t> </a:t>
            </a:r>
            <a:r>
              <a:rPr lang="sr-Latn-CS" sz="3200"/>
              <a:t>Z</a:t>
            </a:r>
            <a:r>
              <a:rPr lang="en-US" sz="3200"/>
              <a:t> </a:t>
            </a:r>
            <a:r>
              <a:rPr lang="sr-Latn-CS" sz="3200"/>
              <a:t>A</a:t>
            </a:r>
            <a:r>
              <a:rPr lang="en-US" sz="3200"/>
              <a:t>  </a:t>
            </a:r>
            <a:r>
              <a:rPr lang="sr-Latn-CS" sz="3200"/>
              <a:t> P</a:t>
            </a:r>
            <a:r>
              <a:rPr lang="en-US" sz="3200"/>
              <a:t> </a:t>
            </a:r>
            <a:r>
              <a:rPr lang="sr-Latn-CS" sz="3200"/>
              <a:t>R</a:t>
            </a:r>
            <a:r>
              <a:rPr lang="en-US" sz="3200"/>
              <a:t> </a:t>
            </a:r>
            <a:r>
              <a:rPr lang="sr-Latn-CS" sz="3200"/>
              <a:t>I</a:t>
            </a:r>
            <a:r>
              <a:rPr lang="en-US" sz="3200"/>
              <a:t> </a:t>
            </a:r>
            <a:r>
              <a:rPr lang="sr-Latn-CS" sz="3200"/>
              <a:t>B</a:t>
            </a:r>
            <a:r>
              <a:rPr lang="en-US" sz="3200"/>
              <a:t> </a:t>
            </a:r>
            <a:r>
              <a:rPr lang="sr-Latn-CS" sz="3200"/>
              <a:t>A</a:t>
            </a:r>
            <a:r>
              <a:rPr lang="en-US" sz="3200"/>
              <a:t> </a:t>
            </a:r>
            <a:r>
              <a:rPr lang="sr-Latn-CS" sz="3200"/>
              <a:t>V</a:t>
            </a:r>
            <a:r>
              <a:rPr lang="en-US" sz="3200"/>
              <a:t> </a:t>
            </a:r>
            <a:r>
              <a:rPr lang="sr-Latn-CS" sz="3200"/>
              <a:t>LJ</a:t>
            </a:r>
            <a:r>
              <a:rPr lang="en-US" sz="3200"/>
              <a:t> </a:t>
            </a:r>
            <a:r>
              <a:rPr lang="sr-Latn-CS" sz="3200"/>
              <a:t>A</a:t>
            </a:r>
            <a:r>
              <a:rPr lang="en-US" sz="3200"/>
              <a:t> </a:t>
            </a:r>
            <a:r>
              <a:rPr lang="sr-Latn-CS" sz="3200"/>
              <a:t>NJ</a:t>
            </a:r>
            <a:r>
              <a:rPr lang="en-US" sz="3200"/>
              <a:t> </a:t>
            </a:r>
            <a:r>
              <a:rPr lang="sr-Latn-CS" sz="3200"/>
              <a:t>A</a:t>
            </a:r>
            <a:endParaRPr lang="en-US" sz="3200"/>
          </a:p>
          <a:p>
            <a:pPr algn="ctr"/>
            <a:r>
              <a:rPr lang="sr-Latn-CS" sz="3200"/>
              <a:t>M</a:t>
            </a:r>
            <a:r>
              <a:rPr lang="en-US" sz="3200"/>
              <a:t> </a:t>
            </a:r>
            <a:r>
              <a:rPr lang="sr-Latn-CS" sz="3200"/>
              <a:t>A</a:t>
            </a:r>
            <a:r>
              <a:rPr lang="en-US" sz="3200"/>
              <a:t> </a:t>
            </a:r>
            <a:r>
              <a:rPr lang="sr-Latn-CS" sz="3200"/>
              <a:t>Š</a:t>
            </a:r>
            <a:r>
              <a:rPr lang="en-US" sz="3200"/>
              <a:t> </a:t>
            </a:r>
            <a:r>
              <a:rPr lang="sr-Latn-CS" sz="3200"/>
              <a:t>I</a:t>
            </a:r>
            <a:r>
              <a:rPr lang="en-US" sz="3200"/>
              <a:t> </a:t>
            </a:r>
            <a:r>
              <a:rPr lang="sr-Latn-CS" sz="3200"/>
              <a:t>N</a:t>
            </a:r>
            <a:r>
              <a:rPr lang="en-US" sz="3200"/>
              <a:t> </a:t>
            </a:r>
            <a:r>
              <a:rPr lang="sr-Latn-CS" sz="3200"/>
              <a:t>S</a:t>
            </a:r>
            <a:r>
              <a:rPr lang="en-US" sz="3200"/>
              <a:t> </a:t>
            </a:r>
            <a:r>
              <a:rPr lang="sr-Latn-CS" sz="3200"/>
              <a:t>K</a:t>
            </a:r>
            <a:r>
              <a:rPr lang="en-US" sz="3200"/>
              <a:t> </a:t>
            </a:r>
            <a:r>
              <a:rPr lang="sr-Latn-CS" sz="3200"/>
              <a:t>I</a:t>
            </a:r>
            <a:r>
              <a:rPr lang="en-US" sz="3200"/>
              <a:t> </a:t>
            </a:r>
            <a:r>
              <a:rPr lang="sr-Latn-CS" sz="3200"/>
              <a:t>H</a:t>
            </a:r>
            <a:r>
              <a:rPr lang="en-US" sz="3200"/>
              <a:t> </a:t>
            </a:r>
            <a:r>
              <a:rPr lang="sr-Latn-CS" sz="3200"/>
              <a:t> I</a:t>
            </a:r>
            <a:r>
              <a:rPr lang="en-US" sz="3200"/>
              <a:t> </a:t>
            </a:r>
            <a:r>
              <a:rPr lang="sr-Latn-CS" sz="3200"/>
              <a:t>N</a:t>
            </a:r>
            <a:r>
              <a:rPr lang="en-US" sz="3200"/>
              <a:t> </a:t>
            </a:r>
            <a:r>
              <a:rPr lang="sr-Latn-CS" sz="3200"/>
              <a:t>S</a:t>
            </a:r>
            <a:r>
              <a:rPr lang="en-US" sz="3200"/>
              <a:t> </a:t>
            </a:r>
            <a:r>
              <a:rPr lang="sr-Latn-CS" sz="3200"/>
              <a:t>T</a:t>
            </a:r>
            <a:r>
              <a:rPr lang="en-US" sz="3200"/>
              <a:t> </a:t>
            </a:r>
            <a:r>
              <a:rPr lang="sr-Latn-CS" sz="3200"/>
              <a:t>R</a:t>
            </a:r>
            <a:r>
              <a:rPr lang="en-US" sz="3200"/>
              <a:t> </a:t>
            </a:r>
            <a:r>
              <a:rPr lang="sr-Latn-CS" sz="3200"/>
              <a:t>U</a:t>
            </a:r>
            <a:r>
              <a:rPr lang="en-US" sz="3200"/>
              <a:t> </a:t>
            </a:r>
            <a:r>
              <a:rPr lang="sr-Latn-CS" sz="3200"/>
              <a:t>K</a:t>
            </a:r>
            <a:r>
              <a:rPr lang="en-US" sz="3200"/>
              <a:t> </a:t>
            </a:r>
            <a:r>
              <a:rPr lang="sr-Latn-CS" sz="3200"/>
              <a:t>C</a:t>
            </a:r>
            <a:r>
              <a:rPr lang="en-US" sz="3200"/>
              <a:t> </a:t>
            </a:r>
            <a:r>
              <a:rPr lang="sr-Latn-CS" sz="3200"/>
              <a:t>I</a:t>
            </a:r>
            <a:r>
              <a:rPr lang="en-US" sz="3200"/>
              <a:t> </a:t>
            </a:r>
            <a:r>
              <a:rPr lang="sr-Latn-CS" sz="3200"/>
              <a:t>J</a:t>
            </a:r>
            <a:r>
              <a:rPr lang="en-US" sz="3200"/>
              <a:t> </a:t>
            </a:r>
            <a:r>
              <a:rPr lang="sr-Latn-CS" sz="3200"/>
              <a:t>A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304800" y="152400"/>
            <a:ext cx="600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 sz="2400"/>
              <a:t>PRIBAVLJANJ</a:t>
            </a:r>
            <a:r>
              <a:rPr lang="en-US" sz="2400"/>
              <a:t>E</a:t>
            </a:r>
            <a:r>
              <a:rPr lang="sr-Latn-CS" sz="2400"/>
              <a:t> MAŠINSKIH INSTRUKCIJA</a:t>
            </a:r>
            <a:endParaRPr lang="en-US" sz="2400"/>
          </a:p>
        </p:txBody>
      </p:sp>
      <p:grpSp>
        <p:nvGrpSpPr>
          <p:cNvPr id="86079" name="Group 63"/>
          <p:cNvGrpSpPr>
            <a:grpSpLocks/>
          </p:cNvGrpSpPr>
          <p:nvPr/>
        </p:nvGrpSpPr>
        <p:grpSpPr bwMode="auto">
          <a:xfrm>
            <a:off x="228600" y="838200"/>
            <a:ext cx="1524000" cy="1295400"/>
            <a:chOff x="864" y="1920"/>
            <a:chExt cx="960" cy="816"/>
          </a:xfrm>
        </p:grpSpPr>
        <p:sp>
          <p:nvSpPr>
            <p:cNvPr id="86026" name="Rectangle 10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86027" name="Text Box 11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Memorijski adresni registar</a:t>
              </a:r>
            </a:p>
            <a:p>
              <a:pPr algn="ctr"/>
              <a:r>
                <a:rPr lang="en-US"/>
                <a:t>(MAR)</a:t>
              </a:r>
            </a:p>
          </p:txBody>
        </p:sp>
      </p:grpSp>
      <p:sp>
        <p:nvSpPr>
          <p:cNvPr id="86034" name="Rectangle 18"/>
          <p:cNvSpPr>
            <a:spLocks noChangeArrowheads="1"/>
          </p:cNvSpPr>
          <p:nvPr/>
        </p:nvSpPr>
        <p:spPr bwMode="auto">
          <a:xfrm>
            <a:off x="152400" y="2667000"/>
            <a:ext cx="7010400" cy="3276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6083" name="Group 67"/>
          <p:cNvGrpSpPr>
            <a:grpSpLocks/>
          </p:cNvGrpSpPr>
          <p:nvPr/>
        </p:nvGrpSpPr>
        <p:grpSpPr bwMode="auto">
          <a:xfrm>
            <a:off x="2514600" y="838200"/>
            <a:ext cx="1524000" cy="1295400"/>
            <a:chOff x="2064" y="2784"/>
            <a:chExt cx="960" cy="816"/>
          </a:xfrm>
        </p:grpSpPr>
        <p:sp>
          <p:nvSpPr>
            <p:cNvPr id="86081" name="Rectangle 65"/>
            <p:cNvSpPr>
              <a:spLocks noChangeArrowheads="1"/>
            </p:cNvSpPr>
            <p:nvPr/>
          </p:nvSpPr>
          <p:spPr bwMode="auto">
            <a:xfrm>
              <a:off x="2064" y="2784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86082" name="Text Box 66"/>
            <p:cNvSpPr txBox="1">
              <a:spLocks noChangeArrowheads="1"/>
            </p:cNvSpPr>
            <p:nvPr/>
          </p:nvSpPr>
          <p:spPr bwMode="auto">
            <a:xfrm>
              <a:off x="2112" y="2976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Operativna memorija</a:t>
              </a:r>
            </a:p>
          </p:txBody>
        </p:sp>
      </p:grpSp>
      <p:grpSp>
        <p:nvGrpSpPr>
          <p:cNvPr id="86087" name="Group 71"/>
          <p:cNvGrpSpPr>
            <a:grpSpLocks/>
          </p:cNvGrpSpPr>
          <p:nvPr/>
        </p:nvGrpSpPr>
        <p:grpSpPr bwMode="auto">
          <a:xfrm>
            <a:off x="1752600" y="1295400"/>
            <a:ext cx="762000" cy="304800"/>
            <a:chOff x="1776" y="2447"/>
            <a:chExt cx="672" cy="192"/>
          </a:xfrm>
        </p:grpSpPr>
        <p:sp>
          <p:nvSpPr>
            <p:cNvPr id="86085" name="Line 69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086" name="Line 70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088" name="Group 72"/>
          <p:cNvGrpSpPr>
            <a:grpSpLocks/>
          </p:cNvGrpSpPr>
          <p:nvPr/>
        </p:nvGrpSpPr>
        <p:grpSpPr bwMode="auto">
          <a:xfrm rot="16200000">
            <a:off x="990600" y="2362200"/>
            <a:ext cx="762000" cy="304800"/>
            <a:chOff x="1776" y="2447"/>
            <a:chExt cx="672" cy="192"/>
          </a:xfrm>
        </p:grpSpPr>
        <p:sp>
          <p:nvSpPr>
            <p:cNvPr id="86089" name="Line 73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090" name="Line 74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091" name="Group 75"/>
          <p:cNvGrpSpPr>
            <a:grpSpLocks/>
          </p:cNvGrpSpPr>
          <p:nvPr/>
        </p:nvGrpSpPr>
        <p:grpSpPr bwMode="auto">
          <a:xfrm>
            <a:off x="4800600" y="838200"/>
            <a:ext cx="1524000" cy="1295400"/>
            <a:chOff x="864" y="1920"/>
            <a:chExt cx="960" cy="816"/>
          </a:xfrm>
        </p:grpSpPr>
        <p:sp>
          <p:nvSpPr>
            <p:cNvPr id="86092" name="Rectangle 76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86093" name="Text Box 77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Memorisjki prihvatni registar</a:t>
              </a:r>
            </a:p>
            <a:p>
              <a:pPr algn="ctr"/>
              <a:r>
                <a:rPr lang="en-US"/>
                <a:t>(MBR)</a:t>
              </a:r>
            </a:p>
          </p:txBody>
        </p:sp>
      </p:grpSp>
      <p:grpSp>
        <p:nvGrpSpPr>
          <p:cNvPr id="86094" name="Group 78"/>
          <p:cNvGrpSpPr>
            <a:grpSpLocks/>
          </p:cNvGrpSpPr>
          <p:nvPr/>
        </p:nvGrpSpPr>
        <p:grpSpPr bwMode="auto">
          <a:xfrm>
            <a:off x="4038600" y="1295400"/>
            <a:ext cx="762000" cy="304800"/>
            <a:chOff x="1776" y="2447"/>
            <a:chExt cx="672" cy="192"/>
          </a:xfrm>
        </p:grpSpPr>
        <p:sp>
          <p:nvSpPr>
            <p:cNvPr id="86095" name="Line 79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096" name="Line 80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109" name="Group 93"/>
          <p:cNvGrpSpPr>
            <a:grpSpLocks/>
          </p:cNvGrpSpPr>
          <p:nvPr/>
        </p:nvGrpSpPr>
        <p:grpSpPr bwMode="auto">
          <a:xfrm>
            <a:off x="4495800" y="4648200"/>
            <a:ext cx="1905000" cy="1066800"/>
            <a:chOff x="2832" y="2400"/>
            <a:chExt cx="1200" cy="672"/>
          </a:xfrm>
        </p:grpSpPr>
        <p:sp>
          <p:nvSpPr>
            <p:cNvPr id="86101" name="Text Box 85"/>
            <p:cNvSpPr txBox="1">
              <a:spLocks noChangeArrowheads="1"/>
            </p:cNvSpPr>
            <p:nvPr/>
          </p:nvSpPr>
          <p:spPr bwMode="auto">
            <a:xfrm>
              <a:off x="2880" y="2448"/>
              <a:ext cx="111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digitalna kola</a:t>
              </a:r>
            </a:p>
            <a:p>
              <a:pPr algn="ctr"/>
              <a:r>
                <a:rPr lang="en-US"/>
                <a:t>za generisanje</a:t>
              </a:r>
            </a:p>
            <a:p>
              <a:pPr algn="ctr"/>
              <a:r>
                <a:rPr lang="en-US"/>
                <a:t>kontrolnih signala</a:t>
              </a:r>
            </a:p>
          </p:txBody>
        </p:sp>
        <p:sp>
          <p:nvSpPr>
            <p:cNvPr id="86104" name="Rectangle 88"/>
            <p:cNvSpPr>
              <a:spLocks noChangeArrowheads="1"/>
            </p:cNvSpPr>
            <p:nvPr/>
          </p:nvSpPr>
          <p:spPr bwMode="auto">
            <a:xfrm>
              <a:off x="2832" y="2400"/>
              <a:ext cx="1200" cy="67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6108" name="Group 92"/>
          <p:cNvGrpSpPr>
            <a:grpSpLocks/>
          </p:cNvGrpSpPr>
          <p:nvPr/>
        </p:nvGrpSpPr>
        <p:grpSpPr bwMode="auto">
          <a:xfrm>
            <a:off x="4495800" y="2895600"/>
            <a:ext cx="1905000" cy="609600"/>
            <a:chOff x="2832" y="1872"/>
            <a:chExt cx="1200" cy="384"/>
          </a:xfrm>
        </p:grpSpPr>
        <p:sp>
          <p:nvSpPr>
            <p:cNvPr id="86097" name="Rectangle 81"/>
            <p:cNvSpPr>
              <a:spLocks noChangeArrowheads="1"/>
            </p:cNvSpPr>
            <p:nvPr/>
          </p:nvSpPr>
          <p:spPr bwMode="auto">
            <a:xfrm>
              <a:off x="2832" y="1872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5" name="Text Box 89"/>
            <p:cNvSpPr txBox="1">
              <a:spLocks noChangeArrowheads="1"/>
            </p:cNvSpPr>
            <p:nvPr/>
          </p:nvSpPr>
          <p:spPr bwMode="auto">
            <a:xfrm>
              <a:off x="2928" y="1968"/>
              <a:ext cx="9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registar naredbi</a:t>
              </a:r>
            </a:p>
          </p:txBody>
        </p:sp>
      </p:grpSp>
      <p:grpSp>
        <p:nvGrpSpPr>
          <p:cNvPr id="86107" name="Group 91"/>
          <p:cNvGrpSpPr>
            <a:grpSpLocks/>
          </p:cNvGrpSpPr>
          <p:nvPr/>
        </p:nvGrpSpPr>
        <p:grpSpPr bwMode="auto">
          <a:xfrm>
            <a:off x="4495800" y="3810000"/>
            <a:ext cx="1905000" cy="609600"/>
            <a:chOff x="2832" y="3264"/>
            <a:chExt cx="1200" cy="384"/>
          </a:xfrm>
        </p:grpSpPr>
        <p:sp>
          <p:nvSpPr>
            <p:cNvPr id="86103" name="Text Box 87"/>
            <p:cNvSpPr txBox="1">
              <a:spLocks noChangeArrowheads="1"/>
            </p:cNvSpPr>
            <p:nvPr/>
          </p:nvSpPr>
          <p:spPr bwMode="auto">
            <a:xfrm>
              <a:off x="2832" y="3360"/>
              <a:ext cx="11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dekoder instrukcija</a:t>
              </a:r>
            </a:p>
          </p:txBody>
        </p:sp>
        <p:sp>
          <p:nvSpPr>
            <p:cNvPr id="86106" name="Rectangle 90"/>
            <p:cNvSpPr>
              <a:spLocks noChangeArrowheads="1"/>
            </p:cNvSpPr>
            <p:nvPr/>
          </p:nvSpPr>
          <p:spPr bwMode="auto">
            <a:xfrm>
              <a:off x="2832" y="3264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6110" name="Group 94"/>
          <p:cNvGrpSpPr>
            <a:grpSpLocks/>
          </p:cNvGrpSpPr>
          <p:nvPr/>
        </p:nvGrpSpPr>
        <p:grpSpPr bwMode="auto">
          <a:xfrm rot="16200000">
            <a:off x="5181600" y="2362200"/>
            <a:ext cx="762000" cy="304800"/>
            <a:chOff x="1776" y="2447"/>
            <a:chExt cx="672" cy="192"/>
          </a:xfrm>
        </p:grpSpPr>
        <p:sp>
          <p:nvSpPr>
            <p:cNvPr id="86111" name="Line 95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112" name="Line 96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113" name="Group 97"/>
          <p:cNvGrpSpPr>
            <a:grpSpLocks/>
          </p:cNvGrpSpPr>
          <p:nvPr/>
        </p:nvGrpSpPr>
        <p:grpSpPr bwMode="auto">
          <a:xfrm rot="16200000">
            <a:off x="5410200" y="3505200"/>
            <a:ext cx="304800" cy="304800"/>
            <a:chOff x="1776" y="2447"/>
            <a:chExt cx="672" cy="192"/>
          </a:xfrm>
        </p:grpSpPr>
        <p:sp>
          <p:nvSpPr>
            <p:cNvPr id="86114" name="Line 98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115" name="Line 99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116" name="Group 100"/>
          <p:cNvGrpSpPr>
            <a:grpSpLocks/>
          </p:cNvGrpSpPr>
          <p:nvPr/>
        </p:nvGrpSpPr>
        <p:grpSpPr bwMode="auto">
          <a:xfrm rot="16200000">
            <a:off x="5448300" y="4381500"/>
            <a:ext cx="228600" cy="304800"/>
            <a:chOff x="1776" y="2447"/>
            <a:chExt cx="672" cy="192"/>
          </a:xfrm>
        </p:grpSpPr>
        <p:sp>
          <p:nvSpPr>
            <p:cNvPr id="86117" name="Line 101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118" name="Line 102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123" name="Group 107"/>
          <p:cNvGrpSpPr>
            <a:grpSpLocks/>
          </p:cNvGrpSpPr>
          <p:nvPr/>
        </p:nvGrpSpPr>
        <p:grpSpPr bwMode="auto">
          <a:xfrm>
            <a:off x="838200" y="2895600"/>
            <a:ext cx="1917700" cy="685800"/>
            <a:chOff x="720" y="2304"/>
            <a:chExt cx="1208" cy="432"/>
          </a:xfrm>
        </p:grpSpPr>
        <p:sp>
          <p:nvSpPr>
            <p:cNvPr id="86121" name="Text Box 105"/>
            <p:cNvSpPr txBox="1">
              <a:spLocks noChangeArrowheads="1"/>
            </p:cNvSpPr>
            <p:nvPr/>
          </p:nvSpPr>
          <p:spPr bwMode="auto">
            <a:xfrm>
              <a:off x="720" y="2304"/>
              <a:ext cx="12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sr-Latn-CS"/>
                <a:t>Adresar instrukcija</a:t>
              </a:r>
            </a:p>
            <a:p>
              <a:r>
                <a:rPr lang="sr-Latn-CS"/>
                <a:t>brojač naredbi</a:t>
              </a:r>
              <a:r>
                <a:rPr lang="pt-BR"/>
                <a:t> (</a:t>
              </a:r>
              <a:r>
                <a:rPr lang="sr-Latn-CS"/>
                <a:t>PC</a:t>
              </a:r>
              <a:r>
                <a:rPr lang="pt-BR"/>
                <a:t>)</a:t>
              </a:r>
              <a:endParaRPr lang="en-US"/>
            </a:p>
          </p:txBody>
        </p:sp>
        <p:sp>
          <p:nvSpPr>
            <p:cNvPr id="86122" name="Rectangle 106"/>
            <p:cNvSpPr>
              <a:spLocks noChangeArrowheads="1"/>
            </p:cNvSpPr>
            <p:nvPr/>
          </p:nvSpPr>
          <p:spPr bwMode="auto">
            <a:xfrm>
              <a:off x="720" y="2304"/>
              <a:ext cx="1200" cy="43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6124" name="Text Box 108"/>
          <p:cNvSpPr txBox="1">
            <a:spLocks noChangeArrowheads="1"/>
          </p:cNvSpPr>
          <p:nvPr/>
        </p:nvSpPr>
        <p:spPr bwMode="auto">
          <a:xfrm>
            <a:off x="533400" y="5562600"/>
            <a:ext cx="302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sr-Latn-CS"/>
              <a:t>ontrolno </a:t>
            </a:r>
            <a:r>
              <a:rPr lang="en-US"/>
              <a:t>– </a:t>
            </a:r>
            <a:r>
              <a:rPr lang="sr-Latn-CS"/>
              <a:t>upravljačka jedinica</a:t>
            </a:r>
            <a:endParaRPr lang="en-US"/>
          </a:p>
        </p:txBody>
      </p:sp>
      <p:grpSp>
        <p:nvGrpSpPr>
          <p:cNvPr id="86127" name="Group 111"/>
          <p:cNvGrpSpPr>
            <a:grpSpLocks/>
          </p:cNvGrpSpPr>
          <p:nvPr/>
        </p:nvGrpSpPr>
        <p:grpSpPr bwMode="auto">
          <a:xfrm>
            <a:off x="457200" y="2133600"/>
            <a:ext cx="4038600" cy="3124200"/>
            <a:chOff x="288" y="1344"/>
            <a:chExt cx="2544" cy="1968"/>
          </a:xfrm>
        </p:grpSpPr>
        <p:sp>
          <p:nvSpPr>
            <p:cNvPr id="86125" name="Line 109"/>
            <p:cNvSpPr>
              <a:spLocks noChangeShapeType="1"/>
            </p:cNvSpPr>
            <p:nvPr/>
          </p:nvSpPr>
          <p:spPr bwMode="auto">
            <a:xfrm flipH="1" flipV="1">
              <a:off x="288" y="1344"/>
              <a:ext cx="0" cy="196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126" name="Line 110"/>
            <p:cNvSpPr>
              <a:spLocks noChangeShapeType="1"/>
            </p:cNvSpPr>
            <p:nvPr/>
          </p:nvSpPr>
          <p:spPr bwMode="auto">
            <a:xfrm>
              <a:off x="288" y="3312"/>
              <a:ext cx="25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6128" name="Text Box 112"/>
          <p:cNvSpPr txBox="1">
            <a:spLocks noChangeArrowheads="1"/>
          </p:cNvSpPr>
          <p:nvPr/>
        </p:nvSpPr>
        <p:spPr bwMode="auto">
          <a:xfrm>
            <a:off x="457200" y="22860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grpSp>
        <p:nvGrpSpPr>
          <p:cNvPr id="86131" name="Group 115"/>
          <p:cNvGrpSpPr>
            <a:grpSpLocks/>
          </p:cNvGrpSpPr>
          <p:nvPr/>
        </p:nvGrpSpPr>
        <p:grpSpPr bwMode="auto">
          <a:xfrm>
            <a:off x="1828800" y="3581400"/>
            <a:ext cx="2667000" cy="1371600"/>
            <a:chOff x="1152" y="2256"/>
            <a:chExt cx="1680" cy="864"/>
          </a:xfrm>
        </p:grpSpPr>
        <p:sp>
          <p:nvSpPr>
            <p:cNvPr id="86129" name="Line 113"/>
            <p:cNvSpPr>
              <a:spLocks noChangeShapeType="1"/>
            </p:cNvSpPr>
            <p:nvPr/>
          </p:nvSpPr>
          <p:spPr bwMode="auto">
            <a:xfrm flipH="1" flipV="1">
              <a:off x="1152" y="2256"/>
              <a:ext cx="0" cy="8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130" name="Line 114"/>
            <p:cNvSpPr>
              <a:spLocks noChangeShapeType="1"/>
            </p:cNvSpPr>
            <p:nvPr/>
          </p:nvSpPr>
          <p:spPr bwMode="auto">
            <a:xfrm>
              <a:off x="1152" y="3120"/>
              <a:ext cx="16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6132" name="Text Box 116"/>
          <p:cNvSpPr txBox="1">
            <a:spLocks noChangeArrowheads="1"/>
          </p:cNvSpPr>
          <p:nvPr/>
        </p:nvSpPr>
        <p:spPr bwMode="auto">
          <a:xfrm>
            <a:off x="1524000" y="22098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86133" name="Text Box 117"/>
          <p:cNvSpPr txBox="1">
            <a:spLocks noChangeArrowheads="1"/>
          </p:cNvSpPr>
          <p:nvPr/>
        </p:nvSpPr>
        <p:spPr bwMode="auto">
          <a:xfrm>
            <a:off x="1828800" y="9144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86134" name="Text Box 118"/>
          <p:cNvSpPr txBox="1">
            <a:spLocks noChangeArrowheads="1"/>
          </p:cNvSpPr>
          <p:nvPr/>
        </p:nvSpPr>
        <p:spPr bwMode="auto">
          <a:xfrm>
            <a:off x="4191000" y="9144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86135" name="Text Box 119"/>
          <p:cNvSpPr txBox="1">
            <a:spLocks noChangeArrowheads="1"/>
          </p:cNvSpPr>
          <p:nvPr/>
        </p:nvSpPr>
        <p:spPr bwMode="auto">
          <a:xfrm>
            <a:off x="5715000" y="22098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86136" name="Text Box 120"/>
          <p:cNvSpPr txBox="1">
            <a:spLocks noChangeArrowheads="1"/>
          </p:cNvSpPr>
          <p:nvPr/>
        </p:nvSpPr>
        <p:spPr bwMode="auto">
          <a:xfrm>
            <a:off x="1828800" y="4038600"/>
            <a:ext cx="569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PC</a:t>
            </a:r>
            <a:r>
              <a:rPr lang="en-US" sz="1000"/>
              <a:t>W</a:t>
            </a:r>
          </a:p>
        </p:txBody>
      </p:sp>
      <p:grpSp>
        <p:nvGrpSpPr>
          <p:cNvPr id="86139" name="Group 123"/>
          <p:cNvGrpSpPr>
            <a:grpSpLocks/>
          </p:cNvGrpSpPr>
          <p:nvPr/>
        </p:nvGrpSpPr>
        <p:grpSpPr bwMode="auto">
          <a:xfrm>
            <a:off x="3733800" y="2133600"/>
            <a:ext cx="762000" cy="2667000"/>
            <a:chOff x="2352" y="1344"/>
            <a:chExt cx="480" cy="1680"/>
          </a:xfrm>
        </p:grpSpPr>
        <p:sp>
          <p:nvSpPr>
            <p:cNvPr id="86137" name="Line 121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138" name="Line 122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6140" name="Text Box 124"/>
          <p:cNvSpPr txBox="1">
            <a:spLocks noChangeArrowheads="1"/>
          </p:cNvSpPr>
          <p:nvPr/>
        </p:nvSpPr>
        <p:spPr bwMode="auto">
          <a:xfrm>
            <a:off x="3200400" y="22860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6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6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6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6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6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6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6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6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30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6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4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6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45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6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6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7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86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8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86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9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86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86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15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86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34" grpId="0" animBg="1"/>
      <p:bldP spid="86124" grpId="0"/>
      <p:bldP spid="86128" grpId="0"/>
      <p:bldP spid="86132" grpId="0"/>
      <p:bldP spid="86133" grpId="0"/>
      <p:bldP spid="86134" grpId="0"/>
      <p:bldP spid="86135" grpId="0"/>
      <p:bldP spid="86136" grpId="0"/>
      <p:bldP spid="8614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600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 sz="2400"/>
              <a:t>PRIBAVLJANJ</a:t>
            </a:r>
            <a:r>
              <a:rPr lang="en-US" sz="2400"/>
              <a:t>E</a:t>
            </a:r>
            <a:r>
              <a:rPr lang="sr-Latn-CS" sz="2400"/>
              <a:t> MAŠINSKIH INSTRUKCIJA</a:t>
            </a:r>
            <a:endParaRPr lang="en-US" sz="2400"/>
          </a:p>
        </p:txBody>
      </p:sp>
      <p:grpSp>
        <p:nvGrpSpPr>
          <p:cNvPr id="91139" name="Group 3"/>
          <p:cNvGrpSpPr>
            <a:grpSpLocks/>
          </p:cNvGrpSpPr>
          <p:nvPr/>
        </p:nvGrpSpPr>
        <p:grpSpPr bwMode="auto">
          <a:xfrm>
            <a:off x="228600" y="838200"/>
            <a:ext cx="1524000" cy="1295400"/>
            <a:chOff x="864" y="1920"/>
            <a:chExt cx="960" cy="816"/>
          </a:xfrm>
        </p:grpSpPr>
        <p:sp>
          <p:nvSpPr>
            <p:cNvPr id="91140" name="Rectangle 4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1141" name="Text Box 5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Memorijski adresni registar</a:t>
              </a:r>
            </a:p>
            <a:p>
              <a:pPr algn="ctr"/>
              <a:r>
                <a:rPr lang="en-US"/>
                <a:t>(MAR)</a:t>
              </a:r>
            </a:p>
          </p:txBody>
        </p:sp>
      </p:grpSp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152400" y="2667000"/>
            <a:ext cx="7010400" cy="3276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1143" name="Group 7"/>
          <p:cNvGrpSpPr>
            <a:grpSpLocks/>
          </p:cNvGrpSpPr>
          <p:nvPr/>
        </p:nvGrpSpPr>
        <p:grpSpPr bwMode="auto">
          <a:xfrm>
            <a:off x="2514600" y="838200"/>
            <a:ext cx="1524000" cy="1295400"/>
            <a:chOff x="2064" y="2784"/>
            <a:chExt cx="960" cy="816"/>
          </a:xfrm>
        </p:grpSpPr>
        <p:sp>
          <p:nvSpPr>
            <p:cNvPr id="91144" name="Rectangle 8"/>
            <p:cNvSpPr>
              <a:spLocks noChangeArrowheads="1"/>
            </p:cNvSpPr>
            <p:nvPr/>
          </p:nvSpPr>
          <p:spPr bwMode="auto">
            <a:xfrm>
              <a:off x="2064" y="2784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1145" name="Text Box 9"/>
            <p:cNvSpPr txBox="1">
              <a:spLocks noChangeArrowheads="1"/>
            </p:cNvSpPr>
            <p:nvPr/>
          </p:nvSpPr>
          <p:spPr bwMode="auto">
            <a:xfrm>
              <a:off x="2112" y="2976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Operativna memorija</a:t>
              </a:r>
            </a:p>
          </p:txBody>
        </p:sp>
      </p:grpSp>
      <p:grpSp>
        <p:nvGrpSpPr>
          <p:cNvPr id="91146" name="Group 10"/>
          <p:cNvGrpSpPr>
            <a:grpSpLocks/>
          </p:cNvGrpSpPr>
          <p:nvPr/>
        </p:nvGrpSpPr>
        <p:grpSpPr bwMode="auto">
          <a:xfrm>
            <a:off x="1752600" y="1295400"/>
            <a:ext cx="762000" cy="304800"/>
            <a:chOff x="1776" y="2447"/>
            <a:chExt cx="672" cy="192"/>
          </a:xfrm>
        </p:grpSpPr>
        <p:sp>
          <p:nvSpPr>
            <p:cNvPr id="91147" name="Line 11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48" name="Line 12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1149" name="Group 13"/>
          <p:cNvGrpSpPr>
            <a:grpSpLocks/>
          </p:cNvGrpSpPr>
          <p:nvPr/>
        </p:nvGrpSpPr>
        <p:grpSpPr bwMode="auto">
          <a:xfrm rot="16200000">
            <a:off x="990600" y="2362200"/>
            <a:ext cx="762000" cy="304800"/>
            <a:chOff x="1776" y="2447"/>
            <a:chExt cx="672" cy="192"/>
          </a:xfrm>
        </p:grpSpPr>
        <p:sp>
          <p:nvSpPr>
            <p:cNvPr id="91150" name="Line 14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51" name="Line 15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1152" name="Group 16"/>
          <p:cNvGrpSpPr>
            <a:grpSpLocks/>
          </p:cNvGrpSpPr>
          <p:nvPr/>
        </p:nvGrpSpPr>
        <p:grpSpPr bwMode="auto">
          <a:xfrm>
            <a:off x="4800600" y="838200"/>
            <a:ext cx="1524000" cy="1295400"/>
            <a:chOff x="864" y="1920"/>
            <a:chExt cx="960" cy="816"/>
          </a:xfrm>
        </p:grpSpPr>
        <p:sp>
          <p:nvSpPr>
            <p:cNvPr id="91153" name="Rectangle 17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1154" name="Text Box 18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Memorisjki prihvatni registar</a:t>
              </a:r>
            </a:p>
            <a:p>
              <a:pPr algn="ctr"/>
              <a:r>
                <a:rPr lang="en-US"/>
                <a:t>(MBR)</a:t>
              </a:r>
            </a:p>
          </p:txBody>
        </p:sp>
      </p:grpSp>
      <p:grpSp>
        <p:nvGrpSpPr>
          <p:cNvPr id="91155" name="Group 19"/>
          <p:cNvGrpSpPr>
            <a:grpSpLocks/>
          </p:cNvGrpSpPr>
          <p:nvPr/>
        </p:nvGrpSpPr>
        <p:grpSpPr bwMode="auto">
          <a:xfrm>
            <a:off x="4038600" y="1295400"/>
            <a:ext cx="762000" cy="304800"/>
            <a:chOff x="1776" y="2447"/>
            <a:chExt cx="672" cy="192"/>
          </a:xfrm>
        </p:grpSpPr>
        <p:sp>
          <p:nvSpPr>
            <p:cNvPr id="91156" name="Line 20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57" name="Line 21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1158" name="Group 22"/>
          <p:cNvGrpSpPr>
            <a:grpSpLocks/>
          </p:cNvGrpSpPr>
          <p:nvPr/>
        </p:nvGrpSpPr>
        <p:grpSpPr bwMode="auto">
          <a:xfrm>
            <a:off x="4495800" y="4648200"/>
            <a:ext cx="1905000" cy="1066800"/>
            <a:chOff x="2832" y="2400"/>
            <a:chExt cx="1200" cy="672"/>
          </a:xfrm>
        </p:grpSpPr>
        <p:sp>
          <p:nvSpPr>
            <p:cNvPr id="91159" name="Text Box 23"/>
            <p:cNvSpPr txBox="1">
              <a:spLocks noChangeArrowheads="1"/>
            </p:cNvSpPr>
            <p:nvPr/>
          </p:nvSpPr>
          <p:spPr bwMode="auto">
            <a:xfrm>
              <a:off x="2880" y="2448"/>
              <a:ext cx="111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digitalna kola</a:t>
              </a:r>
            </a:p>
            <a:p>
              <a:pPr algn="ctr"/>
              <a:r>
                <a:rPr lang="en-US"/>
                <a:t>za generisanje</a:t>
              </a:r>
            </a:p>
            <a:p>
              <a:pPr algn="ctr"/>
              <a:r>
                <a:rPr lang="en-US"/>
                <a:t>kontrolnih signala</a:t>
              </a:r>
            </a:p>
          </p:txBody>
        </p:sp>
        <p:sp>
          <p:nvSpPr>
            <p:cNvPr id="91160" name="Rectangle 24"/>
            <p:cNvSpPr>
              <a:spLocks noChangeArrowheads="1"/>
            </p:cNvSpPr>
            <p:nvPr/>
          </p:nvSpPr>
          <p:spPr bwMode="auto">
            <a:xfrm>
              <a:off x="2832" y="2400"/>
              <a:ext cx="1200" cy="67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161" name="Group 25"/>
          <p:cNvGrpSpPr>
            <a:grpSpLocks/>
          </p:cNvGrpSpPr>
          <p:nvPr/>
        </p:nvGrpSpPr>
        <p:grpSpPr bwMode="auto">
          <a:xfrm>
            <a:off x="4495800" y="2895600"/>
            <a:ext cx="1905000" cy="609600"/>
            <a:chOff x="2832" y="1872"/>
            <a:chExt cx="1200" cy="384"/>
          </a:xfrm>
        </p:grpSpPr>
        <p:sp>
          <p:nvSpPr>
            <p:cNvPr id="91162" name="Rectangle 26"/>
            <p:cNvSpPr>
              <a:spLocks noChangeArrowheads="1"/>
            </p:cNvSpPr>
            <p:nvPr/>
          </p:nvSpPr>
          <p:spPr bwMode="auto">
            <a:xfrm>
              <a:off x="2832" y="1872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63" name="Text Box 27"/>
            <p:cNvSpPr txBox="1">
              <a:spLocks noChangeArrowheads="1"/>
            </p:cNvSpPr>
            <p:nvPr/>
          </p:nvSpPr>
          <p:spPr bwMode="auto">
            <a:xfrm>
              <a:off x="2928" y="1968"/>
              <a:ext cx="9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registar naredbi</a:t>
              </a:r>
            </a:p>
          </p:txBody>
        </p:sp>
      </p:grpSp>
      <p:grpSp>
        <p:nvGrpSpPr>
          <p:cNvPr id="91164" name="Group 28"/>
          <p:cNvGrpSpPr>
            <a:grpSpLocks/>
          </p:cNvGrpSpPr>
          <p:nvPr/>
        </p:nvGrpSpPr>
        <p:grpSpPr bwMode="auto">
          <a:xfrm>
            <a:off x="4495800" y="3810000"/>
            <a:ext cx="1905000" cy="609600"/>
            <a:chOff x="2832" y="3264"/>
            <a:chExt cx="1200" cy="384"/>
          </a:xfrm>
        </p:grpSpPr>
        <p:sp>
          <p:nvSpPr>
            <p:cNvPr id="91165" name="Text Box 29"/>
            <p:cNvSpPr txBox="1">
              <a:spLocks noChangeArrowheads="1"/>
            </p:cNvSpPr>
            <p:nvPr/>
          </p:nvSpPr>
          <p:spPr bwMode="auto">
            <a:xfrm>
              <a:off x="2832" y="3360"/>
              <a:ext cx="11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dekoder instrukcija</a:t>
              </a:r>
            </a:p>
          </p:txBody>
        </p:sp>
        <p:sp>
          <p:nvSpPr>
            <p:cNvPr id="91166" name="Rectangle 30"/>
            <p:cNvSpPr>
              <a:spLocks noChangeArrowheads="1"/>
            </p:cNvSpPr>
            <p:nvPr/>
          </p:nvSpPr>
          <p:spPr bwMode="auto">
            <a:xfrm>
              <a:off x="2832" y="3264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167" name="Group 31"/>
          <p:cNvGrpSpPr>
            <a:grpSpLocks/>
          </p:cNvGrpSpPr>
          <p:nvPr/>
        </p:nvGrpSpPr>
        <p:grpSpPr bwMode="auto">
          <a:xfrm rot="16200000">
            <a:off x="5181600" y="2362200"/>
            <a:ext cx="762000" cy="304800"/>
            <a:chOff x="1776" y="2447"/>
            <a:chExt cx="672" cy="192"/>
          </a:xfrm>
        </p:grpSpPr>
        <p:sp>
          <p:nvSpPr>
            <p:cNvPr id="91168" name="Line 32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69" name="Line 33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1170" name="Group 34"/>
          <p:cNvGrpSpPr>
            <a:grpSpLocks/>
          </p:cNvGrpSpPr>
          <p:nvPr/>
        </p:nvGrpSpPr>
        <p:grpSpPr bwMode="auto">
          <a:xfrm rot="16200000">
            <a:off x="5410200" y="3505200"/>
            <a:ext cx="304800" cy="304800"/>
            <a:chOff x="1776" y="2447"/>
            <a:chExt cx="672" cy="192"/>
          </a:xfrm>
        </p:grpSpPr>
        <p:sp>
          <p:nvSpPr>
            <p:cNvPr id="91171" name="Line 35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72" name="Line 36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1173" name="Group 37"/>
          <p:cNvGrpSpPr>
            <a:grpSpLocks/>
          </p:cNvGrpSpPr>
          <p:nvPr/>
        </p:nvGrpSpPr>
        <p:grpSpPr bwMode="auto">
          <a:xfrm rot="16200000">
            <a:off x="5448300" y="4381500"/>
            <a:ext cx="228600" cy="304800"/>
            <a:chOff x="1776" y="2447"/>
            <a:chExt cx="672" cy="192"/>
          </a:xfrm>
        </p:grpSpPr>
        <p:sp>
          <p:nvSpPr>
            <p:cNvPr id="91174" name="Line 38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75" name="Line 39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1176" name="Group 40"/>
          <p:cNvGrpSpPr>
            <a:grpSpLocks/>
          </p:cNvGrpSpPr>
          <p:nvPr/>
        </p:nvGrpSpPr>
        <p:grpSpPr bwMode="auto">
          <a:xfrm>
            <a:off x="838200" y="2895600"/>
            <a:ext cx="1917700" cy="685800"/>
            <a:chOff x="720" y="2304"/>
            <a:chExt cx="1208" cy="432"/>
          </a:xfrm>
        </p:grpSpPr>
        <p:sp>
          <p:nvSpPr>
            <p:cNvPr id="91177" name="Text Box 41"/>
            <p:cNvSpPr txBox="1">
              <a:spLocks noChangeArrowheads="1"/>
            </p:cNvSpPr>
            <p:nvPr/>
          </p:nvSpPr>
          <p:spPr bwMode="auto">
            <a:xfrm>
              <a:off x="720" y="2304"/>
              <a:ext cx="12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sr-Latn-CS"/>
                <a:t>Adresar instrukcija</a:t>
              </a:r>
            </a:p>
            <a:p>
              <a:r>
                <a:rPr lang="sr-Latn-CS"/>
                <a:t>brojač naredbi</a:t>
              </a:r>
              <a:r>
                <a:rPr lang="pt-BR"/>
                <a:t> (</a:t>
              </a:r>
              <a:r>
                <a:rPr lang="sr-Latn-CS"/>
                <a:t>PC</a:t>
              </a:r>
              <a:r>
                <a:rPr lang="pt-BR"/>
                <a:t>)</a:t>
              </a:r>
              <a:endParaRPr lang="en-US"/>
            </a:p>
          </p:txBody>
        </p:sp>
        <p:sp>
          <p:nvSpPr>
            <p:cNvPr id="91178" name="Rectangle 42"/>
            <p:cNvSpPr>
              <a:spLocks noChangeArrowheads="1"/>
            </p:cNvSpPr>
            <p:nvPr/>
          </p:nvSpPr>
          <p:spPr bwMode="auto">
            <a:xfrm>
              <a:off x="720" y="2304"/>
              <a:ext cx="1200" cy="43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1179" name="Text Box 43"/>
          <p:cNvSpPr txBox="1">
            <a:spLocks noChangeArrowheads="1"/>
          </p:cNvSpPr>
          <p:nvPr/>
        </p:nvSpPr>
        <p:spPr bwMode="auto">
          <a:xfrm>
            <a:off x="533400" y="5562600"/>
            <a:ext cx="302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sr-Latn-CS"/>
              <a:t>ontrolno </a:t>
            </a:r>
            <a:r>
              <a:rPr lang="en-US"/>
              <a:t>– </a:t>
            </a:r>
            <a:r>
              <a:rPr lang="sr-Latn-CS"/>
              <a:t>upravljačka jedinica</a:t>
            </a:r>
            <a:endParaRPr lang="en-US"/>
          </a:p>
        </p:txBody>
      </p:sp>
      <p:grpSp>
        <p:nvGrpSpPr>
          <p:cNvPr id="91180" name="Group 44"/>
          <p:cNvGrpSpPr>
            <a:grpSpLocks/>
          </p:cNvGrpSpPr>
          <p:nvPr/>
        </p:nvGrpSpPr>
        <p:grpSpPr bwMode="auto">
          <a:xfrm>
            <a:off x="457200" y="2133600"/>
            <a:ext cx="4038600" cy="3124200"/>
            <a:chOff x="288" y="1344"/>
            <a:chExt cx="2544" cy="1968"/>
          </a:xfrm>
        </p:grpSpPr>
        <p:sp>
          <p:nvSpPr>
            <p:cNvPr id="91181" name="Line 45"/>
            <p:cNvSpPr>
              <a:spLocks noChangeShapeType="1"/>
            </p:cNvSpPr>
            <p:nvPr/>
          </p:nvSpPr>
          <p:spPr bwMode="auto">
            <a:xfrm flipH="1" flipV="1">
              <a:off x="288" y="1344"/>
              <a:ext cx="0" cy="196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82" name="Line 46"/>
            <p:cNvSpPr>
              <a:spLocks noChangeShapeType="1"/>
            </p:cNvSpPr>
            <p:nvPr/>
          </p:nvSpPr>
          <p:spPr bwMode="auto">
            <a:xfrm>
              <a:off x="288" y="3312"/>
              <a:ext cx="25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1183" name="Text Box 47"/>
          <p:cNvSpPr txBox="1">
            <a:spLocks noChangeArrowheads="1"/>
          </p:cNvSpPr>
          <p:nvPr/>
        </p:nvSpPr>
        <p:spPr bwMode="auto">
          <a:xfrm>
            <a:off x="457200" y="22860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grpSp>
        <p:nvGrpSpPr>
          <p:cNvPr id="91184" name="Group 48"/>
          <p:cNvGrpSpPr>
            <a:grpSpLocks/>
          </p:cNvGrpSpPr>
          <p:nvPr/>
        </p:nvGrpSpPr>
        <p:grpSpPr bwMode="auto">
          <a:xfrm>
            <a:off x="1828800" y="3581400"/>
            <a:ext cx="2667000" cy="1371600"/>
            <a:chOff x="1152" y="2256"/>
            <a:chExt cx="1680" cy="864"/>
          </a:xfrm>
        </p:grpSpPr>
        <p:sp>
          <p:nvSpPr>
            <p:cNvPr id="91185" name="Line 49"/>
            <p:cNvSpPr>
              <a:spLocks noChangeShapeType="1"/>
            </p:cNvSpPr>
            <p:nvPr/>
          </p:nvSpPr>
          <p:spPr bwMode="auto">
            <a:xfrm flipH="1" flipV="1">
              <a:off x="1152" y="2256"/>
              <a:ext cx="0" cy="864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86" name="Line 50"/>
            <p:cNvSpPr>
              <a:spLocks noChangeShapeType="1"/>
            </p:cNvSpPr>
            <p:nvPr/>
          </p:nvSpPr>
          <p:spPr bwMode="auto">
            <a:xfrm>
              <a:off x="1152" y="3120"/>
              <a:ext cx="1680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1187" name="Text Box 51"/>
          <p:cNvSpPr txBox="1">
            <a:spLocks noChangeArrowheads="1"/>
          </p:cNvSpPr>
          <p:nvPr/>
        </p:nvSpPr>
        <p:spPr bwMode="auto">
          <a:xfrm>
            <a:off x="1524000" y="22098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91188" name="Text Box 52"/>
          <p:cNvSpPr txBox="1">
            <a:spLocks noChangeArrowheads="1"/>
          </p:cNvSpPr>
          <p:nvPr/>
        </p:nvSpPr>
        <p:spPr bwMode="auto">
          <a:xfrm>
            <a:off x="1828800" y="9144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91189" name="Text Box 53"/>
          <p:cNvSpPr txBox="1">
            <a:spLocks noChangeArrowheads="1"/>
          </p:cNvSpPr>
          <p:nvPr/>
        </p:nvSpPr>
        <p:spPr bwMode="auto">
          <a:xfrm>
            <a:off x="4191000" y="9144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91190" name="Text Box 54"/>
          <p:cNvSpPr txBox="1">
            <a:spLocks noChangeArrowheads="1"/>
          </p:cNvSpPr>
          <p:nvPr/>
        </p:nvSpPr>
        <p:spPr bwMode="auto">
          <a:xfrm>
            <a:off x="5715000" y="22098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91191" name="Text Box 55"/>
          <p:cNvSpPr txBox="1">
            <a:spLocks noChangeArrowheads="1"/>
          </p:cNvSpPr>
          <p:nvPr/>
        </p:nvSpPr>
        <p:spPr bwMode="auto">
          <a:xfrm>
            <a:off x="1828800" y="4038600"/>
            <a:ext cx="595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PC</a:t>
            </a:r>
            <a:r>
              <a:rPr lang="en-US" sz="1000" b="1">
                <a:solidFill>
                  <a:srgbClr val="FF0000"/>
                </a:solidFill>
              </a:rPr>
              <a:t>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1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1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9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600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 sz="2400"/>
              <a:t>PRIBAVLJANJ</a:t>
            </a:r>
            <a:r>
              <a:rPr lang="en-US" sz="2400"/>
              <a:t>E</a:t>
            </a:r>
            <a:r>
              <a:rPr lang="sr-Latn-CS" sz="2400"/>
              <a:t> MAŠINSKIH INSTRUKCIJA</a:t>
            </a:r>
            <a:endParaRPr lang="en-US" sz="2400"/>
          </a:p>
        </p:txBody>
      </p:sp>
      <p:grpSp>
        <p:nvGrpSpPr>
          <p:cNvPr id="92163" name="Group 3"/>
          <p:cNvGrpSpPr>
            <a:grpSpLocks/>
          </p:cNvGrpSpPr>
          <p:nvPr/>
        </p:nvGrpSpPr>
        <p:grpSpPr bwMode="auto">
          <a:xfrm>
            <a:off x="228600" y="838200"/>
            <a:ext cx="1524000" cy="1295400"/>
            <a:chOff x="864" y="1920"/>
            <a:chExt cx="960" cy="816"/>
          </a:xfrm>
        </p:grpSpPr>
        <p:sp>
          <p:nvSpPr>
            <p:cNvPr id="92164" name="Rectangle 4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2165" name="Text Box 5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Memorijski adresni registar</a:t>
              </a:r>
            </a:p>
            <a:p>
              <a:pPr algn="ctr"/>
              <a:r>
                <a:rPr lang="en-US"/>
                <a:t>(MAR)</a:t>
              </a:r>
            </a:p>
          </p:txBody>
        </p:sp>
      </p:grp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152400" y="2667000"/>
            <a:ext cx="7010400" cy="3276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167" name="Group 7"/>
          <p:cNvGrpSpPr>
            <a:grpSpLocks/>
          </p:cNvGrpSpPr>
          <p:nvPr/>
        </p:nvGrpSpPr>
        <p:grpSpPr bwMode="auto">
          <a:xfrm>
            <a:off x="2514600" y="838200"/>
            <a:ext cx="1524000" cy="1295400"/>
            <a:chOff x="2064" y="2784"/>
            <a:chExt cx="960" cy="816"/>
          </a:xfrm>
        </p:grpSpPr>
        <p:sp>
          <p:nvSpPr>
            <p:cNvPr id="92168" name="Rectangle 8"/>
            <p:cNvSpPr>
              <a:spLocks noChangeArrowheads="1"/>
            </p:cNvSpPr>
            <p:nvPr/>
          </p:nvSpPr>
          <p:spPr bwMode="auto">
            <a:xfrm>
              <a:off x="2064" y="2784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2169" name="Text Box 9"/>
            <p:cNvSpPr txBox="1">
              <a:spLocks noChangeArrowheads="1"/>
            </p:cNvSpPr>
            <p:nvPr/>
          </p:nvSpPr>
          <p:spPr bwMode="auto">
            <a:xfrm>
              <a:off x="2112" y="2976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Operativna memorija</a:t>
              </a:r>
            </a:p>
          </p:txBody>
        </p:sp>
      </p:grpSp>
      <p:grpSp>
        <p:nvGrpSpPr>
          <p:cNvPr id="92170" name="Group 10"/>
          <p:cNvGrpSpPr>
            <a:grpSpLocks/>
          </p:cNvGrpSpPr>
          <p:nvPr/>
        </p:nvGrpSpPr>
        <p:grpSpPr bwMode="auto">
          <a:xfrm>
            <a:off x="1752600" y="1295400"/>
            <a:ext cx="762000" cy="304800"/>
            <a:chOff x="1776" y="2447"/>
            <a:chExt cx="672" cy="192"/>
          </a:xfrm>
        </p:grpSpPr>
        <p:sp>
          <p:nvSpPr>
            <p:cNvPr id="92171" name="Line 11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72" name="Line 12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173" name="Group 13"/>
          <p:cNvGrpSpPr>
            <a:grpSpLocks/>
          </p:cNvGrpSpPr>
          <p:nvPr/>
        </p:nvGrpSpPr>
        <p:grpSpPr bwMode="auto">
          <a:xfrm rot="16200000">
            <a:off x="990600" y="2362200"/>
            <a:ext cx="762000" cy="304800"/>
            <a:chOff x="1776" y="2447"/>
            <a:chExt cx="672" cy="192"/>
          </a:xfrm>
        </p:grpSpPr>
        <p:sp>
          <p:nvSpPr>
            <p:cNvPr id="92174" name="Line 14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75" name="Line 15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176" name="Group 16"/>
          <p:cNvGrpSpPr>
            <a:grpSpLocks/>
          </p:cNvGrpSpPr>
          <p:nvPr/>
        </p:nvGrpSpPr>
        <p:grpSpPr bwMode="auto">
          <a:xfrm>
            <a:off x="4800600" y="838200"/>
            <a:ext cx="1524000" cy="1295400"/>
            <a:chOff x="864" y="1920"/>
            <a:chExt cx="960" cy="816"/>
          </a:xfrm>
        </p:grpSpPr>
        <p:sp>
          <p:nvSpPr>
            <p:cNvPr id="92177" name="Rectangle 17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2178" name="Text Box 18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Memorisjki prihvatni registar</a:t>
              </a:r>
            </a:p>
            <a:p>
              <a:pPr algn="ctr"/>
              <a:r>
                <a:rPr lang="en-US"/>
                <a:t>(MBR)</a:t>
              </a:r>
            </a:p>
          </p:txBody>
        </p:sp>
      </p:grpSp>
      <p:grpSp>
        <p:nvGrpSpPr>
          <p:cNvPr id="92179" name="Group 19"/>
          <p:cNvGrpSpPr>
            <a:grpSpLocks/>
          </p:cNvGrpSpPr>
          <p:nvPr/>
        </p:nvGrpSpPr>
        <p:grpSpPr bwMode="auto">
          <a:xfrm>
            <a:off x="4038600" y="1295400"/>
            <a:ext cx="762000" cy="304800"/>
            <a:chOff x="1776" y="2447"/>
            <a:chExt cx="672" cy="192"/>
          </a:xfrm>
        </p:grpSpPr>
        <p:sp>
          <p:nvSpPr>
            <p:cNvPr id="92180" name="Line 20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81" name="Line 21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182" name="Group 22"/>
          <p:cNvGrpSpPr>
            <a:grpSpLocks/>
          </p:cNvGrpSpPr>
          <p:nvPr/>
        </p:nvGrpSpPr>
        <p:grpSpPr bwMode="auto">
          <a:xfrm>
            <a:off x="4495800" y="4648200"/>
            <a:ext cx="1905000" cy="1066800"/>
            <a:chOff x="2832" y="2400"/>
            <a:chExt cx="1200" cy="672"/>
          </a:xfrm>
        </p:grpSpPr>
        <p:sp>
          <p:nvSpPr>
            <p:cNvPr id="92183" name="Text Box 23"/>
            <p:cNvSpPr txBox="1">
              <a:spLocks noChangeArrowheads="1"/>
            </p:cNvSpPr>
            <p:nvPr/>
          </p:nvSpPr>
          <p:spPr bwMode="auto">
            <a:xfrm>
              <a:off x="2880" y="2448"/>
              <a:ext cx="111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digitalna kola</a:t>
              </a:r>
            </a:p>
            <a:p>
              <a:pPr algn="ctr"/>
              <a:r>
                <a:rPr lang="en-US"/>
                <a:t>za generisanje</a:t>
              </a:r>
            </a:p>
            <a:p>
              <a:pPr algn="ctr"/>
              <a:r>
                <a:rPr lang="en-US"/>
                <a:t>kontrolnih signala</a:t>
              </a:r>
            </a:p>
          </p:txBody>
        </p:sp>
        <p:sp>
          <p:nvSpPr>
            <p:cNvPr id="92184" name="Rectangle 24"/>
            <p:cNvSpPr>
              <a:spLocks noChangeArrowheads="1"/>
            </p:cNvSpPr>
            <p:nvPr/>
          </p:nvSpPr>
          <p:spPr bwMode="auto">
            <a:xfrm>
              <a:off x="2832" y="2400"/>
              <a:ext cx="1200" cy="67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185" name="Group 25"/>
          <p:cNvGrpSpPr>
            <a:grpSpLocks/>
          </p:cNvGrpSpPr>
          <p:nvPr/>
        </p:nvGrpSpPr>
        <p:grpSpPr bwMode="auto">
          <a:xfrm>
            <a:off x="4495800" y="2895600"/>
            <a:ext cx="1905000" cy="609600"/>
            <a:chOff x="2832" y="1872"/>
            <a:chExt cx="1200" cy="384"/>
          </a:xfrm>
        </p:grpSpPr>
        <p:sp>
          <p:nvSpPr>
            <p:cNvPr id="92186" name="Rectangle 26"/>
            <p:cNvSpPr>
              <a:spLocks noChangeArrowheads="1"/>
            </p:cNvSpPr>
            <p:nvPr/>
          </p:nvSpPr>
          <p:spPr bwMode="auto">
            <a:xfrm>
              <a:off x="2832" y="1872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87" name="Text Box 27"/>
            <p:cNvSpPr txBox="1">
              <a:spLocks noChangeArrowheads="1"/>
            </p:cNvSpPr>
            <p:nvPr/>
          </p:nvSpPr>
          <p:spPr bwMode="auto">
            <a:xfrm>
              <a:off x="2928" y="1968"/>
              <a:ext cx="9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registar naredbi</a:t>
              </a:r>
            </a:p>
          </p:txBody>
        </p:sp>
      </p:grpSp>
      <p:grpSp>
        <p:nvGrpSpPr>
          <p:cNvPr id="92188" name="Group 28"/>
          <p:cNvGrpSpPr>
            <a:grpSpLocks/>
          </p:cNvGrpSpPr>
          <p:nvPr/>
        </p:nvGrpSpPr>
        <p:grpSpPr bwMode="auto">
          <a:xfrm>
            <a:off x="4495800" y="3810000"/>
            <a:ext cx="1905000" cy="609600"/>
            <a:chOff x="2832" y="3264"/>
            <a:chExt cx="1200" cy="384"/>
          </a:xfrm>
        </p:grpSpPr>
        <p:sp>
          <p:nvSpPr>
            <p:cNvPr id="92189" name="Text Box 29"/>
            <p:cNvSpPr txBox="1">
              <a:spLocks noChangeArrowheads="1"/>
            </p:cNvSpPr>
            <p:nvPr/>
          </p:nvSpPr>
          <p:spPr bwMode="auto">
            <a:xfrm>
              <a:off x="2832" y="3360"/>
              <a:ext cx="11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dekoder instrukcija</a:t>
              </a:r>
            </a:p>
          </p:txBody>
        </p:sp>
        <p:sp>
          <p:nvSpPr>
            <p:cNvPr id="92190" name="Rectangle 30"/>
            <p:cNvSpPr>
              <a:spLocks noChangeArrowheads="1"/>
            </p:cNvSpPr>
            <p:nvPr/>
          </p:nvSpPr>
          <p:spPr bwMode="auto">
            <a:xfrm>
              <a:off x="2832" y="3264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191" name="Group 31"/>
          <p:cNvGrpSpPr>
            <a:grpSpLocks/>
          </p:cNvGrpSpPr>
          <p:nvPr/>
        </p:nvGrpSpPr>
        <p:grpSpPr bwMode="auto">
          <a:xfrm rot="16200000">
            <a:off x="5181600" y="2362200"/>
            <a:ext cx="762000" cy="304800"/>
            <a:chOff x="1776" y="2447"/>
            <a:chExt cx="672" cy="192"/>
          </a:xfrm>
        </p:grpSpPr>
        <p:sp>
          <p:nvSpPr>
            <p:cNvPr id="92192" name="Line 32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93" name="Line 33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194" name="Group 34"/>
          <p:cNvGrpSpPr>
            <a:grpSpLocks/>
          </p:cNvGrpSpPr>
          <p:nvPr/>
        </p:nvGrpSpPr>
        <p:grpSpPr bwMode="auto">
          <a:xfrm rot="16200000">
            <a:off x="5410200" y="3505200"/>
            <a:ext cx="304800" cy="304800"/>
            <a:chOff x="1776" y="2447"/>
            <a:chExt cx="672" cy="192"/>
          </a:xfrm>
        </p:grpSpPr>
        <p:sp>
          <p:nvSpPr>
            <p:cNvPr id="92195" name="Line 35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96" name="Line 36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197" name="Group 37"/>
          <p:cNvGrpSpPr>
            <a:grpSpLocks/>
          </p:cNvGrpSpPr>
          <p:nvPr/>
        </p:nvGrpSpPr>
        <p:grpSpPr bwMode="auto">
          <a:xfrm rot="16200000">
            <a:off x="5448300" y="4381500"/>
            <a:ext cx="228600" cy="304800"/>
            <a:chOff x="1776" y="2447"/>
            <a:chExt cx="672" cy="192"/>
          </a:xfrm>
        </p:grpSpPr>
        <p:sp>
          <p:nvSpPr>
            <p:cNvPr id="92198" name="Line 38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99" name="Line 39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200" name="Group 40"/>
          <p:cNvGrpSpPr>
            <a:grpSpLocks/>
          </p:cNvGrpSpPr>
          <p:nvPr/>
        </p:nvGrpSpPr>
        <p:grpSpPr bwMode="auto">
          <a:xfrm>
            <a:off x="838200" y="2895600"/>
            <a:ext cx="1917700" cy="685800"/>
            <a:chOff x="720" y="2304"/>
            <a:chExt cx="1208" cy="432"/>
          </a:xfrm>
        </p:grpSpPr>
        <p:sp>
          <p:nvSpPr>
            <p:cNvPr id="92201" name="Text Box 41"/>
            <p:cNvSpPr txBox="1">
              <a:spLocks noChangeArrowheads="1"/>
            </p:cNvSpPr>
            <p:nvPr/>
          </p:nvSpPr>
          <p:spPr bwMode="auto">
            <a:xfrm>
              <a:off x="720" y="2304"/>
              <a:ext cx="12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sr-Latn-CS"/>
                <a:t>Adresar instrukcija</a:t>
              </a:r>
            </a:p>
            <a:p>
              <a:r>
                <a:rPr lang="sr-Latn-CS"/>
                <a:t>brojač naredbi</a:t>
              </a:r>
              <a:r>
                <a:rPr lang="pt-BR"/>
                <a:t> (</a:t>
              </a:r>
              <a:r>
                <a:rPr lang="sr-Latn-CS"/>
                <a:t>PC</a:t>
              </a:r>
              <a:r>
                <a:rPr lang="pt-BR"/>
                <a:t>)</a:t>
              </a:r>
              <a:endParaRPr lang="en-US"/>
            </a:p>
          </p:txBody>
        </p:sp>
        <p:sp>
          <p:nvSpPr>
            <p:cNvPr id="92202" name="Rectangle 42"/>
            <p:cNvSpPr>
              <a:spLocks noChangeArrowheads="1"/>
            </p:cNvSpPr>
            <p:nvPr/>
          </p:nvSpPr>
          <p:spPr bwMode="auto">
            <a:xfrm>
              <a:off x="720" y="2304"/>
              <a:ext cx="1200" cy="43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03" name="Text Box 43"/>
          <p:cNvSpPr txBox="1">
            <a:spLocks noChangeArrowheads="1"/>
          </p:cNvSpPr>
          <p:nvPr/>
        </p:nvSpPr>
        <p:spPr bwMode="auto">
          <a:xfrm>
            <a:off x="533400" y="5562600"/>
            <a:ext cx="302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sr-Latn-CS"/>
              <a:t>ontrolno </a:t>
            </a:r>
            <a:r>
              <a:rPr lang="en-US"/>
              <a:t>– </a:t>
            </a:r>
            <a:r>
              <a:rPr lang="sr-Latn-CS"/>
              <a:t>upravljačka jedinica</a:t>
            </a:r>
            <a:endParaRPr lang="en-US"/>
          </a:p>
        </p:txBody>
      </p:sp>
      <p:grpSp>
        <p:nvGrpSpPr>
          <p:cNvPr id="92204" name="Group 44"/>
          <p:cNvGrpSpPr>
            <a:grpSpLocks/>
          </p:cNvGrpSpPr>
          <p:nvPr/>
        </p:nvGrpSpPr>
        <p:grpSpPr bwMode="auto">
          <a:xfrm>
            <a:off x="457200" y="2133600"/>
            <a:ext cx="4038600" cy="3124200"/>
            <a:chOff x="288" y="1344"/>
            <a:chExt cx="2544" cy="1968"/>
          </a:xfrm>
        </p:grpSpPr>
        <p:sp>
          <p:nvSpPr>
            <p:cNvPr id="92205" name="Line 45"/>
            <p:cNvSpPr>
              <a:spLocks noChangeShapeType="1"/>
            </p:cNvSpPr>
            <p:nvPr/>
          </p:nvSpPr>
          <p:spPr bwMode="auto">
            <a:xfrm flipH="1" flipV="1">
              <a:off x="288" y="1344"/>
              <a:ext cx="0" cy="1968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06" name="Line 46"/>
            <p:cNvSpPr>
              <a:spLocks noChangeShapeType="1"/>
            </p:cNvSpPr>
            <p:nvPr/>
          </p:nvSpPr>
          <p:spPr bwMode="auto">
            <a:xfrm>
              <a:off x="288" y="3312"/>
              <a:ext cx="2544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07" name="Text Box 47"/>
          <p:cNvSpPr txBox="1">
            <a:spLocks noChangeArrowheads="1"/>
          </p:cNvSpPr>
          <p:nvPr/>
        </p:nvSpPr>
        <p:spPr bwMode="auto">
          <a:xfrm>
            <a:off x="457200" y="2286000"/>
            <a:ext cx="477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M</a:t>
            </a:r>
            <a:r>
              <a:rPr lang="en-US" sz="1000" b="1">
                <a:solidFill>
                  <a:srgbClr val="FF0000"/>
                </a:solidFill>
              </a:rPr>
              <a:t>A</a:t>
            </a:r>
          </a:p>
        </p:txBody>
      </p:sp>
      <p:grpSp>
        <p:nvGrpSpPr>
          <p:cNvPr id="92208" name="Group 48"/>
          <p:cNvGrpSpPr>
            <a:grpSpLocks/>
          </p:cNvGrpSpPr>
          <p:nvPr/>
        </p:nvGrpSpPr>
        <p:grpSpPr bwMode="auto">
          <a:xfrm>
            <a:off x="1828800" y="3581400"/>
            <a:ext cx="2667000" cy="1371600"/>
            <a:chOff x="1152" y="2256"/>
            <a:chExt cx="1680" cy="864"/>
          </a:xfrm>
        </p:grpSpPr>
        <p:sp>
          <p:nvSpPr>
            <p:cNvPr id="92209" name="Line 49"/>
            <p:cNvSpPr>
              <a:spLocks noChangeShapeType="1"/>
            </p:cNvSpPr>
            <p:nvPr/>
          </p:nvSpPr>
          <p:spPr bwMode="auto">
            <a:xfrm flipH="1" flipV="1">
              <a:off x="1152" y="2256"/>
              <a:ext cx="0" cy="8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10" name="Line 50"/>
            <p:cNvSpPr>
              <a:spLocks noChangeShapeType="1"/>
            </p:cNvSpPr>
            <p:nvPr/>
          </p:nvSpPr>
          <p:spPr bwMode="auto">
            <a:xfrm>
              <a:off x="1152" y="3120"/>
              <a:ext cx="16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11" name="Text Box 51"/>
          <p:cNvSpPr txBox="1">
            <a:spLocks noChangeArrowheads="1"/>
          </p:cNvSpPr>
          <p:nvPr/>
        </p:nvSpPr>
        <p:spPr bwMode="auto">
          <a:xfrm>
            <a:off x="1524000" y="22098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92212" name="Text Box 52"/>
          <p:cNvSpPr txBox="1">
            <a:spLocks noChangeArrowheads="1"/>
          </p:cNvSpPr>
          <p:nvPr/>
        </p:nvSpPr>
        <p:spPr bwMode="auto">
          <a:xfrm>
            <a:off x="1828800" y="9144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92213" name="Text Box 53"/>
          <p:cNvSpPr txBox="1">
            <a:spLocks noChangeArrowheads="1"/>
          </p:cNvSpPr>
          <p:nvPr/>
        </p:nvSpPr>
        <p:spPr bwMode="auto">
          <a:xfrm>
            <a:off x="4191000" y="9144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92214" name="Text Box 54"/>
          <p:cNvSpPr txBox="1">
            <a:spLocks noChangeArrowheads="1"/>
          </p:cNvSpPr>
          <p:nvPr/>
        </p:nvSpPr>
        <p:spPr bwMode="auto">
          <a:xfrm>
            <a:off x="5715000" y="22098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92215" name="Text Box 55"/>
          <p:cNvSpPr txBox="1">
            <a:spLocks noChangeArrowheads="1"/>
          </p:cNvSpPr>
          <p:nvPr/>
        </p:nvSpPr>
        <p:spPr bwMode="auto">
          <a:xfrm>
            <a:off x="1828800" y="4038600"/>
            <a:ext cx="569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PC</a:t>
            </a:r>
            <a:r>
              <a:rPr lang="en-US" sz="1000"/>
              <a:t>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2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600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 sz="2400"/>
              <a:t>PRIBAVLJANJ</a:t>
            </a:r>
            <a:r>
              <a:rPr lang="en-US" sz="2400"/>
              <a:t>E</a:t>
            </a:r>
            <a:r>
              <a:rPr lang="sr-Latn-CS" sz="2400"/>
              <a:t> MAŠINSKIH INSTRUKCIJA</a:t>
            </a:r>
            <a:endParaRPr lang="en-US" sz="2400"/>
          </a:p>
        </p:txBody>
      </p:sp>
      <p:grpSp>
        <p:nvGrpSpPr>
          <p:cNvPr id="89091" name="Group 3"/>
          <p:cNvGrpSpPr>
            <a:grpSpLocks/>
          </p:cNvGrpSpPr>
          <p:nvPr/>
        </p:nvGrpSpPr>
        <p:grpSpPr bwMode="auto">
          <a:xfrm>
            <a:off x="228600" y="838200"/>
            <a:ext cx="1524000" cy="1295400"/>
            <a:chOff x="864" y="1920"/>
            <a:chExt cx="960" cy="816"/>
          </a:xfrm>
        </p:grpSpPr>
        <p:sp>
          <p:nvSpPr>
            <p:cNvPr id="89092" name="Rectangle 4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89093" name="Text Box 5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Memorijski adresni registar</a:t>
              </a:r>
            </a:p>
            <a:p>
              <a:pPr algn="ctr"/>
              <a:r>
                <a:rPr lang="en-US"/>
                <a:t>(MAR)</a:t>
              </a:r>
            </a:p>
          </p:txBody>
        </p:sp>
      </p:grp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152400" y="2667000"/>
            <a:ext cx="7010400" cy="3276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9095" name="Group 7"/>
          <p:cNvGrpSpPr>
            <a:grpSpLocks/>
          </p:cNvGrpSpPr>
          <p:nvPr/>
        </p:nvGrpSpPr>
        <p:grpSpPr bwMode="auto">
          <a:xfrm>
            <a:off x="2514600" y="838200"/>
            <a:ext cx="1524000" cy="1295400"/>
            <a:chOff x="2064" y="2784"/>
            <a:chExt cx="960" cy="816"/>
          </a:xfrm>
        </p:grpSpPr>
        <p:sp>
          <p:nvSpPr>
            <p:cNvPr id="89096" name="Rectangle 8"/>
            <p:cNvSpPr>
              <a:spLocks noChangeArrowheads="1"/>
            </p:cNvSpPr>
            <p:nvPr/>
          </p:nvSpPr>
          <p:spPr bwMode="auto">
            <a:xfrm>
              <a:off x="2064" y="2784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89097" name="Text Box 9"/>
            <p:cNvSpPr txBox="1">
              <a:spLocks noChangeArrowheads="1"/>
            </p:cNvSpPr>
            <p:nvPr/>
          </p:nvSpPr>
          <p:spPr bwMode="auto">
            <a:xfrm>
              <a:off x="2112" y="2976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Operativna memorija</a:t>
              </a:r>
            </a:p>
          </p:txBody>
        </p:sp>
      </p:grpSp>
      <p:grpSp>
        <p:nvGrpSpPr>
          <p:cNvPr id="89098" name="Group 10"/>
          <p:cNvGrpSpPr>
            <a:grpSpLocks/>
          </p:cNvGrpSpPr>
          <p:nvPr/>
        </p:nvGrpSpPr>
        <p:grpSpPr bwMode="auto">
          <a:xfrm>
            <a:off x="1752600" y="1295400"/>
            <a:ext cx="762000" cy="304800"/>
            <a:chOff x="1776" y="2447"/>
            <a:chExt cx="672" cy="192"/>
          </a:xfrm>
        </p:grpSpPr>
        <p:sp>
          <p:nvSpPr>
            <p:cNvPr id="89099" name="Line 11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9100" name="Line 12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9101" name="Group 13"/>
          <p:cNvGrpSpPr>
            <a:grpSpLocks/>
          </p:cNvGrpSpPr>
          <p:nvPr/>
        </p:nvGrpSpPr>
        <p:grpSpPr bwMode="auto">
          <a:xfrm rot="16200000">
            <a:off x="990600" y="2362200"/>
            <a:ext cx="762000" cy="304800"/>
            <a:chOff x="1776" y="2447"/>
            <a:chExt cx="672" cy="192"/>
          </a:xfrm>
        </p:grpSpPr>
        <p:sp>
          <p:nvSpPr>
            <p:cNvPr id="89102" name="Line 14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9103" name="Line 15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9104" name="Group 16"/>
          <p:cNvGrpSpPr>
            <a:grpSpLocks/>
          </p:cNvGrpSpPr>
          <p:nvPr/>
        </p:nvGrpSpPr>
        <p:grpSpPr bwMode="auto">
          <a:xfrm>
            <a:off x="4800600" y="838200"/>
            <a:ext cx="1524000" cy="1295400"/>
            <a:chOff x="864" y="1920"/>
            <a:chExt cx="960" cy="816"/>
          </a:xfrm>
        </p:grpSpPr>
        <p:sp>
          <p:nvSpPr>
            <p:cNvPr id="89105" name="Rectangle 17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89106" name="Text Box 18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Memorisjki prihvatni registar</a:t>
              </a:r>
            </a:p>
            <a:p>
              <a:pPr algn="ctr"/>
              <a:r>
                <a:rPr lang="en-US"/>
                <a:t>(MBR)</a:t>
              </a:r>
            </a:p>
          </p:txBody>
        </p:sp>
      </p:grpSp>
      <p:grpSp>
        <p:nvGrpSpPr>
          <p:cNvPr id="89107" name="Group 19"/>
          <p:cNvGrpSpPr>
            <a:grpSpLocks/>
          </p:cNvGrpSpPr>
          <p:nvPr/>
        </p:nvGrpSpPr>
        <p:grpSpPr bwMode="auto">
          <a:xfrm>
            <a:off x="4038600" y="1295400"/>
            <a:ext cx="762000" cy="304800"/>
            <a:chOff x="1776" y="2447"/>
            <a:chExt cx="672" cy="192"/>
          </a:xfrm>
        </p:grpSpPr>
        <p:sp>
          <p:nvSpPr>
            <p:cNvPr id="89108" name="Line 20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9109" name="Line 21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9110" name="Group 22"/>
          <p:cNvGrpSpPr>
            <a:grpSpLocks/>
          </p:cNvGrpSpPr>
          <p:nvPr/>
        </p:nvGrpSpPr>
        <p:grpSpPr bwMode="auto">
          <a:xfrm>
            <a:off x="4495800" y="4648200"/>
            <a:ext cx="1905000" cy="1066800"/>
            <a:chOff x="2832" y="2400"/>
            <a:chExt cx="1200" cy="672"/>
          </a:xfrm>
        </p:grpSpPr>
        <p:sp>
          <p:nvSpPr>
            <p:cNvPr id="89111" name="Text Box 23"/>
            <p:cNvSpPr txBox="1">
              <a:spLocks noChangeArrowheads="1"/>
            </p:cNvSpPr>
            <p:nvPr/>
          </p:nvSpPr>
          <p:spPr bwMode="auto">
            <a:xfrm>
              <a:off x="2880" y="2448"/>
              <a:ext cx="111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digitalna kola</a:t>
              </a:r>
            </a:p>
            <a:p>
              <a:pPr algn="ctr"/>
              <a:r>
                <a:rPr lang="en-US"/>
                <a:t>za generisanje</a:t>
              </a:r>
            </a:p>
            <a:p>
              <a:pPr algn="ctr"/>
              <a:r>
                <a:rPr lang="en-US"/>
                <a:t>kontrolnih signala</a:t>
              </a:r>
            </a:p>
          </p:txBody>
        </p:sp>
        <p:sp>
          <p:nvSpPr>
            <p:cNvPr id="89112" name="Rectangle 24"/>
            <p:cNvSpPr>
              <a:spLocks noChangeArrowheads="1"/>
            </p:cNvSpPr>
            <p:nvPr/>
          </p:nvSpPr>
          <p:spPr bwMode="auto">
            <a:xfrm>
              <a:off x="2832" y="2400"/>
              <a:ext cx="1200" cy="67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9113" name="Group 25"/>
          <p:cNvGrpSpPr>
            <a:grpSpLocks/>
          </p:cNvGrpSpPr>
          <p:nvPr/>
        </p:nvGrpSpPr>
        <p:grpSpPr bwMode="auto">
          <a:xfrm>
            <a:off x="4495800" y="2895600"/>
            <a:ext cx="1905000" cy="609600"/>
            <a:chOff x="2832" y="1872"/>
            <a:chExt cx="1200" cy="384"/>
          </a:xfrm>
        </p:grpSpPr>
        <p:sp>
          <p:nvSpPr>
            <p:cNvPr id="89114" name="Rectangle 26"/>
            <p:cNvSpPr>
              <a:spLocks noChangeArrowheads="1"/>
            </p:cNvSpPr>
            <p:nvPr/>
          </p:nvSpPr>
          <p:spPr bwMode="auto">
            <a:xfrm>
              <a:off x="2832" y="1872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15" name="Text Box 27"/>
            <p:cNvSpPr txBox="1">
              <a:spLocks noChangeArrowheads="1"/>
            </p:cNvSpPr>
            <p:nvPr/>
          </p:nvSpPr>
          <p:spPr bwMode="auto">
            <a:xfrm>
              <a:off x="2928" y="1968"/>
              <a:ext cx="9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registar naredbi</a:t>
              </a:r>
            </a:p>
          </p:txBody>
        </p:sp>
      </p:grpSp>
      <p:grpSp>
        <p:nvGrpSpPr>
          <p:cNvPr id="89116" name="Group 28"/>
          <p:cNvGrpSpPr>
            <a:grpSpLocks/>
          </p:cNvGrpSpPr>
          <p:nvPr/>
        </p:nvGrpSpPr>
        <p:grpSpPr bwMode="auto">
          <a:xfrm>
            <a:off x="4495800" y="3810000"/>
            <a:ext cx="1905000" cy="609600"/>
            <a:chOff x="2832" y="3264"/>
            <a:chExt cx="1200" cy="384"/>
          </a:xfrm>
        </p:grpSpPr>
        <p:sp>
          <p:nvSpPr>
            <p:cNvPr id="89117" name="Text Box 29"/>
            <p:cNvSpPr txBox="1">
              <a:spLocks noChangeArrowheads="1"/>
            </p:cNvSpPr>
            <p:nvPr/>
          </p:nvSpPr>
          <p:spPr bwMode="auto">
            <a:xfrm>
              <a:off x="2832" y="3360"/>
              <a:ext cx="11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dekoder instrukcija</a:t>
              </a:r>
            </a:p>
          </p:txBody>
        </p:sp>
        <p:sp>
          <p:nvSpPr>
            <p:cNvPr id="89118" name="Rectangle 30"/>
            <p:cNvSpPr>
              <a:spLocks noChangeArrowheads="1"/>
            </p:cNvSpPr>
            <p:nvPr/>
          </p:nvSpPr>
          <p:spPr bwMode="auto">
            <a:xfrm>
              <a:off x="2832" y="3264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9119" name="Group 31"/>
          <p:cNvGrpSpPr>
            <a:grpSpLocks/>
          </p:cNvGrpSpPr>
          <p:nvPr/>
        </p:nvGrpSpPr>
        <p:grpSpPr bwMode="auto">
          <a:xfrm rot="16200000">
            <a:off x="5181600" y="2362200"/>
            <a:ext cx="762000" cy="304800"/>
            <a:chOff x="1776" y="2447"/>
            <a:chExt cx="672" cy="192"/>
          </a:xfrm>
        </p:grpSpPr>
        <p:sp>
          <p:nvSpPr>
            <p:cNvPr id="89120" name="Line 32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9121" name="Line 33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9122" name="Group 34"/>
          <p:cNvGrpSpPr>
            <a:grpSpLocks/>
          </p:cNvGrpSpPr>
          <p:nvPr/>
        </p:nvGrpSpPr>
        <p:grpSpPr bwMode="auto">
          <a:xfrm rot="16200000">
            <a:off x="5410200" y="3505200"/>
            <a:ext cx="304800" cy="304800"/>
            <a:chOff x="1776" y="2447"/>
            <a:chExt cx="672" cy="192"/>
          </a:xfrm>
        </p:grpSpPr>
        <p:sp>
          <p:nvSpPr>
            <p:cNvPr id="89123" name="Line 35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9124" name="Line 36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9125" name="Group 37"/>
          <p:cNvGrpSpPr>
            <a:grpSpLocks/>
          </p:cNvGrpSpPr>
          <p:nvPr/>
        </p:nvGrpSpPr>
        <p:grpSpPr bwMode="auto">
          <a:xfrm rot="16200000">
            <a:off x="5448300" y="4381500"/>
            <a:ext cx="228600" cy="304800"/>
            <a:chOff x="1776" y="2447"/>
            <a:chExt cx="672" cy="192"/>
          </a:xfrm>
        </p:grpSpPr>
        <p:sp>
          <p:nvSpPr>
            <p:cNvPr id="89126" name="Line 38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9127" name="Line 39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9128" name="Group 40"/>
          <p:cNvGrpSpPr>
            <a:grpSpLocks/>
          </p:cNvGrpSpPr>
          <p:nvPr/>
        </p:nvGrpSpPr>
        <p:grpSpPr bwMode="auto">
          <a:xfrm>
            <a:off x="838200" y="2895600"/>
            <a:ext cx="1917700" cy="685800"/>
            <a:chOff x="720" y="2304"/>
            <a:chExt cx="1208" cy="432"/>
          </a:xfrm>
        </p:grpSpPr>
        <p:sp>
          <p:nvSpPr>
            <p:cNvPr id="89129" name="Text Box 41"/>
            <p:cNvSpPr txBox="1">
              <a:spLocks noChangeArrowheads="1"/>
            </p:cNvSpPr>
            <p:nvPr/>
          </p:nvSpPr>
          <p:spPr bwMode="auto">
            <a:xfrm>
              <a:off x="720" y="2304"/>
              <a:ext cx="12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sr-Latn-CS"/>
                <a:t>Adresar instrukcija</a:t>
              </a:r>
            </a:p>
            <a:p>
              <a:r>
                <a:rPr lang="sr-Latn-CS"/>
                <a:t>brojač naredbi</a:t>
              </a:r>
              <a:r>
                <a:rPr lang="pt-BR"/>
                <a:t> (</a:t>
              </a:r>
              <a:r>
                <a:rPr lang="sr-Latn-CS"/>
                <a:t>PC</a:t>
              </a:r>
              <a:r>
                <a:rPr lang="pt-BR"/>
                <a:t>)</a:t>
              </a:r>
              <a:endParaRPr lang="en-US"/>
            </a:p>
          </p:txBody>
        </p:sp>
        <p:sp>
          <p:nvSpPr>
            <p:cNvPr id="89130" name="Rectangle 42"/>
            <p:cNvSpPr>
              <a:spLocks noChangeArrowheads="1"/>
            </p:cNvSpPr>
            <p:nvPr/>
          </p:nvSpPr>
          <p:spPr bwMode="auto">
            <a:xfrm>
              <a:off x="720" y="2304"/>
              <a:ext cx="1200" cy="43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9131" name="Text Box 43"/>
          <p:cNvSpPr txBox="1">
            <a:spLocks noChangeArrowheads="1"/>
          </p:cNvSpPr>
          <p:nvPr/>
        </p:nvSpPr>
        <p:spPr bwMode="auto">
          <a:xfrm>
            <a:off x="533400" y="5562600"/>
            <a:ext cx="302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sr-Latn-CS"/>
              <a:t>ontrolno </a:t>
            </a:r>
            <a:r>
              <a:rPr lang="en-US"/>
              <a:t>– </a:t>
            </a:r>
            <a:r>
              <a:rPr lang="sr-Latn-CS"/>
              <a:t>upravljačka jedinica</a:t>
            </a:r>
            <a:endParaRPr lang="en-US"/>
          </a:p>
        </p:txBody>
      </p:sp>
      <p:grpSp>
        <p:nvGrpSpPr>
          <p:cNvPr id="89132" name="Group 44"/>
          <p:cNvGrpSpPr>
            <a:grpSpLocks/>
          </p:cNvGrpSpPr>
          <p:nvPr/>
        </p:nvGrpSpPr>
        <p:grpSpPr bwMode="auto">
          <a:xfrm>
            <a:off x="457200" y="2133600"/>
            <a:ext cx="4038600" cy="3124200"/>
            <a:chOff x="288" y="1344"/>
            <a:chExt cx="2544" cy="1968"/>
          </a:xfrm>
        </p:grpSpPr>
        <p:sp>
          <p:nvSpPr>
            <p:cNvPr id="89133" name="Line 45"/>
            <p:cNvSpPr>
              <a:spLocks noChangeShapeType="1"/>
            </p:cNvSpPr>
            <p:nvPr/>
          </p:nvSpPr>
          <p:spPr bwMode="auto">
            <a:xfrm flipH="1" flipV="1">
              <a:off x="288" y="1344"/>
              <a:ext cx="0" cy="196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9134" name="Line 46"/>
            <p:cNvSpPr>
              <a:spLocks noChangeShapeType="1"/>
            </p:cNvSpPr>
            <p:nvPr/>
          </p:nvSpPr>
          <p:spPr bwMode="auto">
            <a:xfrm>
              <a:off x="288" y="3312"/>
              <a:ext cx="25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9135" name="Text Box 47"/>
          <p:cNvSpPr txBox="1">
            <a:spLocks noChangeArrowheads="1"/>
          </p:cNvSpPr>
          <p:nvPr/>
        </p:nvSpPr>
        <p:spPr bwMode="auto">
          <a:xfrm>
            <a:off x="457200" y="22860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grpSp>
        <p:nvGrpSpPr>
          <p:cNvPr id="89136" name="Group 48"/>
          <p:cNvGrpSpPr>
            <a:grpSpLocks/>
          </p:cNvGrpSpPr>
          <p:nvPr/>
        </p:nvGrpSpPr>
        <p:grpSpPr bwMode="auto">
          <a:xfrm>
            <a:off x="1828800" y="3581400"/>
            <a:ext cx="2667000" cy="1371600"/>
            <a:chOff x="1152" y="2256"/>
            <a:chExt cx="1680" cy="864"/>
          </a:xfrm>
        </p:grpSpPr>
        <p:sp>
          <p:nvSpPr>
            <p:cNvPr id="89137" name="Line 49"/>
            <p:cNvSpPr>
              <a:spLocks noChangeShapeType="1"/>
            </p:cNvSpPr>
            <p:nvPr/>
          </p:nvSpPr>
          <p:spPr bwMode="auto">
            <a:xfrm flipH="1" flipV="1">
              <a:off x="1152" y="2256"/>
              <a:ext cx="0" cy="8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9138" name="Line 50"/>
            <p:cNvSpPr>
              <a:spLocks noChangeShapeType="1"/>
            </p:cNvSpPr>
            <p:nvPr/>
          </p:nvSpPr>
          <p:spPr bwMode="auto">
            <a:xfrm>
              <a:off x="1152" y="3120"/>
              <a:ext cx="16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9139" name="Text Box 51"/>
          <p:cNvSpPr txBox="1">
            <a:spLocks noChangeArrowheads="1"/>
          </p:cNvSpPr>
          <p:nvPr/>
        </p:nvSpPr>
        <p:spPr bwMode="auto">
          <a:xfrm>
            <a:off x="1524000" y="22098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89140" name="Text Box 52"/>
          <p:cNvSpPr txBox="1">
            <a:spLocks noChangeArrowheads="1"/>
          </p:cNvSpPr>
          <p:nvPr/>
        </p:nvSpPr>
        <p:spPr bwMode="auto">
          <a:xfrm>
            <a:off x="1828800" y="9144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89141" name="Text Box 53"/>
          <p:cNvSpPr txBox="1">
            <a:spLocks noChangeArrowheads="1"/>
          </p:cNvSpPr>
          <p:nvPr/>
        </p:nvSpPr>
        <p:spPr bwMode="auto">
          <a:xfrm>
            <a:off x="4191000" y="9144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89142" name="Text Box 54"/>
          <p:cNvSpPr txBox="1">
            <a:spLocks noChangeArrowheads="1"/>
          </p:cNvSpPr>
          <p:nvPr/>
        </p:nvSpPr>
        <p:spPr bwMode="auto">
          <a:xfrm>
            <a:off x="5715000" y="22098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89143" name="Text Box 55"/>
          <p:cNvSpPr txBox="1">
            <a:spLocks noChangeArrowheads="1"/>
          </p:cNvSpPr>
          <p:nvPr/>
        </p:nvSpPr>
        <p:spPr bwMode="auto">
          <a:xfrm>
            <a:off x="1828800" y="4038600"/>
            <a:ext cx="265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89144" name="Rectangle 56"/>
          <p:cNvSpPr>
            <a:spLocks noChangeArrowheads="1"/>
          </p:cNvSpPr>
          <p:nvPr/>
        </p:nvSpPr>
        <p:spPr bwMode="auto">
          <a:xfrm rot="16200000">
            <a:off x="990600" y="2362200"/>
            <a:ext cx="762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145" name="Line 57"/>
          <p:cNvSpPr>
            <a:spLocks noChangeShapeType="1"/>
          </p:cNvSpPr>
          <p:nvPr/>
        </p:nvSpPr>
        <p:spPr bwMode="auto">
          <a:xfrm>
            <a:off x="1371600" y="2133600"/>
            <a:ext cx="0" cy="762000"/>
          </a:xfrm>
          <a:prstGeom prst="line">
            <a:avLst/>
          </a:prstGeom>
          <a:noFill/>
          <a:ln w="15875">
            <a:solidFill>
              <a:schemeClr val="bg2"/>
            </a:solidFill>
            <a:prstDash val="dashDot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9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9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44" grpId="0" animBg="1"/>
      <p:bldP spid="8914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600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 sz="2400"/>
              <a:t>PRIBAVLJANJ</a:t>
            </a:r>
            <a:r>
              <a:rPr lang="en-US" sz="2400"/>
              <a:t>E</a:t>
            </a:r>
            <a:r>
              <a:rPr lang="sr-Latn-CS" sz="2400"/>
              <a:t> MAŠINSKIH INSTRUKCIJA</a:t>
            </a:r>
            <a:endParaRPr lang="en-US" sz="2400"/>
          </a:p>
        </p:txBody>
      </p:sp>
      <p:grpSp>
        <p:nvGrpSpPr>
          <p:cNvPr id="93187" name="Group 3"/>
          <p:cNvGrpSpPr>
            <a:grpSpLocks/>
          </p:cNvGrpSpPr>
          <p:nvPr/>
        </p:nvGrpSpPr>
        <p:grpSpPr bwMode="auto">
          <a:xfrm>
            <a:off x="228600" y="838200"/>
            <a:ext cx="1524000" cy="1295400"/>
            <a:chOff x="864" y="1920"/>
            <a:chExt cx="960" cy="816"/>
          </a:xfrm>
        </p:grpSpPr>
        <p:sp>
          <p:nvSpPr>
            <p:cNvPr id="93188" name="Rectangle 4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3189" name="Text Box 5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Memorijski adresni registar</a:t>
              </a:r>
            </a:p>
            <a:p>
              <a:pPr algn="ctr"/>
              <a:r>
                <a:rPr lang="en-US"/>
                <a:t>(MAR)</a:t>
              </a:r>
            </a:p>
          </p:txBody>
        </p:sp>
      </p:grp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152400" y="2667000"/>
            <a:ext cx="7010400" cy="3276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3191" name="Group 7"/>
          <p:cNvGrpSpPr>
            <a:grpSpLocks/>
          </p:cNvGrpSpPr>
          <p:nvPr/>
        </p:nvGrpSpPr>
        <p:grpSpPr bwMode="auto">
          <a:xfrm>
            <a:off x="2514600" y="838200"/>
            <a:ext cx="1524000" cy="1295400"/>
            <a:chOff x="2064" y="2784"/>
            <a:chExt cx="960" cy="816"/>
          </a:xfrm>
        </p:grpSpPr>
        <p:sp>
          <p:nvSpPr>
            <p:cNvPr id="93192" name="Rectangle 8"/>
            <p:cNvSpPr>
              <a:spLocks noChangeArrowheads="1"/>
            </p:cNvSpPr>
            <p:nvPr/>
          </p:nvSpPr>
          <p:spPr bwMode="auto">
            <a:xfrm>
              <a:off x="2064" y="2784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3193" name="Text Box 9"/>
            <p:cNvSpPr txBox="1">
              <a:spLocks noChangeArrowheads="1"/>
            </p:cNvSpPr>
            <p:nvPr/>
          </p:nvSpPr>
          <p:spPr bwMode="auto">
            <a:xfrm>
              <a:off x="2112" y="2976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Operativna memorija</a:t>
              </a:r>
            </a:p>
          </p:txBody>
        </p:sp>
      </p:grpSp>
      <p:grpSp>
        <p:nvGrpSpPr>
          <p:cNvPr id="93194" name="Group 10"/>
          <p:cNvGrpSpPr>
            <a:grpSpLocks/>
          </p:cNvGrpSpPr>
          <p:nvPr/>
        </p:nvGrpSpPr>
        <p:grpSpPr bwMode="auto">
          <a:xfrm>
            <a:off x="1752600" y="1295400"/>
            <a:ext cx="762000" cy="304800"/>
            <a:chOff x="1776" y="2447"/>
            <a:chExt cx="672" cy="192"/>
          </a:xfrm>
        </p:grpSpPr>
        <p:sp>
          <p:nvSpPr>
            <p:cNvPr id="93195" name="Line 11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196" name="Line 12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3197" name="Group 13"/>
          <p:cNvGrpSpPr>
            <a:grpSpLocks/>
          </p:cNvGrpSpPr>
          <p:nvPr/>
        </p:nvGrpSpPr>
        <p:grpSpPr bwMode="auto">
          <a:xfrm rot="16200000">
            <a:off x="990600" y="2362200"/>
            <a:ext cx="762000" cy="304800"/>
            <a:chOff x="1776" y="2447"/>
            <a:chExt cx="672" cy="192"/>
          </a:xfrm>
        </p:grpSpPr>
        <p:sp>
          <p:nvSpPr>
            <p:cNvPr id="93198" name="Line 14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199" name="Line 15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3200" name="Group 16"/>
          <p:cNvGrpSpPr>
            <a:grpSpLocks/>
          </p:cNvGrpSpPr>
          <p:nvPr/>
        </p:nvGrpSpPr>
        <p:grpSpPr bwMode="auto">
          <a:xfrm>
            <a:off x="4800600" y="838200"/>
            <a:ext cx="1524000" cy="1295400"/>
            <a:chOff x="864" y="1920"/>
            <a:chExt cx="960" cy="816"/>
          </a:xfrm>
        </p:grpSpPr>
        <p:sp>
          <p:nvSpPr>
            <p:cNvPr id="93201" name="Rectangle 17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3202" name="Text Box 18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Memorisjki prihvatni registar</a:t>
              </a:r>
            </a:p>
            <a:p>
              <a:pPr algn="ctr"/>
              <a:r>
                <a:rPr lang="en-US"/>
                <a:t>(MBR)</a:t>
              </a:r>
            </a:p>
          </p:txBody>
        </p:sp>
      </p:grpSp>
      <p:grpSp>
        <p:nvGrpSpPr>
          <p:cNvPr id="93203" name="Group 19"/>
          <p:cNvGrpSpPr>
            <a:grpSpLocks/>
          </p:cNvGrpSpPr>
          <p:nvPr/>
        </p:nvGrpSpPr>
        <p:grpSpPr bwMode="auto">
          <a:xfrm>
            <a:off x="4038600" y="1295400"/>
            <a:ext cx="762000" cy="304800"/>
            <a:chOff x="1776" y="2447"/>
            <a:chExt cx="672" cy="192"/>
          </a:xfrm>
        </p:grpSpPr>
        <p:sp>
          <p:nvSpPr>
            <p:cNvPr id="93204" name="Line 20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05" name="Line 21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3206" name="Group 22"/>
          <p:cNvGrpSpPr>
            <a:grpSpLocks/>
          </p:cNvGrpSpPr>
          <p:nvPr/>
        </p:nvGrpSpPr>
        <p:grpSpPr bwMode="auto">
          <a:xfrm>
            <a:off x="4495800" y="4648200"/>
            <a:ext cx="1905000" cy="1066800"/>
            <a:chOff x="2832" y="2400"/>
            <a:chExt cx="1200" cy="672"/>
          </a:xfrm>
        </p:grpSpPr>
        <p:sp>
          <p:nvSpPr>
            <p:cNvPr id="93207" name="Text Box 23"/>
            <p:cNvSpPr txBox="1">
              <a:spLocks noChangeArrowheads="1"/>
            </p:cNvSpPr>
            <p:nvPr/>
          </p:nvSpPr>
          <p:spPr bwMode="auto">
            <a:xfrm>
              <a:off x="2880" y="2448"/>
              <a:ext cx="111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digitalna kola</a:t>
              </a:r>
            </a:p>
            <a:p>
              <a:pPr algn="ctr"/>
              <a:r>
                <a:rPr lang="en-US"/>
                <a:t>za generisanje</a:t>
              </a:r>
            </a:p>
            <a:p>
              <a:pPr algn="ctr"/>
              <a:r>
                <a:rPr lang="en-US"/>
                <a:t>kontrolnih signala</a:t>
              </a:r>
            </a:p>
          </p:txBody>
        </p:sp>
        <p:sp>
          <p:nvSpPr>
            <p:cNvPr id="93208" name="Rectangle 24"/>
            <p:cNvSpPr>
              <a:spLocks noChangeArrowheads="1"/>
            </p:cNvSpPr>
            <p:nvPr/>
          </p:nvSpPr>
          <p:spPr bwMode="auto">
            <a:xfrm>
              <a:off x="2832" y="2400"/>
              <a:ext cx="1200" cy="67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3209" name="Group 25"/>
          <p:cNvGrpSpPr>
            <a:grpSpLocks/>
          </p:cNvGrpSpPr>
          <p:nvPr/>
        </p:nvGrpSpPr>
        <p:grpSpPr bwMode="auto">
          <a:xfrm>
            <a:off x="4495800" y="2895600"/>
            <a:ext cx="1905000" cy="609600"/>
            <a:chOff x="2832" y="1872"/>
            <a:chExt cx="1200" cy="384"/>
          </a:xfrm>
        </p:grpSpPr>
        <p:sp>
          <p:nvSpPr>
            <p:cNvPr id="93210" name="Rectangle 26"/>
            <p:cNvSpPr>
              <a:spLocks noChangeArrowheads="1"/>
            </p:cNvSpPr>
            <p:nvPr/>
          </p:nvSpPr>
          <p:spPr bwMode="auto">
            <a:xfrm>
              <a:off x="2832" y="1872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1" name="Text Box 27"/>
            <p:cNvSpPr txBox="1">
              <a:spLocks noChangeArrowheads="1"/>
            </p:cNvSpPr>
            <p:nvPr/>
          </p:nvSpPr>
          <p:spPr bwMode="auto">
            <a:xfrm>
              <a:off x="2928" y="1968"/>
              <a:ext cx="9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registar naredbi</a:t>
              </a:r>
            </a:p>
          </p:txBody>
        </p:sp>
      </p:grpSp>
      <p:grpSp>
        <p:nvGrpSpPr>
          <p:cNvPr id="93212" name="Group 28"/>
          <p:cNvGrpSpPr>
            <a:grpSpLocks/>
          </p:cNvGrpSpPr>
          <p:nvPr/>
        </p:nvGrpSpPr>
        <p:grpSpPr bwMode="auto">
          <a:xfrm>
            <a:off x="4495800" y="3810000"/>
            <a:ext cx="1905000" cy="609600"/>
            <a:chOff x="2832" y="3264"/>
            <a:chExt cx="1200" cy="384"/>
          </a:xfrm>
        </p:grpSpPr>
        <p:sp>
          <p:nvSpPr>
            <p:cNvPr id="93213" name="Text Box 29"/>
            <p:cNvSpPr txBox="1">
              <a:spLocks noChangeArrowheads="1"/>
            </p:cNvSpPr>
            <p:nvPr/>
          </p:nvSpPr>
          <p:spPr bwMode="auto">
            <a:xfrm>
              <a:off x="2832" y="3360"/>
              <a:ext cx="11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dekoder instrukcija</a:t>
              </a:r>
            </a:p>
          </p:txBody>
        </p:sp>
        <p:sp>
          <p:nvSpPr>
            <p:cNvPr id="93214" name="Rectangle 30"/>
            <p:cNvSpPr>
              <a:spLocks noChangeArrowheads="1"/>
            </p:cNvSpPr>
            <p:nvPr/>
          </p:nvSpPr>
          <p:spPr bwMode="auto">
            <a:xfrm>
              <a:off x="2832" y="3264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3215" name="Group 31"/>
          <p:cNvGrpSpPr>
            <a:grpSpLocks/>
          </p:cNvGrpSpPr>
          <p:nvPr/>
        </p:nvGrpSpPr>
        <p:grpSpPr bwMode="auto">
          <a:xfrm rot="16200000">
            <a:off x="5181600" y="2362200"/>
            <a:ext cx="762000" cy="304800"/>
            <a:chOff x="1776" y="2447"/>
            <a:chExt cx="672" cy="192"/>
          </a:xfrm>
        </p:grpSpPr>
        <p:sp>
          <p:nvSpPr>
            <p:cNvPr id="93216" name="Line 32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17" name="Line 33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3218" name="Group 34"/>
          <p:cNvGrpSpPr>
            <a:grpSpLocks/>
          </p:cNvGrpSpPr>
          <p:nvPr/>
        </p:nvGrpSpPr>
        <p:grpSpPr bwMode="auto">
          <a:xfrm rot="16200000">
            <a:off x="5410200" y="3505200"/>
            <a:ext cx="304800" cy="304800"/>
            <a:chOff x="1776" y="2447"/>
            <a:chExt cx="672" cy="192"/>
          </a:xfrm>
        </p:grpSpPr>
        <p:sp>
          <p:nvSpPr>
            <p:cNvPr id="93219" name="Line 35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20" name="Line 36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3221" name="Group 37"/>
          <p:cNvGrpSpPr>
            <a:grpSpLocks/>
          </p:cNvGrpSpPr>
          <p:nvPr/>
        </p:nvGrpSpPr>
        <p:grpSpPr bwMode="auto">
          <a:xfrm rot="16200000">
            <a:off x="5448300" y="4381500"/>
            <a:ext cx="228600" cy="304800"/>
            <a:chOff x="1776" y="2447"/>
            <a:chExt cx="672" cy="192"/>
          </a:xfrm>
        </p:grpSpPr>
        <p:sp>
          <p:nvSpPr>
            <p:cNvPr id="93222" name="Line 38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23" name="Line 39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3224" name="Group 40"/>
          <p:cNvGrpSpPr>
            <a:grpSpLocks/>
          </p:cNvGrpSpPr>
          <p:nvPr/>
        </p:nvGrpSpPr>
        <p:grpSpPr bwMode="auto">
          <a:xfrm>
            <a:off x="838200" y="2895600"/>
            <a:ext cx="1917700" cy="685800"/>
            <a:chOff x="720" y="2304"/>
            <a:chExt cx="1208" cy="432"/>
          </a:xfrm>
        </p:grpSpPr>
        <p:sp>
          <p:nvSpPr>
            <p:cNvPr id="93225" name="Text Box 41"/>
            <p:cNvSpPr txBox="1">
              <a:spLocks noChangeArrowheads="1"/>
            </p:cNvSpPr>
            <p:nvPr/>
          </p:nvSpPr>
          <p:spPr bwMode="auto">
            <a:xfrm>
              <a:off x="720" y="2304"/>
              <a:ext cx="12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sr-Latn-CS"/>
                <a:t>Adresar instrukcija</a:t>
              </a:r>
            </a:p>
            <a:p>
              <a:r>
                <a:rPr lang="sr-Latn-CS"/>
                <a:t>brojač naredbi</a:t>
              </a:r>
              <a:r>
                <a:rPr lang="pt-BR"/>
                <a:t> (</a:t>
              </a:r>
              <a:r>
                <a:rPr lang="sr-Latn-CS"/>
                <a:t>PC</a:t>
              </a:r>
              <a:r>
                <a:rPr lang="pt-BR"/>
                <a:t>)</a:t>
              </a:r>
              <a:endParaRPr lang="en-US"/>
            </a:p>
          </p:txBody>
        </p:sp>
        <p:sp>
          <p:nvSpPr>
            <p:cNvPr id="93226" name="Rectangle 42"/>
            <p:cNvSpPr>
              <a:spLocks noChangeArrowheads="1"/>
            </p:cNvSpPr>
            <p:nvPr/>
          </p:nvSpPr>
          <p:spPr bwMode="auto">
            <a:xfrm>
              <a:off x="720" y="2304"/>
              <a:ext cx="1200" cy="43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3227" name="Text Box 43"/>
          <p:cNvSpPr txBox="1">
            <a:spLocks noChangeArrowheads="1"/>
          </p:cNvSpPr>
          <p:nvPr/>
        </p:nvSpPr>
        <p:spPr bwMode="auto">
          <a:xfrm>
            <a:off x="533400" y="5562600"/>
            <a:ext cx="302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sr-Latn-CS"/>
              <a:t>ontrolno </a:t>
            </a:r>
            <a:r>
              <a:rPr lang="en-US"/>
              <a:t>– </a:t>
            </a:r>
            <a:r>
              <a:rPr lang="sr-Latn-CS"/>
              <a:t>upravljačka jedinica</a:t>
            </a:r>
            <a:endParaRPr lang="en-US"/>
          </a:p>
        </p:txBody>
      </p:sp>
      <p:grpSp>
        <p:nvGrpSpPr>
          <p:cNvPr id="93232" name="Group 48"/>
          <p:cNvGrpSpPr>
            <a:grpSpLocks/>
          </p:cNvGrpSpPr>
          <p:nvPr/>
        </p:nvGrpSpPr>
        <p:grpSpPr bwMode="auto">
          <a:xfrm>
            <a:off x="1828800" y="3581400"/>
            <a:ext cx="2667000" cy="1371600"/>
            <a:chOff x="1152" y="2256"/>
            <a:chExt cx="1680" cy="864"/>
          </a:xfrm>
        </p:grpSpPr>
        <p:sp>
          <p:nvSpPr>
            <p:cNvPr id="93233" name="Line 49"/>
            <p:cNvSpPr>
              <a:spLocks noChangeShapeType="1"/>
            </p:cNvSpPr>
            <p:nvPr/>
          </p:nvSpPr>
          <p:spPr bwMode="auto">
            <a:xfrm flipH="1" flipV="1">
              <a:off x="1152" y="2256"/>
              <a:ext cx="0" cy="8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34" name="Line 50"/>
            <p:cNvSpPr>
              <a:spLocks noChangeShapeType="1"/>
            </p:cNvSpPr>
            <p:nvPr/>
          </p:nvSpPr>
          <p:spPr bwMode="auto">
            <a:xfrm>
              <a:off x="1152" y="3120"/>
              <a:ext cx="16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235" name="Text Box 51"/>
          <p:cNvSpPr txBox="1">
            <a:spLocks noChangeArrowheads="1"/>
          </p:cNvSpPr>
          <p:nvPr/>
        </p:nvSpPr>
        <p:spPr bwMode="auto">
          <a:xfrm>
            <a:off x="1524000" y="22098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93236" name="Text Box 52"/>
          <p:cNvSpPr txBox="1">
            <a:spLocks noChangeArrowheads="1"/>
          </p:cNvSpPr>
          <p:nvPr/>
        </p:nvSpPr>
        <p:spPr bwMode="auto">
          <a:xfrm>
            <a:off x="1828800" y="9144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93237" name="Text Box 53"/>
          <p:cNvSpPr txBox="1">
            <a:spLocks noChangeArrowheads="1"/>
          </p:cNvSpPr>
          <p:nvPr/>
        </p:nvSpPr>
        <p:spPr bwMode="auto">
          <a:xfrm>
            <a:off x="4191000" y="9144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93238" name="Text Box 54"/>
          <p:cNvSpPr txBox="1">
            <a:spLocks noChangeArrowheads="1"/>
          </p:cNvSpPr>
          <p:nvPr/>
        </p:nvSpPr>
        <p:spPr bwMode="auto">
          <a:xfrm>
            <a:off x="5715000" y="22098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93239" name="Text Box 55"/>
          <p:cNvSpPr txBox="1">
            <a:spLocks noChangeArrowheads="1"/>
          </p:cNvSpPr>
          <p:nvPr/>
        </p:nvSpPr>
        <p:spPr bwMode="auto">
          <a:xfrm>
            <a:off x="1828800" y="4038600"/>
            <a:ext cx="569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PC</a:t>
            </a:r>
            <a:r>
              <a:rPr lang="en-US" sz="1000"/>
              <a:t>W</a:t>
            </a:r>
          </a:p>
        </p:txBody>
      </p:sp>
      <p:grpSp>
        <p:nvGrpSpPr>
          <p:cNvPr id="93240" name="Group 56"/>
          <p:cNvGrpSpPr>
            <a:grpSpLocks/>
          </p:cNvGrpSpPr>
          <p:nvPr/>
        </p:nvGrpSpPr>
        <p:grpSpPr bwMode="auto">
          <a:xfrm>
            <a:off x="3733800" y="2133600"/>
            <a:ext cx="762000" cy="2667000"/>
            <a:chOff x="2352" y="1344"/>
            <a:chExt cx="480" cy="1680"/>
          </a:xfrm>
        </p:grpSpPr>
        <p:sp>
          <p:nvSpPr>
            <p:cNvPr id="93241" name="Line 57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42" name="Line 58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243" name="Text Box 59"/>
          <p:cNvSpPr txBox="1">
            <a:spLocks noChangeArrowheads="1"/>
          </p:cNvSpPr>
          <p:nvPr/>
        </p:nvSpPr>
        <p:spPr bwMode="auto">
          <a:xfrm>
            <a:off x="3200400" y="2286000"/>
            <a:ext cx="48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M</a:t>
            </a:r>
            <a:r>
              <a:rPr lang="en-US" sz="1000" b="1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93244" name="Rectangle 60"/>
          <p:cNvSpPr>
            <a:spLocks noChangeArrowheads="1"/>
          </p:cNvSpPr>
          <p:nvPr/>
        </p:nvSpPr>
        <p:spPr bwMode="auto">
          <a:xfrm>
            <a:off x="1752600" y="1295400"/>
            <a:ext cx="762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5" name="Rectangle 61"/>
          <p:cNvSpPr>
            <a:spLocks noChangeArrowheads="1"/>
          </p:cNvSpPr>
          <p:nvPr/>
        </p:nvSpPr>
        <p:spPr bwMode="auto">
          <a:xfrm>
            <a:off x="4038600" y="1295400"/>
            <a:ext cx="762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6" name="Rectangle 62"/>
          <p:cNvSpPr>
            <a:spLocks noChangeArrowheads="1"/>
          </p:cNvSpPr>
          <p:nvPr/>
        </p:nvSpPr>
        <p:spPr bwMode="auto">
          <a:xfrm rot="5400000">
            <a:off x="5181600" y="2362200"/>
            <a:ext cx="762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3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3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3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1000"/>
                                        <p:tgtEl>
                                          <p:spTgt spid="93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3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1000"/>
                                        <p:tgtEl>
                                          <p:spTgt spid="93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43" grpId="0"/>
      <p:bldP spid="93244" grpId="0" animBg="1"/>
      <p:bldP spid="93244" grpId="1" animBg="1"/>
      <p:bldP spid="93245" grpId="0" animBg="1"/>
      <p:bldP spid="93245" grpId="1" animBg="1"/>
      <p:bldP spid="9324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600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 sz="2400"/>
              <a:t>PRIBAVLJANJ</a:t>
            </a:r>
            <a:r>
              <a:rPr lang="en-US" sz="2400"/>
              <a:t>E</a:t>
            </a:r>
            <a:r>
              <a:rPr lang="sr-Latn-CS" sz="2400"/>
              <a:t> MAŠINSKIH INSTRUKCIJA</a:t>
            </a:r>
            <a:endParaRPr lang="en-US" sz="2400"/>
          </a:p>
        </p:txBody>
      </p:sp>
      <p:grpSp>
        <p:nvGrpSpPr>
          <p:cNvPr id="94211" name="Group 3"/>
          <p:cNvGrpSpPr>
            <a:grpSpLocks/>
          </p:cNvGrpSpPr>
          <p:nvPr/>
        </p:nvGrpSpPr>
        <p:grpSpPr bwMode="auto">
          <a:xfrm>
            <a:off x="228600" y="838200"/>
            <a:ext cx="1524000" cy="1295400"/>
            <a:chOff x="864" y="1920"/>
            <a:chExt cx="960" cy="816"/>
          </a:xfrm>
        </p:grpSpPr>
        <p:sp>
          <p:nvSpPr>
            <p:cNvPr id="94212" name="Rectangle 4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4213" name="Text Box 5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Memorijski adresni registar</a:t>
              </a:r>
            </a:p>
            <a:p>
              <a:pPr algn="ctr"/>
              <a:r>
                <a:rPr lang="en-US"/>
                <a:t>(MAR)</a:t>
              </a:r>
            </a:p>
          </p:txBody>
        </p:sp>
      </p:grp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152400" y="2667000"/>
            <a:ext cx="7010400" cy="3276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4215" name="Group 7"/>
          <p:cNvGrpSpPr>
            <a:grpSpLocks/>
          </p:cNvGrpSpPr>
          <p:nvPr/>
        </p:nvGrpSpPr>
        <p:grpSpPr bwMode="auto">
          <a:xfrm>
            <a:off x="2514600" y="838200"/>
            <a:ext cx="1524000" cy="1295400"/>
            <a:chOff x="2064" y="2784"/>
            <a:chExt cx="960" cy="816"/>
          </a:xfrm>
        </p:grpSpPr>
        <p:sp>
          <p:nvSpPr>
            <p:cNvPr id="94216" name="Rectangle 8"/>
            <p:cNvSpPr>
              <a:spLocks noChangeArrowheads="1"/>
            </p:cNvSpPr>
            <p:nvPr/>
          </p:nvSpPr>
          <p:spPr bwMode="auto">
            <a:xfrm>
              <a:off x="2064" y="2784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4217" name="Text Box 9"/>
            <p:cNvSpPr txBox="1">
              <a:spLocks noChangeArrowheads="1"/>
            </p:cNvSpPr>
            <p:nvPr/>
          </p:nvSpPr>
          <p:spPr bwMode="auto">
            <a:xfrm>
              <a:off x="2112" y="2976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Operativna memorija</a:t>
              </a:r>
            </a:p>
          </p:txBody>
        </p:sp>
      </p:grpSp>
      <p:grpSp>
        <p:nvGrpSpPr>
          <p:cNvPr id="94218" name="Group 10"/>
          <p:cNvGrpSpPr>
            <a:grpSpLocks/>
          </p:cNvGrpSpPr>
          <p:nvPr/>
        </p:nvGrpSpPr>
        <p:grpSpPr bwMode="auto">
          <a:xfrm>
            <a:off x="1752600" y="1295400"/>
            <a:ext cx="762000" cy="304800"/>
            <a:chOff x="1776" y="2447"/>
            <a:chExt cx="672" cy="192"/>
          </a:xfrm>
        </p:grpSpPr>
        <p:sp>
          <p:nvSpPr>
            <p:cNvPr id="94219" name="Line 11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20" name="Line 12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4221" name="Group 13"/>
          <p:cNvGrpSpPr>
            <a:grpSpLocks/>
          </p:cNvGrpSpPr>
          <p:nvPr/>
        </p:nvGrpSpPr>
        <p:grpSpPr bwMode="auto">
          <a:xfrm rot="16200000">
            <a:off x="990600" y="2362200"/>
            <a:ext cx="762000" cy="304800"/>
            <a:chOff x="1776" y="2447"/>
            <a:chExt cx="672" cy="192"/>
          </a:xfrm>
        </p:grpSpPr>
        <p:sp>
          <p:nvSpPr>
            <p:cNvPr id="94222" name="Line 14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23" name="Line 15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4224" name="Group 16"/>
          <p:cNvGrpSpPr>
            <a:grpSpLocks/>
          </p:cNvGrpSpPr>
          <p:nvPr/>
        </p:nvGrpSpPr>
        <p:grpSpPr bwMode="auto">
          <a:xfrm>
            <a:off x="4800600" y="838200"/>
            <a:ext cx="1524000" cy="1295400"/>
            <a:chOff x="864" y="1920"/>
            <a:chExt cx="960" cy="816"/>
          </a:xfrm>
        </p:grpSpPr>
        <p:sp>
          <p:nvSpPr>
            <p:cNvPr id="94225" name="Rectangle 17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4226" name="Text Box 18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Memorisjki prihvatni registar</a:t>
              </a:r>
            </a:p>
            <a:p>
              <a:pPr algn="ctr"/>
              <a:r>
                <a:rPr lang="en-US"/>
                <a:t>(MBR)</a:t>
              </a:r>
            </a:p>
          </p:txBody>
        </p:sp>
      </p:grpSp>
      <p:grpSp>
        <p:nvGrpSpPr>
          <p:cNvPr id="94227" name="Group 19"/>
          <p:cNvGrpSpPr>
            <a:grpSpLocks/>
          </p:cNvGrpSpPr>
          <p:nvPr/>
        </p:nvGrpSpPr>
        <p:grpSpPr bwMode="auto">
          <a:xfrm>
            <a:off x="4038600" y="1295400"/>
            <a:ext cx="762000" cy="304800"/>
            <a:chOff x="1776" y="2447"/>
            <a:chExt cx="672" cy="192"/>
          </a:xfrm>
        </p:grpSpPr>
        <p:sp>
          <p:nvSpPr>
            <p:cNvPr id="94228" name="Line 20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29" name="Line 21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4230" name="Group 22"/>
          <p:cNvGrpSpPr>
            <a:grpSpLocks/>
          </p:cNvGrpSpPr>
          <p:nvPr/>
        </p:nvGrpSpPr>
        <p:grpSpPr bwMode="auto">
          <a:xfrm>
            <a:off x="4495800" y="4648200"/>
            <a:ext cx="1905000" cy="1066800"/>
            <a:chOff x="2832" y="2400"/>
            <a:chExt cx="1200" cy="672"/>
          </a:xfrm>
        </p:grpSpPr>
        <p:sp>
          <p:nvSpPr>
            <p:cNvPr id="94231" name="Text Box 23"/>
            <p:cNvSpPr txBox="1">
              <a:spLocks noChangeArrowheads="1"/>
            </p:cNvSpPr>
            <p:nvPr/>
          </p:nvSpPr>
          <p:spPr bwMode="auto">
            <a:xfrm>
              <a:off x="2880" y="2448"/>
              <a:ext cx="111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digitalna kola</a:t>
              </a:r>
            </a:p>
            <a:p>
              <a:pPr algn="ctr"/>
              <a:r>
                <a:rPr lang="en-US"/>
                <a:t>za generisanje</a:t>
              </a:r>
            </a:p>
            <a:p>
              <a:pPr algn="ctr"/>
              <a:r>
                <a:rPr lang="en-US"/>
                <a:t>kontrolnih signala</a:t>
              </a:r>
            </a:p>
          </p:txBody>
        </p:sp>
        <p:sp>
          <p:nvSpPr>
            <p:cNvPr id="94232" name="Rectangle 24"/>
            <p:cNvSpPr>
              <a:spLocks noChangeArrowheads="1"/>
            </p:cNvSpPr>
            <p:nvPr/>
          </p:nvSpPr>
          <p:spPr bwMode="auto">
            <a:xfrm>
              <a:off x="2832" y="2400"/>
              <a:ext cx="1200" cy="67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4233" name="Group 25"/>
          <p:cNvGrpSpPr>
            <a:grpSpLocks/>
          </p:cNvGrpSpPr>
          <p:nvPr/>
        </p:nvGrpSpPr>
        <p:grpSpPr bwMode="auto">
          <a:xfrm>
            <a:off x="4495800" y="2895600"/>
            <a:ext cx="1905000" cy="609600"/>
            <a:chOff x="2832" y="1872"/>
            <a:chExt cx="1200" cy="384"/>
          </a:xfrm>
        </p:grpSpPr>
        <p:sp>
          <p:nvSpPr>
            <p:cNvPr id="94234" name="Rectangle 26"/>
            <p:cNvSpPr>
              <a:spLocks noChangeArrowheads="1"/>
            </p:cNvSpPr>
            <p:nvPr/>
          </p:nvSpPr>
          <p:spPr bwMode="auto">
            <a:xfrm>
              <a:off x="2832" y="1872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35" name="Text Box 27"/>
            <p:cNvSpPr txBox="1">
              <a:spLocks noChangeArrowheads="1"/>
            </p:cNvSpPr>
            <p:nvPr/>
          </p:nvSpPr>
          <p:spPr bwMode="auto">
            <a:xfrm>
              <a:off x="2928" y="1968"/>
              <a:ext cx="9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registar naredbi</a:t>
              </a:r>
            </a:p>
          </p:txBody>
        </p:sp>
      </p:grpSp>
      <p:grpSp>
        <p:nvGrpSpPr>
          <p:cNvPr id="94236" name="Group 28"/>
          <p:cNvGrpSpPr>
            <a:grpSpLocks/>
          </p:cNvGrpSpPr>
          <p:nvPr/>
        </p:nvGrpSpPr>
        <p:grpSpPr bwMode="auto">
          <a:xfrm>
            <a:off x="4495800" y="3810000"/>
            <a:ext cx="1905000" cy="609600"/>
            <a:chOff x="2832" y="3264"/>
            <a:chExt cx="1200" cy="384"/>
          </a:xfrm>
        </p:grpSpPr>
        <p:sp>
          <p:nvSpPr>
            <p:cNvPr id="94237" name="Text Box 29"/>
            <p:cNvSpPr txBox="1">
              <a:spLocks noChangeArrowheads="1"/>
            </p:cNvSpPr>
            <p:nvPr/>
          </p:nvSpPr>
          <p:spPr bwMode="auto">
            <a:xfrm>
              <a:off x="2832" y="3360"/>
              <a:ext cx="11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dekoder instrukcija</a:t>
              </a:r>
            </a:p>
          </p:txBody>
        </p:sp>
        <p:sp>
          <p:nvSpPr>
            <p:cNvPr id="94238" name="Rectangle 30"/>
            <p:cNvSpPr>
              <a:spLocks noChangeArrowheads="1"/>
            </p:cNvSpPr>
            <p:nvPr/>
          </p:nvSpPr>
          <p:spPr bwMode="auto">
            <a:xfrm>
              <a:off x="2832" y="3264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4239" name="Group 31"/>
          <p:cNvGrpSpPr>
            <a:grpSpLocks/>
          </p:cNvGrpSpPr>
          <p:nvPr/>
        </p:nvGrpSpPr>
        <p:grpSpPr bwMode="auto">
          <a:xfrm rot="16200000">
            <a:off x="5181600" y="2362200"/>
            <a:ext cx="762000" cy="304800"/>
            <a:chOff x="1776" y="2447"/>
            <a:chExt cx="672" cy="192"/>
          </a:xfrm>
        </p:grpSpPr>
        <p:sp>
          <p:nvSpPr>
            <p:cNvPr id="94240" name="Line 32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41" name="Line 33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4242" name="Group 34"/>
          <p:cNvGrpSpPr>
            <a:grpSpLocks/>
          </p:cNvGrpSpPr>
          <p:nvPr/>
        </p:nvGrpSpPr>
        <p:grpSpPr bwMode="auto">
          <a:xfrm rot="16200000">
            <a:off x="5410200" y="3505200"/>
            <a:ext cx="304800" cy="304800"/>
            <a:chOff x="1776" y="2447"/>
            <a:chExt cx="672" cy="192"/>
          </a:xfrm>
        </p:grpSpPr>
        <p:sp>
          <p:nvSpPr>
            <p:cNvPr id="94243" name="Line 35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44" name="Line 36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4245" name="Group 37"/>
          <p:cNvGrpSpPr>
            <a:grpSpLocks/>
          </p:cNvGrpSpPr>
          <p:nvPr/>
        </p:nvGrpSpPr>
        <p:grpSpPr bwMode="auto">
          <a:xfrm rot="16200000">
            <a:off x="5448300" y="4381500"/>
            <a:ext cx="228600" cy="304800"/>
            <a:chOff x="1776" y="2447"/>
            <a:chExt cx="672" cy="192"/>
          </a:xfrm>
        </p:grpSpPr>
        <p:sp>
          <p:nvSpPr>
            <p:cNvPr id="94246" name="Line 38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47" name="Line 39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4248" name="Group 40"/>
          <p:cNvGrpSpPr>
            <a:grpSpLocks/>
          </p:cNvGrpSpPr>
          <p:nvPr/>
        </p:nvGrpSpPr>
        <p:grpSpPr bwMode="auto">
          <a:xfrm>
            <a:off x="838200" y="2895600"/>
            <a:ext cx="1917700" cy="685800"/>
            <a:chOff x="720" y="2304"/>
            <a:chExt cx="1208" cy="432"/>
          </a:xfrm>
        </p:grpSpPr>
        <p:sp>
          <p:nvSpPr>
            <p:cNvPr id="94249" name="Text Box 41"/>
            <p:cNvSpPr txBox="1">
              <a:spLocks noChangeArrowheads="1"/>
            </p:cNvSpPr>
            <p:nvPr/>
          </p:nvSpPr>
          <p:spPr bwMode="auto">
            <a:xfrm>
              <a:off x="720" y="2304"/>
              <a:ext cx="12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sr-Latn-CS"/>
                <a:t>Adresar instrukcija</a:t>
              </a:r>
            </a:p>
            <a:p>
              <a:r>
                <a:rPr lang="sr-Latn-CS"/>
                <a:t>brojač naredbi</a:t>
              </a:r>
              <a:r>
                <a:rPr lang="pt-BR"/>
                <a:t> (</a:t>
              </a:r>
              <a:r>
                <a:rPr lang="sr-Latn-CS"/>
                <a:t>PC</a:t>
              </a:r>
              <a:r>
                <a:rPr lang="pt-BR"/>
                <a:t>)</a:t>
              </a:r>
              <a:endParaRPr lang="en-US"/>
            </a:p>
          </p:txBody>
        </p:sp>
        <p:sp>
          <p:nvSpPr>
            <p:cNvPr id="94250" name="Rectangle 42"/>
            <p:cNvSpPr>
              <a:spLocks noChangeArrowheads="1"/>
            </p:cNvSpPr>
            <p:nvPr/>
          </p:nvSpPr>
          <p:spPr bwMode="auto">
            <a:xfrm>
              <a:off x="720" y="2304"/>
              <a:ext cx="1200" cy="43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4251" name="Text Box 43"/>
          <p:cNvSpPr txBox="1">
            <a:spLocks noChangeArrowheads="1"/>
          </p:cNvSpPr>
          <p:nvPr/>
        </p:nvSpPr>
        <p:spPr bwMode="auto">
          <a:xfrm>
            <a:off x="533400" y="5562600"/>
            <a:ext cx="302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sr-Latn-CS"/>
              <a:t>ontrolno </a:t>
            </a:r>
            <a:r>
              <a:rPr lang="en-US"/>
              <a:t>– </a:t>
            </a:r>
            <a:r>
              <a:rPr lang="sr-Latn-CS"/>
              <a:t>upravljačka jedinica</a:t>
            </a:r>
            <a:endParaRPr lang="en-US"/>
          </a:p>
        </p:txBody>
      </p:sp>
      <p:grpSp>
        <p:nvGrpSpPr>
          <p:cNvPr id="94252" name="Group 44"/>
          <p:cNvGrpSpPr>
            <a:grpSpLocks/>
          </p:cNvGrpSpPr>
          <p:nvPr/>
        </p:nvGrpSpPr>
        <p:grpSpPr bwMode="auto">
          <a:xfrm>
            <a:off x="1828800" y="3581400"/>
            <a:ext cx="2667000" cy="1371600"/>
            <a:chOff x="1152" y="2256"/>
            <a:chExt cx="1680" cy="864"/>
          </a:xfrm>
        </p:grpSpPr>
        <p:sp>
          <p:nvSpPr>
            <p:cNvPr id="94253" name="Line 45"/>
            <p:cNvSpPr>
              <a:spLocks noChangeShapeType="1"/>
            </p:cNvSpPr>
            <p:nvPr/>
          </p:nvSpPr>
          <p:spPr bwMode="auto">
            <a:xfrm flipH="1" flipV="1">
              <a:off x="1152" y="2256"/>
              <a:ext cx="0" cy="864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54" name="Line 46"/>
            <p:cNvSpPr>
              <a:spLocks noChangeShapeType="1"/>
            </p:cNvSpPr>
            <p:nvPr/>
          </p:nvSpPr>
          <p:spPr bwMode="auto">
            <a:xfrm>
              <a:off x="1152" y="3120"/>
              <a:ext cx="1680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4255" name="Text Box 47"/>
          <p:cNvSpPr txBox="1">
            <a:spLocks noChangeArrowheads="1"/>
          </p:cNvSpPr>
          <p:nvPr/>
        </p:nvSpPr>
        <p:spPr bwMode="auto">
          <a:xfrm>
            <a:off x="1524000" y="22098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94256" name="Text Box 48"/>
          <p:cNvSpPr txBox="1">
            <a:spLocks noChangeArrowheads="1"/>
          </p:cNvSpPr>
          <p:nvPr/>
        </p:nvSpPr>
        <p:spPr bwMode="auto">
          <a:xfrm>
            <a:off x="1828800" y="9144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94257" name="Text Box 49"/>
          <p:cNvSpPr txBox="1">
            <a:spLocks noChangeArrowheads="1"/>
          </p:cNvSpPr>
          <p:nvPr/>
        </p:nvSpPr>
        <p:spPr bwMode="auto">
          <a:xfrm>
            <a:off x="4191000" y="9144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94258" name="Text Box 50"/>
          <p:cNvSpPr txBox="1">
            <a:spLocks noChangeArrowheads="1"/>
          </p:cNvSpPr>
          <p:nvPr/>
        </p:nvSpPr>
        <p:spPr bwMode="auto">
          <a:xfrm>
            <a:off x="5715000" y="22098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94259" name="Text Box 51"/>
          <p:cNvSpPr txBox="1">
            <a:spLocks noChangeArrowheads="1"/>
          </p:cNvSpPr>
          <p:nvPr/>
        </p:nvSpPr>
        <p:spPr bwMode="auto">
          <a:xfrm>
            <a:off x="1828800" y="4038600"/>
            <a:ext cx="2746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I</a:t>
            </a:r>
            <a:endParaRPr lang="en-US" sz="1000" b="1">
              <a:solidFill>
                <a:srgbClr val="FF0000"/>
              </a:solidFill>
            </a:endParaRPr>
          </a:p>
        </p:txBody>
      </p:sp>
      <p:sp>
        <p:nvSpPr>
          <p:cNvPr id="94266" name="Rectangle 58"/>
          <p:cNvSpPr>
            <a:spLocks noChangeArrowheads="1"/>
          </p:cNvSpPr>
          <p:nvPr/>
        </p:nvSpPr>
        <p:spPr bwMode="auto">
          <a:xfrm rot="5400000">
            <a:off x="5181600" y="2362200"/>
            <a:ext cx="762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267" name="Line 59"/>
          <p:cNvSpPr>
            <a:spLocks noChangeShapeType="1"/>
          </p:cNvSpPr>
          <p:nvPr/>
        </p:nvSpPr>
        <p:spPr bwMode="auto">
          <a:xfrm>
            <a:off x="2057400" y="4267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68" name="Text Box 60"/>
          <p:cNvSpPr txBox="1">
            <a:spLocks noChangeArrowheads="1"/>
          </p:cNvSpPr>
          <p:nvPr/>
        </p:nvSpPr>
        <p:spPr bwMode="auto">
          <a:xfrm>
            <a:off x="2438400" y="4114800"/>
            <a:ext cx="1390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[PC]=[PC]+1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4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4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4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4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59" grpId="0"/>
      <p:bldP spid="94267" grpId="0" animBg="1"/>
      <p:bldP spid="9426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1093788" y="2684463"/>
            <a:ext cx="69865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sr-Latn-CS" sz="3200"/>
              <a:t>F</a:t>
            </a:r>
            <a:r>
              <a:rPr lang="en-US" sz="3200"/>
              <a:t> </a:t>
            </a:r>
            <a:r>
              <a:rPr lang="sr-Latn-CS" sz="3200"/>
              <a:t>A</a:t>
            </a:r>
            <a:r>
              <a:rPr lang="en-US" sz="3200"/>
              <a:t> </a:t>
            </a:r>
            <a:r>
              <a:rPr lang="sr-Latn-CS" sz="3200"/>
              <a:t>Z</a:t>
            </a:r>
            <a:r>
              <a:rPr lang="en-US" sz="3200"/>
              <a:t> </a:t>
            </a:r>
            <a:r>
              <a:rPr lang="sr-Latn-CS" sz="3200"/>
              <a:t>A</a:t>
            </a:r>
            <a:r>
              <a:rPr lang="en-US" sz="3200"/>
              <a:t>  </a:t>
            </a:r>
            <a:r>
              <a:rPr lang="sr-Latn-CS" sz="3200"/>
              <a:t> I</a:t>
            </a:r>
            <a:r>
              <a:rPr lang="en-US" sz="3200"/>
              <a:t> </a:t>
            </a:r>
            <a:r>
              <a:rPr lang="sr-Latn-CS" sz="3200"/>
              <a:t>Z</a:t>
            </a:r>
            <a:r>
              <a:rPr lang="en-US" sz="3200"/>
              <a:t> </a:t>
            </a:r>
            <a:r>
              <a:rPr lang="sr-Latn-CS" sz="3200"/>
              <a:t>V</a:t>
            </a:r>
            <a:r>
              <a:rPr lang="en-US" sz="3200"/>
              <a:t> </a:t>
            </a:r>
            <a:r>
              <a:rPr lang="sr-Latn-CS" sz="3200"/>
              <a:t>R</a:t>
            </a:r>
            <a:r>
              <a:rPr lang="en-US" sz="3200"/>
              <a:t> </a:t>
            </a:r>
            <a:r>
              <a:rPr lang="sr-Latn-CS" sz="3200"/>
              <a:t>Š</a:t>
            </a:r>
            <a:r>
              <a:rPr lang="en-US" sz="3200"/>
              <a:t> </a:t>
            </a:r>
            <a:r>
              <a:rPr lang="sr-Latn-CS" sz="3200"/>
              <a:t>A</a:t>
            </a:r>
            <a:r>
              <a:rPr lang="en-US" sz="3200"/>
              <a:t> </a:t>
            </a:r>
            <a:r>
              <a:rPr lang="sr-Latn-CS" sz="3200"/>
              <a:t>V</a:t>
            </a:r>
            <a:r>
              <a:rPr lang="en-US" sz="3200"/>
              <a:t> </a:t>
            </a:r>
            <a:r>
              <a:rPr lang="sr-Latn-CS" sz="3200"/>
              <a:t>A</a:t>
            </a:r>
            <a:r>
              <a:rPr lang="en-US" sz="3200"/>
              <a:t> </a:t>
            </a:r>
            <a:r>
              <a:rPr lang="sr-Latn-CS" sz="3200"/>
              <a:t>N</a:t>
            </a:r>
            <a:r>
              <a:rPr lang="en-US" sz="3200"/>
              <a:t>j </a:t>
            </a:r>
            <a:r>
              <a:rPr lang="sr-Latn-CS" sz="3200"/>
              <a:t>A</a:t>
            </a:r>
            <a:endParaRPr lang="en-US" sz="3200"/>
          </a:p>
          <a:p>
            <a:pPr algn="ctr"/>
            <a:r>
              <a:rPr lang="sr-Latn-CS" sz="3200"/>
              <a:t>M</a:t>
            </a:r>
            <a:r>
              <a:rPr lang="en-US" sz="3200"/>
              <a:t> </a:t>
            </a:r>
            <a:r>
              <a:rPr lang="sr-Latn-CS" sz="3200"/>
              <a:t>A</a:t>
            </a:r>
            <a:r>
              <a:rPr lang="en-US" sz="3200"/>
              <a:t> </a:t>
            </a:r>
            <a:r>
              <a:rPr lang="sr-Latn-CS" sz="3200"/>
              <a:t>Š</a:t>
            </a:r>
            <a:r>
              <a:rPr lang="en-US" sz="3200"/>
              <a:t> </a:t>
            </a:r>
            <a:r>
              <a:rPr lang="sr-Latn-CS" sz="3200"/>
              <a:t>I</a:t>
            </a:r>
            <a:r>
              <a:rPr lang="en-US" sz="3200"/>
              <a:t> </a:t>
            </a:r>
            <a:r>
              <a:rPr lang="sr-Latn-CS" sz="3200"/>
              <a:t>N</a:t>
            </a:r>
            <a:r>
              <a:rPr lang="en-US" sz="3200"/>
              <a:t> </a:t>
            </a:r>
            <a:r>
              <a:rPr lang="sr-Latn-CS" sz="3200"/>
              <a:t>S</a:t>
            </a:r>
            <a:r>
              <a:rPr lang="en-US" sz="3200"/>
              <a:t> </a:t>
            </a:r>
            <a:r>
              <a:rPr lang="sr-Latn-CS" sz="3200"/>
              <a:t>K</a:t>
            </a:r>
            <a:r>
              <a:rPr lang="en-US" sz="3200"/>
              <a:t> </a:t>
            </a:r>
            <a:r>
              <a:rPr lang="sr-Latn-CS" sz="3200"/>
              <a:t>I</a:t>
            </a:r>
            <a:r>
              <a:rPr lang="en-US" sz="3200"/>
              <a:t> </a:t>
            </a:r>
            <a:r>
              <a:rPr lang="sr-Latn-CS" sz="3200"/>
              <a:t>H</a:t>
            </a:r>
            <a:r>
              <a:rPr lang="en-US" sz="3200"/>
              <a:t> </a:t>
            </a:r>
            <a:r>
              <a:rPr lang="sr-Latn-CS" sz="3200"/>
              <a:t> I</a:t>
            </a:r>
            <a:r>
              <a:rPr lang="en-US" sz="3200"/>
              <a:t> </a:t>
            </a:r>
            <a:r>
              <a:rPr lang="sr-Latn-CS" sz="3200"/>
              <a:t>N</a:t>
            </a:r>
            <a:r>
              <a:rPr lang="en-US" sz="3200"/>
              <a:t> </a:t>
            </a:r>
            <a:r>
              <a:rPr lang="sr-Latn-CS" sz="3200"/>
              <a:t>S</a:t>
            </a:r>
            <a:r>
              <a:rPr lang="en-US" sz="3200"/>
              <a:t> </a:t>
            </a:r>
            <a:r>
              <a:rPr lang="sr-Latn-CS" sz="3200"/>
              <a:t>T</a:t>
            </a:r>
            <a:r>
              <a:rPr lang="en-US" sz="3200"/>
              <a:t> </a:t>
            </a:r>
            <a:r>
              <a:rPr lang="sr-Latn-CS" sz="3200"/>
              <a:t>R</a:t>
            </a:r>
            <a:r>
              <a:rPr lang="en-US" sz="3200"/>
              <a:t> </a:t>
            </a:r>
            <a:r>
              <a:rPr lang="sr-Latn-CS" sz="3200"/>
              <a:t>U</a:t>
            </a:r>
            <a:r>
              <a:rPr lang="en-US" sz="3200"/>
              <a:t> </a:t>
            </a:r>
            <a:r>
              <a:rPr lang="sr-Latn-CS" sz="3200"/>
              <a:t>K</a:t>
            </a:r>
            <a:r>
              <a:rPr lang="en-US" sz="3200"/>
              <a:t> </a:t>
            </a:r>
            <a:r>
              <a:rPr lang="sr-Latn-CS" sz="3200"/>
              <a:t>C</a:t>
            </a:r>
            <a:r>
              <a:rPr lang="en-US" sz="3200"/>
              <a:t> </a:t>
            </a:r>
            <a:r>
              <a:rPr lang="sr-Latn-CS" sz="3200"/>
              <a:t>I</a:t>
            </a:r>
            <a:r>
              <a:rPr lang="en-US" sz="3200"/>
              <a:t> </a:t>
            </a:r>
            <a:r>
              <a:rPr lang="sr-Latn-CS" sz="3200"/>
              <a:t>J</a:t>
            </a:r>
            <a:r>
              <a:rPr lang="en-US" sz="3200"/>
              <a:t> </a:t>
            </a:r>
            <a:r>
              <a:rPr lang="sr-Latn-CS" sz="3200"/>
              <a:t>A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283" name="Group 3"/>
          <p:cNvGrpSpPr>
            <a:grpSpLocks/>
          </p:cNvGrpSpPr>
          <p:nvPr/>
        </p:nvGrpSpPr>
        <p:grpSpPr bwMode="auto">
          <a:xfrm>
            <a:off x="228600" y="838200"/>
            <a:ext cx="1524000" cy="1295400"/>
            <a:chOff x="864" y="1920"/>
            <a:chExt cx="960" cy="816"/>
          </a:xfrm>
        </p:grpSpPr>
        <p:sp>
          <p:nvSpPr>
            <p:cNvPr id="97284" name="Rectangle 4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7285" name="Text Box 5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(MAR)</a:t>
              </a:r>
            </a:p>
          </p:txBody>
        </p:sp>
      </p:grpSp>
      <p:sp>
        <p:nvSpPr>
          <p:cNvPr id="97286" name="Rectangle 6"/>
          <p:cNvSpPr>
            <a:spLocks noChangeArrowheads="1"/>
          </p:cNvSpPr>
          <p:nvPr/>
        </p:nvSpPr>
        <p:spPr bwMode="auto">
          <a:xfrm>
            <a:off x="152400" y="2667000"/>
            <a:ext cx="7010400" cy="3276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7287" name="Group 7"/>
          <p:cNvGrpSpPr>
            <a:grpSpLocks/>
          </p:cNvGrpSpPr>
          <p:nvPr/>
        </p:nvGrpSpPr>
        <p:grpSpPr bwMode="auto">
          <a:xfrm>
            <a:off x="2514600" y="838200"/>
            <a:ext cx="1524000" cy="1295400"/>
            <a:chOff x="2064" y="2784"/>
            <a:chExt cx="960" cy="816"/>
          </a:xfrm>
        </p:grpSpPr>
        <p:sp>
          <p:nvSpPr>
            <p:cNvPr id="97288" name="Rectangle 8"/>
            <p:cNvSpPr>
              <a:spLocks noChangeArrowheads="1"/>
            </p:cNvSpPr>
            <p:nvPr/>
          </p:nvSpPr>
          <p:spPr bwMode="auto">
            <a:xfrm>
              <a:off x="2064" y="2784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7289" name="Text Box 9"/>
            <p:cNvSpPr txBox="1">
              <a:spLocks noChangeArrowheads="1"/>
            </p:cNvSpPr>
            <p:nvPr/>
          </p:nvSpPr>
          <p:spPr bwMode="auto">
            <a:xfrm>
              <a:off x="2112" y="2976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Operativna memorija</a:t>
              </a:r>
            </a:p>
          </p:txBody>
        </p:sp>
      </p:grpSp>
      <p:grpSp>
        <p:nvGrpSpPr>
          <p:cNvPr id="97290" name="Group 10"/>
          <p:cNvGrpSpPr>
            <a:grpSpLocks/>
          </p:cNvGrpSpPr>
          <p:nvPr/>
        </p:nvGrpSpPr>
        <p:grpSpPr bwMode="auto">
          <a:xfrm>
            <a:off x="1752600" y="1295400"/>
            <a:ext cx="762000" cy="304800"/>
            <a:chOff x="1776" y="2447"/>
            <a:chExt cx="672" cy="192"/>
          </a:xfrm>
        </p:grpSpPr>
        <p:sp>
          <p:nvSpPr>
            <p:cNvPr id="97291" name="Line 11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292" name="Line 12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293" name="Group 13"/>
          <p:cNvGrpSpPr>
            <a:grpSpLocks/>
          </p:cNvGrpSpPr>
          <p:nvPr/>
        </p:nvGrpSpPr>
        <p:grpSpPr bwMode="auto">
          <a:xfrm rot="16200000">
            <a:off x="990600" y="2362200"/>
            <a:ext cx="762000" cy="304800"/>
            <a:chOff x="1776" y="2447"/>
            <a:chExt cx="672" cy="192"/>
          </a:xfrm>
        </p:grpSpPr>
        <p:sp>
          <p:nvSpPr>
            <p:cNvPr id="97294" name="Line 14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295" name="Line 15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296" name="Group 16"/>
          <p:cNvGrpSpPr>
            <a:grpSpLocks/>
          </p:cNvGrpSpPr>
          <p:nvPr/>
        </p:nvGrpSpPr>
        <p:grpSpPr bwMode="auto">
          <a:xfrm>
            <a:off x="4800600" y="838200"/>
            <a:ext cx="1524000" cy="1295400"/>
            <a:chOff x="864" y="1920"/>
            <a:chExt cx="960" cy="816"/>
          </a:xfrm>
        </p:grpSpPr>
        <p:sp>
          <p:nvSpPr>
            <p:cNvPr id="97297" name="Rectangle 17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7298" name="Text Box 18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(MBR)</a:t>
              </a:r>
            </a:p>
          </p:txBody>
        </p:sp>
      </p:grpSp>
      <p:grpSp>
        <p:nvGrpSpPr>
          <p:cNvPr id="97299" name="Group 19"/>
          <p:cNvGrpSpPr>
            <a:grpSpLocks/>
          </p:cNvGrpSpPr>
          <p:nvPr/>
        </p:nvGrpSpPr>
        <p:grpSpPr bwMode="auto">
          <a:xfrm>
            <a:off x="4038600" y="1295400"/>
            <a:ext cx="762000" cy="304800"/>
            <a:chOff x="1776" y="2447"/>
            <a:chExt cx="672" cy="192"/>
          </a:xfrm>
        </p:grpSpPr>
        <p:sp>
          <p:nvSpPr>
            <p:cNvPr id="97300" name="Line 20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301" name="Line 21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302" name="Group 22"/>
          <p:cNvGrpSpPr>
            <a:grpSpLocks/>
          </p:cNvGrpSpPr>
          <p:nvPr/>
        </p:nvGrpSpPr>
        <p:grpSpPr bwMode="auto">
          <a:xfrm>
            <a:off x="4495800" y="4648200"/>
            <a:ext cx="1905000" cy="1066800"/>
            <a:chOff x="2832" y="2400"/>
            <a:chExt cx="1200" cy="672"/>
          </a:xfrm>
        </p:grpSpPr>
        <p:sp>
          <p:nvSpPr>
            <p:cNvPr id="97303" name="Text Box 23"/>
            <p:cNvSpPr txBox="1">
              <a:spLocks noChangeArrowheads="1"/>
            </p:cNvSpPr>
            <p:nvPr/>
          </p:nvSpPr>
          <p:spPr bwMode="auto">
            <a:xfrm>
              <a:off x="2880" y="2448"/>
              <a:ext cx="111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digitalna kola</a:t>
              </a:r>
            </a:p>
            <a:p>
              <a:pPr algn="ctr"/>
              <a:r>
                <a:rPr lang="en-US"/>
                <a:t>za generisanje</a:t>
              </a:r>
            </a:p>
            <a:p>
              <a:pPr algn="ctr"/>
              <a:r>
                <a:rPr lang="en-US"/>
                <a:t>kontrolnih signala</a:t>
              </a:r>
            </a:p>
          </p:txBody>
        </p:sp>
        <p:sp>
          <p:nvSpPr>
            <p:cNvPr id="97304" name="Rectangle 24"/>
            <p:cNvSpPr>
              <a:spLocks noChangeArrowheads="1"/>
            </p:cNvSpPr>
            <p:nvPr/>
          </p:nvSpPr>
          <p:spPr bwMode="auto">
            <a:xfrm>
              <a:off x="2832" y="2400"/>
              <a:ext cx="1200" cy="67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7305" name="Group 25"/>
          <p:cNvGrpSpPr>
            <a:grpSpLocks/>
          </p:cNvGrpSpPr>
          <p:nvPr/>
        </p:nvGrpSpPr>
        <p:grpSpPr bwMode="auto">
          <a:xfrm>
            <a:off x="4495800" y="2895600"/>
            <a:ext cx="1905000" cy="609600"/>
            <a:chOff x="2832" y="1872"/>
            <a:chExt cx="1200" cy="384"/>
          </a:xfrm>
        </p:grpSpPr>
        <p:sp>
          <p:nvSpPr>
            <p:cNvPr id="97306" name="Rectangle 26"/>
            <p:cNvSpPr>
              <a:spLocks noChangeArrowheads="1"/>
            </p:cNvSpPr>
            <p:nvPr/>
          </p:nvSpPr>
          <p:spPr bwMode="auto">
            <a:xfrm>
              <a:off x="2832" y="1872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07" name="Text Box 27"/>
            <p:cNvSpPr txBox="1">
              <a:spLocks noChangeArrowheads="1"/>
            </p:cNvSpPr>
            <p:nvPr/>
          </p:nvSpPr>
          <p:spPr bwMode="auto">
            <a:xfrm>
              <a:off x="2928" y="1968"/>
              <a:ext cx="9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registar naredbi</a:t>
              </a:r>
            </a:p>
          </p:txBody>
        </p:sp>
      </p:grpSp>
      <p:grpSp>
        <p:nvGrpSpPr>
          <p:cNvPr id="97308" name="Group 28"/>
          <p:cNvGrpSpPr>
            <a:grpSpLocks/>
          </p:cNvGrpSpPr>
          <p:nvPr/>
        </p:nvGrpSpPr>
        <p:grpSpPr bwMode="auto">
          <a:xfrm>
            <a:off x="4495800" y="3810000"/>
            <a:ext cx="1905000" cy="609600"/>
            <a:chOff x="2832" y="3264"/>
            <a:chExt cx="1200" cy="384"/>
          </a:xfrm>
        </p:grpSpPr>
        <p:sp>
          <p:nvSpPr>
            <p:cNvPr id="97309" name="Text Box 29"/>
            <p:cNvSpPr txBox="1">
              <a:spLocks noChangeArrowheads="1"/>
            </p:cNvSpPr>
            <p:nvPr/>
          </p:nvSpPr>
          <p:spPr bwMode="auto">
            <a:xfrm>
              <a:off x="2832" y="3360"/>
              <a:ext cx="11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dekoder instrukcija</a:t>
              </a:r>
            </a:p>
          </p:txBody>
        </p:sp>
        <p:sp>
          <p:nvSpPr>
            <p:cNvPr id="97310" name="Rectangle 30"/>
            <p:cNvSpPr>
              <a:spLocks noChangeArrowheads="1"/>
            </p:cNvSpPr>
            <p:nvPr/>
          </p:nvSpPr>
          <p:spPr bwMode="auto">
            <a:xfrm>
              <a:off x="2832" y="3264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7311" name="Group 31"/>
          <p:cNvGrpSpPr>
            <a:grpSpLocks/>
          </p:cNvGrpSpPr>
          <p:nvPr/>
        </p:nvGrpSpPr>
        <p:grpSpPr bwMode="auto">
          <a:xfrm rot="16200000">
            <a:off x="5181600" y="2362200"/>
            <a:ext cx="762000" cy="304800"/>
            <a:chOff x="1776" y="2447"/>
            <a:chExt cx="672" cy="192"/>
          </a:xfrm>
        </p:grpSpPr>
        <p:sp>
          <p:nvSpPr>
            <p:cNvPr id="97312" name="Line 32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313" name="Line 33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314" name="Group 34"/>
          <p:cNvGrpSpPr>
            <a:grpSpLocks/>
          </p:cNvGrpSpPr>
          <p:nvPr/>
        </p:nvGrpSpPr>
        <p:grpSpPr bwMode="auto">
          <a:xfrm rot="16200000">
            <a:off x="5410200" y="3505200"/>
            <a:ext cx="304800" cy="304800"/>
            <a:chOff x="1776" y="2447"/>
            <a:chExt cx="672" cy="192"/>
          </a:xfrm>
        </p:grpSpPr>
        <p:sp>
          <p:nvSpPr>
            <p:cNvPr id="97315" name="Line 35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316" name="Line 36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317" name="Group 37"/>
          <p:cNvGrpSpPr>
            <a:grpSpLocks/>
          </p:cNvGrpSpPr>
          <p:nvPr/>
        </p:nvGrpSpPr>
        <p:grpSpPr bwMode="auto">
          <a:xfrm rot="16200000">
            <a:off x="5448300" y="4381500"/>
            <a:ext cx="228600" cy="304800"/>
            <a:chOff x="1776" y="2447"/>
            <a:chExt cx="672" cy="192"/>
          </a:xfrm>
        </p:grpSpPr>
        <p:sp>
          <p:nvSpPr>
            <p:cNvPr id="97318" name="Line 38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319" name="Line 39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320" name="Group 40"/>
          <p:cNvGrpSpPr>
            <a:grpSpLocks/>
          </p:cNvGrpSpPr>
          <p:nvPr/>
        </p:nvGrpSpPr>
        <p:grpSpPr bwMode="auto">
          <a:xfrm>
            <a:off x="838200" y="2895600"/>
            <a:ext cx="1917700" cy="685800"/>
            <a:chOff x="720" y="2304"/>
            <a:chExt cx="1208" cy="432"/>
          </a:xfrm>
        </p:grpSpPr>
        <p:sp>
          <p:nvSpPr>
            <p:cNvPr id="97321" name="Text Box 41"/>
            <p:cNvSpPr txBox="1">
              <a:spLocks noChangeArrowheads="1"/>
            </p:cNvSpPr>
            <p:nvPr/>
          </p:nvSpPr>
          <p:spPr bwMode="auto">
            <a:xfrm>
              <a:off x="720" y="2304"/>
              <a:ext cx="12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sr-Latn-CS"/>
                <a:t>Adresar instrukcija</a:t>
              </a:r>
            </a:p>
            <a:p>
              <a:r>
                <a:rPr lang="sr-Latn-CS"/>
                <a:t>brojač naredbi</a:t>
              </a:r>
              <a:r>
                <a:rPr lang="pt-BR"/>
                <a:t> (</a:t>
              </a:r>
              <a:r>
                <a:rPr lang="sr-Latn-CS"/>
                <a:t>PC</a:t>
              </a:r>
              <a:r>
                <a:rPr lang="pt-BR"/>
                <a:t>)</a:t>
              </a:r>
              <a:endParaRPr lang="en-US"/>
            </a:p>
          </p:txBody>
        </p:sp>
        <p:sp>
          <p:nvSpPr>
            <p:cNvPr id="97322" name="Rectangle 42"/>
            <p:cNvSpPr>
              <a:spLocks noChangeArrowheads="1"/>
            </p:cNvSpPr>
            <p:nvPr/>
          </p:nvSpPr>
          <p:spPr bwMode="auto">
            <a:xfrm>
              <a:off x="720" y="2304"/>
              <a:ext cx="1200" cy="43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7323" name="Text Box 43"/>
          <p:cNvSpPr txBox="1">
            <a:spLocks noChangeArrowheads="1"/>
          </p:cNvSpPr>
          <p:nvPr/>
        </p:nvSpPr>
        <p:spPr bwMode="auto">
          <a:xfrm>
            <a:off x="533400" y="5562600"/>
            <a:ext cx="302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sr-Latn-CS"/>
              <a:t>ontrolno </a:t>
            </a:r>
            <a:r>
              <a:rPr lang="en-US"/>
              <a:t>– </a:t>
            </a:r>
            <a:r>
              <a:rPr lang="sr-Latn-CS"/>
              <a:t>upravljačka jedinica</a:t>
            </a:r>
            <a:endParaRPr lang="en-US"/>
          </a:p>
        </p:txBody>
      </p:sp>
      <p:grpSp>
        <p:nvGrpSpPr>
          <p:cNvPr id="97324" name="Group 44"/>
          <p:cNvGrpSpPr>
            <a:grpSpLocks/>
          </p:cNvGrpSpPr>
          <p:nvPr/>
        </p:nvGrpSpPr>
        <p:grpSpPr bwMode="auto">
          <a:xfrm>
            <a:off x="457200" y="2133600"/>
            <a:ext cx="4038600" cy="3124200"/>
            <a:chOff x="288" y="1344"/>
            <a:chExt cx="2544" cy="1968"/>
          </a:xfrm>
        </p:grpSpPr>
        <p:sp>
          <p:nvSpPr>
            <p:cNvPr id="97325" name="Line 45"/>
            <p:cNvSpPr>
              <a:spLocks noChangeShapeType="1"/>
            </p:cNvSpPr>
            <p:nvPr/>
          </p:nvSpPr>
          <p:spPr bwMode="auto">
            <a:xfrm flipH="1" flipV="1">
              <a:off x="288" y="1344"/>
              <a:ext cx="0" cy="196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326" name="Line 46"/>
            <p:cNvSpPr>
              <a:spLocks noChangeShapeType="1"/>
            </p:cNvSpPr>
            <p:nvPr/>
          </p:nvSpPr>
          <p:spPr bwMode="auto">
            <a:xfrm>
              <a:off x="288" y="3312"/>
              <a:ext cx="25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327" name="Text Box 47"/>
          <p:cNvSpPr txBox="1">
            <a:spLocks noChangeArrowheads="1"/>
          </p:cNvSpPr>
          <p:nvPr/>
        </p:nvSpPr>
        <p:spPr bwMode="auto">
          <a:xfrm>
            <a:off x="457200" y="22860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grpSp>
        <p:nvGrpSpPr>
          <p:cNvPr id="97328" name="Group 48"/>
          <p:cNvGrpSpPr>
            <a:grpSpLocks/>
          </p:cNvGrpSpPr>
          <p:nvPr/>
        </p:nvGrpSpPr>
        <p:grpSpPr bwMode="auto">
          <a:xfrm>
            <a:off x="1828800" y="3581400"/>
            <a:ext cx="2667000" cy="1371600"/>
            <a:chOff x="1152" y="2256"/>
            <a:chExt cx="1680" cy="864"/>
          </a:xfrm>
        </p:grpSpPr>
        <p:sp>
          <p:nvSpPr>
            <p:cNvPr id="97329" name="Line 49"/>
            <p:cNvSpPr>
              <a:spLocks noChangeShapeType="1"/>
            </p:cNvSpPr>
            <p:nvPr/>
          </p:nvSpPr>
          <p:spPr bwMode="auto">
            <a:xfrm flipH="1" flipV="1">
              <a:off x="1152" y="2256"/>
              <a:ext cx="0" cy="8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330" name="Line 50"/>
            <p:cNvSpPr>
              <a:spLocks noChangeShapeType="1"/>
            </p:cNvSpPr>
            <p:nvPr/>
          </p:nvSpPr>
          <p:spPr bwMode="auto">
            <a:xfrm>
              <a:off x="1152" y="3120"/>
              <a:ext cx="16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331" name="Text Box 51"/>
          <p:cNvSpPr txBox="1">
            <a:spLocks noChangeArrowheads="1"/>
          </p:cNvSpPr>
          <p:nvPr/>
        </p:nvSpPr>
        <p:spPr bwMode="auto">
          <a:xfrm>
            <a:off x="1524000" y="22098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97332" name="Text Box 52"/>
          <p:cNvSpPr txBox="1">
            <a:spLocks noChangeArrowheads="1"/>
          </p:cNvSpPr>
          <p:nvPr/>
        </p:nvSpPr>
        <p:spPr bwMode="auto">
          <a:xfrm>
            <a:off x="1828800" y="9144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97333" name="Text Box 53"/>
          <p:cNvSpPr txBox="1">
            <a:spLocks noChangeArrowheads="1"/>
          </p:cNvSpPr>
          <p:nvPr/>
        </p:nvSpPr>
        <p:spPr bwMode="auto">
          <a:xfrm>
            <a:off x="4191000" y="9144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97334" name="Text Box 54"/>
          <p:cNvSpPr txBox="1">
            <a:spLocks noChangeArrowheads="1"/>
          </p:cNvSpPr>
          <p:nvPr/>
        </p:nvSpPr>
        <p:spPr bwMode="auto">
          <a:xfrm>
            <a:off x="5715000" y="22098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97335" name="Text Box 55"/>
          <p:cNvSpPr txBox="1">
            <a:spLocks noChangeArrowheads="1"/>
          </p:cNvSpPr>
          <p:nvPr/>
        </p:nvSpPr>
        <p:spPr bwMode="auto">
          <a:xfrm>
            <a:off x="1828800" y="4038600"/>
            <a:ext cx="265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</a:t>
            </a:r>
            <a:endParaRPr lang="en-US" sz="1000"/>
          </a:p>
        </p:txBody>
      </p:sp>
      <p:grpSp>
        <p:nvGrpSpPr>
          <p:cNvPr id="97336" name="Group 56"/>
          <p:cNvGrpSpPr>
            <a:grpSpLocks/>
          </p:cNvGrpSpPr>
          <p:nvPr/>
        </p:nvGrpSpPr>
        <p:grpSpPr bwMode="auto">
          <a:xfrm>
            <a:off x="3733800" y="2133600"/>
            <a:ext cx="762000" cy="2667000"/>
            <a:chOff x="2352" y="1344"/>
            <a:chExt cx="480" cy="1680"/>
          </a:xfrm>
        </p:grpSpPr>
        <p:sp>
          <p:nvSpPr>
            <p:cNvPr id="97337" name="Line 57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338" name="Line 58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339" name="Text Box 59"/>
          <p:cNvSpPr txBox="1">
            <a:spLocks noChangeArrowheads="1"/>
          </p:cNvSpPr>
          <p:nvPr/>
        </p:nvSpPr>
        <p:spPr bwMode="auto">
          <a:xfrm>
            <a:off x="3200400" y="22860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sp>
        <p:nvSpPr>
          <p:cNvPr id="97340" name="Text Box 60"/>
          <p:cNvSpPr txBox="1">
            <a:spLocks noChangeArrowheads="1"/>
          </p:cNvSpPr>
          <p:nvPr/>
        </p:nvSpPr>
        <p:spPr bwMode="auto">
          <a:xfrm>
            <a:off x="304800" y="152400"/>
            <a:ext cx="678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 sz="2400"/>
              <a:t>FAZA</a:t>
            </a:r>
            <a:r>
              <a:rPr lang="en-US" sz="2400"/>
              <a:t> </a:t>
            </a:r>
            <a:r>
              <a:rPr lang="sr-Latn-CS" sz="2400"/>
              <a:t>IZVRŠAVAN</a:t>
            </a:r>
            <a:r>
              <a:rPr lang="en-US" sz="2400"/>
              <a:t>J</a:t>
            </a:r>
            <a:r>
              <a:rPr lang="sr-Latn-CS" sz="2400"/>
              <a:t>A</a:t>
            </a:r>
            <a:r>
              <a:rPr lang="en-US" sz="2400"/>
              <a:t> </a:t>
            </a:r>
            <a:r>
              <a:rPr lang="sr-Latn-CS" sz="2400"/>
              <a:t>MAŠINSKIH</a:t>
            </a:r>
            <a:r>
              <a:rPr lang="en-US" sz="2400"/>
              <a:t> I</a:t>
            </a:r>
            <a:r>
              <a:rPr lang="sr-Latn-CS" sz="2400"/>
              <a:t>NSTRUKCIJA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7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7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7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7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7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7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7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7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7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7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7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7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7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7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7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97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7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7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97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97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7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97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6" grpId="0" animBg="1"/>
      <p:bldP spid="97323" grpId="0"/>
      <p:bldP spid="97327" grpId="0"/>
      <p:bldP spid="97331" grpId="0"/>
      <p:bldP spid="97332" grpId="0"/>
      <p:bldP spid="97333" grpId="0"/>
      <p:bldP spid="97334" grpId="0"/>
      <p:bldP spid="97335" grpId="0"/>
      <p:bldP spid="97339" grpId="0"/>
      <p:bldP spid="9734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Text Box 3"/>
          <p:cNvSpPr txBox="1">
            <a:spLocks noChangeArrowheads="1"/>
          </p:cNvSpPr>
          <p:nvPr/>
        </p:nvSpPr>
        <p:spPr bwMode="auto">
          <a:xfrm>
            <a:off x="381000" y="990600"/>
            <a:ext cx="73993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/>
              <a:t>Instrukcija je smeštena u upravljačku jedinicu i PC je postavljen na sledeću adresu</a:t>
            </a:r>
          </a:p>
          <a:p>
            <a:r>
              <a:rPr lang="sr-Latn-CS"/>
              <a:t>Po</a:t>
            </a:r>
            <a:r>
              <a:rPr lang="en-US"/>
              <a:t>s</a:t>
            </a:r>
            <a:r>
              <a:rPr lang="sr-Latn-CS"/>
              <a:t>m</a:t>
            </a:r>
            <a:r>
              <a:rPr lang="en-US"/>
              <a:t>a</a:t>
            </a:r>
            <a:r>
              <a:rPr lang="sr-Latn-CS"/>
              <a:t>traćemo primer</a:t>
            </a:r>
            <a:r>
              <a:rPr lang="en-US"/>
              <a:t>:</a:t>
            </a:r>
          </a:p>
          <a:p>
            <a:endParaRPr lang="sr-Latn-CS"/>
          </a:p>
          <a:p>
            <a:r>
              <a:rPr lang="sr-Latn-CS"/>
              <a:t>sum</a:t>
            </a:r>
            <a:r>
              <a:rPr lang="pt-BR"/>
              <a:t>=</a:t>
            </a:r>
            <a:r>
              <a:rPr lang="sr-Latn-CS"/>
              <a:t>num</a:t>
            </a:r>
            <a:r>
              <a:rPr lang="pt-BR"/>
              <a:t>1+</a:t>
            </a:r>
            <a:r>
              <a:rPr lang="sr-Latn-CS"/>
              <a:t>num</a:t>
            </a:r>
            <a:r>
              <a:rPr lang="pt-BR"/>
              <a:t>2</a:t>
            </a:r>
            <a:endParaRPr lang="sr-Latn-CS"/>
          </a:p>
        </p:txBody>
      </p:sp>
      <p:sp>
        <p:nvSpPr>
          <p:cNvPr id="96261" name="Text Box 5"/>
          <p:cNvSpPr txBox="1">
            <a:spLocks noChangeArrowheads="1"/>
          </p:cNvSpPr>
          <p:nvPr/>
        </p:nvSpPr>
        <p:spPr bwMode="auto">
          <a:xfrm>
            <a:off x="304800" y="152400"/>
            <a:ext cx="678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 sz="2400"/>
              <a:t>FAZA</a:t>
            </a:r>
            <a:r>
              <a:rPr lang="en-US" sz="2400"/>
              <a:t> </a:t>
            </a:r>
            <a:r>
              <a:rPr lang="sr-Latn-CS" sz="2400"/>
              <a:t>IZVRŠAVAN</a:t>
            </a:r>
            <a:r>
              <a:rPr lang="en-US" sz="2400"/>
              <a:t>J</a:t>
            </a:r>
            <a:r>
              <a:rPr lang="sr-Latn-CS" sz="2400"/>
              <a:t>A</a:t>
            </a:r>
            <a:r>
              <a:rPr lang="en-US" sz="2400"/>
              <a:t> </a:t>
            </a:r>
            <a:r>
              <a:rPr lang="sr-Latn-CS" sz="2400"/>
              <a:t>MAŠINSKIH</a:t>
            </a:r>
            <a:r>
              <a:rPr lang="en-US" sz="2400"/>
              <a:t> I</a:t>
            </a:r>
            <a:r>
              <a:rPr lang="sr-Latn-CS" sz="2400"/>
              <a:t>NSTRUKCIJA</a:t>
            </a:r>
            <a:endParaRPr lang="en-US" sz="2400"/>
          </a:p>
        </p:txBody>
      </p:sp>
      <p:sp>
        <p:nvSpPr>
          <p:cNvPr id="96262" name="Text Box 6"/>
          <p:cNvSpPr txBox="1">
            <a:spLocks noChangeArrowheads="1"/>
          </p:cNvSpPr>
          <p:nvPr/>
        </p:nvSpPr>
        <p:spPr bwMode="auto">
          <a:xfrm>
            <a:off x="2971800" y="2819400"/>
            <a:ext cx="201295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/>
              <a:t>Adresa</a:t>
            </a:r>
            <a:r>
              <a:rPr lang="en-US"/>
              <a:t>	S</a:t>
            </a:r>
            <a:r>
              <a:rPr lang="sr-Latn-CS"/>
              <a:t>adržaj</a:t>
            </a:r>
            <a:endParaRPr lang="en-US"/>
          </a:p>
          <a:p>
            <a:r>
              <a:rPr lang="en-US"/>
              <a:t>100:	</a:t>
            </a:r>
            <a:r>
              <a:rPr lang="sr-Latn-CS"/>
              <a:t>load data</a:t>
            </a:r>
            <a:endParaRPr lang="en-US"/>
          </a:p>
          <a:p>
            <a:r>
              <a:rPr lang="en-US"/>
              <a:t>101:	1</a:t>
            </a:r>
            <a:r>
              <a:rPr lang="sr-Latn-CS"/>
              <a:t>A</a:t>
            </a:r>
            <a:endParaRPr lang="en-US"/>
          </a:p>
          <a:p>
            <a:r>
              <a:rPr lang="en-US"/>
              <a:t>102:	</a:t>
            </a:r>
            <a:r>
              <a:rPr lang="sr-Latn-CS"/>
              <a:t>add data</a:t>
            </a:r>
            <a:endParaRPr lang="en-US"/>
          </a:p>
          <a:p>
            <a:r>
              <a:rPr lang="en-US"/>
              <a:t>103:	1</a:t>
            </a:r>
            <a:r>
              <a:rPr lang="sr-Latn-CS"/>
              <a:t>B</a:t>
            </a:r>
            <a:endParaRPr lang="en-US"/>
          </a:p>
          <a:p>
            <a:r>
              <a:rPr lang="en-US"/>
              <a:t>104:	</a:t>
            </a:r>
            <a:r>
              <a:rPr lang="sr-Latn-CS"/>
              <a:t>store data</a:t>
            </a:r>
            <a:endParaRPr lang="en-US"/>
          </a:p>
          <a:p>
            <a:r>
              <a:rPr lang="en-US"/>
              <a:t>105:	1</a:t>
            </a:r>
            <a:r>
              <a:rPr lang="sr-Latn-CS"/>
              <a:t>C</a:t>
            </a:r>
            <a:r>
              <a:rPr lang="en-US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/>
      <p:bldP spid="962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/>
          <p:cNvGrpSpPr>
            <a:grpSpLocks/>
          </p:cNvGrpSpPr>
          <p:nvPr/>
        </p:nvGrpSpPr>
        <p:grpSpPr bwMode="auto">
          <a:xfrm>
            <a:off x="838200" y="1371600"/>
            <a:ext cx="1524000" cy="1066800"/>
            <a:chOff x="432" y="768"/>
            <a:chExt cx="960" cy="672"/>
          </a:xfrm>
        </p:grpSpPr>
        <p:sp>
          <p:nvSpPr>
            <p:cNvPr id="53251" name="Rectangle 3"/>
            <p:cNvSpPr>
              <a:spLocks noChangeArrowheads="1"/>
            </p:cNvSpPr>
            <p:nvPr/>
          </p:nvSpPr>
          <p:spPr bwMode="auto">
            <a:xfrm>
              <a:off x="432" y="76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3252" name="Text Box 4"/>
            <p:cNvSpPr txBox="1">
              <a:spLocks noChangeArrowheads="1"/>
            </p:cNvSpPr>
            <p:nvPr/>
          </p:nvSpPr>
          <p:spPr bwMode="auto">
            <a:xfrm>
              <a:off x="480" y="816"/>
              <a:ext cx="86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Aritmetičko</a:t>
              </a:r>
              <a:endParaRPr lang="en-US"/>
            </a:p>
            <a:p>
              <a:pPr algn="ctr"/>
              <a:r>
                <a:rPr lang="sr-Latn-CS"/>
                <a:t>logička</a:t>
              </a:r>
              <a:endParaRPr lang="en-US"/>
            </a:p>
            <a:p>
              <a:pPr algn="ctr"/>
              <a:r>
                <a:rPr lang="sr-Latn-CS"/>
                <a:t>jedinica</a:t>
              </a:r>
              <a:endParaRPr lang="en-US"/>
            </a:p>
          </p:txBody>
        </p:sp>
      </p:grp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304800" y="152400"/>
            <a:ext cx="273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ULAZ PODATAKA</a:t>
            </a:r>
          </a:p>
        </p:txBody>
      </p:sp>
      <p:grpSp>
        <p:nvGrpSpPr>
          <p:cNvPr id="53254" name="Group 6"/>
          <p:cNvGrpSpPr>
            <a:grpSpLocks/>
          </p:cNvGrpSpPr>
          <p:nvPr/>
        </p:nvGrpSpPr>
        <p:grpSpPr bwMode="auto">
          <a:xfrm>
            <a:off x="838200" y="3048000"/>
            <a:ext cx="1524000" cy="1066800"/>
            <a:chOff x="432" y="1728"/>
            <a:chExt cx="960" cy="672"/>
          </a:xfrm>
        </p:grpSpPr>
        <p:sp>
          <p:nvSpPr>
            <p:cNvPr id="53255" name="Rectangle 7"/>
            <p:cNvSpPr>
              <a:spLocks noChangeArrowheads="1"/>
            </p:cNvSpPr>
            <p:nvPr/>
          </p:nvSpPr>
          <p:spPr bwMode="auto">
            <a:xfrm>
              <a:off x="432" y="172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3256" name="Text Box 8"/>
            <p:cNvSpPr txBox="1">
              <a:spLocks noChangeArrowheads="1"/>
            </p:cNvSpPr>
            <p:nvPr/>
          </p:nvSpPr>
          <p:spPr bwMode="auto">
            <a:xfrm>
              <a:off x="480" y="1872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Upravljačka jedinica</a:t>
              </a:r>
              <a:endParaRPr lang="en-US"/>
            </a:p>
          </p:txBody>
        </p:sp>
      </p:grpSp>
      <p:grpSp>
        <p:nvGrpSpPr>
          <p:cNvPr id="53257" name="Group 9"/>
          <p:cNvGrpSpPr>
            <a:grpSpLocks/>
          </p:cNvGrpSpPr>
          <p:nvPr/>
        </p:nvGrpSpPr>
        <p:grpSpPr bwMode="auto">
          <a:xfrm>
            <a:off x="533400" y="4953000"/>
            <a:ext cx="2057400" cy="1524000"/>
            <a:chOff x="2400" y="2448"/>
            <a:chExt cx="1296" cy="960"/>
          </a:xfrm>
        </p:grpSpPr>
        <p:sp>
          <p:nvSpPr>
            <p:cNvPr id="53258" name="Rectangle 10"/>
            <p:cNvSpPr>
              <a:spLocks noChangeArrowheads="1"/>
            </p:cNvSpPr>
            <p:nvPr/>
          </p:nvSpPr>
          <p:spPr bwMode="auto">
            <a:xfrm>
              <a:off x="2400" y="2448"/>
              <a:ext cx="1296" cy="96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3259" name="Text Box 11"/>
            <p:cNvSpPr txBox="1">
              <a:spLocks noChangeArrowheads="1"/>
            </p:cNvSpPr>
            <p:nvPr/>
          </p:nvSpPr>
          <p:spPr bwMode="auto">
            <a:xfrm>
              <a:off x="2640" y="283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Memorija</a:t>
              </a:r>
            </a:p>
          </p:txBody>
        </p:sp>
      </p:grpSp>
      <p:grpSp>
        <p:nvGrpSpPr>
          <p:cNvPr id="53260" name="Group 12"/>
          <p:cNvGrpSpPr>
            <a:grpSpLocks/>
          </p:cNvGrpSpPr>
          <p:nvPr/>
        </p:nvGrpSpPr>
        <p:grpSpPr bwMode="auto">
          <a:xfrm>
            <a:off x="5181600" y="1600200"/>
            <a:ext cx="1295400" cy="1219200"/>
            <a:chOff x="3120" y="1056"/>
            <a:chExt cx="816" cy="768"/>
          </a:xfrm>
        </p:grpSpPr>
        <p:sp>
          <p:nvSpPr>
            <p:cNvPr id="53261" name="Rectangle 13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3262" name="Text Box 14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Ulazni uređaji</a:t>
              </a:r>
              <a:endParaRPr lang="en-US"/>
            </a:p>
          </p:txBody>
        </p:sp>
      </p:grpSp>
      <p:sp>
        <p:nvSpPr>
          <p:cNvPr id="53263" name="Rectangle 15"/>
          <p:cNvSpPr>
            <a:spLocks noChangeArrowheads="1"/>
          </p:cNvSpPr>
          <p:nvPr/>
        </p:nvSpPr>
        <p:spPr bwMode="auto">
          <a:xfrm>
            <a:off x="304800" y="762000"/>
            <a:ext cx="2286000" cy="3581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685800" y="838200"/>
            <a:ext cx="76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CPU</a:t>
            </a:r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>
            <a:off x="1066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609600" y="44196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609600" y="2590800"/>
            <a:ext cx="41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R</a:t>
            </a:r>
          </a:p>
        </p:txBody>
      </p:sp>
      <p:sp>
        <p:nvSpPr>
          <p:cNvPr id="53268" name="Line 20"/>
          <p:cNvSpPr>
            <a:spLocks noChangeShapeType="1"/>
          </p:cNvSpPr>
          <p:nvPr/>
        </p:nvSpPr>
        <p:spPr bwMode="auto">
          <a:xfrm flipV="1">
            <a:off x="10668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9" name="Line 21"/>
          <p:cNvSpPr>
            <a:spLocks noChangeShapeType="1"/>
          </p:cNvSpPr>
          <p:nvPr/>
        </p:nvSpPr>
        <p:spPr bwMode="auto">
          <a:xfrm flipV="1">
            <a:off x="20574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1600200" y="2590800"/>
            <a:ext cx="45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W</a:t>
            </a:r>
          </a:p>
        </p:txBody>
      </p:sp>
      <p:sp>
        <p:nvSpPr>
          <p:cNvPr id="53271" name="Line 23"/>
          <p:cNvSpPr>
            <a:spLocks noChangeShapeType="1"/>
          </p:cNvSpPr>
          <p:nvPr/>
        </p:nvSpPr>
        <p:spPr bwMode="auto">
          <a:xfrm>
            <a:off x="16002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72" name="Line 24"/>
          <p:cNvSpPr>
            <a:spLocks noChangeShapeType="1"/>
          </p:cNvSpPr>
          <p:nvPr/>
        </p:nvSpPr>
        <p:spPr bwMode="auto">
          <a:xfrm>
            <a:off x="2209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73" name="Text Box 25"/>
          <p:cNvSpPr txBox="1">
            <a:spLocks noChangeArrowheads="1"/>
          </p:cNvSpPr>
          <p:nvPr/>
        </p:nvSpPr>
        <p:spPr bwMode="auto">
          <a:xfrm>
            <a:off x="1752600" y="44196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sp>
        <p:nvSpPr>
          <p:cNvPr id="53274" name="Text Box 26"/>
          <p:cNvSpPr txBox="1">
            <a:spLocks noChangeArrowheads="1"/>
          </p:cNvSpPr>
          <p:nvPr/>
        </p:nvSpPr>
        <p:spPr bwMode="auto">
          <a:xfrm>
            <a:off x="1143000" y="44196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grpSp>
        <p:nvGrpSpPr>
          <p:cNvPr id="53275" name="Group 27"/>
          <p:cNvGrpSpPr>
            <a:grpSpLocks/>
          </p:cNvGrpSpPr>
          <p:nvPr/>
        </p:nvGrpSpPr>
        <p:grpSpPr bwMode="auto">
          <a:xfrm>
            <a:off x="5181600" y="3810000"/>
            <a:ext cx="1295400" cy="1219200"/>
            <a:chOff x="3120" y="1056"/>
            <a:chExt cx="816" cy="768"/>
          </a:xfrm>
        </p:grpSpPr>
        <p:sp>
          <p:nvSpPr>
            <p:cNvPr id="53276" name="Rectangle 28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3277" name="Text Box 29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Izlazni</a:t>
              </a:r>
              <a:r>
                <a:rPr lang="sr-Latn-CS"/>
                <a:t> uređaji</a:t>
              </a:r>
              <a:endParaRPr lang="en-US"/>
            </a:p>
          </p:txBody>
        </p:sp>
      </p:grpSp>
      <p:sp>
        <p:nvSpPr>
          <p:cNvPr id="53278" name="Rectangle 30"/>
          <p:cNvSpPr>
            <a:spLocks noChangeArrowheads="1"/>
          </p:cNvSpPr>
          <p:nvPr/>
        </p:nvSpPr>
        <p:spPr bwMode="auto">
          <a:xfrm>
            <a:off x="4724400" y="1066800"/>
            <a:ext cx="2286000" cy="426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79" name="Text Box 31"/>
          <p:cNvSpPr txBox="1">
            <a:spLocks noChangeArrowheads="1"/>
          </p:cNvSpPr>
          <p:nvPr/>
        </p:nvSpPr>
        <p:spPr bwMode="auto">
          <a:xfrm>
            <a:off x="4876800" y="1066800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Komunikacije</a:t>
            </a:r>
          </a:p>
        </p:txBody>
      </p:sp>
      <p:grpSp>
        <p:nvGrpSpPr>
          <p:cNvPr id="53280" name="Group 32"/>
          <p:cNvGrpSpPr>
            <a:grpSpLocks/>
          </p:cNvGrpSpPr>
          <p:nvPr/>
        </p:nvGrpSpPr>
        <p:grpSpPr bwMode="auto">
          <a:xfrm>
            <a:off x="2362200" y="2590800"/>
            <a:ext cx="2819400" cy="685800"/>
            <a:chOff x="1872" y="1632"/>
            <a:chExt cx="1776" cy="432"/>
          </a:xfrm>
        </p:grpSpPr>
        <p:sp>
          <p:nvSpPr>
            <p:cNvPr id="53281" name="Line 33"/>
            <p:cNvSpPr>
              <a:spLocks noChangeShapeType="1"/>
            </p:cNvSpPr>
            <p:nvPr/>
          </p:nvSpPr>
          <p:spPr bwMode="auto">
            <a:xfrm>
              <a:off x="2208" y="1632"/>
              <a:ext cx="14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282" name="Line 34"/>
            <p:cNvSpPr>
              <a:spLocks noChangeShapeType="1"/>
            </p:cNvSpPr>
            <p:nvPr/>
          </p:nvSpPr>
          <p:spPr bwMode="auto">
            <a:xfrm>
              <a:off x="1872" y="2064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283" name="Line 35"/>
            <p:cNvSpPr>
              <a:spLocks noChangeShapeType="1"/>
            </p:cNvSpPr>
            <p:nvPr/>
          </p:nvSpPr>
          <p:spPr bwMode="auto">
            <a:xfrm flipV="1">
              <a:off x="2208" y="1632"/>
              <a:ext cx="0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284" name="Text Box 36"/>
          <p:cNvSpPr txBox="1">
            <a:spLocks noChangeArrowheads="1"/>
          </p:cNvSpPr>
          <p:nvPr/>
        </p:nvSpPr>
        <p:spPr bwMode="auto">
          <a:xfrm>
            <a:off x="4267200" y="259080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</a:t>
            </a:r>
            <a:endParaRPr lang="en-US" sz="1000"/>
          </a:p>
        </p:txBody>
      </p:sp>
      <p:sp>
        <p:nvSpPr>
          <p:cNvPr id="53285" name="Line 37"/>
          <p:cNvSpPr>
            <a:spLocks noChangeShapeType="1"/>
          </p:cNvSpPr>
          <p:nvPr/>
        </p:nvSpPr>
        <p:spPr bwMode="auto">
          <a:xfrm>
            <a:off x="2362200" y="4038600"/>
            <a:ext cx="2819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86" name="Text Box 38"/>
          <p:cNvSpPr txBox="1">
            <a:spLocks noChangeArrowheads="1"/>
          </p:cNvSpPr>
          <p:nvPr/>
        </p:nvSpPr>
        <p:spPr bwMode="auto">
          <a:xfrm>
            <a:off x="4343400" y="3657600"/>
            <a:ext cx="38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</a:t>
            </a:r>
            <a:endParaRPr lang="en-US" sz="1000"/>
          </a:p>
        </p:txBody>
      </p:sp>
      <p:grpSp>
        <p:nvGrpSpPr>
          <p:cNvPr id="53287" name="Group 39"/>
          <p:cNvGrpSpPr>
            <a:grpSpLocks/>
          </p:cNvGrpSpPr>
          <p:nvPr/>
        </p:nvGrpSpPr>
        <p:grpSpPr bwMode="auto">
          <a:xfrm>
            <a:off x="2362200" y="685800"/>
            <a:ext cx="2819400" cy="5867400"/>
            <a:chOff x="1872" y="432"/>
            <a:chExt cx="1776" cy="3696"/>
          </a:xfrm>
        </p:grpSpPr>
        <p:sp>
          <p:nvSpPr>
            <p:cNvPr id="53288" name="Line 40"/>
            <p:cNvSpPr>
              <a:spLocks noChangeShapeType="1"/>
            </p:cNvSpPr>
            <p:nvPr/>
          </p:nvSpPr>
          <p:spPr bwMode="auto">
            <a:xfrm flipH="1">
              <a:off x="2592" y="432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289" name="Line 41"/>
            <p:cNvSpPr>
              <a:spLocks noChangeShapeType="1"/>
            </p:cNvSpPr>
            <p:nvPr/>
          </p:nvSpPr>
          <p:spPr bwMode="auto">
            <a:xfrm flipH="1">
              <a:off x="2784" y="432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290" name="Line 42"/>
            <p:cNvSpPr>
              <a:spLocks noChangeShapeType="1"/>
            </p:cNvSpPr>
            <p:nvPr/>
          </p:nvSpPr>
          <p:spPr bwMode="auto">
            <a:xfrm rot="5400000" flipH="1">
              <a:off x="2232" y="744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291" name="Line 43"/>
            <p:cNvSpPr>
              <a:spLocks noChangeShapeType="1"/>
            </p:cNvSpPr>
            <p:nvPr/>
          </p:nvSpPr>
          <p:spPr bwMode="auto">
            <a:xfrm rot="5400000" flipH="1">
              <a:off x="2232" y="936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292" name="Line 44"/>
            <p:cNvSpPr>
              <a:spLocks noChangeShapeType="1"/>
            </p:cNvSpPr>
            <p:nvPr/>
          </p:nvSpPr>
          <p:spPr bwMode="auto">
            <a:xfrm flipH="1">
              <a:off x="2592" y="1296"/>
              <a:ext cx="0" cy="9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293" name="Line 45"/>
            <p:cNvSpPr>
              <a:spLocks noChangeShapeType="1"/>
            </p:cNvSpPr>
            <p:nvPr/>
          </p:nvSpPr>
          <p:spPr bwMode="auto">
            <a:xfrm flipH="1">
              <a:off x="2784" y="1488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53294" name="Group 46"/>
            <p:cNvGrpSpPr>
              <a:grpSpLocks/>
            </p:cNvGrpSpPr>
            <p:nvPr/>
          </p:nvGrpSpPr>
          <p:grpSpPr bwMode="auto">
            <a:xfrm rot="5400000">
              <a:off x="2136" y="1944"/>
              <a:ext cx="192" cy="720"/>
              <a:chOff x="2592" y="432"/>
              <a:chExt cx="192" cy="384"/>
            </a:xfrm>
          </p:grpSpPr>
          <p:sp>
            <p:nvSpPr>
              <p:cNvPr id="53295" name="Line 47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6" name="Line 48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297" name="Line 49"/>
            <p:cNvSpPr>
              <a:spLocks noChangeShapeType="1"/>
            </p:cNvSpPr>
            <p:nvPr/>
          </p:nvSpPr>
          <p:spPr bwMode="auto">
            <a:xfrm flipH="1">
              <a:off x="2592" y="2400"/>
              <a:ext cx="0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298" name="Line 50"/>
            <p:cNvSpPr>
              <a:spLocks noChangeShapeType="1"/>
            </p:cNvSpPr>
            <p:nvPr/>
          </p:nvSpPr>
          <p:spPr bwMode="auto">
            <a:xfrm flipH="1">
              <a:off x="2784" y="2880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53299" name="Group 51"/>
            <p:cNvGrpSpPr>
              <a:grpSpLocks/>
            </p:cNvGrpSpPr>
            <p:nvPr/>
          </p:nvGrpSpPr>
          <p:grpSpPr bwMode="auto">
            <a:xfrm rot="5400000">
              <a:off x="2208" y="3312"/>
              <a:ext cx="192" cy="576"/>
              <a:chOff x="2592" y="432"/>
              <a:chExt cx="192" cy="384"/>
            </a:xfrm>
          </p:grpSpPr>
          <p:sp>
            <p:nvSpPr>
              <p:cNvPr id="53300" name="Line 52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1" name="Line 53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302" name="Line 54"/>
            <p:cNvSpPr>
              <a:spLocks noChangeShapeType="1"/>
            </p:cNvSpPr>
            <p:nvPr/>
          </p:nvSpPr>
          <p:spPr bwMode="auto">
            <a:xfrm rot="5400000" flipH="1">
              <a:off x="3216" y="22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303" name="Line 55"/>
            <p:cNvSpPr>
              <a:spLocks noChangeShapeType="1"/>
            </p:cNvSpPr>
            <p:nvPr/>
          </p:nvSpPr>
          <p:spPr bwMode="auto">
            <a:xfrm rot="5400000" flipH="1">
              <a:off x="3216" y="2448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304" name="Line 56"/>
            <p:cNvSpPr>
              <a:spLocks noChangeShapeType="1"/>
            </p:cNvSpPr>
            <p:nvPr/>
          </p:nvSpPr>
          <p:spPr bwMode="auto">
            <a:xfrm rot="5400000" flipH="1">
              <a:off x="3216" y="864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305" name="Line 57"/>
            <p:cNvSpPr>
              <a:spLocks noChangeShapeType="1"/>
            </p:cNvSpPr>
            <p:nvPr/>
          </p:nvSpPr>
          <p:spPr bwMode="auto">
            <a:xfrm rot="5400000" flipH="1">
              <a:off x="3216" y="10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306" name="Line 58"/>
            <p:cNvSpPr>
              <a:spLocks noChangeShapeType="1"/>
            </p:cNvSpPr>
            <p:nvPr/>
          </p:nvSpPr>
          <p:spPr bwMode="auto">
            <a:xfrm flipH="1">
              <a:off x="2592" y="3696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3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3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3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3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3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3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3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3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3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53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53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53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53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53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53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/>
      <p:bldP spid="53263" grpId="0" animBg="1"/>
      <p:bldP spid="53264" grpId="0"/>
      <p:bldP spid="53265" grpId="0" animBg="1"/>
      <p:bldP spid="53266" grpId="0"/>
      <p:bldP spid="53267" grpId="0"/>
      <p:bldP spid="53268" grpId="0" animBg="1"/>
      <p:bldP spid="53269" grpId="0" animBg="1"/>
      <p:bldP spid="53270" grpId="0"/>
      <p:bldP spid="53271" grpId="0" animBg="1"/>
      <p:bldP spid="53272" grpId="0" animBg="1"/>
      <p:bldP spid="53273" grpId="0"/>
      <p:bldP spid="53274" grpId="0"/>
      <p:bldP spid="53278" grpId="0" animBg="1"/>
      <p:bldP spid="53279" grpId="0"/>
      <p:bldP spid="53284" grpId="0"/>
      <p:bldP spid="53285" grpId="0" animBg="1"/>
      <p:bldP spid="5328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306" name="Group 2"/>
          <p:cNvGrpSpPr>
            <a:grpSpLocks/>
          </p:cNvGrpSpPr>
          <p:nvPr/>
        </p:nvGrpSpPr>
        <p:grpSpPr bwMode="auto">
          <a:xfrm>
            <a:off x="228600" y="838200"/>
            <a:ext cx="1524000" cy="1295400"/>
            <a:chOff x="864" y="1920"/>
            <a:chExt cx="960" cy="816"/>
          </a:xfrm>
        </p:grpSpPr>
        <p:sp>
          <p:nvSpPr>
            <p:cNvPr id="98307" name="Rectangle 3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8308" name="Text Box 4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(MAR)</a:t>
              </a:r>
            </a:p>
          </p:txBody>
        </p:sp>
      </p:grp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152400" y="2667000"/>
            <a:ext cx="7010400" cy="3276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8310" name="Group 6"/>
          <p:cNvGrpSpPr>
            <a:grpSpLocks/>
          </p:cNvGrpSpPr>
          <p:nvPr/>
        </p:nvGrpSpPr>
        <p:grpSpPr bwMode="auto">
          <a:xfrm>
            <a:off x="2514600" y="838200"/>
            <a:ext cx="1524000" cy="1295400"/>
            <a:chOff x="2064" y="2784"/>
            <a:chExt cx="960" cy="816"/>
          </a:xfrm>
        </p:grpSpPr>
        <p:sp>
          <p:nvSpPr>
            <p:cNvPr id="98311" name="Rectangle 7"/>
            <p:cNvSpPr>
              <a:spLocks noChangeArrowheads="1"/>
            </p:cNvSpPr>
            <p:nvPr/>
          </p:nvSpPr>
          <p:spPr bwMode="auto">
            <a:xfrm>
              <a:off x="2064" y="2784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8312" name="Text Box 8"/>
            <p:cNvSpPr txBox="1">
              <a:spLocks noChangeArrowheads="1"/>
            </p:cNvSpPr>
            <p:nvPr/>
          </p:nvSpPr>
          <p:spPr bwMode="auto">
            <a:xfrm>
              <a:off x="2112" y="2976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Operativna memorija</a:t>
              </a:r>
            </a:p>
          </p:txBody>
        </p:sp>
      </p:grpSp>
      <p:grpSp>
        <p:nvGrpSpPr>
          <p:cNvPr id="98313" name="Group 9"/>
          <p:cNvGrpSpPr>
            <a:grpSpLocks/>
          </p:cNvGrpSpPr>
          <p:nvPr/>
        </p:nvGrpSpPr>
        <p:grpSpPr bwMode="auto">
          <a:xfrm>
            <a:off x="1752600" y="1295400"/>
            <a:ext cx="762000" cy="304800"/>
            <a:chOff x="1776" y="2447"/>
            <a:chExt cx="672" cy="192"/>
          </a:xfrm>
        </p:grpSpPr>
        <p:sp>
          <p:nvSpPr>
            <p:cNvPr id="98314" name="Line 10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15" name="Line 11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8316" name="Group 12"/>
          <p:cNvGrpSpPr>
            <a:grpSpLocks/>
          </p:cNvGrpSpPr>
          <p:nvPr/>
        </p:nvGrpSpPr>
        <p:grpSpPr bwMode="auto">
          <a:xfrm rot="16200000">
            <a:off x="990600" y="2362200"/>
            <a:ext cx="762000" cy="304800"/>
            <a:chOff x="1776" y="2447"/>
            <a:chExt cx="672" cy="192"/>
          </a:xfrm>
        </p:grpSpPr>
        <p:sp>
          <p:nvSpPr>
            <p:cNvPr id="98317" name="Line 13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18" name="Line 14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8319" name="Group 15"/>
          <p:cNvGrpSpPr>
            <a:grpSpLocks/>
          </p:cNvGrpSpPr>
          <p:nvPr/>
        </p:nvGrpSpPr>
        <p:grpSpPr bwMode="auto">
          <a:xfrm>
            <a:off x="4800600" y="838200"/>
            <a:ext cx="1524000" cy="1295400"/>
            <a:chOff x="864" y="1920"/>
            <a:chExt cx="960" cy="816"/>
          </a:xfrm>
        </p:grpSpPr>
        <p:sp>
          <p:nvSpPr>
            <p:cNvPr id="98320" name="Rectangle 16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8321" name="Text Box 17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(MBR)</a:t>
              </a:r>
            </a:p>
          </p:txBody>
        </p:sp>
      </p:grpSp>
      <p:grpSp>
        <p:nvGrpSpPr>
          <p:cNvPr id="98322" name="Group 18"/>
          <p:cNvGrpSpPr>
            <a:grpSpLocks/>
          </p:cNvGrpSpPr>
          <p:nvPr/>
        </p:nvGrpSpPr>
        <p:grpSpPr bwMode="auto">
          <a:xfrm>
            <a:off x="4038600" y="1295400"/>
            <a:ext cx="762000" cy="304800"/>
            <a:chOff x="1776" y="2447"/>
            <a:chExt cx="672" cy="192"/>
          </a:xfrm>
        </p:grpSpPr>
        <p:sp>
          <p:nvSpPr>
            <p:cNvPr id="98323" name="Line 19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24" name="Line 20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8325" name="Group 21"/>
          <p:cNvGrpSpPr>
            <a:grpSpLocks/>
          </p:cNvGrpSpPr>
          <p:nvPr/>
        </p:nvGrpSpPr>
        <p:grpSpPr bwMode="auto">
          <a:xfrm>
            <a:off x="4495800" y="4648200"/>
            <a:ext cx="1905000" cy="1066800"/>
            <a:chOff x="2832" y="2400"/>
            <a:chExt cx="1200" cy="672"/>
          </a:xfrm>
        </p:grpSpPr>
        <p:sp>
          <p:nvSpPr>
            <p:cNvPr id="98326" name="Text Box 22"/>
            <p:cNvSpPr txBox="1">
              <a:spLocks noChangeArrowheads="1"/>
            </p:cNvSpPr>
            <p:nvPr/>
          </p:nvSpPr>
          <p:spPr bwMode="auto">
            <a:xfrm>
              <a:off x="2880" y="2448"/>
              <a:ext cx="111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digitalna kola</a:t>
              </a:r>
            </a:p>
            <a:p>
              <a:pPr algn="ctr"/>
              <a:r>
                <a:rPr lang="en-US"/>
                <a:t>za generisanje</a:t>
              </a:r>
            </a:p>
            <a:p>
              <a:pPr algn="ctr"/>
              <a:r>
                <a:rPr lang="en-US"/>
                <a:t>kontrolnih signala</a:t>
              </a:r>
            </a:p>
          </p:txBody>
        </p:sp>
        <p:sp>
          <p:nvSpPr>
            <p:cNvPr id="98327" name="Rectangle 23"/>
            <p:cNvSpPr>
              <a:spLocks noChangeArrowheads="1"/>
            </p:cNvSpPr>
            <p:nvPr/>
          </p:nvSpPr>
          <p:spPr bwMode="auto">
            <a:xfrm>
              <a:off x="2832" y="2400"/>
              <a:ext cx="1200" cy="67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8328" name="Group 24"/>
          <p:cNvGrpSpPr>
            <a:grpSpLocks/>
          </p:cNvGrpSpPr>
          <p:nvPr/>
        </p:nvGrpSpPr>
        <p:grpSpPr bwMode="auto">
          <a:xfrm>
            <a:off x="4495800" y="2895600"/>
            <a:ext cx="1905000" cy="609600"/>
            <a:chOff x="2832" y="1872"/>
            <a:chExt cx="1200" cy="384"/>
          </a:xfrm>
        </p:grpSpPr>
        <p:sp>
          <p:nvSpPr>
            <p:cNvPr id="98329" name="Rectangle 25"/>
            <p:cNvSpPr>
              <a:spLocks noChangeArrowheads="1"/>
            </p:cNvSpPr>
            <p:nvPr/>
          </p:nvSpPr>
          <p:spPr bwMode="auto">
            <a:xfrm>
              <a:off x="2832" y="1872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30" name="Text Box 26"/>
            <p:cNvSpPr txBox="1">
              <a:spLocks noChangeArrowheads="1"/>
            </p:cNvSpPr>
            <p:nvPr/>
          </p:nvSpPr>
          <p:spPr bwMode="auto">
            <a:xfrm>
              <a:off x="2928" y="1968"/>
              <a:ext cx="9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registar naredbi</a:t>
              </a:r>
            </a:p>
          </p:txBody>
        </p:sp>
      </p:grpSp>
      <p:grpSp>
        <p:nvGrpSpPr>
          <p:cNvPr id="98331" name="Group 27"/>
          <p:cNvGrpSpPr>
            <a:grpSpLocks/>
          </p:cNvGrpSpPr>
          <p:nvPr/>
        </p:nvGrpSpPr>
        <p:grpSpPr bwMode="auto">
          <a:xfrm>
            <a:off x="4495800" y="3810000"/>
            <a:ext cx="1905000" cy="609600"/>
            <a:chOff x="2832" y="3264"/>
            <a:chExt cx="1200" cy="384"/>
          </a:xfrm>
        </p:grpSpPr>
        <p:sp>
          <p:nvSpPr>
            <p:cNvPr id="98332" name="Text Box 28"/>
            <p:cNvSpPr txBox="1">
              <a:spLocks noChangeArrowheads="1"/>
            </p:cNvSpPr>
            <p:nvPr/>
          </p:nvSpPr>
          <p:spPr bwMode="auto">
            <a:xfrm>
              <a:off x="2832" y="3360"/>
              <a:ext cx="11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dekoder instrukcija</a:t>
              </a:r>
            </a:p>
          </p:txBody>
        </p:sp>
        <p:sp>
          <p:nvSpPr>
            <p:cNvPr id="98333" name="Rectangle 29"/>
            <p:cNvSpPr>
              <a:spLocks noChangeArrowheads="1"/>
            </p:cNvSpPr>
            <p:nvPr/>
          </p:nvSpPr>
          <p:spPr bwMode="auto">
            <a:xfrm>
              <a:off x="2832" y="3264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8334" name="Group 30"/>
          <p:cNvGrpSpPr>
            <a:grpSpLocks/>
          </p:cNvGrpSpPr>
          <p:nvPr/>
        </p:nvGrpSpPr>
        <p:grpSpPr bwMode="auto">
          <a:xfrm rot="16200000">
            <a:off x="5181600" y="2362200"/>
            <a:ext cx="762000" cy="304800"/>
            <a:chOff x="1776" y="2447"/>
            <a:chExt cx="672" cy="192"/>
          </a:xfrm>
        </p:grpSpPr>
        <p:sp>
          <p:nvSpPr>
            <p:cNvPr id="98335" name="Line 31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36" name="Line 32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8337" name="Group 33"/>
          <p:cNvGrpSpPr>
            <a:grpSpLocks/>
          </p:cNvGrpSpPr>
          <p:nvPr/>
        </p:nvGrpSpPr>
        <p:grpSpPr bwMode="auto">
          <a:xfrm rot="16200000">
            <a:off x="5410200" y="3505200"/>
            <a:ext cx="304800" cy="304800"/>
            <a:chOff x="1776" y="2447"/>
            <a:chExt cx="672" cy="192"/>
          </a:xfrm>
        </p:grpSpPr>
        <p:sp>
          <p:nvSpPr>
            <p:cNvPr id="98338" name="Line 34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39" name="Line 35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8340" name="Group 36"/>
          <p:cNvGrpSpPr>
            <a:grpSpLocks/>
          </p:cNvGrpSpPr>
          <p:nvPr/>
        </p:nvGrpSpPr>
        <p:grpSpPr bwMode="auto">
          <a:xfrm rot="16200000">
            <a:off x="5448300" y="4381500"/>
            <a:ext cx="228600" cy="304800"/>
            <a:chOff x="1776" y="2447"/>
            <a:chExt cx="672" cy="192"/>
          </a:xfrm>
        </p:grpSpPr>
        <p:sp>
          <p:nvSpPr>
            <p:cNvPr id="98341" name="Line 37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42" name="Line 38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8343" name="Group 39"/>
          <p:cNvGrpSpPr>
            <a:grpSpLocks/>
          </p:cNvGrpSpPr>
          <p:nvPr/>
        </p:nvGrpSpPr>
        <p:grpSpPr bwMode="auto">
          <a:xfrm>
            <a:off x="838200" y="2895600"/>
            <a:ext cx="1917700" cy="685800"/>
            <a:chOff x="720" y="2304"/>
            <a:chExt cx="1208" cy="432"/>
          </a:xfrm>
        </p:grpSpPr>
        <p:sp>
          <p:nvSpPr>
            <p:cNvPr id="98344" name="Text Box 40"/>
            <p:cNvSpPr txBox="1">
              <a:spLocks noChangeArrowheads="1"/>
            </p:cNvSpPr>
            <p:nvPr/>
          </p:nvSpPr>
          <p:spPr bwMode="auto">
            <a:xfrm>
              <a:off x="720" y="2304"/>
              <a:ext cx="12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sr-Latn-CS"/>
                <a:t>Adresar instrukcija</a:t>
              </a:r>
            </a:p>
            <a:p>
              <a:r>
                <a:rPr lang="sr-Latn-CS"/>
                <a:t>brojač naredbi</a:t>
              </a:r>
              <a:r>
                <a:rPr lang="pt-BR"/>
                <a:t> (</a:t>
              </a:r>
              <a:r>
                <a:rPr lang="sr-Latn-CS"/>
                <a:t>PC</a:t>
              </a:r>
              <a:r>
                <a:rPr lang="pt-BR"/>
                <a:t>)</a:t>
              </a:r>
              <a:endParaRPr lang="en-US"/>
            </a:p>
          </p:txBody>
        </p:sp>
        <p:sp>
          <p:nvSpPr>
            <p:cNvPr id="98345" name="Rectangle 41"/>
            <p:cNvSpPr>
              <a:spLocks noChangeArrowheads="1"/>
            </p:cNvSpPr>
            <p:nvPr/>
          </p:nvSpPr>
          <p:spPr bwMode="auto">
            <a:xfrm>
              <a:off x="720" y="2304"/>
              <a:ext cx="1200" cy="43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346" name="Text Box 42"/>
          <p:cNvSpPr txBox="1">
            <a:spLocks noChangeArrowheads="1"/>
          </p:cNvSpPr>
          <p:nvPr/>
        </p:nvSpPr>
        <p:spPr bwMode="auto">
          <a:xfrm>
            <a:off x="533400" y="5562600"/>
            <a:ext cx="302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sr-Latn-CS"/>
              <a:t>ontrolno </a:t>
            </a:r>
            <a:r>
              <a:rPr lang="en-US"/>
              <a:t>– </a:t>
            </a:r>
            <a:r>
              <a:rPr lang="sr-Latn-CS"/>
              <a:t>upravljačka jedinica</a:t>
            </a:r>
            <a:endParaRPr lang="en-US"/>
          </a:p>
        </p:txBody>
      </p:sp>
      <p:grpSp>
        <p:nvGrpSpPr>
          <p:cNvPr id="98347" name="Group 43"/>
          <p:cNvGrpSpPr>
            <a:grpSpLocks/>
          </p:cNvGrpSpPr>
          <p:nvPr/>
        </p:nvGrpSpPr>
        <p:grpSpPr bwMode="auto">
          <a:xfrm>
            <a:off x="457200" y="2133600"/>
            <a:ext cx="4038600" cy="3124200"/>
            <a:chOff x="288" y="1344"/>
            <a:chExt cx="2544" cy="1968"/>
          </a:xfrm>
        </p:grpSpPr>
        <p:sp>
          <p:nvSpPr>
            <p:cNvPr id="98348" name="Line 44"/>
            <p:cNvSpPr>
              <a:spLocks noChangeShapeType="1"/>
            </p:cNvSpPr>
            <p:nvPr/>
          </p:nvSpPr>
          <p:spPr bwMode="auto">
            <a:xfrm flipH="1" flipV="1">
              <a:off x="288" y="1344"/>
              <a:ext cx="0" cy="196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49" name="Line 45"/>
            <p:cNvSpPr>
              <a:spLocks noChangeShapeType="1"/>
            </p:cNvSpPr>
            <p:nvPr/>
          </p:nvSpPr>
          <p:spPr bwMode="auto">
            <a:xfrm>
              <a:off x="288" y="3312"/>
              <a:ext cx="25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8350" name="Text Box 46"/>
          <p:cNvSpPr txBox="1">
            <a:spLocks noChangeArrowheads="1"/>
          </p:cNvSpPr>
          <p:nvPr/>
        </p:nvSpPr>
        <p:spPr bwMode="auto">
          <a:xfrm>
            <a:off x="457200" y="22860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grpSp>
        <p:nvGrpSpPr>
          <p:cNvPr id="98351" name="Group 47"/>
          <p:cNvGrpSpPr>
            <a:grpSpLocks/>
          </p:cNvGrpSpPr>
          <p:nvPr/>
        </p:nvGrpSpPr>
        <p:grpSpPr bwMode="auto">
          <a:xfrm>
            <a:off x="1828800" y="3581400"/>
            <a:ext cx="2667000" cy="1371600"/>
            <a:chOff x="1152" y="2256"/>
            <a:chExt cx="1680" cy="864"/>
          </a:xfrm>
        </p:grpSpPr>
        <p:sp>
          <p:nvSpPr>
            <p:cNvPr id="98352" name="Line 48"/>
            <p:cNvSpPr>
              <a:spLocks noChangeShapeType="1"/>
            </p:cNvSpPr>
            <p:nvPr/>
          </p:nvSpPr>
          <p:spPr bwMode="auto">
            <a:xfrm flipH="1" flipV="1">
              <a:off x="1152" y="2256"/>
              <a:ext cx="0" cy="8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53" name="Line 49"/>
            <p:cNvSpPr>
              <a:spLocks noChangeShapeType="1"/>
            </p:cNvSpPr>
            <p:nvPr/>
          </p:nvSpPr>
          <p:spPr bwMode="auto">
            <a:xfrm>
              <a:off x="1152" y="3120"/>
              <a:ext cx="16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8354" name="Text Box 50"/>
          <p:cNvSpPr txBox="1">
            <a:spLocks noChangeArrowheads="1"/>
          </p:cNvSpPr>
          <p:nvPr/>
        </p:nvSpPr>
        <p:spPr bwMode="auto">
          <a:xfrm>
            <a:off x="1524000" y="22098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98355" name="Text Box 51"/>
          <p:cNvSpPr txBox="1">
            <a:spLocks noChangeArrowheads="1"/>
          </p:cNvSpPr>
          <p:nvPr/>
        </p:nvSpPr>
        <p:spPr bwMode="auto">
          <a:xfrm>
            <a:off x="1828800" y="9144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98356" name="Text Box 52"/>
          <p:cNvSpPr txBox="1">
            <a:spLocks noChangeArrowheads="1"/>
          </p:cNvSpPr>
          <p:nvPr/>
        </p:nvSpPr>
        <p:spPr bwMode="auto">
          <a:xfrm>
            <a:off x="4191000" y="9144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98357" name="Text Box 53"/>
          <p:cNvSpPr txBox="1">
            <a:spLocks noChangeArrowheads="1"/>
          </p:cNvSpPr>
          <p:nvPr/>
        </p:nvSpPr>
        <p:spPr bwMode="auto">
          <a:xfrm>
            <a:off x="5715000" y="22098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98358" name="Text Box 54"/>
          <p:cNvSpPr txBox="1">
            <a:spLocks noChangeArrowheads="1"/>
          </p:cNvSpPr>
          <p:nvPr/>
        </p:nvSpPr>
        <p:spPr bwMode="auto">
          <a:xfrm>
            <a:off x="1828800" y="4038600"/>
            <a:ext cx="265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</a:t>
            </a:r>
            <a:endParaRPr lang="en-US" sz="1000"/>
          </a:p>
        </p:txBody>
      </p:sp>
      <p:grpSp>
        <p:nvGrpSpPr>
          <p:cNvPr id="98359" name="Group 55"/>
          <p:cNvGrpSpPr>
            <a:grpSpLocks/>
          </p:cNvGrpSpPr>
          <p:nvPr/>
        </p:nvGrpSpPr>
        <p:grpSpPr bwMode="auto">
          <a:xfrm>
            <a:off x="3733800" y="2133600"/>
            <a:ext cx="762000" cy="2667000"/>
            <a:chOff x="2352" y="1344"/>
            <a:chExt cx="480" cy="1680"/>
          </a:xfrm>
        </p:grpSpPr>
        <p:sp>
          <p:nvSpPr>
            <p:cNvPr id="98360" name="Line 56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61" name="Line 57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8362" name="Text Box 58"/>
          <p:cNvSpPr txBox="1">
            <a:spLocks noChangeArrowheads="1"/>
          </p:cNvSpPr>
          <p:nvPr/>
        </p:nvSpPr>
        <p:spPr bwMode="auto">
          <a:xfrm>
            <a:off x="3200400" y="22860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sp>
        <p:nvSpPr>
          <p:cNvPr id="98363" name="Text Box 59"/>
          <p:cNvSpPr txBox="1">
            <a:spLocks noChangeArrowheads="1"/>
          </p:cNvSpPr>
          <p:nvPr/>
        </p:nvSpPr>
        <p:spPr bwMode="auto">
          <a:xfrm>
            <a:off x="304800" y="152400"/>
            <a:ext cx="678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 sz="2400"/>
              <a:t>FAZA</a:t>
            </a:r>
            <a:r>
              <a:rPr lang="en-US" sz="2400"/>
              <a:t> </a:t>
            </a:r>
            <a:r>
              <a:rPr lang="sr-Latn-CS" sz="2400"/>
              <a:t>IZVRŠAVAN</a:t>
            </a:r>
            <a:r>
              <a:rPr lang="en-US" sz="2400"/>
              <a:t>J</a:t>
            </a:r>
            <a:r>
              <a:rPr lang="sr-Latn-CS" sz="2400"/>
              <a:t>A</a:t>
            </a:r>
            <a:r>
              <a:rPr lang="en-US" sz="2400"/>
              <a:t> </a:t>
            </a:r>
            <a:r>
              <a:rPr lang="sr-Latn-CS" sz="2400"/>
              <a:t>MAŠINSKIH</a:t>
            </a:r>
            <a:r>
              <a:rPr lang="en-US" sz="2400"/>
              <a:t> I</a:t>
            </a:r>
            <a:r>
              <a:rPr lang="sr-Latn-CS" sz="2400"/>
              <a:t>NSTRUKCIJA</a:t>
            </a:r>
            <a:endParaRPr lang="en-US" sz="2400"/>
          </a:p>
        </p:txBody>
      </p:sp>
      <p:sp>
        <p:nvSpPr>
          <p:cNvPr id="98364" name="Rectangle 60"/>
          <p:cNvSpPr>
            <a:spLocks noChangeArrowheads="1"/>
          </p:cNvSpPr>
          <p:nvPr/>
        </p:nvSpPr>
        <p:spPr bwMode="auto">
          <a:xfrm rot="5400000">
            <a:off x="990600" y="2362200"/>
            <a:ext cx="762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65" name="Text Box 61"/>
          <p:cNvSpPr txBox="1">
            <a:spLocks noChangeArrowheads="1"/>
          </p:cNvSpPr>
          <p:nvPr/>
        </p:nvSpPr>
        <p:spPr bwMode="auto">
          <a:xfrm>
            <a:off x="2057400" y="4038600"/>
            <a:ext cx="1177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[PC]=100</a:t>
            </a:r>
            <a:r>
              <a:rPr lang="en-US" sz="1000"/>
              <a:t>16</a:t>
            </a:r>
          </a:p>
        </p:txBody>
      </p:sp>
      <p:sp>
        <p:nvSpPr>
          <p:cNvPr id="98366" name="Line 62"/>
          <p:cNvSpPr>
            <a:spLocks noChangeShapeType="1"/>
          </p:cNvSpPr>
          <p:nvPr/>
        </p:nvSpPr>
        <p:spPr bwMode="auto">
          <a:xfrm flipV="1">
            <a:off x="1371600" y="2133600"/>
            <a:ext cx="0" cy="7620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57 -0.00439 C -0.07743 0.00185 -0.10729 0.0081 -0.11997 -0.04464 C -0.13264 -0.09738 -0.11597 -0.27041 -0.12344 -0.32061 C -0.1309 -0.37081 -0.14774 -0.35855 -0.16441 -0.34629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983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0" y="-17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8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64" grpId="0" animBg="1"/>
      <p:bldP spid="98365" grpId="0"/>
      <p:bldP spid="9836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330" name="Group 2"/>
          <p:cNvGrpSpPr>
            <a:grpSpLocks/>
          </p:cNvGrpSpPr>
          <p:nvPr/>
        </p:nvGrpSpPr>
        <p:grpSpPr bwMode="auto">
          <a:xfrm>
            <a:off x="228600" y="838200"/>
            <a:ext cx="1524000" cy="1295400"/>
            <a:chOff x="864" y="1920"/>
            <a:chExt cx="960" cy="816"/>
          </a:xfrm>
        </p:grpSpPr>
        <p:sp>
          <p:nvSpPr>
            <p:cNvPr id="99331" name="Rectangle 3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9332" name="Text Box 4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(MAR)</a:t>
              </a:r>
            </a:p>
          </p:txBody>
        </p:sp>
      </p:grp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152400" y="2667000"/>
            <a:ext cx="7010400" cy="3276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9334" name="Group 6"/>
          <p:cNvGrpSpPr>
            <a:grpSpLocks/>
          </p:cNvGrpSpPr>
          <p:nvPr/>
        </p:nvGrpSpPr>
        <p:grpSpPr bwMode="auto">
          <a:xfrm>
            <a:off x="2514600" y="838200"/>
            <a:ext cx="1524000" cy="1295400"/>
            <a:chOff x="2064" y="2784"/>
            <a:chExt cx="960" cy="816"/>
          </a:xfrm>
        </p:grpSpPr>
        <p:sp>
          <p:nvSpPr>
            <p:cNvPr id="99335" name="Rectangle 7"/>
            <p:cNvSpPr>
              <a:spLocks noChangeArrowheads="1"/>
            </p:cNvSpPr>
            <p:nvPr/>
          </p:nvSpPr>
          <p:spPr bwMode="auto">
            <a:xfrm>
              <a:off x="2064" y="2784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9336" name="Text Box 8"/>
            <p:cNvSpPr txBox="1">
              <a:spLocks noChangeArrowheads="1"/>
            </p:cNvSpPr>
            <p:nvPr/>
          </p:nvSpPr>
          <p:spPr bwMode="auto">
            <a:xfrm>
              <a:off x="2112" y="2976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Operativna memorija</a:t>
              </a:r>
            </a:p>
          </p:txBody>
        </p:sp>
      </p:grpSp>
      <p:grpSp>
        <p:nvGrpSpPr>
          <p:cNvPr id="99337" name="Group 9"/>
          <p:cNvGrpSpPr>
            <a:grpSpLocks/>
          </p:cNvGrpSpPr>
          <p:nvPr/>
        </p:nvGrpSpPr>
        <p:grpSpPr bwMode="auto">
          <a:xfrm>
            <a:off x="1752600" y="1295400"/>
            <a:ext cx="762000" cy="304800"/>
            <a:chOff x="1776" y="2447"/>
            <a:chExt cx="672" cy="192"/>
          </a:xfrm>
        </p:grpSpPr>
        <p:sp>
          <p:nvSpPr>
            <p:cNvPr id="99338" name="Line 10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339" name="Line 11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9340" name="Group 12"/>
          <p:cNvGrpSpPr>
            <a:grpSpLocks/>
          </p:cNvGrpSpPr>
          <p:nvPr/>
        </p:nvGrpSpPr>
        <p:grpSpPr bwMode="auto">
          <a:xfrm rot="16200000">
            <a:off x="990600" y="2362200"/>
            <a:ext cx="762000" cy="304800"/>
            <a:chOff x="1776" y="2447"/>
            <a:chExt cx="672" cy="192"/>
          </a:xfrm>
        </p:grpSpPr>
        <p:sp>
          <p:nvSpPr>
            <p:cNvPr id="99341" name="Line 13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342" name="Line 14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9343" name="Group 15"/>
          <p:cNvGrpSpPr>
            <a:grpSpLocks/>
          </p:cNvGrpSpPr>
          <p:nvPr/>
        </p:nvGrpSpPr>
        <p:grpSpPr bwMode="auto">
          <a:xfrm>
            <a:off x="4800600" y="838200"/>
            <a:ext cx="1524000" cy="1295400"/>
            <a:chOff x="864" y="1920"/>
            <a:chExt cx="960" cy="816"/>
          </a:xfrm>
        </p:grpSpPr>
        <p:sp>
          <p:nvSpPr>
            <p:cNvPr id="99344" name="Rectangle 16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9345" name="Text Box 17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(MBR)</a:t>
              </a:r>
            </a:p>
          </p:txBody>
        </p:sp>
      </p:grpSp>
      <p:grpSp>
        <p:nvGrpSpPr>
          <p:cNvPr id="99346" name="Group 18"/>
          <p:cNvGrpSpPr>
            <a:grpSpLocks/>
          </p:cNvGrpSpPr>
          <p:nvPr/>
        </p:nvGrpSpPr>
        <p:grpSpPr bwMode="auto">
          <a:xfrm>
            <a:off x="4038600" y="1295400"/>
            <a:ext cx="762000" cy="304800"/>
            <a:chOff x="1776" y="2447"/>
            <a:chExt cx="672" cy="192"/>
          </a:xfrm>
        </p:grpSpPr>
        <p:sp>
          <p:nvSpPr>
            <p:cNvPr id="99347" name="Line 19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348" name="Line 20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9349" name="Group 21"/>
          <p:cNvGrpSpPr>
            <a:grpSpLocks/>
          </p:cNvGrpSpPr>
          <p:nvPr/>
        </p:nvGrpSpPr>
        <p:grpSpPr bwMode="auto">
          <a:xfrm>
            <a:off x="4495800" y="4648200"/>
            <a:ext cx="1905000" cy="1066800"/>
            <a:chOff x="2832" y="2400"/>
            <a:chExt cx="1200" cy="672"/>
          </a:xfrm>
        </p:grpSpPr>
        <p:sp>
          <p:nvSpPr>
            <p:cNvPr id="99350" name="Text Box 22"/>
            <p:cNvSpPr txBox="1">
              <a:spLocks noChangeArrowheads="1"/>
            </p:cNvSpPr>
            <p:nvPr/>
          </p:nvSpPr>
          <p:spPr bwMode="auto">
            <a:xfrm>
              <a:off x="2880" y="2448"/>
              <a:ext cx="111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digitalna kola</a:t>
              </a:r>
            </a:p>
            <a:p>
              <a:pPr algn="ctr"/>
              <a:r>
                <a:rPr lang="en-US"/>
                <a:t>za generisanje</a:t>
              </a:r>
            </a:p>
            <a:p>
              <a:pPr algn="ctr"/>
              <a:r>
                <a:rPr lang="en-US"/>
                <a:t>kontrolnih signala</a:t>
              </a:r>
            </a:p>
          </p:txBody>
        </p:sp>
        <p:sp>
          <p:nvSpPr>
            <p:cNvPr id="99351" name="Rectangle 23"/>
            <p:cNvSpPr>
              <a:spLocks noChangeArrowheads="1"/>
            </p:cNvSpPr>
            <p:nvPr/>
          </p:nvSpPr>
          <p:spPr bwMode="auto">
            <a:xfrm>
              <a:off x="2832" y="2400"/>
              <a:ext cx="1200" cy="67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352" name="Group 24"/>
          <p:cNvGrpSpPr>
            <a:grpSpLocks/>
          </p:cNvGrpSpPr>
          <p:nvPr/>
        </p:nvGrpSpPr>
        <p:grpSpPr bwMode="auto">
          <a:xfrm>
            <a:off x="4495800" y="2895600"/>
            <a:ext cx="1905000" cy="609600"/>
            <a:chOff x="2832" y="1872"/>
            <a:chExt cx="1200" cy="384"/>
          </a:xfrm>
        </p:grpSpPr>
        <p:sp>
          <p:nvSpPr>
            <p:cNvPr id="99353" name="Rectangle 25"/>
            <p:cNvSpPr>
              <a:spLocks noChangeArrowheads="1"/>
            </p:cNvSpPr>
            <p:nvPr/>
          </p:nvSpPr>
          <p:spPr bwMode="auto">
            <a:xfrm>
              <a:off x="2832" y="1872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54" name="Text Box 26"/>
            <p:cNvSpPr txBox="1">
              <a:spLocks noChangeArrowheads="1"/>
            </p:cNvSpPr>
            <p:nvPr/>
          </p:nvSpPr>
          <p:spPr bwMode="auto">
            <a:xfrm>
              <a:off x="2928" y="1968"/>
              <a:ext cx="9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registar naredbi</a:t>
              </a:r>
            </a:p>
          </p:txBody>
        </p:sp>
      </p:grpSp>
      <p:grpSp>
        <p:nvGrpSpPr>
          <p:cNvPr id="99355" name="Group 27"/>
          <p:cNvGrpSpPr>
            <a:grpSpLocks/>
          </p:cNvGrpSpPr>
          <p:nvPr/>
        </p:nvGrpSpPr>
        <p:grpSpPr bwMode="auto">
          <a:xfrm>
            <a:off x="4495800" y="3810000"/>
            <a:ext cx="1905000" cy="609600"/>
            <a:chOff x="2832" y="3264"/>
            <a:chExt cx="1200" cy="384"/>
          </a:xfrm>
        </p:grpSpPr>
        <p:sp>
          <p:nvSpPr>
            <p:cNvPr id="99356" name="Text Box 28"/>
            <p:cNvSpPr txBox="1">
              <a:spLocks noChangeArrowheads="1"/>
            </p:cNvSpPr>
            <p:nvPr/>
          </p:nvSpPr>
          <p:spPr bwMode="auto">
            <a:xfrm>
              <a:off x="2832" y="3360"/>
              <a:ext cx="11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dekoder instrukcija</a:t>
              </a:r>
            </a:p>
          </p:txBody>
        </p:sp>
        <p:sp>
          <p:nvSpPr>
            <p:cNvPr id="99357" name="Rectangle 29"/>
            <p:cNvSpPr>
              <a:spLocks noChangeArrowheads="1"/>
            </p:cNvSpPr>
            <p:nvPr/>
          </p:nvSpPr>
          <p:spPr bwMode="auto">
            <a:xfrm>
              <a:off x="2832" y="3264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358" name="Group 30"/>
          <p:cNvGrpSpPr>
            <a:grpSpLocks/>
          </p:cNvGrpSpPr>
          <p:nvPr/>
        </p:nvGrpSpPr>
        <p:grpSpPr bwMode="auto">
          <a:xfrm rot="16200000">
            <a:off x="5181600" y="2362200"/>
            <a:ext cx="762000" cy="304800"/>
            <a:chOff x="1776" y="2447"/>
            <a:chExt cx="672" cy="192"/>
          </a:xfrm>
        </p:grpSpPr>
        <p:sp>
          <p:nvSpPr>
            <p:cNvPr id="99359" name="Line 31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360" name="Line 32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9361" name="Group 33"/>
          <p:cNvGrpSpPr>
            <a:grpSpLocks/>
          </p:cNvGrpSpPr>
          <p:nvPr/>
        </p:nvGrpSpPr>
        <p:grpSpPr bwMode="auto">
          <a:xfrm rot="16200000">
            <a:off x="5410200" y="3505200"/>
            <a:ext cx="304800" cy="304800"/>
            <a:chOff x="1776" y="2447"/>
            <a:chExt cx="672" cy="192"/>
          </a:xfrm>
        </p:grpSpPr>
        <p:sp>
          <p:nvSpPr>
            <p:cNvPr id="99362" name="Line 34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363" name="Line 35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9364" name="Group 36"/>
          <p:cNvGrpSpPr>
            <a:grpSpLocks/>
          </p:cNvGrpSpPr>
          <p:nvPr/>
        </p:nvGrpSpPr>
        <p:grpSpPr bwMode="auto">
          <a:xfrm rot="16200000">
            <a:off x="5448300" y="4381500"/>
            <a:ext cx="228600" cy="304800"/>
            <a:chOff x="1776" y="2447"/>
            <a:chExt cx="672" cy="192"/>
          </a:xfrm>
        </p:grpSpPr>
        <p:sp>
          <p:nvSpPr>
            <p:cNvPr id="99365" name="Line 37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366" name="Line 38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9367" name="Group 39"/>
          <p:cNvGrpSpPr>
            <a:grpSpLocks/>
          </p:cNvGrpSpPr>
          <p:nvPr/>
        </p:nvGrpSpPr>
        <p:grpSpPr bwMode="auto">
          <a:xfrm>
            <a:off x="838200" y="2895600"/>
            <a:ext cx="1917700" cy="685800"/>
            <a:chOff x="720" y="2304"/>
            <a:chExt cx="1208" cy="432"/>
          </a:xfrm>
        </p:grpSpPr>
        <p:sp>
          <p:nvSpPr>
            <p:cNvPr id="99368" name="Text Box 40"/>
            <p:cNvSpPr txBox="1">
              <a:spLocks noChangeArrowheads="1"/>
            </p:cNvSpPr>
            <p:nvPr/>
          </p:nvSpPr>
          <p:spPr bwMode="auto">
            <a:xfrm>
              <a:off x="720" y="2304"/>
              <a:ext cx="12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sr-Latn-CS"/>
                <a:t>Adresar instrukcija</a:t>
              </a:r>
            </a:p>
            <a:p>
              <a:r>
                <a:rPr lang="sr-Latn-CS"/>
                <a:t>brojač naredbi</a:t>
              </a:r>
              <a:r>
                <a:rPr lang="pt-BR"/>
                <a:t> (</a:t>
              </a:r>
              <a:r>
                <a:rPr lang="sr-Latn-CS"/>
                <a:t>PC</a:t>
              </a:r>
              <a:r>
                <a:rPr lang="pt-BR"/>
                <a:t>)</a:t>
              </a:r>
              <a:endParaRPr lang="en-US"/>
            </a:p>
          </p:txBody>
        </p:sp>
        <p:sp>
          <p:nvSpPr>
            <p:cNvPr id="99369" name="Rectangle 41"/>
            <p:cNvSpPr>
              <a:spLocks noChangeArrowheads="1"/>
            </p:cNvSpPr>
            <p:nvPr/>
          </p:nvSpPr>
          <p:spPr bwMode="auto">
            <a:xfrm>
              <a:off x="720" y="2304"/>
              <a:ext cx="1200" cy="43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9370" name="Text Box 42"/>
          <p:cNvSpPr txBox="1">
            <a:spLocks noChangeArrowheads="1"/>
          </p:cNvSpPr>
          <p:nvPr/>
        </p:nvSpPr>
        <p:spPr bwMode="auto">
          <a:xfrm>
            <a:off x="533400" y="5562600"/>
            <a:ext cx="302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sr-Latn-CS"/>
              <a:t>ontrolno </a:t>
            </a:r>
            <a:r>
              <a:rPr lang="en-US"/>
              <a:t>– </a:t>
            </a:r>
            <a:r>
              <a:rPr lang="sr-Latn-CS"/>
              <a:t>upravljačka jedinica</a:t>
            </a:r>
            <a:endParaRPr lang="en-US"/>
          </a:p>
        </p:txBody>
      </p:sp>
      <p:grpSp>
        <p:nvGrpSpPr>
          <p:cNvPr id="99371" name="Group 43"/>
          <p:cNvGrpSpPr>
            <a:grpSpLocks/>
          </p:cNvGrpSpPr>
          <p:nvPr/>
        </p:nvGrpSpPr>
        <p:grpSpPr bwMode="auto">
          <a:xfrm>
            <a:off x="457200" y="2133600"/>
            <a:ext cx="4038600" cy="3124200"/>
            <a:chOff x="288" y="1344"/>
            <a:chExt cx="2544" cy="1968"/>
          </a:xfrm>
        </p:grpSpPr>
        <p:sp>
          <p:nvSpPr>
            <p:cNvPr id="99372" name="Line 44"/>
            <p:cNvSpPr>
              <a:spLocks noChangeShapeType="1"/>
            </p:cNvSpPr>
            <p:nvPr/>
          </p:nvSpPr>
          <p:spPr bwMode="auto">
            <a:xfrm flipH="1" flipV="1">
              <a:off x="288" y="1344"/>
              <a:ext cx="0" cy="196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373" name="Line 45"/>
            <p:cNvSpPr>
              <a:spLocks noChangeShapeType="1"/>
            </p:cNvSpPr>
            <p:nvPr/>
          </p:nvSpPr>
          <p:spPr bwMode="auto">
            <a:xfrm>
              <a:off x="288" y="3312"/>
              <a:ext cx="25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9374" name="Text Box 46"/>
          <p:cNvSpPr txBox="1">
            <a:spLocks noChangeArrowheads="1"/>
          </p:cNvSpPr>
          <p:nvPr/>
        </p:nvSpPr>
        <p:spPr bwMode="auto">
          <a:xfrm>
            <a:off x="457200" y="22860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grpSp>
        <p:nvGrpSpPr>
          <p:cNvPr id="99375" name="Group 47"/>
          <p:cNvGrpSpPr>
            <a:grpSpLocks/>
          </p:cNvGrpSpPr>
          <p:nvPr/>
        </p:nvGrpSpPr>
        <p:grpSpPr bwMode="auto">
          <a:xfrm>
            <a:off x="1828800" y="3581400"/>
            <a:ext cx="2667000" cy="1371600"/>
            <a:chOff x="1152" y="2256"/>
            <a:chExt cx="1680" cy="864"/>
          </a:xfrm>
        </p:grpSpPr>
        <p:sp>
          <p:nvSpPr>
            <p:cNvPr id="99376" name="Line 48"/>
            <p:cNvSpPr>
              <a:spLocks noChangeShapeType="1"/>
            </p:cNvSpPr>
            <p:nvPr/>
          </p:nvSpPr>
          <p:spPr bwMode="auto">
            <a:xfrm flipH="1" flipV="1">
              <a:off x="1152" y="2256"/>
              <a:ext cx="0" cy="8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377" name="Line 49"/>
            <p:cNvSpPr>
              <a:spLocks noChangeShapeType="1"/>
            </p:cNvSpPr>
            <p:nvPr/>
          </p:nvSpPr>
          <p:spPr bwMode="auto">
            <a:xfrm>
              <a:off x="1152" y="3120"/>
              <a:ext cx="16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9378" name="Text Box 50"/>
          <p:cNvSpPr txBox="1">
            <a:spLocks noChangeArrowheads="1"/>
          </p:cNvSpPr>
          <p:nvPr/>
        </p:nvSpPr>
        <p:spPr bwMode="auto">
          <a:xfrm>
            <a:off x="1524000" y="22098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99379" name="Text Box 51"/>
          <p:cNvSpPr txBox="1">
            <a:spLocks noChangeArrowheads="1"/>
          </p:cNvSpPr>
          <p:nvPr/>
        </p:nvSpPr>
        <p:spPr bwMode="auto">
          <a:xfrm>
            <a:off x="1828800" y="9144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99380" name="Text Box 52"/>
          <p:cNvSpPr txBox="1">
            <a:spLocks noChangeArrowheads="1"/>
          </p:cNvSpPr>
          <p:nvPr/>
        </p:nvSpPr>
        <p:spPr bwMode="auto">
          <a:xfrm>
            <a:off x="4191000" y="9144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99381" name="Text Box 53"/>
          <p:cNvSpPr txBox="1">
            <a:spLocks noChangeArrowheads="1"/>
          </p:cNvSpPr>
          <p:nvPr/>
        </p:nvSpPr>
        <p:spPr bwMode="auto">
          <a:xfrm>
            <a:off x="5715000" y="22098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99382" name="Text Box 54"/>
          <p:cNvSpPr txBox="1">
            <a:spLocks noChangeArrowheads="1"/>
          </p:cNvSpPr>
          <p:nvPr/>
        </p:nvSpPr>
        <p:spPr bwMode="auto">
          <a:xfrm>
            <a:off x="1828800" y="4038600"/>
            <a:ext cx="265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</a:t>
            </a:r>
            <a:endParaRPr lang="en-US" sz="1000"/>
          </a:p>
        </p:txBody>
      </p:sp>
      <p:grpSp>
        <p:nvGrpSpPr>
          <p:cNvPr id="99383" name="Group 55"/>
          <p:cNvGrpSpPr>
            <a:grpSpLocks/>
          </p:cNvGrpSpPr>
          <p:nvPr/>
        </p:nvGrpSpPr>
        <p:grpSpPr bwMode="auto">
          <a:xfrm>
            <a:off x="3733800" y="2133600"/>
            <a:ext cx="762000" cy="2667000"/>
            <a:chOff x="2352" y="1344"/>
            <a:chExt cx="480" cy="1680"/>
          </a:xfrm>
        </p:grpSpPr>
        <p:sp>
          <p:nvSpPr>
            <p:cNvPr id="99384" name="Line 56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385" name="Line 57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9386" name="Text Box 58"/>
          <p:cNvSpPr txBox="1">
            <a:spLocks noChangeArrowheads="1"/>
          </p:cNvSpPr>
          <p:nvPr/>
        </p:nvSpPr>
        <p:spPr bwMode="auto">
          <a:xfrm>
            <a:off x="3200400" y="2286000"/>
            <a:ext cx="48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M</a:t>
            </a:r>
            <a:r>
              <a:rPr lang="en-US" sz="1000" b="1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99387" name="Text Box 59"/>
          <p:cNvSpPr txBox="1">
            <a:spLocks noChangeArrowheads="1"/>
          </p:cNvSpPr>
          <p:nvPr/>
        </p:nvSpPr>
        <p:spPr bwMode="auto">
          <a:xfrm>
            <a:off x="304800" y="152400"/>
            <a:ext cx="678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 sz="2400"/>
              <a:t>FAZA</a:t>
            </a:r>
            <a:r>
              <a:rPr lang="en-US" sz="2400"/>
              <a:t> </a:t>
            </a:r>
            <a:r>
              <a:rPr lang="sr-Latn-CS" sz="2400"/>
              <a:t>IZVRŠAVAN</a:t>
            </a:r>
            <a:r>
              <a:rPr lang="en-US" sz="2400"/>
              <a:t>J</a:t>
            </a:r>
            <a:r>
              <a:rPr lang="sr-Latn-CS" sz="2400"/>
              <a:t>A</a:t>
            </a:r>
            <a:r>
              <a:rPr lang="en-US" sz="2400"/>
              <a:t> </a:t>
            </a:r>
            <a:r>
              <a:rPr lang="sr-Latn-CS" sz="2400"/>
              <a:t>MAŠINSKIH</a:t>
            </a:r>
            <a:r>
              <a:rPr lang="en-US" sz="2400"/>
              <a:t> I</a:t>
            </a:r>
            <a:r>
              <a:rPr lang="sr-Latn-CS" sz="2400"/>
              <a:t>NSTRUKCIJA</a:t>
            </a:r>
            <a:endParaRPr lang="en-US" sz="2400"/>
          </a:p>
        </p:txBody>
      </p:sp>
      <p:sp>
        <p:nvSpPr>
          <p:cNvPr id="99388" name="Rectangle 60"/>
          <p:cNvSpPr>
            <a:spLocks noChangeArrowheads="1"/>
          </p:cNvSpPr>
          <p:nvPr/>
        </p:nvSpPr>
        <p:spPr bwMode="auto">
          <a:xfrm>
            <a:off x="1752600" y="1295400"/>
            <a:ext cx="762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89" name="Text Box 61"/>
          <p:cNvSpPr txBox="1">
            <a:spLocks noChangeArrowheads="1"/>
          </p:cNvSpPr>
          <p:nvPr/>
        </p:nvSpPr>
        <p:spPr bwMode="auto">
          <a:xfrm>
            <a:off x="685800" y="16764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100</a:t>
            </a:r>
            <a:r>
              <a:rPr lang="en-US" sz="1000"/>
              <a:t>16</a:t>
            </a:r>
          </a:p>
        </p:txBody>
      </p:sp>
      <p:sp>
        <p:nvSpPr>
          <p:cNvPr id="99390" name="Line 62"/>
          <p:cNvSpPr>
            <a:spLocks noChangeShapeType="1"/>
          </p:cNvSpPr>
          <p:nvPr/>
        </p:nvSpPr>
        <p:spPr bwMode="auto">
          <a:xfrm flipV="1">
            <a:off x="1752600" y="1447800"/>
            <a:ext cx="762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9391" name="Text Box 63"/>
          <p:cNvSpPr txBox="1">
            <a:spLocks noChangeArrowheads="1"/>
          </p:cNvSpPr>
          <p:nvPr/>
        </p:nvSpPr>
        <p:spPr bwMode="auto">
          <a:xfrm>
            <a:off x="1752600" y="1600200"/>
            <a:ext cx="741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adresa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9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9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219 -0.02846 C 0.05833 -0.04395 0.07448 -0.05922 0.09757 -0.06385 C 0.12066 -0.06847 0.1559 -0.06778 0.18073 -0.05575 C 0.20556 -0.04372 0.22622 -0.01758 0.24705 0.00856 " pathEditMode="relative" ptsTypes="aaaA">
                                      <p:cBhvr>
                                        <p:cTn id="13" dur="2000" fill="hold"/>
                                        <p:tgtEl>
                                          <p:spTgt spid="993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9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9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9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86" grpId="0"/>
      <p:bldP spid="99388" grpId="0" animBg="1"/>
      <p:bldP spid="99389" grpId="0"/>
      <p:bldP spid="99390" grpId="0" animBg="1"/>
      <p:bldP spid="9939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354" name="Group 2"/>
          <p:cNvGrpSpPr>
            <a:grpSpLocks/>
          </p:cNvGrpSpPr>
          <p:nvPr/>
        </p:nvGrpSpPr>
        <p:grpSpPr bwMode="auto">
          <a:xfrm>
            <a:off x="228600" y="838200"/>
            <a:ext cx="1524000" cy="1295400"/>
            <a:chOff x="864" y="1920"/>
            <a:chExt cx="960" cy="816"/>
          </a:xfrm>
        </p:grpSpPr>
        <p:sp>
          <p:nvSpPr>
            <p:cNvPr id="100355" name="Rectangle 3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00356" name="Text Box 4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(MAR)</a:t>
              </a:r>
            </a:p>
          </p:txBody>
        </p:sp>
      </p:grp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152400" y="2667000"/>
            <a:ext cx="7010400" cy="3276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0358" name="Group 6"/>
          <p:cNvGrpSpPr>
            <a:grpSpLocks/>
          </p:cNvGrpSpPr>
          <p:nvPr/>
        </p:nvGrpSpPr>
        <p:grpSpPr bwMode="auto">
          <a:xfrm>
            <a:off x="2514600" y="838200"/>
            <a:ext cx="1524000" cy="1295400"/>
            <a:chOff x="2064" y="2784"/>
            <a:chExt cx="960" cy="816"/>
          </a:xfrm>
        </p:grpSpPr>
        <p:sp>
          <p:nvSpPr>
            <p:cNvPr id="100359" name="Rectangle 7"/>
            <p:cNvSpPr>
              <a:spLocks noChangeArrowheads="1"/>
            </p:cNvSpPr>
            <p:nvPr/>
          </p:nvSpPr>
          <p:spPr bwMode="auto">
            <a:xfrm>
              <a:off x="2064" y="2784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00360" name="Text Box 8"/>
            <p:cNvSpPr txBox="1">
              <a:spLocks noChangeArrowheads="1"/>
            </p:cNvSpPr>
            <p:nvPr/>
          </p:nvSpPr>
          <p:spPr bwMode="auto">
            <a:xfrm>
              <a:off x="2112" y="2976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Operativna memorija</a:t>
              </a:r>
            </a:p>
          </p:txBody>
        </p:sp>
      </p:grpSp>
      <p:grpSp>
        <p:nvGrpSpPr>
          <p:cNvPr id="100361" name="Group 9"/>
          <p:cNvGrpSpPr>
            <a:grpSpLocks/>
          </p:cNvGrpSpPr>
          <p:nvPr/>
        </p:nvGrpSpPr>
        <p:grpSpPr bwMode="auto">
          <a:xfrm>
            <a:off x="1752600" y="1295400"/>
            <a:ext cx="762000" cy="304800"/>
            <a:chOff x="1776" y="2447"/>
            <a:chExt cx="672" cy="192"/>
          </a:xfrm>
        </p:grpSpPr>
        <p:sp>
          <p:nvSpPr>
            <p:cNvPr id="100362" name="Line 10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363" name="Line 11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364" name="Group 12"/>
          <p:cNvGrpSpPr>
            <a:grpSpLocks/>
          </p:cNvGrpSpPr>
          <p:nvPr/>
        </p:nvGrpSpPr>
        <p:grpSpPr bwMode="auto">
          <a:xfrm rot="16200000">
            <a:off x="990600" y="2362200"/>
            <a:ext cx="762000" cy="304800"/>
            <a:chOff x="1776" y="2447"/>
            <a:chExt cx="672" cy="192"/>
          </a:xfrm>
        </p:grpSpPr>
        <p:sp>
          <p:nvSpPr>
            <p:cNvPr id="100365" name="Line 13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366" name="Line 14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367" name="Group 15"/>
          <p:cNvGrpSpPr>
            <a:grpSpLocks/>
          </p:cNvGrpSpPr>
          <p:nvPr/>
        </p:nvGrpSpPr>
        <p:grpSpPr bwMode="auto">
          <a:xfrm>
            <a:off x="4800600" y="838200"/>
            <a:ext cx="1524000" cy="1295400"/>
            <a:chOff x="864" y="1920"/>
            <a:chExt cx="960" cy="816"/>
          </a:xfrm>
        </p:grpSpPr>
        <p:sp>
          <p:nvSpPr>
            <p:cNvPr id="100368" name="Rectangle 16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00369" name="Text Box 17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(MBR)</a:t>
              </a:r>
            </a:p>
          </p:txBody>
        </p:sp>
      </p:grpSp>
      <p:grpSp>
        <p:nvGrpSpPr>
          <p:cNvPr id="100370" name="Group 18"/>
          <p:cNvGrpSpPr>
            <a:grpSpLocks/>
          </p:cNvGrpSpPr>
          <p:nvPr/>
        </p:nvGrpSpPr>
        <p:grpSpPr bwMode="auto">
          <a:xfrm>
            <a:off x="4038600" y="1295400"/>
            <a:ext cx="762000" cy="304800"/>
            <a:chOff x="1776" y="2447"/>
            <a:chExt cx="672" cy="192"/>
          </a:xfrm>
        </p:grpSpPr>
        <p:sp>
          <p:nvSpPr>
            <p:cNvPr id="100371" name="Line 19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372" name="Line 20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373" name="Group 21"/>
          <p:cNvGrpSpPr>
            <a:grpSpLocks/>
          </p:cNvGrpSpPr>
          <p:nvPr/>
        </p:nvGrpSpPr>
        <p:grpSpPr bwMode="auto">
          <a:xfrm>
            <a:off x="4495800" y="4648200"/>
            <a:ext cx="1905000" cy="1066800"/>
            <a:chOff x="2832" y="2400"/>
            <a:chExt cx="1200" cy="672"/>
          </a:xfrm>
        </p:grpSpPr>
        <p:sp>
          <p:nvSpPr>
            <p:cNvPr id="100374" name="Text Box 22"/>
            <p:cNvSpPr txBox="1">
              <a:spLocks noChangeArrowheads="1"/>
            </p:cNvSpPr>
            <p:nvPr/>
          </p:nvSpPr>
          <p:spPr bwMode="auto">
            <a:xfrm>
              <a:off x="2880" y="2448"/>
              <a:ext cx="111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digitalna kola</a:t>
              </a:r>
            </a:p>
            <a:p>
              <a:pPr algn="ctr"/>
              <a:r>
                <a:rPr lang="en-US"/>
                <a:t>za generisanje</a:t>
              </a:r>
            </a:p>
            <a:p>
              <a:pPr algn="ctr"/>
              <a:r>
                <a:rPr lang="en-US"/>
                <a:t>kontrolnih signala</a:t>
              </a:r>
            </a:p>
          </p:txBody>
        </p:sp>
        <p:sp>
          <p:nvSpPr>
            <p:cNvPr id="100375" name="Rectangle 23"/>
            <p:cNvSpPr>
              <a:spLocks noChangeArrowheads="1"/>
            </p:cNvSpPr>
            <p:nvPr/>
          </p:nvSpPr>
          <p:spPr bwMode="auto">
            <a:xfrm>
              <a:off x="2832" y="2400"/>
              <a:ext cx="1200" cy="67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0376" name="Group 24"/>
          <p:cNvGrpSpPr>
            <a:grpSpLocks/>
          </p:cNvGrpSpPr>
          <p:nvPr/>
        </p:nvGrpSpPr>
        <p:grpSpPr bwMode="auto">
          <a:xfrm>
            <a:off x="4495800" y="2895600"/>
            <a:ext cx="1905000" cy="609600"/>
            <a:chOff x="2832" y="1872"/>
            <a:chExt cx="1200" cy="384"/>
          </a:xfrm>
        </p:grpSpPr>
        <p:sp>
          <p:nvSpPr>
            <p:cNvPr id="100377" name="Rectangle 25"/>
            <p:cNvSpPr>
              <a:spLocks noChangeArrowheads="1"/>
            </p:cNvSpPr>
            <p:nvPr/>
          </p:nvSpPr>
          <p:spPr bwMode="auto">
            <a:xfrm>
              <a:off x="2832" y="1872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78" name="Text Box 26"/>
            <p:cNvSpPr txBox="1">
              <a:spLocks noChangeArrowheads="1"/>
            </p:cNvSpPr>
            <p:nvPr/>
          </p:nvSpPr>
          <p:spPr bwMode="auto">
            <a:xfrm>
              <a:off x="2928" y="1968"/>
              <a:ext cx="9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registar naredbi</a:t>
              </a:r>
            </a:p>
          </p:txBody>
        </p:sp>
      </p:grpSp>
      <p:grpSp>
        <p:nvGrpSpPr>
          <p:cNvPr id="100379" name="Group 27"/>
          <p:cNvGrpSpPr>
            <a:grpSpLocks/>
          </p:cNvGrpSpPr>
          <p:nvPr/>
        </p:nvGrpSpPr>
        <p:grpSpPr bwMode="auto">
          <a:xfrm>
            <a:off x="4495800" y="3810000"/>
            <a:ext cx="1905000" cy="609600"/>
            <a:chOff x="2832" y="3264"/>
            <a:chExt cx="1200" cy="384"/>
          </a:xfrm>
        </p:grpSpPr>
        <p:sp>
          <p:nvSpPr>
            <p:cNvPr id="100380" name="Text Box 28"/>
            <p:cNvSpPr txBox="1">
              <a:spLocks noChangeArrowheads="1"/>
            </p:cNvSpPr>
            <p:nvPr/>
          </p:nvSpPr>
          <p:spPr bwMode="auto">
            <a:xfrm>
              <a:off x="2832" y="3360"/>
              <a:ext cx="11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dekoder instrukcija</a:t>
              </a:r>
            </a:p>
          </p:txBody>
        </p:sp>
        <p:sp>
          <p:nvSpPr>
            <p:cNvPr id="100381" name="Rectangle 29"/>
            <p:cNvSpPr>
              <a:spLocks noChangeArrowheads="1"/>
            </p:cNvSpPr>
            <p:nvPr/>
          </p:nvSpPr>
          <p:spPr bwMode="auto">
            <a:xfrm>
              <a:off x="2832" y="3264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0382" name="Group 30"/>
          <p:cNvGrpSpPr>
            <a:grpSpLocks/>
          </p:cNvGrpSpPr>
          <p:nvPr/>
        </p:nvGrpSpPr>
        <p:grpSpPr bwMode="auto">
          <a:xfrm rot="16200000">
            <a:off x="5181600" y="2362200"/>
            <a:ext cx="762000" cy="304800"/>
            <a:chOff x="1776" y="2447"/>
            <a:chExt cx="672" cy="192"/>
          </a:xfrm>
        </p:grpSpPr>
        <p:sp>
          <p:nvSpPr>
            <p:cNvPr id="100383" name="Line 31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384" name="Line 32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385" name="Group 33"/>
          <p:cNvGrpSpPr>
            <a:grpSpLocks/>
          </p:cNvGrpSpPr>
          <p:nvPr/>
        </p:nvGrpSpPr>
        <p:grpSpPr bwMode="auto">
          <a:xfrm rot="16200000">
            <a:off x="5410200" y="3505200"/>
            <a:ext cx="304800" cy="304800"/>
            <a:chOff x="1776" y="2447"/>
            <a:chExt cx="672" cy="192"/>
          </a:xfrm>
        </p:grpSpPr>
        <p:sp>
          <p:nvSpPr>
            <p:cNvPr id="100386" name="Line 34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387" name="Line 35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388" name="Group 36"/>
          <p:cNvGrpSpPr>
            <a:grpSpLocks/>
          </p:cNvGrpSpPr>
          <p:nvPr/>
        </p:nvGrpSpPr>
        <p:grpSpPr bwMode="auto">
          <a:xfrm rot="16200000">
            <a:off x="5448300" y="4381500"/>
            <a:ext cx="228600" cy="304800"/>
            <a:chOff x="1776" y="2447"/>
            <a:chExt cx="672" cy="192"/>
          </a:xfrm>
        </p:grpSpPr>
        <p:sp>
          <p:nvSpPr>
            <p:cNvPr id="100389" name="Line 37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390" name="Line 38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391" name="Group 39"/>
          <p:cNvGrpSpPr>
            <a:grpSpLocks/>
          </p:cNvGrpSpPr>
          <p:nvPr/>
        </p:nvGrpSpPr>
        <p:grpSpPr bwMode="auto">
          <a:xfrm>
            <a:off x="838200" y="2895600"/>
            <a:ext cx="1917700" cy="685800"/>
            <a:chOff x="720" y="2304"/>
            <a:chExt cx="1208" cy="432"/>
          </a:xfrm>
        </p:grpSpPr>
        <p:sp>
          <p:nvSpPr>
            <p:cNvPr id="100392" name="Text Box 40"/>
            <p:cNvSpPr txBox="1">
              <a:spLocks noChangeArrowheads="1"/>
            </p:cNvSpPr>
            <p:nvPr/>
          </p:nvSpPr>
          <p:spPr bwMode="auto">
            <a:xfrm>
              <a:off x="720" y="2304"/>
              <a:ext cx="12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sr-Latn-CS"/>
                <a:t>Adresar instrukcija</a:t>
              </a:r>
            </a:p>
            <a:p>
              <a:r>
                <a:rPr lang="sr-Latn-CS"/>
                <a:t>brojač naredbi</a:t>
              </a:r>
              <a:r>
                <a:rPr lang="pt-BR"/>
                <a:t> (</a:t>
              </a:r>
              <a:r>
                <a:rPr lang="sr-Latn-CS"/>
                <a:t>PC</a:t>
              </a:r>
              <a:r>
                <a:rPr lang="pt-BR"/>
                <a:t>)</a:t>
              </a:r>
              <a:endParaRPr lang="en-US"/>
            </a:p>
          </p:txBody>
        </p:sp>
        <p:sp>
          <p:nvSpPr>
            <p:cNvPr id="100393" name="Rectangle 41"/>
            <p:cNvSpPr>
              <a:spLocks noChangeArrowheads="1"/>
            </p:cNvSpPr>
            <p:nvPr/>
          </p:nvSpPr>
          <p:spPr bwMode="auto">
            <a:xfrm>
              <a:off x="720" y="2304"/>
              <a:ext cx="1200" cy="43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0394" name="Text Box 42"/>
          <p:cNvSpPr txBox="1">
            <a:spLocks noChangeArrowheads="1"/>
          </p:cNvSpPr>
          <p:nvPr/>
        </p:nvSpPr>
        <p:spPr bwMode="auto">
          <a:xfrm>
            <a:off x="533400" y="5562600"/>
            <a:ext cx="302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sr-Latn-CS"/>
              <a:t>ontrolno </a:t>
            </a:r>
            <a:r>
              <a:rPr lang="en-US"/>
              <a:t>– </a:t>
            </a:r>
            <a:r>
              <a:rPr lang="sr-Latn-CS"/>
              <a:t>upravljačka jedinica</a:t>
            </a:r>
            <a:endParaRPr lang="en-US"/>
          </a:p>
        </p:txBody>
      </p:sp>
      <p:grpSp>
        <p:nvGrpSpPr>
          <p:cNvPr id="100395" name="Group 43"/>
          <p:cNvGrpSpPr>
            <a:grpSpLocks/>
          </p:cNvGrpSpPr>
          <p:nvPr/>
        </p:nvGrpSpPr>
        <p:grpSpPr bwMode="auto">
          <a:xfrm>
            <a:off x="457200" y="2133600"/>
            <a:ext cx="4038600" cy="3124200"/>
            <a:chOff x="288" y="1344"/>
            <a:chExt cx="2544" cy="1968"/>
          </a:xfrm>
        </p:grpSpPr>
        <p:sp>
          <p:nvSpPr>
            <p:cNvPr id="100396" name="Line 44"/>
            <p:cNvSpPr>
              <a:spLocks noChangeShapeType="1"/>
            </p:cNvSpPr>
            <p:nvPr/>
          </p:nvSpPr>
          <p:spPr bwMode="auto">
            <a:xfrm flipH="1" flipV="1">
              <a:off x="288" y="1344"/>
              <a:ext cx="0" cy="196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397" name="Line 45"/>
            <p:cNvSpPr>
              <a:spLocks noChangeShapeType="1"/>
            </p:cNvSpPr>
            <p:nvPr/>
          </p:nvSpPr>
          <p:spPr bwMode="auto">
            <a:xfrm>
              <a:off x="288" y="3312"/>
              <a:ext cx="25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398" name="Text Box 46"/>
          <p:cNvSpPr txBox="1">
            <a:spLocks noChangeArrowheads="1"/>
          </p:cNvSpPr>
          <p:nvPr/>
        </p:nvSpPr>
        <p:spPr bwMode="auto">
          <a:xfrm>
            <a:off x="457200" y="22860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grpSp>
        <p:nvGrpSpPr>
          <p:cNvPr id="100399" name="Group 47"/>
          <p:cNvGrpSpPr>
            <a:grpSpLocks/>
          </p:cNvGrpSpPr>
          <p:nvPr/>
        </p:nvGrpSpPr>
        <p:grpSpPr bwMode="auto">
          <a:xfrm>
            <a:off x="1828800" y="3581400"/>
            <a:ext cx="2667000" cy="1371600"/>
            <a:chOff x="1152" y="2256"/>
            <a:chExt cx="1680" cy="864"/>
          </a:xfrm>
        </p:grpSpPr>
        <p:sp>
          <p:nvSpPr>
            <p:cNvPr id="100400" name="Line 48"/>
            <p:cNvSpPr>
              <a:spLocks noChangeShapeType="1"/>
            </p:cNvSpPr>
            <p:nvPr/>
          </p:nvSpPr>
          <p:spPr bwMode="auto">
            <a:xfrm flipH="1" flipV="1">
              <a:off x="1152" y="2256"/>
              <a:ext cx="0" cy="8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401" name="Line 49"/>
            <p:cNvSpPr>
              <a:spLocks noChangeShapeType="1"/>
            </p:cNvSpPr>
            <p:nvPr/>
          </p:nvSpPr>
          <p:spPr bwMode="auto">
            <a:xfrm>
              <a:off x="1152" y="3120"/>
              <a:ext cx="16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402" name="Text Box 50"/>
          <p:cNvSpPr txBox="1">
            <a:spLocks noChangeArrowheads="1"/>
          </p:cNvSpPr>
          <p:nvPr/>
        </p:nvSpPr>
        <p:spPr bwMode="auto">
          <a:xfrm>
            <a:off x="1524000" y="22098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00403" name="Text Box 51"/>
          <p:cNvSpPr txBox="1">
            <a:spLocks noChangeArrowheads="1"/>
          </p:cNvSpPr>
          <p:nvPr/>
        </p:nvSpPr>
        <p:spPr bwMode="auto">
          <a:xfrm>
            <a:off x="1828800" y="9144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00404" name="Text Box 52"/>
          <p:cNvSpPr txBox="1">
            <a:spLocks noChangeArrowheads="1"/>
          </p:cNvSpPr>
          <p:nvPr/>
        </p:nvSpPr>
        <p:spPr bwMode="auto">
          <a:xfrm>
            <a:off x="4191000" y="9144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00405" name="Text Box 53"/>
          <p:cNvSpPr txBox="1">
            <a:spLocks noChangeArrowheads="1"/>
          </p:cNvSpPr>
          <p:nvPr/>
        </p:nvSpPr>
        <p:spPr bwMode="auto">
          <a:xfrm>
            <a:off x="5715000" y="22098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100406" name="Text Box 54"/>
          <p:cNvSpPr txBox="1">
            <a:spLocks noChangeArrowheads="1"/>
          </p:cNvSpPr>
          <p:nvPr/>
        </p:nvSpPr>
        <p:spPr bwMode="auto">
          <a:xfrm>
            <a:off x="1828800" y="4038600"/>
            <a:ext cx="265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</a:t>
            </a:r>
            <a:endParaRPr lang="en-US" sz="1000"/>
          </a:p>
        </p:txBody>
      </p:sp>
      <p:grpSp>
        <p:nvGrpSpPr>
          <p:cNvPr id="100407" name="Group 55"/>
          <p:cNvGrpSpPr>
            <a:grpSpLocks/>
          </p:cNvGrpSpPr>
          <p:nvPr/>
        </p:nvGrpSpPr>
        <p:grpSpPr bwMode="auto">
          <a:xfrm>
            <a:off x="3733800" y="2133600"/>
            <a:ext cx="762000" cy="2667000"/>
            <a:chOff x="2352" y="1344"/>
            <a:chExt cx="480" cy="1680"/>
          </a:xfrm>
        </p:grpSpPr>
        <p:sp>
          <p:nvSpPr>
            <p:cNvPr id="100408" name="Line 56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409" name="Line 57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410" name="Text Box 58"/>
          <p:cNvSpPr txBox="1">
            <a:spLocks noChangeArrowheads="1"/>
          </p:cNvSpPr>
          <p:nvPr/>
        </p:nvSpPr>
        <p:spPr bwMode="auto">
          <a:xfrm>
            <a:off x="3200400" y="2286000"/>
            <a:ext cx="48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M</a:t>
            </a:r>
            <a:r>
              <a:rPr lang="en-US" sz="1000" b="1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100411" name="Text Box 59"/>
          <p:cNvSpPr txBox="1">
            <a:spLocks noChangeArrowheads="1"/>
          </p:cNvSpPr>
          <p:nvPr/>
        </p:nvSpPr>
        <p:spPr bwMode="auto">
          <a:xfrm>
            <a:off x="304800" y="152400"/>
            <a:ext cx="678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 sz="2400"/>
              <a:t>FAZA</a:t>
            </a:r>
            <a:r>
              <a:rPr lang="en-US" sz="2400"/>
              <a:t> </a:t>
            </a:r>
            <a:r>
              <a:rPr lang="sr-Latn-CS" sz="2400"/>
              <a:t>IZVRŠAVAN</a:t>
            </a:r>
            <a:r>
              <a:rPr lang="en-US" sz="2400"/>
              <a:t>J</a:t>
            </a:r>
            <a:r>
              <a:rPr lang="sr-Latn-CS" sz="2400"/>
              <a:t>A</a:t>
            </a:r>
            <a:r>
              <a:rPr lang="en-US" sz="2400"/>
              <a:t> </a:t>
            </a:r>
            <a:r>
              <a:rPr lang="sr-Latn-CS" sz="2400"/>
              <a:t>MAŠINSKIH</a:t>
            </a:r>
            <a:r>
              <a:rPr lang="en-US" sz="2400"/>
              <a:t> I</a:t>
            </a:r>
            <a:r>
              <a:rPr lang="sr-Latn-CS" sz="2400"/>
              <a:t>NSTRUKCIJA</a:t>
            </a:r>
            <a:endParaRPr lang="en-US" sz="2400"/>
          </a:p>
        </p:txBody>
      </p:sp>
      <p:sp>
        <p:nvSpPr>
          <p:cNvPr id="100412" name="Rectangle 60"/>
          <p:cNvSpPr>
            <a:spLocks noChangeArrowheads="1"/>
          </p:cNvSpPr>
          <p:nvPr/>
        </p:nvSpPr>
        <p:spPr bwMode="auto">
          <a:xfrm>
            <a:off x="1752600" y="1295400"/>
            <a:ext cx="762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413" name="Text Box 61"/>
          <p:cNvSpPr txBox="1">
            <a:spLocks noChangeArrowheads="1"/>
          </p:cNvSpPr>
          <p:nvPr/>
        </p:nvSpPr>
        <p:spPr bwMode="auto">
          <a:xfrm>
            <a:off x="2590800" y="1752600"/>
            <a:ext cx="14176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100: load data</a:t>
            </a:r>
            <a:endParaRPr lang="en-US" sz="1000"/>
          </a:p>
        </p:txBody>
      </p:sp>
      <p:sp>
        <p:nvSpPr>
          <p:cNvPr id="100414" name="Line 62"/>
          <p:cNvSpPr>
            <a:spLocks noChangeShapeType="1"/>
          </p:cNvSpPr>
          <p:nvPr/>
        </p:nvSpPr>
        <p:spPr bwMode="auto">
          <a:xfrm flipV="1">
            <a:off x="1752600" y="1447800"/>
            <a:ext cx="762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415" name="Text Box 63"/>
          <p:cNvSpPr txBox="1">
            <a:spLocks noChangeArrowheads="1"/>
          </p:cNvSpPr>
          <p:nvPr/>
        </p:nvSpPr>
        <p:spPr bwMode="auto">
          <a:xfrm>
            <a:off x="1752600" y="1600200"/>
            <a:ext cx="741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adresa</a:t>
            </a:r>
          </a:p>
        </p:txBody>
      </p:sp>
      <p:sp>
        <p:nvSpPr>
          <p:cNvPr id="100416" name="Rectangle 64"/>
          <p:cNvSpPr>
            <a:spLocks noChangeArrowheads="1"/>
          </p:cNvSpPr>
          <p:nvPr/>
        </p:nvSpPr>
        <p:spPr bwMode="auto">
          <a:xfrm>
            <a:off x="4038600" y="1295400"/>
            <a:ext cx="762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417" name="Line 65"/>
          <p:cNvSpPr>
            <a:spLocks noChangeShapeType="1"/>
          </p:cNvSpPr>
          <p:nvPr/>
        </p:nvSpPr>
        <p:spPr bwMode="auto">
          <a:xfrm flipV="1">
            <a:off x="4038600" y="1447800"/>
            <a:ext cx="762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0418" name="Text Box 66"/>
          <p:cNvSpPr txBox="1">
            <a:spLocks noChangeArrowheads="1"/>
          </p:cNvSpPr>
          <p:nvPr/>
        </p:nvSpPr>
        <p:spPr bwMode="auto">
          <a:xfrm>
            <a:off x="3962400" y="2133600"/>
            <a:ext cx="1093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instrukcija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16 -0.03146 C 0.04862 -0.0465 0.06407 -0.06153 0.08976 -0.06847 C 0.11546 -0.07541 0.16094 -0.08328 0.1875 -0.07333 C 0.21407 -0.06338 0.23143 -0.03632 0.24896 -0.00902 " pathEditMode="relative" ptsTypes="aaaA">
                                      <p:cBhvr>
                                        <p:cTn id="6" dur="2000" fill="hold"/>
                                        <p:tgtEl>
                                          <p:spTgt spid="1004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0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0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13" grpId="0"/>
      <p:bldP spid="100416" grpId="0" animBg="1"/>
      <p:bldP spid="100417" grpId="0" animBg="1"/>
      <p:bldP spid="10041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Text Box 3"/>
          <p:cNvSpPr txBox="1">
            <a:spLocks noChangeArrowheads="1"/>
          </p:cNvSpPr>
          <p:nvPr/>
        </p:nvSpPr>
        <p:spPr bwMode="auto">
          <a:xfrm>
            <a:off x="304800" y="152400"/>
            <a:ext cx="678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 sz="2400"/>
              <a:t>FAZA</a:t>
            </a:r>
            <a:r>
              <a:rPr lang="en-US" sz="2400"/>
              <a:t> </a:t>
            </a:r>
            <a:r>
              <a:rPr lang="sr-Latn-CS" sz="2400"/>
              <a:t>IZVRŠAVAN</a:t>
            </a:r>
            <a:r>
              <a:rPr lang="en-US" sz="2400"/>
              <a:t>J</a:t>
            </a:r>
            <a:r>
              <a:rPr lang="sr-Latn-CS" sz="2400"/>
              <a:t>A</a:t>
            </a:r>
            <a:r>
              <a:rPr lang="en-US" sz="2400"/>
              <a:t> </a:t>
            </a:r>
            <a:r>
              <a:rPr lang="sr-Latn-CS" sz="2400"/>
              <a:t>MAŠINSKIH</a:t>
            </a:r>
            <a:r>
              <a:rPr lang="en-US" sz="2400"/>
              <a:t> I</a:t>
            </a:r>
            <a:r>
              <a:rPr lang="sr-Latn-CS" sz="2400"/>
              <a:t>NSTRUKCIJA</a:t>
            </a:r>
            <a:endParaRPr lang="en-US" sz="2400"/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3352800" y="1981200"/>
            <a:ext cx="201295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/>
              <a:t>Adresa</a:t>
            </a:r>
            <a:r>
              <a:rPr lang="en-US"/>
              <a:t>	S</a:t>
            </a:r>
            <a:r>
              <a:rPr lang="sr-Latn-CS"/>
              <a:t>adržaj</a:t>
            </a:r>
            <a:endParaRPr lang="en-US"/>
          </a:p>
          <a:p>
            <a:r>
              <a:rPr lang="en-US" b="1">
                <a:solidFill>
                  <a:srgbClr val="FF0000"/>
                </a:solidFill>
              </a:rPr>
              <a:t>100:	</a:t>
            </a:r>
            <a:r>
              <a:rPr lang="sr-Latn-CS" b="1">
                <a:solidFill>
                  <a:srgbClr val="FF0000"/>
                </a:solidFill>
              </a:rPr>
              <a:t>load data</a:t>
            </a:r>
            <a:endParaRPr lang="en-US" b="1">
              <a:solidFill>
                <a:srgbClr val="FF0000"/>
              </a:solidFill>
            </a:endParaRPr>
          </a:p>
          <a:p>
            <a:r>
              <a:rPr lang="en-US"/>
              <a:t>101:	1</a:t>
            </a:r>
            <a:r>
              <a:rPr lang="sr-Latn-CS"/>
              <a:t>A</a:t>
            </a:r>
            <a:endParaRPr lang="en-US"/>
          </a:p>
          <a:p>
            <a:r>
              <a:rPr lang="en-US"/>
              <a:t>102:	</a:t>
            </a:r>
            <a:r>
              <a:rPr lang="sr-Latn-CS"/>
              <a:t>add data</a:t>
            </a:r>
            <a:endParaRPr lang="en-US"/>
          </a:p>
          <a:p>
            <a:r>
              <a:rPr lang="en-US"/>
              <a:t>103:	1</a:t>
            </a:r>
            <a:r>
              <a:rPr lang="sr-Latn-CS"/>
              <a:t>B</a:t>
            </a:r>
            <a:endParaRPr lang="en-US"/>
          </a:p>
          <a:p>
            <a:r>
              <a:rPr lang="en-US"/>
              <a:t>104:	</a:t>
            </a:r>
            <a:r>
              <a:rPr lang="sr-Latn-CS"/>
              <a:t>store data</a:t>
            </a:r>
            <a:endParaRPr lang="en-US"/>
          </a:p>
          <a:p>
            <a:r>
              <a:rPr lang="en-US"/>
              <a:t>105:	1</a:t>
            </a:r>
            <a:r>
              <a:rPr lang="sr-Latn-CS"/>
              <a:t>C</a:t>
            </a:r>
            <a:r>
              <a:rPr lang="en-US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02" name="Group 2"/>
          <p:cNvGrpSpPr>
            <a:grpSpLocks/>
          </p:cNvGrpSpPr>
          <p:nvPr/>
        </p:nvGrpSpPr>
        <p:grpSpPr bwMode="auto">
          <a:xfrm>
            <a:off x="228600" y="838200"/>
            <a:ext cx="1524000" cy="1295400"/>
            <a:chOff x="864" y="1920"/>
            <a:chExt cx="960" cy="816"/>
          </a:xfrm>
        </p:grpSpPr>
        <p:sp>
          <p:nvSpPr>
            <p:cNvPr id="102403" name="Rectangle 3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02404" name="Text Box 4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(MAR)</a:t>
              </a:r>
            </a:p>
          </p:txBody>
        </p:sp>
      </p:grp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152400" y="2667000"/>
            <a:ext cx="7010400" cy="3276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2406" name="Group 6"/>
          <p:cNvGrpSpPr>
            <a:grpSpLocks/>
          </p:cNvGrpSpPr>
          <p:nvPr/>
        </p:nvGrpSpPr>
        <p:grpSpPr bwMode="auto">
          <a:xfrm>
            <a:off x="2514600" y="838200"/>
            <a:ext cx="1524000" cy="1295400"/>
            <a:chOff x="2064" y="2784"/>
            <a:chExt cx="960" cy="816"/>
          </a:xfrm>
        </p:grpSpPr>
        <p:sp>
          <p:nvSpPr>
            <p:cNvPr id="102407" name="Rectangle 7"/>
            <p:cNvSpPr>
              <a:spLocks noChangeArrowheads="1"/>
            </p:cNvSpPr>
            <p:nvPr/>
          </p:nvSpPr>
          <p:spPr bwMode="auto">
            <a:xfrm>
              <a:off x="2064" y="2784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02408" name="Text Box 8"/>
            <p:cNvSpPr txBox="1">
              <a:spLocks noChangeArrowheads="1"/>
            </p:cNvSpPr>
            <p:nvPr/>
          </p:nvSpPr>
          <p:spPr bwMode="auto">
            <a:xfrm>
              <a:off x="2112" y="2976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Operativna memorija</a:t>
              </a:r>
            </a:p>
          </p:txBody>
        </p:sp>
      </p:grpSp>
      <p:grpSp>
        <p:nvGrpSpPr>
          <p:cNvPr id="102409" name="Group 9"/>
          <p:cNvGrpSpPr>
            <a:grpSpLocks/>
          </p:cNvGrpSpPr>
          <p:nvPr/>
        </p:nvGrpSpPr>
        <p:grpSpPr bwMode="auto">
          <a:xfrm>
            <a:off x="1752600" y="1295400"/>
            <a:ext cx="762000" cy="304800"/>
            <a:chOff x="1776" y="2447"/>
            <a:chExt cx="672" cy="192"/>
          </a:xfrm>
        </p:grpSpPr>
        <p:sp>
          <p:nvSpPr>
            <p:cNvPr id="102410" name="Line 10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411" name="Line 11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12" name="Group 12"/>
          <p:cNvGrpSpPr>
            <a:grpSpLocks/>
          </p:cNvGrpSpPr>
          <p:nvPr/>
        </p:nvGrpSpPr>
        <p:grpSpPr bwMode="auto">
          <a:xfrm rot="16200000">
            <a:off x="990600" y="2362200"/>
            <a:ext cx="762000" cy="304800"/>
            <a:chOff x="1776" y="2447"/>
            <a:chExt cx="672" cy="192"/>
          </a:xfrm>
        </p:grpSpPr>
        <p:sp>
          <p:nvSpPr>
            <p:cNvPr id="102413" name="Line 13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414" name="Line 14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15" name="Group 15"/>
          <p:cNvGrpSpPr>
            <a:grpSpLocks/>
          </p:cNvGrpSpPr>
          <p:nvPr/>
        </p:nvGrpSpPr>
        <p:grpSpPr bwMode="auto">
          <a:xfrm>
            <a:off x="4800600" y="838200"/>
            <a:ext cx="1524000" cy="1295400"/>
            <a:chOff x="864" y="1920"/>
            <a:chExt cx="960" cy="816"/>
          </a:xfrm>
        </p:grpSpPr>
        <p:sp>
          <p:nvSpPr>
            <p:cNvPr id="102416" name="Rectangle 16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02417" name="Text Box 17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(MBR)</a:t>
              </a:r>
            </a:p>
          </p:txBody>
        </p:sp>
      </p:grpSp>
      <p:grpSp>
        <p:nvGrpSpPr>
          <p:cNvPr id="102418" name="Group 18"/>
          <p:cNvGrpSpPr>
            <a:grpSpLocks/>
          </p:cNvGrpSpPr>
          <p:nvPr/>
        </p:nvGrpSpPr>
        <p:grpSpPr bwMode="auto">
          <a:xfrm>
            <a:off x="4038600" y="1295400"/>
            <a:ext cx="762000" cy="304800"/>
            <a:chOff x="1776" y="2447"/>
            <a:chExt cx="672" cy="192"/>
          </a:xfrm>
        </p:grpSpPr>
        <p:sp>
          <p:nvSpPr>
            <p:cNvPr id="102419" name="Line 19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420" name="Line 20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21" name="Group 21"/>
          <p:cNvGrpSpPr>
            <a:grpSpLocks/>
          </p:cNvGrpSpPr>
          <p:nvPr/>
        </p:nvGrpSpPr>
        <p:grpSpPr bwMode="auto">
          <a:xfrm>
            <a:off x="4495800" y="4648200"/>
            <a:ext cx="1905000" cy="1066800"/>
            <a:chOff x="2832" y="2400"/>
            <a:chExt cx="1200" cy="672"/>
          </a:xfrm>
        </p:grpSpPr>
        <p:sp>
          <p:nvSpPr>
            <p:cNvPr id="102422" name="Text Box 22"/>
            <p:cNvSpPr txBox="1">
              <a:spLocks noChangeArrowheads="1"/>
            </p:cNvSpPr>
            <p:nvPr/>
          </p:nvSpPr>
          <p:spPr bwMode="auto">
            <a:xfrm>
              <a:off x="2880" y="2448"/>
              <a:ext cx="111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digitalna kola</a:t>
              </a:r>
            </a:p>
            <a:p>
              <a:pPr algn="ctr"/>
              <a:r>
                <a:rPr lang="en-US"/>
                <a:t>za generisanje</a:t>
              </a:r>
            </a:p>
            <a:p>
              <a:pPr algn="ctr"/>
              <a:r>
                <a:rPr lang="en-US"/>
                <a:t>kontrolnih signala</a:t>
              </a:r>
            </a:p>
          </p:txBody>
        </p:sp>
        <p:sp>
          <p:nvSpPr>
            <p:cNvPr id="102423" name="Rectangle 23"/>
            <p:cNvSpPr>
              <a:spLocks noChangeArrowheads="1"/>
            </p:cNvSpPr>
            <p:nvPr/>
          </p:nvSpPr>
          <p:spPr bwMode="auto">
            <a:xfrm>
              <a:off x="2832" y="2400"/>
              <a:ext cx="1200" cy="67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424" name="Group 24"/>
          <p:cNvGrpSpPr>
            <a:grpSpLocks/>
          </p:cNvGrpSpPr>
          <p:nvPr/>
        </p:nvGrpSpPr>
        <p:grpSpPr bwMode="auto">
          <a:xfrm>
            <a:off x="4495800" y="2895600"/>
            <a:ext cx="1905000" cy="609600"/>
            <a:chOff x="2832" y="1872"/>
            <a:chExt cx="1200" cy="384"/>
          </a:xfrm>
        </p:grpSpPr>
        <p:sp>
          <p:nvSpPr>
            <p:cNvPr id="102425" name="Rectangle 25"/>
            <p:cNvSpPr>
              <a:spLocks noChangeArrowheads="1"/>
            </p:cNvSpPr>
            <p:nvPr/>
          </p:nvSpPr>
          <p:spPr bwMode="auto">
            <a:xfrm>
              <a:off x="2832" y="1872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6" name="Text Box 26"/>
            <p:cNvSpPr txBox="1">
              <a:spLocks noChangeArrowheads="1"/>
            </p:cNvSpPr>
            <p:nvPr/>
          </p:nvSpPr>
          <p:spPr bwMode="auto">
            <a:xfrm>
              <a:off x="2928" y="1968"/>
              <a:ext cx="9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registar naredbi</a:t>
              </a:r>
            </a:p>
          </p:txBody>
        </p:sp>
      </p:grpSp>
      <p:grpSp>
        <p:nvGrpSpPr>
          <p:cNvPr id="102427" name="Group 27"/>
          <p:cNvGrpSpPr>
            <a:grpSpLocks/>
          </p:cNvGrpSpPr>
          <p:nvPr/>
        </p:nvGrpSpPr>
        <p:grpSpPr bwMode="auto">
          <a:xfrm>
            <a:off x="4495800" y="3810000"/>
            <a:ext cx="1905000" cy="609600"/>
            <a:chOff x="2832" y="3264"/>
            <a:chExt cx="1200" cy="384"/>
          </a:xfrm>
        </p:grpSpPr>
        <p:sp>
          <p:nvSpPr>
            <p:cNvPr id="102428" name="Text Box 28"/>
            <p:cNvSpPr txBox="1">
              <a:spLocks noChangeArrowheads="1"/>
            </p:cNvSpPr>
            <p:nvPr/>
          </p:nvSpPr>
          <p:spPr bwMode="auto">
            <a:xfrm>
              <a:off x="2832" y="3360"/>
              <a:ext cx="11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dekoder instrukcija</a:t>
              </a:r>
            </a:p>
          </p:txBody>
        </p:sp>
        <p:sp>
          <p:nvSpPr>
            <p:cNvPr id="102429" name="Rectangle 29"/>
            <p:cNvSpPr>
              <a:spLocks noChangeArrowheads="1"/>
            </p:cNvSpPr>
            <p:nvPr/>
          </p:nvSpPr>
          <p:spPr bwMode="auto">
            <a:xfrm>
              <a:off x="2832" y="3264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430" name="Group 30"/>
          <p:cNvGrpSpPr>
            <a:grpSpLocks/>
          </p:cNvGrpSpPr>
          <p:nvPr/>
        </p:nvGrpSpPr>
        <p:grpSpPr bwMode="auto">
          <a:xfrm rot="16200000">
            <a:off x="5181600" y="2362200"/>
            <a:ext cx="762000" cy="304800"/>
            <a:chOff x="1776" y="2447"/>
            <a:chExt cx="672" cy="192"/>
          </a:xfrm>
        </p:grpSpPr>
        <p:sp>
          <p:nvSpPr>
            <p:cNvPr id="102431" name="Line 31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432" name="Line 32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33" name="Group 33"/>
          <p:cNvGrpSpPr>
            <a:grpSpLocks/>
          </p:cNvGrpSpPr>
          <p:nvPr/>
        </p:nvGrpSpPr>
        <p:grpSpPr bwMode="auto">
          <a:xfrm rot="16200000">
            <a:off x="5410200" y="3505200"/>
            <a:ext cx="304800" cy="304800"/>
            <a:chOff x="1776" y="2447"/>
            <a:chExt cx="672" cy="192"/>
          </a:xfrm>
        </p:grpSpPr>
        <p:sp>
          <p:nvSpPr>
            <p:cNvPr id="102434" name="Line 34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435" name="Line 35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36" name="Group 36"/>
          <p:cNvGrpSpPr>
            <a:grpSpLocks/>
          </p:cNvGrpSpPr>
          <p:nvPr/>
        </p:nvGrpSpPr>
        <p:grpSpPr bwMode="auto">
          <a:xfrm rot="16200000">
            <a:off x="5448300" y="4381500"/>
            <a:ext cx="228600" cy="304800"/>
            <a:chOff x="1776" y="2447"/>
            <a:chExt cx="672" cy="192"/>
          </a:xfrm>
        </p:grpSpPr>
        <p:sp>
          <p:nvSpPr>
            <p:cNvPr id="102437" name="Line 37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438" name="Line 38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39" name="Group 39"/>
          <p:cNvGrpSpPr>
            <a:grpSpLocks/>
          </p:cNvGrpSpPr>
          <p:nvPr/>
        </p:nvGrpSpPr>
        <p:grpSpPr bwMode="auto">
          <a:xfrm>
            <a:off x="838200" y="2895600"/>
            <a:ext cx="1917700" cy="685800"/>
            <a:chOff x="720" y="2304"/>
            <a:chExt cx="1208" cy="432"/>
          </a:xfrm>
        </p:grpSpPr>
        <p:sp>
          <p:nvSpPr>
            <p:cNvPr id="102440" name="Text Box 40"/>
            <p:cNvSpPr txBox="1">
              <a:spLocks noChangeArrowheads="1"/>
            </p:cNvSpPr>
            <p:nvPr/>
          </p:nvSpPr>
          <p:spPr bwMode="auto">
            <a:xfrm>
              <a:off x="720" y="2304"/>
              <a:ext cx="12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sr-Latn-CS"/>
                <a:t>Adresar instrukcija</a:t>
              </a:r>
            </a:p>
            <a:p>
              <a:r>
                <a:rPr lang="sr-Latn-CS"/>
                <a:t>brojač naredbi</a:t>
              </a:r>
              <a:r>
                <a:rPr lang="pt-BR"/>
                <a:t> (</a:t>
              </a:r>
              <a:r>
                <a:rPr lang="sr-Latn-CS"/>
                <a:t>PC</a:t>
              </a:r>
              <a:r>
                <a:rPr lang="pt-BR"/>
                <a:t>)</a:t>
              </a:r>
              <a:endParaRPr lang="en-US"/>
            </a:p>
          </p:txBody>
        </p:sp>
        <p:sp>
          <p:nvSpPr>
            <p:cNvPr id="102441" name="Rectangle 41"/>
            <p:cNvSpPr>
              <a:spLocks noChangeArrowheads="1"/>
            </p:cNvSpPr>
            <p:nvPr/>
          </p:nvSpPr>
          <p:spPr bwMode="auto">
            <a:xfrm>
              <a:off x="720" y="2304"/>
              <a:ext cx="1200" cy="43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42" name="Text Box 42"/>
          <p:cNvSpPr txBox="1">
            <a:spLocks noChangeArrowheads="1"/>
          </p:cNvSpPr>
          <p:nvPr/>
        </p:nvSpPr>
        <p:spPr bwMode="auto">
          <a:xfrm>
            <a:off x="533400" y="5562600"/>
            <a:ext cx="302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sr-Latn-CS"/>
              <a:t>ontrolno </a:t>
            </a:r>
            <a:r>
              <a:rPr lang="en-US"/>
              <a:t>– </a:t>
            </a:r>
            <a:r>
              <a:rPr lang="sr-Latn-CS"/>
              <a:t>upravljačka jedinica</a:t>
            </a:r>
            <a:endParaRPr lang="en-US"/>
          </a:p>
        </p:txBody>
      </p:sp>
      <p:grpSp>
        <p:nvGrpSpPr>
          <p:cNvPr id="102443" name="Group 43"/>
          <p:cNvGrpSpPr>
            <a:grpSpLocks/>
          </p:cNvGrpSpPr>
          <p:nvPr/>
        </p:nvGrpSpPr>
        <p:grpSpPr bwMode="auto">
          <a:xfrm>
            <a:off x="457200" y="2133600"/>
            <a:ext cx="4038600" cy="3124200"/>
            <a:chOff x="288" y="1344"/>
            <a:chExt cx="2544" cy="1968"/>
          </a:xfrm>
        </p:grpSpPr>
        <p:sp>
          <p:nvSpPr>
            <p:cNvPr id="102444" name="Line 44"/>
            <p:cNvSpPr>
              <a:spLocks noChangeShapeType="1"/>
            </p:cNvSpPr>
            <p:nvPr/>
          </p:nvSpPr>
          <p:spPr bwMode="auto">
            <a:xfrm flipH="1" flipV="1">
              <a:off x="288" y="1344"/>
              <a:ext cx="0" cy="196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445" name="Line 45"/>
            <p:cNvSpPr>
              <a:spLocks noChangeShapeType="1"/>
            </p:cNvSpPr>
            <p:nvPr/>
          </p:nvSpPr>
          <p:spPr bwMode="auto">
            <a:xfrm>
              <a:off x="288" y="3312"/>
              <a:ext cx="25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46" name="Text Box 46"/>
          <p:cNvSpPr txBox="1">
            <a:spLocks noChangeArrowheads="1"/>
          </p:cNvSpPr>
          <p:nvPr/>
        </p:nvSpPr>
        <p:spPr bwMode="auto">
          <a:xfrm>
            <a:off x="457200" y="22860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grpSp>
        <p:nvGrpSpPr>
          <p:cNvPr id="102447" name="Group 47"/>
          <p:cNvGrpSpPr>
            <a:grpSpLocks/>
          </p:cNvGrpSpPr>
          <p:nvPr/>
        </p:nvGrpSpPr>
        <p:grpSpPr bwMode="auto">
          <a:xfrm>
            <a:off x="1828800" y="3581400"/>
            <a:ext cx="2667000" cy="1371600"/>
            <a:chOff x="1152" y="2256"/>
            <a:chExt cx="1680" cy="864"/>
          </a:xfrm>
        </p:grpSpPr>
        <p:sp>
          <p:nvSpPr>
            <p:cNvPr id="102448" name="Line 48"/>
            <p:cNvSpPr>
              <a:spLocks noChangeShapeType="1"/>
            </p:cNvSpPr>
            <p:nvPr/>
          </p:nvSpPr>
          <p:spPr bwMode="auto">
            <a:xfrm flipH="1" flipV="1">
              <a:off x="1152" y="2256"/>
              <a:ext cx="0" cy="8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449" name="Line 49"/>
            <p:cNvSpPr>
              <a:spLocks noChangeShapeType="1"/>
            </p:cNvSpPr>
            <p:nvPr/>
          </p:nvSpPr>
          <p:spPr bwMode="auto">
            <a:xfrm>
              <a:off x="1152" y="3120"/>
              <a:ext cx="16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50" name="Text Box 50"/>
          <p:cNvSpPr txBox="1">
            <a:spLocks noChangeArrowheads="1"/>
          </p:cNvSpPr>
          <p:nvPr/>
        </p:nvSpPr>
        <p:spPr bwMode="auto">
          <a:xfrm>
            <a:off x="1524000" y="22098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02451" name="Text Box 51"/>
          <p:cNvSpPr txBox="1">
            <a:spLocks noChangeArrowheads="1"/>
          </p:cNvSpPr>
          <p:nvPr/>
        </p:nvSpPr>
        <p:spPr bwMode="auto">
          <a:xfrm>
            <a:off x="1828800" y="9144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02452" name="Text Box 52"/>
          <p:cNvSpPr txBox="1">
            <a:spLocks noChangeArrowheads="1"/>
          </p:cNvSpPr>
          <p:nvPr/>
        </p:nvSpPr>
        <p:spPr bwMode="auto">
          <a:xfrm>
            <a:off x="4191000" y="9144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02453" name="Text Box 53"/>
          <p:cNvSpPr txBox="1">
            <a:spLocks noChangeArrowheads="1"/>
          </p:cNvSpPr>
          <p:nvPr/>
        </p:nvSpPr>
        <p:spPr bwMode="auto">
          <a:xfrm>
            <a:off x="5715000" y="22098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102454" name="Text Box 54"/>
          <p:cNvSpPr txBox="1">
            <a:spLocks noChangeArrowheads="1"/>
          </p:cNvSpPr>
          <p:nvPr/>
        </p:nvSpPr>
        <p:spPr bwMode="auto">
          <a:xfrm>
            <a:off x="1828800" y="4038600"/>
            <a:ext cx="265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</a:t>
            </a:r>
            <a:endParaRPr lang="en-US" sz="1000"/>
          </a:p>
        </p:txBody>
      </p:sp>
      <p:grpSp>
        <p:nvGrpSpPr>
          <p:cNvPr id="102455" name="Group 55"/>
          <p:cNvGrpSpPr>
            <a:grpSpLocks/>
          </p:cNvGrpSpPr>
          <p:nvPr/>
        </p:nvGrpSpPr>
        <p:grpSpPr bwMode="auto">
          <a:xfrm>
            <a:off x="3733800" y="2133600"/>
            <a:ext cx="762000" cy="2667000"/>
            <a:chOff x="2352" y="1344"/>
            <a:chExt cx="480" cy="1680"/>
          </a:xfrm>
        </p:grpSpPr>
        <p:sp>
          <p:nvSpPr>
            <p:cNvPr id="102456" name="Line 56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457" name="Line 57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58" name="Text Box 58"/>
          <p:cNvSpPr txBox="1">
            <a:spLocks noChangeArrowheads="1"/>
          </p:cNvSpPr>
          <p:nvPr/>
        </p:nvSpPr>
        <p:spPr bwMode="auto">
          <a:xfrm>
            <a:off x="3200400" y="22860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sp>
        <p:nvSpPr>
          <p:cNvPr id="102459" name="Text Box 59"/>
          <p:cNvSpPr txBox="1">
            <a:spLocks noChangeArrowheads="1"/>
          </p:cNvSpPr>
          <p:nvPr/>
        </p:nvSpPr>
        <p:spPr bwMode="auto">
          <a:xfrm>
            <a:off x="304800" y="152400"/>
            <a:ext cx="678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 sz="2400"/>
              <a:t>FAZA</a:t>
            </a:r>
            <a:r>
              <a:rPr lang="en-US" sz="2400"/>
              <a:t> </a:t>
            </a:r>
            <a:r>
              <a:rPr lang="sr-Latn-CS" sz="2400"/>
              <a:t>IZVRŠAVAN</a:t>
            </a:r>
            <a:r>
              <a:rPr lang="en-US" sz="2400"/>
              <a:t>J</a:t>
            </a:r>
            <a:r>
              <a:rPr lang="sr-Latn-CS" sz="2400"/>
              <a:t>A</a:t>
            </a:r>
            <a:r>
              <a:rPr lang="en-US" sz="2400"/>
              <a:t> </a:t>
            </a:r>
            <a:r>
              <a:rPr lang="sr-Latn-CS" sz="2400"/>
              <a:t>MAŠINSKIH</a:t>
            </a:r>
            <a:r>
              <a:rPr lang="en-US" sz="2400"/>
              <a:t> I</a:t>
            </a:r>
            <a:r>
              <a:rPr lang="sr-Latn-CS" sz="2400"/>
              <a:t>NSTRUKCIJA</a:t>
            </a:r>
            <a:endParaRPr lang="en-US" sz="2400"/>
          </a:p>
        </p:txBody>
      </p:sp>
      <p:sp>
        <p:nvSpPr>
          <p:cNvPr id="102461" name="Text Box 61"/>
          <p:cNvSpPr txBox="1">
            <a:spLocks noChangeArrowheads="1"/>
          </p:cNvSpPr>
          <p:nvPr/>
        </p:nvSpPr>
        <p:spPr bwMode="auto">
          <a:xfrm>
            <a:off x="5105400" y="1752600"/>
            <a:ext cx="985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load data</a:t>
            </a:r>
            <a:endParaRPr lang="en-US" sz="1000"/>
          </a:p>
        </p:txBody>
      </p:sp>
      <p:sp>
        <p:nvSpPr>
          <p:cNvPr id="102463" name="Text Box 63"/>
          <p:cNvSpPr txBox="1">
            <a:spLocks noChangeArrowheads="1"/>
          </p:cNvSpPr>
          <p:nvPr/>
        </p:nvSpPr>
        <p:spPr bwMode="auto">
          <a:xfrm>
            <a:off x="1752600" y="1600200"/>
            <a:ext cx="741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adresa</a:t>
            </a:r>
          </a:p>
        </p:txBody>
      </p:sp>
      <p:sp>
        <p:nvSpPr>
          <p:cNvPr id="102464" name="Rectangle 64"/>
          <p:cNvSpPr>
            <a:spLocks noChangeArrowheads="1"/>
          </p:cNvSpPr>
          <p:nvPr/>
        </p:nvSpPr>
        <p:spPr bwMode="auto">
          <a:xfrm rot="16200000">
            <a:off x="5181600" y="2362200"/>
            <a:ext cx="762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5" name="Line 65"/>
          <p:cNvSpPr>
            <a:spLocks noChangeShapeType="1"/>
          </p:cNvSpPr>
          <p:nvPr/>
        </p:nvSpPr>
        <p:spPr bwMode="auto">
          <a:xfrm>
            <a:off x="5562600" y="2133600"/>
            <a:ext cx="0" cy="7620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31 C 0.0033 0.07981 0.00573 0.12885 0.00226 0.15152 C -0.00121 0.17418 -0.0158 0.16516 -0.01944 0.16748 " pathEditMode="relative" ptsTypes="aaA">
                                      <p:cBhvr>
                                        <p:cTn id="6" dur="1000" fill="hold"/>
                                        <p:tgtEl>
                                          <p:spTgt spid="1024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1" grpId="0"/>
      <p:bldP spid="102464" grpId="0" animBg="1"/>
      <p:bldP spid="10246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426" name="Group 2"/>
          <p:cNvGrpSpPr>
            <a:grpSpLocks/>
          </p:cNvGrpSpPr>
          <p:nvPr/>
        </p:nvGrpSpPr>
        <p:grpSpPr bwMode="auto">
          <a:xfrm>
            <a:off x="228600" y="838200"/>
            <a:ext cx="1524000" cy="1295400"/>
            <a:chOff x="864" y="1920"/>
            <a:chExt cx="960" cy="816"/>
          </a:xfrm>
        </p:grpSpPr>
        <p:sp>
          <p:nvSpPr>
            <p:cNvPr id="103427" name="Rectangle 3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03428" name="Text Box 4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(MAR)</a:t>
              </a:r>
            </a:p>
          </p:txBody>
        </p:sp>
      </p:grpSp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152400" y="2667000"/>
            <a:ext cx="7010400" cy="3276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430" name="Group 6"/>
          <p:cNvGrpSpPr>
            <a:grpSpLocks/>
          </p:cNvGrpSpPr>
          <p:nvPr/>
        </p:nvGrpSpPr>
        <p:grpSpPr bwMode="auto">
          <a:xfrm>
            <a:off x="2514600" y="838200"/>
            <a:ext cx="1524000" cy="1295400"/>
            <a:chOff x="2064" y="2784"/>
            <a:chExt cx="960" cy="816"/>
          </a:xfrm>
        </p:grpSpPr>
        <p:sp>
          <p:nvSpPr>
            <p:cNvPr id="103431" name="Rectangle 7"/>
            <p:cNvSpPr>
              <a:spLocks noChangeArrowheads="1"/>
            </p:cNvSpPr>
            <p:nvPr/>
          </p:nvSpPr>
          <p:spPr bwMode="auto">
            <a:xfrm>
              <a:off x="2064" y="2784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03432" name="Text Box 8"/>
            <p:cNvSpPr txBox="1">
              <a:spLocks noChangeArrowheads="1"/>
            </p:cNvSpPr>
            <p:nvPr/>
          </p:nvSpPr>
          <p:spPr bwMode="auto">
            <a:xfrm>
              <a:off x="2112" y="2976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Operativna memorija</a:t>
              </a:r>
            </a:p>
          </p:txBody>
        </p:sp>
      </p:grpSp>
      <p:grpSp>
        <p:nvGrpSpPr>
          <p:cNvPr id="103433" name="Group 9"/>
          <p:cNvGrpSpPr>
            <a:grpSpLocks/>
          </p:cNvGrpSpPr>
          <p:nvPr/>
        </p:nvGrpSpPr>
        <p:grpSpPr bwMode="auto">
          <a:xfrm>
            <a:off x="1752600" y="1295400"/>
            <a:ext cx="762000" cy="304800"/>
            <a:chOff x="1776" y="2447"/>
            <a:chExt cx="672" cy="192"/>
          </a:xfrm>
        </p:grpSpPr>
        <p:sp>
          <p:nvSpPr>
            <p:cNvPr id="103434" name="Line 10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35" name="Line 11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436" name="Group 12"/>
          <p:cNvGrpSpPr>
            <a:grpSpLocks/>
          </p:cNvGrpSpPr>
          <p:nvPr/>
        </p:nvGrpSpPr>
        <p:grpSpPr bwMode="auto">
          <a:xfrm rot="16200000">
            <a:off x="990600" y="2362200"/>
            <a:ext cx="762000" cy="304800"/>
            <a:chOff x="1776" y="2447"/>
            <a:chExt cx="672" cy="192"/>
          </a:xfrm>
        </p:grpSpPr>
        <p:sp>
          <p:nvSpPr>
            <p:cNvPr id="103437" name="Line 13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38" name="Line 14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439" name="Group 15"/>
          <p:cNvGrpSpPr>
            <a:grpSpLocks/>
          </p:cNvGrpSpPr>
          <p:nvPr/>
        </p:nvGrpSpPr>
        <p:grpSpPr bwMode="auto">
          <a:xfrm>
            <a:off x="4800600" y="838200"/>
            <a:ext cx="1524000" cy="1295400"/>
            <a:chOff x="864" y="1920"/>
            <a:chExt cx="960" cy="816"/>
          </a:xfrm>
        </p:grpSpPr>
        <p:sp>
          <p:nvSpPr>
            <p:cNvPr id="103440" name="Rectangle 16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03441" name="Text Box 17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(MBR)</a:t>
              </a:r>
            </a:p>
          </p:txBody>
        </p:sp>
      </p:grpSp>
      <p:grpSp>
        <p:nvGrpSpPr>
          <p:cNvPr id="103442" name="Group 18"/>
          <p:cNvGrpSpPr>
            <a:grpSpLocks/>
          </p:cNvGrpSpPr>
          <p:nvPr/>
        </p:nvGrpSpPr>
        <p:grpSpPr bwMode="auto">
          <a:xfrm>
            <a:off x="4038600" y="1295400"/>
            <a:ext cx="762000" cy="304800"/>
            <a:chOff x="1776" y="2447"/>
            <a:chExt cx="672" cy="192"/>
          </a:xfrm>
        </p:grpSpPr>
        <p:sp>
          <p:nvSpPr>
            <p:cNvPr id="103443" name="Line 19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44" name="Line 20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445" name="Group 21"/>
          <p:cNvGrpSpPr>
            <a:grpSpLocks/>
          </p:cNvGrpSpPr>
          <p:nvPr/>
        </p:nvGrpSpPr>
        <p:grpSpPr bwMode="auto">
          <a:xfrm>
            <a:off x="4495800" y="4648200"/>
            <a:ext cx="1905000" cy="1066800"/>
            <a:chOff x="2832" y="2400"/>
            <a:chExt cx="1200" cy="672"/>
          </a:xfrm>
        </p:grpSpPr>
        <p:sp>
          <p:nvSpPr>
            <p:cNvPr id="103446" name="Text Box 22"/>
            <p:cNvSpPr txBox="1">
              <a:spLocks noChangeArrowheads="1"/>
            </p:cNvSpPr>
            <p:nvPr/>
          </p:nvSpPr>
          <p:spPr bwMode="auto">
            <a:xfrm>
              <a:off x="2880" y="2448"/>
              <a:ext cx="111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digitalna kola</a:t>
              </a:r>
            </a:p>
            <a:p>
              <a:pPr algn="ctr"/>
              <a:r>
                <a:rPr lang="en-US"/>
                <a:t>za generisanje</a:t>
              </a:r>
            </a:p>
            <a:p>
              <a:pPr algn="ctr"/>
              <a:r>
                <a:rPr lang="en-US"/>
                <a:t>kontrolnih signala</a:t>
              </a:r>
            </a:p>
          </p:txBody>
        </p:sp>
        <p:sp>
          <p:nvSpPr>
            <p:cNvPr id="103447" name="Rectangle 23"/>
            <p:cNvSpPr>
              <a:spLocks noChangeArrowheads="1"/>
            </p:cNvSpPr>
            <p:nvPr/>
          </p:nvSpPr>
          <p:spPr bwMode="auto">
            <a:xfrm>
              <a:off x="2832" y="2400"/>
              <a:ext cx="1200" cy="67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448" name="Group 24"/>
          <p:cNvGrpSpPr>
            <a:grpSpLocks/>
          </p:cNvGrpSpPr>
          <p:nvPr/>
        </p:nvGrpSpPr>
        <p:grpSpPr bwMode="auto">
          <a:xfrm>
            <a:off x="4495800" y="2895600"/>
            <a:ext cx="1905000" cy="609600"/>
            <a:chOff x="2832" y="1872"/>
            <a:chExt cx="1200" cy="384"/>
          </a:xfrm>
        </p:grpSpPr>
        <p:sp>
          <p:nvSpPr>
            <p:cNvPr id="103449" name="Rectangle 25"/>
            <p:cNvSpPr>
              <a:spLocks noChangeArrowheads="1"/>
            </p:cNvSpPr>
            <p:nvPr/>
          </p:nvSpPr>
          <p:spPr bwMode="auto">
            <a:xfrm>
              <a:off x="2832" y="1872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0" name="Text Box 26"/>
            <p:cNvSpPr txBox="1">
              <a:spLocks noChangeArrowheads="1"/>
            </p:cNvSpPr>
            <p:nvPr/>
          </p:nvSpPr>
          <p:spPr bwMode="auto">
            <a:xfrm>
              <a:off x="2928" y="1968"/>
              <a:ext cx="9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registar naredbi</a:t>
              </a:r>
            </a:p>
          </p:txBody>
        </p:sp>
      </p:grpSp>
      <p:grpSp>
        <p:nvGrpSpPr>
          <p:cNvPr id="103451" name="Group 27"/>
          <p:cNvGrpSpPr>
            <a:grpSpLocks/>
          </p:cNvGrpSpPr>
          <p:nvPr/>
        </p:nvGrpSpPr>
        <p:grpSpPr bwMode="auto">
          <a:xfrm>
            <a:off x="4495800" y="3810000"/>
            <a:ext cx="1905000" cy="609600"/>
            <a:chOff x="2832" y="3264"/>
            <a:chExt cx="1200" cy="384"/>
          </a:xfrm>
        </p:grpSpPr>
        <p:sp>
          <p:nvSpPr>
            <p:cNvPr id="103452" name="Text Box 28"/>
            <p:cNvSpPr txBox="1">
              <a:spLocks noChangeArrowheads="1"/>
            </p:cNvSpPr>
            <p:nvPr/>
          </p:nvSpPr>
          <p:spPr bwMode="auto">
            <a:xfrm>
              <a:off x="2832" y="3360"/>
              <a:ext cx="11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dekoder instrukcija</a:t>
              </a:r>
            </a:p>
          </p:txBody>
        </p:sp>
        <p:sp>
          <p:nvSpPr>
            <p:cNvPr id="103453" name="Rectangle 29"/>
            <p:cNvSpPr>
              <a:spLocks noChangeArrowheads="1"/>
            </p:cNvSpPr>
            <p:nvPr/>
          </p:nvSpPr>
          <p:spPr bwMode="auto">
            <a:xfrm>
              <a:off x="2832" y="3264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454" name="Group 30"/>
          <p:cNvGrpSpPr>
            <a:grpSpLocks/>
          </p:cNvGrpSpPr>
          <p:nvPr/>
        </p:nvGrpSpPr>
        <p:grpSpPr bwMode="auto">
          <a:xfrm rot="16200000">
            <a:off x="5181600" y="2362200"/>
            <a:ext cx="762000" cy="304800"/>
            <a:chOff x="1776" y="2447"/>
            <a:chExt cx="672" cy="192"/>
          </a:xfrm>
        </p:grpSpPr>
        <p:sp>
          <p:nvSpPr>
            <p:cNvPr id="103455" name="Line 31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56" name="Line 32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457" name="Group 33"/>
          <p:cNvGrpSpPr>
            <a:grpSpLocks/>
          </p:cNvGrpSpPr>
          <p:nvPr/>
        </p:nvGrpSpPr>
        <p:grpSpPr bwMode="auto">
          <a:xfrm rot="16200000">
            <a:off x="5410200" y="3505200"/>
            <a:ext cx="304800" cy="304800"/>
            <a:chOff x="1776" y="2447"/>
            <a:chExt cx="672" cy="192"/>
          </a:xfrm>
        </p:grpSpPr>
        <p:sp>
          <p:nvSpPr>
            <p:cNvPr id="103458" name="Line 34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59" name="Line 35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460" name="Group 36"/>
          <p:cNvGrpSpPr>
            <a:grpSpLocks/>
          </p:cNvGrpSpPr>
          <p:nvPr/>
        </p:nvGrpSpPr>
        <p:grpSpPr bwMode="auto">
          <a:xfrm rot="16200000">
            <a:off x="5448300" y="4381500"/>
            <a:ext cx="228600" cy="304800"/>
            <a:chOff x="1776" y="2447"/>
            <a:chExt cx="672" cy="192"/>
          </a:xfrm>
        </p:grpSpPr>
        <p:sp>
          <p:nvSpPr>
            <p:cNvPr id="103461" name="Line 37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62" name="Line 38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463" name="Group 39"/>
          <p:cNvGrpSpPr>
            <a:grpSpLocks/>
          </p:cNvGrpSpPr>
          <p:nvPr/>
        </p:nvGrpSpPr>
        <p:grpSpPr bwMode="auto">
          <a:xfrm>
            <a:off x="838200" y="2895600"/>
            <a:ext cx="1917700" cy="685800"/>
            <a:chOff x="720" y="2304"/>
            <a:chExt cx="1208" cy="432"/>
          </a:xfrm>
        </p:grpSpPr>
        <p:sp>
          <p:nvSpPr>
            <p:cNvPr id="103464" name="Text Box 40"/>
            <p:cNvSpPr txBox="1">
              <a:spLocks noChangeArrowheads="1"/>
            </p:cNvSpPr>
            <p:nvPr/>
          </p:nvSpPr>
          <p:spPr bwMode="auto">
            <a:xfrm>
              <a:off x="720" y="2304"/>
              <a:ext cx="12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sr-Latn-CS"/>
                <a:t>Adresar instrukcija</a:t>
              </a:r>
            </a:p>
            <a:p>
              <a:r>
                <a:rPr lang="sr-Latn-CS"/>
                <a:t>brojač naredbi</a:t>
              </a:r>
              <a:r>
                <a:rPr lang="pt-BR"/>
                <a:t> (</a:t>
              </a:r>
              <a:r>
                <a:rPr lang="sr-Latn-CS"/>
                <a:t>PC</a:t>
              </a:r>
              <a:r>
                <a:rPr lang="pt-BR"/>
                <a:t>)</a:t>
              </a:r>
              <a:endParaRPr lang="en-US"/>
            </a:p>
          </p:txBody>
        </p:sp>
        <p:sp>
          <p:nvSpPr>
            <p:cNvPr id="103465" name="Rectangle 41"/>
            <p:cNvSpPr>
              <a:spLocks noChangeArrowheads="1"/>
            </p:cNvSpPr>
            <p:nvPr/>
          </p:nvSpPr>
          <p:spPr bwMode="auto">
            <a:xfrm>
              <a:off x="720" y="2304"/>
              <a:ext cx="1200" cy="43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466" name="Text Box 42"/>
          <p:cNvSpPr txBox="1">
            <a:spLocks noChangeArrowheads="1"/>
          </p:cNvSpPr>
          <p:nvPr/>
        </p:nvSpPr>
        <p:spPr bwMode="auto">
          <a:xfrm>
            <a:off x="533400" y="5562600"/>
            <a:ext cx="302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sr-Latn-CS"/>
              <a:t>ontrolno </a:t>
            </a:r>
            <a:r>
              <a:rPr lang="en-US"/>
              <a:t>– </a:t>
            </a:r>
            <a:r>
              <a:rPr lang="sr-Latn-CS"/>
              <a:t>upravljačka jedinica</a:t>
            </a:r>
            <a:endParaRPr lang="en-US"/>
          </a:p>
        </p:txBody>
      </p:sp>
      <p:grpSp>
        <p:nvGrpSpPr>
          <p:cNvPr id="103467" name="Group 43"/>
          <p:cNvGrpSpPr>
            <a:grpSpLocks/>
          </p:cNvGrpSpPr>
          <p:nvPr/>
        </p:nvGrpSpPr>
        <p:grpSpPr bwMode="auto">
          <a:xfrm>
            <a:off x="457200" y="2133600"/>
            <a:ext cx="4038600" cy="3124200"/>
            <a:chOff x="288" y="1344"/>
            <a:chExt cx="2544" cy="1968"/>
          </a:xfrm>
        </p:grpSpPr>
        <p:sp>
          <p:nvSpPr>
            <p:cNvPr id="103468" name="Line 44"/>
            <p:cNvSpPr>
              <a:spLocks noChangeShapeType="1"/>
            </p:cNvSpPr>
            <p:nvPr/>
          </p:nvSpPr>
          <p:spPr bwMode="auto">
            <a:xfrm flipH="1" flipV="1">
              <a:off x="288" y="1344"/>
              <a:ext cx="0" cy="196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69" name="Line 45"/>
            <p:cNvSpPr>
              <a:spLocks noChangeShapeType="1"/>
            </p:cNvSpPr>
            <p:nvPr/>
          </p:nvSpPr>
          <p:spPr bwMode="auto">
            <a:xfrm>
              <a:off x="288" y="3312"/>
              <a:ext cx="25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470" name="Text Box 46"/>
          <p:cNvSpPr txBox="1">
            <a:spLocks noChangeArrowheads="1"/>
          </p:cNvSpPr>
          <p:nvPr/>
        </p:nvSpPr>
        <p:spPr bwMode="auto">
          <a:xfrm>
            <a:off x="457200" y="22860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grpSp>
        <p:nvGrpSpPr>
          <p:cNvPr id="103471" name="Group 47"/>
          <p:cNvGrpSpPr>
            <a:grpSpLocks/>
          </p:cNvGrpSpPr>
          <p:nvPr/>
        </p:nvGrpSpPr>
        <p:grpSpPr bwMode="auto">
          <a:xfrm>
            <a:off x="1828800" y="3581400"/>
            <a:ext cx="2667000" cy="1371600"/>
            <a:chOff x="1152" y="2256"/>
            <a:chExt cx="1680" cy="864"/>
          </a:xfrm>
        </p:grpSpPr>
        <p:sp>
          <p:nvSpPr>
            <p:cNvPr id="103472" name="Line 48"/>
            <p:cNvSpPr>
              <a:spLocks noChangeShapeType="1"/>
            </p:cNvSpPr>
            <p:nvPr/>
          </p:nvSpPr>
          <p:spPr bwMode="auto">
            <a:xfrm flipH="1" flipV="1">
              <a:off x="1152" y="2256"/>
              <a:ext cx="0" cy="864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73" name="Line 49"/>
            <p:cNvSpPr>
              <a:spLocks noChangeShapeType="1"/>
            </p:cNvSpPr>
            <p:nvPr/>
          </p:nvSpPr>
          <p:spPr bwMode="auto">
            <a:xfrm>
              <a:off x="1152" y="3120"/>
              <a:ext cx="1680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474" name="Text Box 50"/>
          <p:cNvSpPr txBox="1">
            <a:spLocks noChangeArrowheads="1"/>
          </p:cNvSpPr>
          <p:nvPr/>
        </p:nvSpPr>
        <p:spPr bwMode="auto">
          <a:xfrm>
            <a:off x="1524000" y="22098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03475" name="Text Box 51"/>
          <p:cNvSpPr txBox="1">
            <a:spLocks noChangeArrowheads="1"/>
          </p:cNvSpPr>
          <p:nvPr/>
        </p:nvSpPr>
        <p:spPr bwMode="auto">
          <a:xfrm>
            <a:off x="1828800" y="9144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03476" name="Text Box 52"/>
          <p:cNvSpPr txBox="1">
            <a:spLocks noChangeArrowheads="1"/>
          </p:cNvSpPr>
          <p:nvPr/>
        </p:nvSpPr>
        <p:spPr bwMode="auto">
          <a:xfrm>
            <a:off x="4191000" y="9144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03477" name="Text Box 53"/>
          <p:cNvSpPr txBox="1">
            <a:spLocks noChangeArrowheads="1"/>
          </p:cNvSpPr>
          <p:nvPr/>
        </p:nvSpPr>
        <p:spPr bwMode="auto">
          <a:xfrm>
            <a:off x="5715000" y="22098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103478" name="Text Box 54"/>
          <p:cNvSpPr txBox="1">
            <a:spLocks noChangeArrowheads="1"/>
          </p:cNvSpPr>
          <p:nvPr/>
        </p:nvSpPr>
        <p:spPr bwMode="auto">
          <a:xfrm>
            <a:off x="1828800" y="4038600"/>
            <a:ext cx="2746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I</a:t>
            </a:r>
            <a:endParaRPr lang="en-US" sz="1000" b="1">
              <a:solidFill>
                <a:srgbClr val="FF0000"/>
              </a:solidFill>
            </a:endParaRPr>
          </a:p>
        </p:txBody>
      </p:sp>
      <p:grpSp>
        <p:nvGrpSpPr>
          <p:cNvPr id="103479" name="Group 55"/>
          <p:cNvGrpSpPr>
            <a:grpSpLocks/>
          </p:cNvGrpSpPr>
          <p:nvPr/>
        </p:nvGrpSpPr>
        <p:grpSpPr bwMode="auto">
          <a:xfrm>
            <a:off x="3733800" y="2133600"/>
            <a:ext cx="762000" cy="2667000"/>
            <a:chOff x="2352" y="1344"/>
            <a:chExt cx="480" cy="1680"/>
          </a:xfrm>
        </p:grpSpPr>
        <p:sp>
          <p:nvSpPr>
            <p:cNvPr id="103480" name="Line 56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481" name="Line 57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482" name="Text Box 58"/>
          <p:cNvSpPr txBox="1">
            <a:spLocks noChangeArrowheads="1"/>
          </p:cNvSpPr>
          <p:nvPr/>
        </p:nvSpPr>
        <p:spPr bwMode="auto">
          <a:xfrm>
            <a:off x="3200400" y="22860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sp>
        <p:nvSpPr>
          <p:cNvPr id="103483" name="Text Box 59"/>
          <p:cNvSpPr txBox="1">
            <a:spLocks noChangeArrowheads="1"/>
          </p:cNvSpPr>
          <p:nvPr/>
        </p:nvSpPr>
        <p:spPr bwMode="auto">
          <a:xfrm>
            <a:off x="304800" y="152400"/>
            <a:ext cx="678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 sz="2400"/>
              <a:t>FAZA</a:t>
            </a:r>
            <a:r>
              <a:rPr lang="en-US" sz="2400"/>
              <a:t> </a:t>
            </a:r>
            <a:r>
              <a:rPr lang="sr-Latn-CS" sz="2400"/>
              <a:t>IZVRŠAVAN</a:t>
            </a:r>
            <a:r>
              <a:rPr lang="en-US" sz="2400"/>
              <a:t>J</a:t>
            </a:r>
            <a:r>
              <a:rPr lang="sr-Latn-CS" sz="2400"/>
              <a:t>A</a:t>
            </a:r>
            <a:r>
              <a:rPr lang="en-US" sz="2400"/>
              <a:t> </a:t>
            </a:r>
            <a:r>
              <a:rPr lang="sr-Latn-CS" sz="2400"/>
              <a:t>MAŠINSKIH</a:t>
            </a:r>
            <a:r>
              <a:rPr lang="en-US" sz="2400"/>
              <a:t> I</a:t>
            </a:r>
            <a:r>
              <a:rPr lang="sr-Latn-CS" sz="2400"/>
              <a:t>NSTRUKCIJA</a:t>
            </a:r>
            <a:endParaRPr lang="en-US" sz="2400"/>
          </a:p>
        </p:txBody>
      </p:sp>
      <p:sp>
        <p:nvSpPr>
          <p:cNvPr id="103484" name="Text Box 60"/>
          <p:cNvSpPr txBox="1">
            <a:spLocks noChangeArrowheads="1"/>
          </p:cNvSpPr>
          <p:nvPr/>
        </p:nvSpPr>
        <p:spPr bwMode="auto">
          <a:xfrm>
            <a:off x="5181600" y="2895600"/>
            <a:ext cx="55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data</a:t>
            </a:r>
            <a:endParaRPr lang="en-US" sz="1000"/>
          </a:p>
        </p:txBody>
      </p:sp>
      <p:sp>
        <p:nvSpPr>
          <p:cNvPr id="103485" name="Text Box 61"/>
          <p:cNvSpPr txBox="1">
            <a:spLocks noChangeArrowheads="1"/>
          </p:cNvSpPr>
          <p:nvPr/>
        </p:nvSpPr>
        <p:spPr bwMode="auto">
          <a:xfrm>
            <a:off x="1752600" y="1600200"/>
            <a:ext cx="741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adresa</a:t>
            </a:r>
          </a:p>
        </p:txBody>
      </p:sp>
      <p:sp>
        <p:nvSpPr>
          <p:cNvPr id="103488" name="Text Box 64"/>
          <p:cNvSpPr txBox="1">
            <a:spLocks noChangeArrowheads="1"/>
          </p:cNvSpPr>
          <p:nvPr/>
        </p:nvSpPr>
        <p:spPr bwMode="auto">
          <a:xfrm>
            <a:off x="2057400" y="4038600"/>
            <a:ext cx="1390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[PC]=[PC]+1</a:t>
            </a:r>
            <a:endParaRPr lang="en-US" sz="1000"/>
          </a:p>
        </p:txBody>
      </p:sp>
      <p:sp>
        <p:nvSpPr>
          <p:cNvPr id="103489" name="Text Box 65"/>
          <p:cNvSpPr txBox="1">
            <a:spLocks noChangeArrowheads="1"/>
          </p:cNvSpPr>
          <p:nvPr/>
        </p:nvSpPr>
        <p:spPr bwMode="auto">
          <a:xfrm>
            <a:off x="2057400" y="4038600"/>
            <a:ext cx="1177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[PC]=101</a:t>
            </a:r>
            <a:r>
              <a:rPr lang="en-US" sz="1000"/>
              <a:t>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3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3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3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1000"/>
                                        <p:tgtEl>
                                          <p:spTgt spid="1034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78" grpId="0"/>
      <p:bldP spid="103488" grpId="0"/>
      <p:bldP spid="103488" grpId="1"/>
      <p:bldP spid="103489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678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 sz="2400"/>
              <a:t>FAZA</a:t>
            </a:r>
            <a:r>
              <a:rPr lang="en-US" sz="2400"/>
              <a:t> </a:t>
            </a:r>
            <a:r>
              <a:rPr lang="sr-Latn-CS" sz="2400"/>
              <a:t>IZVRŠAVAN</a:t>
            </a:r>
            <a:r>
              <a:rPr lang="en-US" sz="2400"/>
              <a:t>J</a:t>
            </a:r>
            <a:r>
              <a:rPr lang="sr-Latn-CS" sz="2400"/>
              <a:t>A</a:t>
            </a:r>
            <a:r>
              <a:rPr lang="en-US" sz="2400"/>
              <a:t> </a:t>
            </a:r>
            <a:r>
              <a:rPr lang="sr-Latn-CS" sz="2400"/>
              <a:t>MAŠINSKIH</a:t>
            </a:r>
            <a:r>
              <a:rPr lang="en-US" sz="2400"/>
              <a:t> I</a:t>
            </a:r>
            <a:r>
              <a:rPr lang="sr-Latn-CS" sz="2400"/>
              <a:t>NSTRUKCIJA</a:t>
            </a:r>
            <a:endParaRPr lang="en-US" sz="2400"/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3352800" y="1981200"/>
            <a:ext cx="201295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r-Latn-CS"/>
              <a:t>Adresa</a:t>
            </a:r>
            <a:r>
              <a:rPr lang="en-US"/>
              <a:t>	S</a:t>
            </a:r>
            <a:r>
              <a:rPr lang="sr-Latn-CS"/>
              <a:t>adržaj</a:t>
            </a:r>
            <a:endParaRPr lang="en-US"/>
          </a:p>
          <a:p>
            <a:r>
              <a:rPr lang="en-US"/>
              <a:t>100:	</a:t>
            </a:r>
            <a:r>
              <a:rPr lang="sr-Latn-CS"/>
              <a:t>load data</a:t>
            </a:r>
            <a:endParaRPr lang="en-US"/>
          </a:p>
          <a:p>
            <a:r>
              <a:rPr lang="en-US" b="1">
                <a:solidFill>
                  <a:srgbClr val="FF0000"/>
                </a:solidFill>
              </a:rPr>
              <a:t>101:	1</a:t>
            </a:r>
            <a:r>
              <a:rPr lang="sr-Latn-CS" b="1">
                <a:solidFill>
                  <a:srgbClr val="FF0000"/>
                </a:solidFill>
              </a:rPr>
              <a:t>A</a:t>
            </a:r>
            <a:endParaRPr lang="en-US" b="1">
              <a:solidFill>
                <a:srgbClr val="FF0000"/>
              </a:solidFill>
            </a:endParaRPr>
          </a:p>
          <a:p>
            <a:r>
              <a:rPr lang="en-US"/>
              <a:t>102:	</a:t>
            </a:r>
            <a:r>
              <a:rPr lang="sr-Latn-CS"/>
              <a:t>add data</a:t>
            </a:r>
            <a:endParaRPr lang="en-US"/>
          </a:p>
          <a:p>
            <a:r>
              <a:rPr lang="en-US"/>
              <a:t>103:	1</a:t>
            </a:r>
            <a:r>
              <a:rPr lang="sr-Latn-CS"/>
              <a:t>B</a:t>
            </a:r>
            <a:endParaRPr lang="en-US"/>
          </a:p>
          <a:p>
            <a:r>
              <a:rPr lang="en-US"/>
              <a:t>104:	</a:t>
            </a:r>
            <a:r>
              <a:rPr lang="sr-Latn-CS"/>
              <a:t>store data</a:t>
            </a:r>
            <a:endParaRPr lang="en-US"/>
          </a:p>
          <a:p>
            <a:r>
              <a:rPr lang="en-US"/>
              <a:t>105:	1</a:t>
            </a:r>
            <a:r>
              <a:rPr lang="sr-Latn-CS"/>
              <a:t>C</a:t>
            </a:r>
            <a:r>
              <a:rPr lang="en-US"/>
              <a:t>	</a:t>
            </a: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1219200" y="1219200"/>
            <a:ext cx="2149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Pribavljanje operanda: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4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/>
      <p:bldP spid="10445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498" name="Group 2"/>
          <p:cNvGrpSpPr>
            <a:grpSpLocks/>
          </p:cNvGrpSpPr>
          <p:nvPr/>
        </p:nvGrpSpPr>
        <p:grpSpPr bwMode="auto">
          <a:xfrm>
            <a:off x="228600" y="838200"/>
            <a:ext cx="1524000" cy="1295400"/>
            <a:chOff x="864" y="1920"/>
            <a:chExt cx="960" cy="816"/>
          </a:xfrm>
        </p:grpSpPr>
        <p:sp>
          <p:nvSpPr>
            <p:cNvPr id="106499" name="Rectangle 3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06500" name="Text Box 4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(MAR)</a:t>
              </a:r>
            </a:p>
          </p:txBody>
        </p:sp>
      </p:grpSp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152400" y="2667000"/>
            <a:ext cx="7010400" cy="3276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6502" name="Group 6"/>
          <p:cNvGrpSpPr>
            <a:grpSpLocks/>
          </p:cNvGrpSpPr>
          <p:nvPr/>
        </p:nvGrpSpPr>
        <p:grpSpPr bwMode="auto">
          <a:xfrm>
            <a:off x="2514600" y="838200"/>
            <a:ext cx="1524000" cy="1295400"/>
            <a:chOff x="2064" y="2784"/>
            <a:chExt cx="960" cy="816"/>
          </a:xfrm>
        </p:grpSpPr>
        <p:sp>
          <p:nvSpPr>
            <p:cNvPr id="106503" name="Rectangle 7"/>
            <p:cNvSpPr>
              <a:spLocks noChangeArrowheads="1"/>
            </p:cNvSpPr>
            <p:nvPr/>
          </p:nvSpPr>
          <p:spPr bwMode="auto">
            <a:xfrm>
              <a:off x="2064" y="2784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06504" name="Text Box 8"/>
            <p:cNvSpPr txBox="1">
              <a:spLocks noChangeArrowheads="1"/>
            </p:cNvSpPr>
            <p:nvPr/>
          </p:nvSpPr>
          <p:spPr bwMode="auto">
            <a:xfrm>
              <a:off x="2112" y="2976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Operativna memorija</a:t>
              </a:r>
            </a:p>
          </p:txBody>
        </p:sp>
      </p:grpSp>
      <p:grpSp>
        <p:nvGrpSpPr>
          <p:cNvPr id="106505" name="Group 9"/>
          <p:cNvGrpSpPr>
            <a:grpSpLocks/>
          </p:cNvGrpSpPr>
          <p:nvPr/>
        </p:nvGrpSpPr>
        <p:grpSpPr bwMode="auto">
          <a:xfrm>
            <a:off x="1752600" y="1295400"/>
            <a:ext cx="762000" cy="304800"/>
            <a:chOff x="1776" y="2447"/>
            <a:chExt cx="672" cy="192"/>
          </a:xfrm>
        </p:grpSpPr>
        <p:sp>
          <p:nvSpPr>
            <p:cNvPr id="106506" name="Line 10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07" name="Line 11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6508" name="Group 12"/>
          <p:cNvGrpSpPr>
            <a:grpSpLocks/>
          </p:cNvGrpSpPr>
          <p:nvPr/>
        </p:nvGrpSpPr>
        <p:grpSpPr bwMode="auto">
          <a:xfrm rot="16200000">
            <a:off x="990600" y="2362200"/>
            <a:ext cx="762000" cy="304800"/>
            <a:chOff x="1776" y="2447"/>
            <a:chExt cx="672" cy="192"/>
          </a:xfrm>
        </p:grpSpPr>
        <p:sp>
          <p:nvSpPr>
            <p:cNvPr id="106509" name="Line 13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10" name="Line 14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6511" name="Group 15"/>
          <p:cNvGrpSpPr>
            <a:grpSpLocks/>
          </p:cNvGrpSpPr>
          <p:nvPr/>
        </p:nvGrpSpPr>
        <p:grpSpPr bwMode="auto">
          <a:xfrm>
            <a:off x="4800600" y="838200"/>
            <a:ext cx="1524000" cy="1295400"/>
            <a:chOff x="864" y="1920"/>
            <a:chExt cx="960" cy="816"/>
          </a:xfrm>
        </p:grpSpPr>
        <p:sp>
          <p:nvSpPr>
            <p:cNvPr id="106512" name="Rectangle 16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06513" name="Text Box 17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(MBR)</a:t>
              </a:r>
            </a:p>
          </p:txBody>
        </p:sp>
      </p:grpSp>
      <p:grpSp>
        <p:nvGrpSpPr>
          <p:cNvPr id="106514" name="Group 18"/>
          <p:cNvGrpSpPr>
            <a:grpSpLocks/>
          </p:cNvGrpSpPr>
          <p:nvPr/>
        </p:nvGrpSpPr>
        <p:grpSpPr bwMode="auto">
          <a:xfrm>
            <a:off x="4038600" y="1295400"/>
            <a:ext cx="762000" cy="304800"/>
            <a:chOff x="1776" y="2447"/>
            <a:chExt cx="672" cy="192"/>
          </a:xfrm>
        </p:grpSpPr>
        <p:sp>
          <p:nvSpPr>
            <p:cNvPr id="106515" name="Line 19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16" name="Line 20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6517" name="Group 21"/>
          <p:cNvGrpSpPr>
            <a:grpSpLocks/>
          </p:cNvGrpSpPr>
          <p:nvPr/>
        </p:nvGrpSpPr>
        <p:grpSpPr bwMode="auto">
          <a:xfrm>
            <a:off x="4495800" y="4648200"/>
            <a:ext cx="1905000" cy="1066800"/>
            <a:chOff x="2832" y="2400"/>
            <a:chExt cx="1200" cy="672"/>
          </a:xfrm>
        </p:grpSpPr>
        <p:sp>
          <p:nvSpPr>
            <p:cNvPr id="106518" name="Text Box 22"/>
            <p:cNvSpPr txBox="1">
              <a:spLocks noChangeArrowheads="1"/>
            </p:cNvSpPr>
            <p:nvPr/>
          </p:nvSpPr>
          <p:spPr bwMode="auto">
            <a:xfrm>
              <a:off x="2880" y="2448"/>
              <a:ext cx="111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digitalna kola</a:t>
              </a:r>
            </a:p>
            <a:p>
              <a:pPr algn="ctr"/>
              <a:r>
                <a:rPr lang="en-US"/>
                <a:t>za generisanje</a:t>
              </a:r>
            </a:p>
            <a:p>
              <a:pPr algn="ctr"/>
              <a:r>
                <a:rPr lang="en-US"/>
                <a:t>kontrolnih signala</a:t>
              </a:r>
            </a:p>
          </p:txBody>
        </p:sp>
        <p:sp>
          <p:nvSpPr>
            <p:cNvPr id="106519" name="Rectangle 23"/>
            <p:cNvSpPr>
              <a:spLocks noChangeArrowheads="1"/>
            </p:cNvSpPr>
            <p:nvPr/>
          </p:nvSpPr>
          <p:spPr bwMode="auto">
            <a:xfrm>
              <a:off x="2832" y="2400"/>
              <a:ext cx="1200" cy="67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6520" name="Group 24"/>
          <p:cNvGrpSpPr>
            <a:grpSpLocks/>
          </p:cNvGrpSpPr>
          <p:nvPr/>
        </p:nvGrpSpPr>
        <p:grpSpPr bwMode="auto">
          <a:xfrm>
            <a:off x="4495800" y="2895600"/>
            <a:ext cx="1905000" cy="609600"/>
            <a:chOff x="2832" y="1872"/>
            <a:chExt cx="1200" cy="384"/>
          </a:xfrm>
        </p:grpSpPr>
        <p:sp>
          <p:nvSpPr>
            <p:cNvPr id="106521" name="Rectangle 25"/>
            <p:cNvSpPr>
              <a:spLocks noChangeArrowheads="1"/>
            </p:cNvSpPr>
            <p:nvPr/>
          </p:nvSpPr>
          <p:spPr bwMode="auto">
            <a:xfrm>
              <a:off x="2832" y="1872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22" name="Text Box 26"/>
            <p:cNvSpPr txBox="1">
              <a:spLocks noChangeArrowheads="1"/>
            </p:cNvSpPr>
            <p:nvPr/>
          </p:nvSpPr>
          <p:spPr bwMode="auto">
            <a:xfrm>
              <a:off x="2928" y="1968"/>
              <a:ext cx="9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registar naredbi</a:t>
              </a:r>
            </a:p>
          </p:txBody>
        </p:sp>
      </p:grpSp>
      <p:grpSp>
        <p:nvGrpSpPr>
          <p:cNvPr id="106523" name="Group 27"/>
          <p:cNvGrpSpPr>
            <a:grpSpLocks/>
          </p:cNvGrpSpPr>
          <p:nvPr/>
        </p:nvGrpSpPr>
        <p:grpSpPr bwMode="auto">
          <a:xfrm>
            <a:off x="4495800" y="3810000"/>
            <a:ext cx="1905000" cy="609600"/>
            <a:chOff x="2832" y="3264"/>
            <a:chExt cx="1200" cy="384"/>
          </a:xfrm>
        </p:grpSpPr>
        <p:sp>
          <p:nvSpPr>
            <p:cNvPr id="106524" name="Text Box 28"/>
            <p:cNvSpPr txBox="1">
              <a:spLocks noChangeArrowheads="1"/>
            </p:cNvSpPr>
            <p:nvPr/>
          </p:nvSpPr>
          <p:spPr bwMode="auto">
            <a:xfrm>
              <a:off x="2832" y="3360"/>
              <a:ext cx="11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dekoder instrukcija</a:t>
              </a:r>
            </a:p>
          </p:txBody>
        </p:sp>
        <p:sp>
          <p:nvSpPr>
            <p:cNvPr id="106525" name="Rectangle 29"/>
            <p:cNvSpPr>
              <a:spLocks noChangeArrowheads="1"/>
            </p:cNvSpPr>
            <p:nvPr/>
          </p:nvSpPr>
          <p:spPr bwMode="auto">
            <a:xfrm>
              <a:off x="2832" y="3264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6526" name="Group 30"/>
          <p:cNvGrpSpPr>
            <a:grpSpLocks/>
          </p:cNvGrpSpPr>
          <p:nvPr/>
        </p:nvGrpSpPr>
        <p:grpSpPr bwMode="auto">
          <a:xfrm rot="16200000">
            <a:off x="5181600" y="2362200"/>
            <a:ext cx="762000" cy="304800"/>
            <a:chOff x="1776" y="2447"/>
            <a:chExt cx="672" cy="192"/>
          </a:xfrm>
        </p:grpSpPr>
        <p:sp>
          <p:nvSpPr>
            <p:cNvPr id="106527" name="Line 31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28" name="Line 32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6529" name="Group 33"/>
          <p:cNvGrpSpPr>
            <a:grpSpLocks/>
          </p:cNvGrpSpPr>
          <p:nvPr/>
        </p:nvGrpSpPr>
        <p:grpSpPr bwMode="auto">
          <a:xfrm rot="16200000">
            <a:off x="5410200" y="3505200"/>
            <a:ext cx="304800" cy="304800"/>
            <a:chOff x="1776" y="2447"/>
            <a:chExt cx="672" cy="192"/>
          </a:xfrm>
        </p:grpSpPr>
        <p:sp>
          <p:nvSpPr>
            <p:cNvPr id="106530" name="Line 34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31" name="Line 35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6532" name="Group 36"/>
          <p:cNvGrpSpPr>
            <a:grpSpLocks/>
          </p:cNvGrpSpPr>
          <p:nvPr/>
        </p:nvGrpSpPr>
        <p:grpSpPr bwMode="auto">
          <a:xfrm rot="16200000">
            <a:off x="5448300" y="4381500"/>
            <a:ext cx="228600" cy="304800"/>
            <a:chOff x="1776" y="2447"/>
            <a:chExt cx="672" cy="192"/>
          </a:xfrm>
        </p:grpSpPr>
        <p:sp>
          <p:nvSpPr>
            <p:cNvPr id="106533" name="Line 37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34" name="Line 38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6535" name="Group 39"/>
          <p:cNvGrpSpPr>
            <a:grpSpLocks/>
          </p:cNvGrpSpPr>
          <p:nvPr/>
        </p:nvGrpSpPr>
        <p:grpSpPr bwMode="auto">
          <a:xfrm>
            <a:off x="838200" y="2895600"/>
            <a:ext cx="1917700" cy="685800"/>
            <a:chOff x="720" y="2304"/>
            <a:chExt cx="1208" cy="432"/>
          </a:xfrm>
        </p:grpSpPr>
        <p:sp>
          <p:nvSpPr>
            <p:cNvPr id="106536" name="Text Box 40"/>
            <p:cNvSpPr txBox="1">
              <a:spLocks noChangeArrowheads="1"/>
            </p:cNvSpPr>
            <p:nvPr/>
          </p:nvSpPr>
          <p:spPr bwMode="auto">
            <a:xfrm>
              <a:off x="720" y="2304"/>
              <a:ext cx="12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sr-Latn-CS"/>
                <a:t>Adresar instrukcija</a:t>
              </a:r>
            </a:p>
            <a:p>
              <a:r>
                <a:rPr lang="sr-Latn-CS"/>
                <a:t>brojač naredbi</a:t>
              </a:r>
              <a:r>
                <a:rPr lang="pt-BR"/>
                <a:t> (</a:t>
              </a:r>
              <a:r>
                <a:rPr lang="sr-Latn-CS"/>
                <a:t>PC</a:t>
              </a:r>
              <a:r>
                <a:rPr lang="pt-BR"/>
                <a:t>)</a:t>
              </a:r>
              <a:endParaRPr lang="en-US"/>
            </a:p>
          </p:txBody>
        </p:sp>
        <p:sp>
          <p:nvSpPr>
            <p:cNvPr id="106537" name="Rectangle 41"/>
            <p:cNvSpPr>
              <a:spLocks noChangeArrowheads="1"/>
            </p:cNvSpPr>
            <p:nvPr/>
          </p:nvSpPr>
          <p:spPr bwMode="auto">
            <a:xfrm>
              <a:off x="720" y="2304"/>
              <a:ext cx="1200" cy="43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6538" name="Text Box 42"/>
          <p:cNvSpPr txBox="1">
            <a:spLocks noChangeArrowheads="1"/>
          </p:cNvSpPr>
          <p:nvPr/>
        </p:nvSpPr>
        <p:spPr bwMode="auto">
          <a:xfrm>
            <a:off x="533400" y="5562600"/>
            <a:ext cx="302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sr-Latn-CS"/>
              <a:t>ontrolno </a:t>
            </a:r>
            <a:r>
              <a:rPr lang="en-US"/>
              <a:t>– </a:t>
            </a:r>
            <a:r>
              <a:rPr lang="sr-Latn-CS"/>
              <a:t>upravljačka jedinica</a:t>
            </a:r>
            <a:endParaRPr lang="en-US"/>
          </a:p>
        </p:txBody>
      </p:sp>
      <p:grpSp>
        <p:nvGrpSpPr>
          <p:cNvPr id="106539" name="Group 43"/>
          <p:cNvGrpSpPr>
            <a:grpSpLocks/>
          </p:cNvGrpSpPr>
          <p:nvPr/>
        </p:nvGrpSpPr>
        <p:grpSpPr bwMode="auto">
          <a:xfrm>
            <a:off x="457200" y="2133600"/>
            <a:ext cx="4038600" cy="3124200"/>
            <a:chOff x="288" y="1344"/>
            <a:chExt cx="2544" cy="1968"/>
          </a:xfrm>
        </p:grpSpPr>
        <p:sp>
          <p:nvSpPr>
            <p:cNvPr id="106540" name="Line 44"/>
            <p:cNvSpPr>
              <a:spLocks noChangeShapeType="1"/>
            </p:cNvSpPr>
            <p:nvPr/>
          </p:nvSpPr>
          <p:spPr bwMode="auto">
            <a:xfrm flipH="1" flipV="1">
              <a:off x="288" y="1344"/>
              <a:ext cx="0" cy="196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41" name="Line 45"/>
            <p:cNvSpPr>
              <a:spLocks noChangeShapeType="1"/>
            </p:cNvSpPr>
            <p:nvPr/>
          </p:nvSpPr>
          <p:spPr bwMode="auto">
            <a:xfrm>
              <a:off x="288" y="3312"/>
              <a:ext cx="25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6542" name="Text Box 46"/>
          <p:cNvSpPr txBox="1">
            <a:spLocks noChangeArrowheads="1"/>
          </p:cNvSpPr>
          <p:nvPr/>
        </p:nvSpPr>
        <p:spPr bwMode="auto">
          <a:xfrm>
            <a:off x="457200" y="22860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grpSp>
        <p:nvGrpSpPr>
          <p:cNvPr id="106543" name="Group 47"/>
          <p:cNvGrpSpPr>
            <a:grpSpLocks/>
          </p:cNvGrpSpPr>
          <p:nvPr/>
        </p:nvGrpSpPr>
        <p:grpSpPr bwMode="auto">
          <a:xfrm>
            <a:off x="1828800" y="3581400"/>
            <a:ext cx="2667000" cy="1524000"/>
            <a:chOff x="1152" y="2256"/>
            <a:chExt cx="1680" cy="864"/>
          </a:xfrm>
        </p:grpSpPr>
        <p:sp>
          <p:nvSpPr>
            <p:cNvPr id="106544" name="Line 48"/>
            <p:cNvSpPr>
              <a:spLocks noChangeShapeType="1"/>
            </p:cNvSpPr>
            <p:nvPr/>
          </p:nvSpPr>
          <p:spPr bwMode="auto">
            <a:xfrm flipH="1" flipV="1">
              <a:off x="1152" y="2256"/>
              <a:ext cx="0" cy="8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45" name="Line 49"/>
            <p:cNvSpPr>
              <a:spLocks noChangeShapeType="1"/>
            </p:cNvSpPr>
            <p:nvPr/>
          </p:nvSpPr>
          <p:spPr bwMode="auto">
            <a:xfrm>
              <a:off x="1152" y="3120"/>
              <a:ext cx="16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6546" name="Text Box 50"/>
          <p:cNvSpPr txBox="1">
            <a:spLocks noChangeArrowheads="1"/>
          </p:cNvSpPr>
          <p:nvPr/>
        </p:nvSpPr>
        <p:spPr bwMode="auto">
          <a:xfrm>
            <a:off x="1524000" y="22098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06547" name="Text Box 51"/>
          <p:cNvSpPr txBox="1">
            <a:spLocks noChangeArrowheads="1"/>
          </p:cNvSpPr>
          <p:nvPr/>
        </p:nvSpPr>
        <p:spPr bwMode="auto">
          <a:xfrm>
            <a:off x="1828800" y="9144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06548" name="Text Box 52"/>
          <p:cNvSpPr txBox="1">
            <a:spLocks noChangeArrowheads="1"/>
          </p:cNvSpPr>
          <p:nvPr/>
        </p:nvSpPr>
        <p:spPr bwMode="auto">
          <a:xfrm>
            <a:off x="4191000" y="9144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06549" name="Text Box 53"/>
          <p:cNvSpPr txBox="1">
            <a:spLocks noChangeArrowheads="1"/>
          </p:cNvSpPr>
          <p:nvPr/>
        </p:nvSpPr>
        <p:spPr bwMode="auto">
          <a:xfrm>
            <a:off x="5715000" y="22098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106550" name="Text Box 54"/>
          <p:cNvSpPr txBox="1">
            <a:spLocks noChangeArrowheads="1"/>
          </p:cNvSpPr>
          <p:nvPr/>
        </p:nvSpPr>
        <p:spPr bwMode="auto">
          <a:xfrm>
            <a:off x="1828800" y="4038600"/>
            <a:ext cx="265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</a:t>
            </a:r>
            <a:endParaRPr lang="en-US" sz="1000"/>
          </a:p>
        </p:txBody>
      </p:sp>
      <p:grpSp>
        <p:nvGrpSpPr>
          <p:cNvPr id="106551" name="Group 55"/>
          <p:cNvGrpSpPr>
            <a:grpSpLocks/>
          </p:cNvGrpSpPr>
          <p:nvPr/>
        </p:nvGrpSpPr>
        <p:grpSpPr bwMode="auto">
          <a:xfrm>
            <a:off x="3733800" y="2133600"/>
            <a:ext cx="762000" cy="2667000"/>
            <a:chOff x="2352" y="1344"/>
            <a:chExt cx="480" cy="1680"/>
          </a:xfrm>
        </p:grpSpPr>
        <p:sp>
          <p:nvSpPr>
            <p:cNvPr id="106552" name="Line 56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53" name="Line 57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6554" name="Text Box 58"/>
          <p:cNvSpPr txBox="1">
            <a:spLocks noChangeArrowheads="1"/>
          </p:cNvSpPr>
          <p:nvPr/>
        </p:nvSpPr>
        <p:spPr bwMode="auto">
          <a:xfrm>
            <a:off x="3200400" y="22860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grpSp>
        <p:nvGrpSpPr>
          <p:cNvPr id="106561" name="Group 65"/>
          <p:cNvGrpSpPr>
            <a:grpSpLocks/>
          </p:cNvGrpSpPr>
          <p:nvPr/>
        </p:nvGrpSpPr>
        <p:grpSpPr bwMode="auto">
          <a:xfrm>
            <a:off x="6858000" y="685800"/>
            <a:ext cx="2111375" cy="381000"/>
            <a:chOff x="1728" y="3984"/>
            <a:chExt cx="1330" cy="240"/>
          </a:xfrm>
        </p:grpSpPr>
        <p:sp>
          <p:nvSpPr>
            <p:cNvPr id="106559" name="Rectangle 63"/>
            <p:cNvSpPr>
              <a:spLocks noChangeArrowheads="1"/>
            </p:cNvSpPr>
            <p:nvPr/>
          </p:nvSpPr>
          <p:spPr bwMode="auto">
            <a:xfrm>
              <a:off x="1728" y="3984"/>
              <a:ext cx="1296" cy="24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60" name="Text Box 64"/>
            <p:cNvSpPr txBox="1">
              <a:spLocks noChangeArrowheads="1"/>
            </p:cNvSpPr>
            <p:nvPr/>
          </p:nvSpPr>
          <p:spPr bwMode="auto">
            <a:xfrm>
              <a:off x="1728" y="3984"/>
              <a:ext cx="13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/>
                <a:t>adresni reg. pod (DC)</a:t>
              </a:r>
            </a:p>
          </p:txBody>
        </p:sp>
      </p:grpSp>
      <p:grpSp>
        <p:nvGrpSpPr>
          <p:cNvPr id="106566" name="Group 70"/>
          <p:cNvGrpSpPr>
            <a:grpSpLocks/>
          </p:cNvGrpSpPr>
          <p:nvPr/>
        </p:nvGrpSpPr>
        <p:grpSpPr bwMode="auto">
          <a:xfrm>
            <a:off x="7315200" y="3124200"/>
            <a:ext cx="1828800" cy="381000"/>
            <a:chOff x="864" y="3936"/>
            <a:chExt cx="1152" cy="240"/>
          </a:xfrm>
        </p:grpSpPr>
        <p:sp>
          <p:nvSpPr>
            <p:cNvPr id="106563" name="Rectangle 67"/>
            <p:cNvSpPr>
              <a:spLocks noChangeArrowheads="1"/>
            </p:cNvSpPr>
            <p:nvPr/>
          </p:nvSpPr>
          <p:spPr bwMode="auto">
            <a:xfrm>
              <a:off x="864" y="3936"/>
              <a:ext cx="1056" cy="24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64" name="Text Box 68"/>
            <p:cNvSpPr txBox="1">
              <a:spLocks noChangeArrowheads="1"/>
            </p:cNvSpPr>
            <p:nvPr/>
          </p:nvSpPr>
          <p:spPr bwMode="auto">
            <a:xfrm>
              <a:off x="864" y="3936"/>
              <a:ext cx="1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/>
                <a:t>ALU sa ACC-om</a:t>
              </a:r>
            </a:p>
          </p:txBody>
        </p:sp>
      </p:grpSp>
      <p:sp>
        <p:nvSpPr>
          <p:cNvPr id="106568" name="Line 72"/>
          <p:cNvSpPr>
            <a:spLocks noChangeShapeType="1"/>
          </p:cNvSpPr>
          <p:nvPr/>
        </p:nvSpPr>
        <p:spPr bwMode="auto">
          <a:xfrm rot="10800000" flipH="1">
            <a:off x="8153400" y="1066800"/>
            <a:ext cx="0" cy="205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569" name="Line 73"/>
          <p:cNvSpPr>
            <a:spLocks noChangeShapeType="1"/>
          </p:cNvSpPr>
          <p:nvPr/>
        </p:nvSpPr>
        <p:spPr bwMode="auto">
          <a:xfrm rot="10800000" flipH="1">
            <a:off x="7848600" y="1066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571" name="Line 75"/>
          <p:cNvSpPr>
            <a:spLocks noChangeShapeType="1"/>
          </p:cNvSpPr>
          <p:nvPr/>
        </p:nvSpPr>
        <p:spPr bwMode="auto">
          <a:xfrm rot="16200000" flipH="1">
            <a:off x="7086600" y="838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572" name="Line 76"/>
          <p:cNvSpPr>
            <a:spLocks noChangeShapeType="1"/>
          </p:cNvSpPr>
          <p:nvPr/>
        </p:nvSpPr>
        <p:spPr bwMode="auto">
          <a:xfrm rot="16200000" flipH="1">
            <a:off x="7086600" y="5334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573" name="Line 77"/>
          <p:cNvSpPr>
            <a:spLocks noChangeShapeType="1"/>
          </p:cNvSpPr>
          <p:nvPr/>
        </p:nvSpPr>
        <p:spPr bwMode="auto">
          <a:xfrm rot="10800000" flipH="1">
            <a:off x="7848600" y="1600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575" name="Line 79"/>
          <p:cNvSpPr>
            <a:spLocks noChangeShapeType="1"/>
          </p:cNvSpPr>
          <p:nvPr/>
        </p:nvSpPr>
        <p:spPr bwMode="auto">
          <a:xfrm rot="16200000" flipH="1">
            <a:off x="4457700" y="-2933700"/>
            <a:ext cx="0" cy="678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576" name="Line 80"/>
          <p:cNvSpPr>
            <a:spLocks noChangeShapeType="1"/>
          </p:cNvSpPr>
          <p:nvPr/>
        </p:nvSpPr>
        <p:spPr bwMode="auto">
          <a:xfrm rot="16200000" flipH="1">
            <a:off x="4457700" y="-3543300"/>
            <a:ext cx="0" cy="739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578" name="Line 82"/>
          <p:cNvSpPr>
            <a:spLocks noChangeShapeType="1"/>
          </p:cNvSpPr>
          <p:nvPr/>
        </p:nvSpPr>
        <p:spPr bwMode="auto">
          <a:xfrm rot="10800000" flipH="1">
            <a:off x="8153400" y="152400"/>
            <a:ext cx="0" cy="5318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579" name="Line 83"/>
          <p:cNvSpPr>
            <a:spLocks noChangeShapeType="1"/>
          </p:cNvSpPr>
          <p:nvPr/>
        </p:nvSpPr>
        <p:spPr bwMode="auto">
          <a:xfrm rot="10800000" flipH="1">
            <a:off x="7848600" y="455613"/>
            <a:ext cx="1588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581" name="Line 85"/>
          <p:cNvSpPr>
            <a:spLocks noChangeShapeType="1"/>
          </p:cNvSpPr>
          <p:nvPr/>
        </p:nvSpPr>
        <p:spPr bwMode="auto">
          <a:xfrm rot="10800000" flipH="1">
            <a:off x="1066800" y="4572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582" name="Line 86"/>
          <p:cNvSpPr>
            <a:spLocks noChangeShapeType="1"/>
          </p:cNvSpPr>
          <p:nvPr/>
        </p:nvSpPr>
        <p:spPr bwMode="auto">
          <a:xfrm rot="10800000" flipH="1">
            <a:off x="762000" y="1524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6583" name="Group 87"/>
          <p:cNvGrpSpPr>
            <a:grpSpLocks/>
          </p:cNvGrpSpPr>
          <p:nvPr/>
        </p:nvGrpSpPr>
        <p:grpSpPr bwMode="auto">
          <a:xfrm>
            <a:off x="3048000" y="2133600"/>
            <a:ext cx="1447800" cy="2819400"/>
            <a:chOff x="2352" y="1344"/>
            <a:chExt cx="480" cy="1680"/>
          </a:xfrm>
        </p:grpSpPr>
        <p:sp>
          <p:nvSpPr>
            <p:cNvPr id="106584" name="Line 88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85" name="Line 89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6586" name="Text Box 90"/>
          <p:cNvSpPr txBox="1">
            <a:spLocks noChangeArrowheads="1"/>
          </p:cNvSpPr>
          <p:nvPr/>
        </p:nvSpPr>
        <p:spPr bwMode="auto">
          <a:xfrm>
            <a:off x="2514600" y="22860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sp>
        <p:nvSpPr>
          <p:cNvPr id="106587" name="Line 91"/>
          <p:cNvSpPr>
            <a:spLocks noChangeShapeType="1"/>
          </p:cNvSpPr>
          <p:nvPr/>
        </p:nvSpPr>
        <p:spPr bwMode="auto">
          <a:xfrm flipV="1">
            <a:off x="8077200" y="3505200"/>
            <a:ext cx="0" cy="18288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588" name="Line 92"/>
          <p:cNvSpPr>
            <a:spLocks noChangeShapeType="1"/>
          </p:cNvSpPr>
          <p:nvPr/>
        </p:nvSpPr>
        <p:spPr bwMode="auto">
          <a:xfrm flipV="1">
            <a:off x="7239000" y="1066800"/>
            <a:ext cx="0" cy="11430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589" name="Line 93"/>
          <p:cNvSpPr>
            <a:spLocks noChangeShapeType="1"/>
          </p:cNvSpPr>
          <p:nvPr/>
        </p:nvSpPr>
        <p:spPr bwMode="auto">
          <a:xfrm>
            <a:off x="6781800" y="22098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590" name="Line 94"/>
          <p:cNvSpPr>
            <a:spLocks noChangeShapeType="1"/>
          </p:cNvSpPr>
          <p:nvPr/>
        </p:nvSpPr>
        <p:spPr bwMode="auto">
          <a:xfrm flipV="1">
            <a:off x="10668000" y="-3124200"/>
            <a:ext cx="0" cy="11430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591" name="Line 95"/>
          <p:cNvSpPr>
            <a:spLocks noChangeShapeType="1"/>
          </p:cNvSpPr>
          <p:nvPr/>
        </p:nvSpPr>
        <p:spPr bwMode="auto">
          <a:xfrm flipV="1">
            <a:off x="6781800" y="2209800"/>
            <a:ext cx="0" cy="2743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592" name="Line 96"/>
          <p:cNvSpPr>
            <a:spLocks noChangeShapeType="1"/>
          </p:cNvSpPr>
          <p:nvPr/>
        </p:nvSpPr>
        <p:spPr bwMode="auto">
          <a:xfrm>
            <a:off x="6400800" y="49530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593" name="Line 97"/>
          <p:cNvSpPr>
            <a:spLocks noChangeShapeType="1"/>
          </p:cNvSpPr>
          <p:nvPr/>
        </p:nvSpPr>
        <p:spPr bwMode="auto">
          <a:xfrm flipH="1" flipV="1">
            <a:off x="6400800" y="5334000"/>
            <a:ext cx="1676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594" name="Text Box 98"/>
          <p:cNvSpPr txBox="1">
            <a:spLocks noChangeArrowheads="1"/>
          </p:cNvSpPr>
          <p:nvPr/>
        </p:nvSpPr>
        <p:spPr bwMode="auto">
          <a:xfrm>
            <a:off x="381000" y="1524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990600" y="1447800"/>
            <a:ext cx="6924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1. </a:t>
            </a:r>
            <a:r>
              <a:rPr lang="sr-Latn-CS"/>
              <a:t>Kopiranje sadržaja programskog brojača</a:t>
            </a:r>
            <a:r>
              <a:rPr lang="pt-BR"/>
              <a:t> (</a:t>
            </a:r>
            <a:r>
              <a:rPr lang="sr-Latn-CS"/>
              <a:t>PC</a:t>
            </a:r>
            <a:r>
              <a:rPr lang="pt-BR"/>
              <a:t>)</a:t>
            </a:r>
          </a:p>
          <a:p>
            <a:r>
              <a:rPr lang="en-US"/>
              <a:t>	</a:t>
            </a:r>
            <a:r>
              <a:rPr lang="sr-Latn-CS"/>
              <a:t>preko adresne magistrale</a:t>
            </a:r>
            <a:r>
              <a:rPr lang="pt-BR"/>
              <a:t> (</a:t>
            </a:r>
            <a:r>
              <a:rPr lang="sr-Latn-CS"/>
              <a:t>A</a:t>
            </a:r>
            <a:r>
              <a:rPr lang="pt-BR"/>
              <a:t>) </a:t>
            </a:r>
            <a:r>
              <a:rPr lang="sr-Latn-CS"/>
              <a:t>u memorijski adresni registar</a:t>
            </a:r>
            <a:r>
              <a:rPr lang="pt-BR"/>
              <a:t> (</a:t>
            </a:r>
            <a:r>
              <a:rPr lang="sr-Latn-CS"/>
              <a:t>MAR</a:t>
            </a:r>
            <a:r>
              <a:rPr lang="pt-BR"/>
              <a:t>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570" name="Group 2"/>
          <p:cNvGrpSpPr>
            <a:grpSpLocks/>
          </p:cNvGrpSpPr>
          <p:nvPr/>
        </p:nvGrpSpPr>
        <p:grpSpPr bwMode="auto">
          <a:xfrm>
            <a:off x="228600" y="838200"/>
            <a:ext cx="1524000" cy="1295400"/>
            <a:chOff x="864" y="1920"/>
            <a:chExt cx="960" cy="816"/>
          </a:xfrm>
        </p:grpSpPr>
        <p:sp>
          <p:nvSpPr>
            <p:cNvPr id="109571" name="Rectangle 3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09572" name="Text Box 4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(MAR)</a:t>
              </a:r>
            </a:p>
          </p:txBody>
        </p:sp>
      </p:grpSp>
      <p:sp>
        <p:nvSpPr>
          <p:cNvPr id="109573" name="Rectangle 5"/>
          <p:cNvSpPr>
            <a:spLocks noChangeArrowheads="1"/>
          </p:cNvSpPr>
          <p:nvPr/>
        </p:nvSpPr>
        <p:spPr bwMode="auto">
          <a:xfrm>
            <a:off x="152400" y="2667000"/>
            <a:ext cx="7010400" cy="3276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9574" name="Group 6"/>
          <p:cNvGrpSpPr>
            <a:grpSpLocks/>
          </p:cNvGrpSpPr>
          <p:nvPr/>
        </p:nvGrpSpPr>
        <p:grpSpPr bwMode="auto">
          <a:xfrm>
            <a:off x="2514600" y="838200"/>
            <a:ext cx="1524000" cy="1295400"/>
            <a:chOff x="2064" y="2784"/>
            <a:chExt cx="960" cy="816"/>
          </a:xfrm>
        </p:grpSpPr>
        <p:sp>
          <p:nvSpPr>
            <p:cNvPr id="109575" name="Rectangle 7"/>
            <p:cNvSpPr>
              <a:spLocks noChangeArrowheads="1"/>
            </p:cNvSpPr>
            <p:nvPr/>
          </p:nvSpPr>
          <p:spPr bwMode="auto">
            <a:xfrm>
              <a:off x="2064" y="2784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09576" name="Text Box 8"/>
            <p:cNvSpPr txBox="1">
              <a:spLocks noChangeArrowheads="1"/>
            </p:cNvSpPr>
            <p:nvPr/>
          </p:nvSpPr>
          <p:spPr bwMode="auto">
            <a:xfrm>
              <a:off x="2112" y="2976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Operativna memorija</a:t>
              </a:r>
            </a:p>
          </p:txBody>
        </p:sp>
      </p:grpSp>
      <p:grpSp>
        <p:nvGrpSpPr>
          <p:cNvPr id="109577" name="Group 9"/>
          <p:cNvGrpSpPr>
            <a:grpSpLocks/>
          </p:cNvGrpSpPr>
          <p:nvPr/>
        </p:nvGrpSpPr>
        <p:grpSpPr bwMode="auto">
          <a:xfrm>
            <a:off x="1752600" y="1295400"/>
            <a:ext cx="762000" cy="304800"/>
            <a:chOff x="1776" y="2447"/>
            <a:chExt cx="672" cy="192"/>
          </a:xfrm>
        </p:grpSpPr>
        <p:sp>
          <p:nvSpPr>
            <p:cNvPr id="109578" name="Line 10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579" name="Line 11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9580" name="Group 12"/>
          <p:cNvGrpSpPr>
            <a:grpSpLocks/>
          </p:cNvGrpSpPr>
          <p:nvPr/>
        </p:nvGrpSpPr>
        <p:grpSpPr bwMode="auto">
          <a:xfrm rot="16200000">
            <a:off x="990600" y="2362200"/>
            <a:ext cx="762000" cy="304800"/>
            <a:chOff x="1776" y="2447"/>
            <a:chExt cx="672" cy="192"/>
          </a:xfrm>
        </p:grpSpPr>
        <p:sp>
          <p:nvSpPr>
            <p:cNvPr id="109581" name="Line 13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582" name="Line 14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9583" name="Group 15"/>
          <p:cNvGrpSpPr>
            <a:grpSpLocks/>
          </p:cNvGrpSpPr>
          <p:nvPr/>
        </p:nvGrpSpPr>
        <p:grpSpPr bwMode="auto">
          <a:xfrm>
            <a:off x="4800600" y="838200"/>
            <a:ext cx="1524000" cy="1295400"/>
            <a:chOff x="864" y="1920"/>
            <a:chExt cx="960" cy="816"/>
          </a:xfrm>
        </p:grpSpPr>
        <p:sp>
          <p:nvSpPr>
            <p:cNvPr id="109584" name="Rectangle 16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09585" name="Text Box 17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(MBR)</a:t>
              </a:r>
            </a:p>
          </p:txBody>
        </p:sp>
      </p:grpSp>
      <p:grpSp>
        <p:nvGrpSpPr>
          <p:cNvPr id="109586" name="Group 18"/>
          <p:cNvGrpSpPr>
            <a:grpSpLocks/>
          </p:cNvGrpSpPr>
          <p:nvPr/>
        </p:nvGrpSpPr>
        <p:grpSpPr bwMode="auto">
          <a:xfrm>
            <a:off x="4038600" y="1295400"/>
            <a:ext cx="762000" cy="304800"/>
            <a:chOff x="1776" y="2447"/>
            <a:chExt cx="672" cy="192"/>
          </a:xfrm>
        </p:grpSpPr>
        <p:sp>
          <p:nvSpPr>
            <p:cNvPr id="109587" name="Line 19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588" name="Line 20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9589" name="Group 21"/>
          <p:cNvGrpSpPr>
            <a:grpSpLocks/>
          </p:cNvGrpSpPr>
          <p:nvPr/>
        </p:nvGrpSpPr>
        <p:grpSpPr bwMode="auto">
          <a:xfrm>
            <a:off x="4495800" y="4648200"/>
            <a:ext cx="1905000" cy="1066800"/>
            <a:chOff x="2832" y="2400"/>
            <a:chExt cx="1200" cy="672"/>
          </a:xfrm>
        </p:grpSpPr>
        <p:sp>
          <p:nvSpPr>
            <p:cNvPr id="109590" name="Text Box 22"/>
            <p:cNvSpPr txBox="1">
              <a:spLocks noChangeArrowheads="1"/>
            </p:cNvSpPr>
            <p:nvPr/>
          </p:nvSpPr>
          <p:spPr bwMode="auto">
            <a:xfrm>
              <a:off x="2880" y="2448"/>
              <a:ext cx="111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digitalna kola</a:t>
              </a:r>
            </a:p>
            <a:p>
              <a:pPr algn="ctr"/>
              <a:r>
                <a:rPr lang="en-US"/>
                <a:t>za generisanje</a:t>
              </a:r>
            </a:p>
            <a:p>
              <a:pPr algn="ctr"/>
              <a:r>
                <a:rPr lang="en-US"/>
                <a:t>kontrolnih signala</a:t>
              </a:r>
            </a:p>
          </p:txBody>
        </p:sp>
        <p:sp>
          <p:nvSpPr>
            <p:cNvPr id="109591" name="Rectangle 23"/>
            <p:cNvSpPr>
              <a:spLocks noChangeArrowheads="1"/>
            </p:cNvSpPr>
            <p:nvPr/>
          </p:nvSpPr>
          <p:spPr bwMode="auto">
            <a:xfrm>
              <a:off x="2832" y="2400"/>
              <a:ext cx="1200" cy="67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9592" name="Group 24"/>
          <p:cNvGrpSpPr>
            <a:grpSpLocks/>
          </p:cNvGrpSpPr>
          <p:nvPr/>
        </p:nvGrpSpPr>
        <p:grpSpPr bwMode="auto">
          <a:xfrm>
            <a:off x="4495800" y="2895600"/>
            <a:ext cx="1905000" cy="609600"/>
            <a:chOff x="2832" y="1872"/>
            <a:chExt cx="1200" cy="384"/>
          </a:xfrm>
        </p:grpSpPr>
        <p:sp>
          <p:nvSpPr>
            <p:cNvPr id="109593" name="Rectangle 25"/>
            <p:cNvSpPr>
              <a:spLocks noChangeArrowheads="1"/>
            </p:cNvSpPr>
            <p:nvPr/>
          </p:nvSpPr>
          <p:spPr bwMode="auto">
            <a:xfrm>
              <a:off x="2832" y="1872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4" name="Text Box 26"/>
            <p:cNvSpPr txBox="1">
              <a:spLocks noChangeArrowheads="1"/>
            </p:cNvSpPr>
            <p:nvPr/>
          </p:nvSpPr>
          <p:spPr bwMode="auto">
            <a:xfrm>
              <a:off x="2928" y="1968"/>
              <a:ext cx="9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registar naredbi</a:t>
              </a:r>
            </a:p>
          </p:txBody>
        </p:sp>
      </p:grpSp>
      <p:grpSp>
        <p:nvGrpSpPr>
          <p:cNvPr id="109595" name="Group 27"/>
          <p:cNvGrpSpPr>
            <a:grpSpLocks/>
          </p:cNvGrpSpPr>
          <p:nvPr/>
        </p:nvGrpSpPr>
        <p:grpSpPr bwMode="auto">
          <a:xfrm>
            <a:off x="4495800" y="3810000"/>
            <a:ext cx="1905000" cy="609600"/>
            <a:chOff x="2832" y="3264"/>
            <a:chExt cx="1200" cy="384"/>
          </a:xfrm>
        </p:grpSpPr>
        <p:sp>
          <p:nvSpPr>
            <p:cNvPr id="109596" name="Text Box 28"/>
            <p:cNvSpPr txBox="1">
              <a:spLocks noChangeArrowheads="1"/>
            </p:cNvSpPr>
            <p:nvPr/>
          </p:nvSpPr>
          <p:spPr bwMode="auto">
            <a:xfrm>
              <a:off x="2832" y="3360"/>
              <a:ext cx="11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dekoder instrukcija</a:t>
              </a:r>
            </a:p>
          </p:txBody>
        </p:sp>
        <p:sp>
          <p:nvSpPr>
            <p:cNvPr id="109597" name="Rectangle 29"/>
            <p:cNvSpPr>
              <a:spLocks noChangeArrowheads="1"/>
            </p:cNvSpPr>
            <p:nvPr/>
          </p:nvSpPr>
          <p:spPr bwMode="auto">
            <a:xfrm>
              <a:off x="2832" y="3264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9598" name="Group 30"/>
          <p:cNvGrpSpPr>
            <a:grpSpLocks/>
          </p:cNvGrpSpPr>
          <p:nvPr/>
        </p:nvGrpSpPr>
        <p:grpSpPr bwMode="auto">
          <a:xfrm rot="16200000">
            <a:off x="5181600" y="2362200"/>
            <a:ext cx="762000" cy="304800"/>
            <a:chOff x="1776" y="2447"/>
            <a:chExt cx="672" cy="192"/>
          </a:xfrm>
        </p:grpSpPr>
        <p:sp>
          <p:nvSpPr>
            <p:cNvPr id="109599" name="Line 31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00" name="Line 32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9601" name="Group 33"/>
          <p:cNvGrpSpPr>
            <a:grpSpLocks/>
          </p:cNvGrpSpPr>
          <p:nvPr/>
        </p:nvGrpSpPr>
        <p:grpSpPr bwMode="auto">
          <a:xfrm rot="16200000">
            <a:off x="5410200" y="3505200"/>
            <a:ext cx="304800" cy="304800"/>
            <a:chOff x="1776" y="2447"/>
            <a:chExt cx="672" cy="192"/>
          </a:xfrm>
        </p:grpSpPr>
        <p:sp>
          <p:nvSpPr>
            <p:cNvPr id="109602" name="Line 34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03" name="Line 35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9604" name="Group 36"/>
          <p:cNvGrpSpPr>
            <a:grpSpLocks/>
          </p:cNvGrpSpPr>
          <p:nvPr/>
        </p:nvGrpSpPr>
        <p:grpSpPr bwMode="auto">
          <a:xfrm rot="16200000">
            <a:off x="5448300" y="4381500"/>
            <a:ext cx="228600" cy="304800"/>
            <a:chOff x="1776" y="2447"/>
            <a:chExt cx="672" cy="192"/>
          </a:xfrm>
        </p:grpSpPr>
        <p:sp>
          <p:nvSpPr>
            <p:cNvPr id="109605" name="Line 37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06" name="Line 38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9607" name="Group 39"/>
          <p:cNvGrpSpPr>
            <a:grpSpLocks/>
          </p:cNvGrpSpPr>
          <p:nvPr/>
        </p:nvGrpSpPr>
        <p:grpSpPr bwMode="auto">
          <a:xfrm>
            <a:off x="838200" y="2895600"/>
            <a:ext cx="1905000" cy="685800"/>
            <a:chOff x="720" y="2304"/>
            <a:chExt cx="1200" cy="432"/>
          </a:xfrm>
        </p:grpSpPr>
        <p:sp>
          <p:nvSpPr>
            <p:cNvPr id="109608" name="Text Box 40"/>
            <p:cNvSpPr txBox="1">
              <a:spLocks noChangeArrowheads="1"/>
            </p:cNvSpPr>
            <p:nvPr/>
          </p:nvSpPr>
          <p:spPr bwMode="auto">
            <a:xfrm>
              <a:off x="720" y="2304"/>
              <a:ext cx="3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/>
                <a:t>(</a:t>
              </a:r>
              <a:r>
                <a:rPr lang="sr-Latn-CS"/>
                <a:t>PC</a:t>
              </a:r>
              <a:r>
                <a:rPr lang="pt-BR"/>
                <a:t>)</a:t>
              </a:r>
              <a:endParaRPr lang="en-US" sz="1000"/>
            </a:p>
          </p:txBody>
        </p:sp>
        <p:sp>
          <p:nvSpPr>
            <p:cNvPr id="109609" name="Rectangle 41"/>
            <p:cNvSpPr>
              <a:spLocks noChangeArrowheads="1"/>
            </p:cNvSpPr>
            <p:nvPr/>
          </p:nvSpPr>
          <p:spPr bwMode="auto">
            <a:xfrm>
              <a:off x="720" y="2304"/>
              <a:ext cx="1200" cy="43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9610" name="Text Box 42"/>
          <p:cNvSpPr txBox="1">
            <a:spLocks noChangeArrowheads="1"/>
          </p:cNvSpPr>
          <p:nvPr/>
        </p:nvSpPr>
        <p:spPr bwMode="auto">
          <a:xfrm>
            <a:off x="533400" y="5562600"/>
            <a:ext cx="302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sr-Latn-CS"/>
              <a:t>ontrolno </a:t>
            </a:r>
            <a:r>
              <a:rPr lang="en-US"/>
              <a:t>– </a:t>
            </a:r>
            <a:r>
              <a:rPr lang="sr-Latn-CS"/>
              <a:t>upravljačka jedinica</a:t>
            </a:r>
            <a:endParaRPr lang="en-US"/>
          </a:p>
        </p:txBody>
      </p:sp>
      <p:grpSp>
        <p:nvGrpSpPr>
          <p:cNvPr id="109615" name="Group 47"/>
          <p:cNvGrpSpPr>
            <a:grpSpLocks/>
          </p:cNvGrpSpPr>
          <p:nvPr/>
        </p:nvGrpSpPr>
        <p:grpSpPr bwMode="auto">
          <a:xfrm>
            <a:off x="1828800" y="3581400"/>
            <a:ext cx="2667000" cy="1524000"/>
            <a:chOff x="1152" y="2256"/>
            <a:chExt cx="1680" cy="864"/>
          </a:xfrm>
        </p:grpSpPr>
        <p:sp>
          <p:nvSpPr>
            <p:cNvPr id="109616" name="Line 48"/>
            <p:cNvSpPr>
              <a:spLocks noChangeShapeType="1"/>
            </p:cNvSpPr>
            <p:nvPr/>
          </p:nvSpPr>
          <p:spPr bwMode="auto">
            <a:xfrm flipH="1" flipV="1">
              <a:off x="1152" y="2256"/>
              <a:ext cx="0" cy="8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17" name="Line 49"/>
            <p:cNvSpPr>
              <a:spLocks noChangeShapeType="1"/>
            </p:cNvSpPr>
            <p:nvPr/>
          </p:nvSpPr>
          <p:spPr bwMode="auto">
            <a:xfrm>
              <a:off x="1152" y="3120"/>
              <a:ext cx="16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9618" name="Text Box 50"/>
          <p:cNvSpPr txBox="1">
            <a:spLocks noChangeArrowheads="1"/>
          </p:cNvSpPr>
          <p:nvPr/>
        </p:nvSpPr>
        <p:spPr bwMode="auto">
          <a:xfrm>
            <a:off x="1524000" y="22098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09619" name="Text Box 51"/>
          <p:cNvSpPr txBox="1">
            <a:spLocks noChangeArrowheads="1"/>
          </p:cNvSpPr>
          <p:nvPr/>
        </p:nvSpPr>
        <p:spPr bwMode="auto">
          <a:xfrm>
            <a:off x="1828800" y="9144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09620" name="Text Box 52"/>
          <p:cNvSpPr txBox="1">
            <a:spLocks noChangeArrowheads="1"/>
          </p:cNvSpPr>
          <p:nvPr/>
        </p:nvSpPr>
        <p:spPr bwMode="auto">
          <a:xfrm>
            <a:off x="4191000" y="9144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09621" name="Text Box 53"/>
          <p:cNvSpPr txBox="1">
            <a:spLocks noChangeArrowheads="1"/>
          </p:cNvSpPr>
          <p:nvPr/>
        </p:nvSpPr>
        <p:spPr bwMode="auto">
          <a:xfrm>
            <a:off x="5715000" y="22098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109622" name="Text Box 54"/>
          <p:cNvSpPr txBox="1">
            <a:spLocks noChangeArrowheads="1"/>
          </p:cNvSpPr>
          <p:nvPr/>
        </p:nvSpPr>
        <p:spPr bwMode="auto">
          <a:xfrm>
            <a:off x="1828800" y="4038600"/>
            <a:ext cx="265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</a:t>
            </a:r>
            <a:endParaRPr lang="en-US" sz="1000"/>
          </a:p>
        </p:txBody>
      </p:sp>
      <p:grpSp>
        <p:nvGrpSpPr>
          <p:cNvPr id="109623" name="Group 55"/>
          <p:cNvGrpSpPr>
            <a:grpSpLocks/>
          </p:cNvGrpSpPr>
          <p:nvPr/>
        </p:nvGrpSpPr>
        <p:grpSpPr bwMode="auto">
          <a:xfrm>
            <a:off x="3733800" y="2133600"/>
            <a:ext cx="762000" cy="2667000"/>
            <a:chOff x="2352" y="1344"/>
            <a:chExt cx="480" cy="1680"/>
          </a:xfrm>
        </p:grpSpPr>
        <p:sp>
          <p:nvSpPr>
            <p:cNvPr id="109624" name="Line 56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25" name="Line 57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9626" name="Text Box 58"/>
          <p:cNvSpPr txBox="1">
            <a:spLocks noChangeArrowheads="1"/>
          </p:cNvSpPr>
          <p:nvPr/>
        </p:nvSpPr>
        <p:spPr bwMode="auto">
          <a:xfrm>
            <a:off x="3200400" y="22860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sp>
        <p:nvSpPr>
          <p:cNvPr id="109628" name="Text Box 60"/>
          <p:cNvSpPr txBox="1">
            <a:spLocks noChangeArrowheads="1"/>
          </p:cNvSpPr>
          <p:nvPr/>
        </p:nvSpPr>
        <p:spPr bwMode="auto">
          <a:xfrm>
            <a:off x="1752600" y="1600200"/>
            <a:ext cx="741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adresa</a:t>
            </a:r>
          </a:p>
        </p:txBody>
      </p:sp>
      <p:grpSp>
        <p:nvGrpSpPr>
          <p:cNvPr id="109629" name="Group 61"/>
          <p:cNvGrpSpPr>
            <a:grpSpLocks/>
          </p:cNvGrpSpPr>
          <p:nvPr/>
        </p:nvGrpSpPr>
        <p:grpSpPr bwMode="auto">
          <a:xfrm>
            <a:off x="6858000" y="685800"/>
            <a:ext cx="2111375" cy="381000"/>
            <a:chOff x="1728" y="3984"/>
            <a:chExt cx="1330" cy="240"/>
          </a:xfrm>
        </p:grpSpPr>
        <p:sp>
          <p:nvSpPr>
            <p:cNvPr id="109630" name="Rectangle 62"/>
            <p:cNvSpPr>
              <a:spLocks noChangeArrowheads="1"/>
            </p:cNvSpPr>
            <p:nvPr/>
          </p:nvSpPr>
          <p:spPr bwMode="auto">
            <a:xfrm>
              <a:off x="1728" y="3984"/>
              <a:ext cx="1296" cy="24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31" name="Text Box 63"/>
            <p:cNvSpPr txBox="1">
              <a:spLocks noChangeArrowheads="1"/>
            </p:cNvSpPr>
            <p:nvPr/>
          </p:nvSpPr>
          <p:spPr bwMode="auto">
            <a:xfrm>
              <a:off x="1728" y="3984"/>
              <a:ext cx="13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/>
                <a:t>adresni reg. pod (DC)</a:t>
              </a:r>
            </a:p>
          </p:txBody>
        </p:sp>
      </p:grpSp>
      <p:grpSp>
        <p:nvGrpSpPr>
          <p:cNvPr id="109632" name="Group 64"/>
          <p:cNvGrpSpPr>
            <a:grpSpLocks/>
          </p:cNvGrpSpPr>
          <p:nvPr/>
        </p:nvGrpSpPr>
        <p:grpSpPr bwMode="auto">
          <a:xfrm>
            <a:off x="7315200" y="3124200"/>
            <a:ext cx="1828800" cy="381000"/>
            <a:chOff x="864" y="3936"/>
            <a:chExt cx="1152" cy="240"/>
          </a:xfrm>
        </p:grpSpPr>
        <p:sp>
          <p:nvSpPr>
            <p:cNvPr id="109633" name="Rectangle 65"/>
            <p:cNvSpPr>
              <a:spLocks noChangeArrowheads="1"/>
            </p:cNvSpPr>
            <p:nvPr/>
          </p:nvSpPr>
          <p:spPr bwMode="auto">
            <a:xfrm>
              <a:off x="864" y="3936"/>
              <a:ext cx="1056" cy="24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34" name="Text Box 66"/>
            <p:cNvSpPr txBox="1">
              <a:spLocks noChangeArrowheads="1"/>
            </p:cNvSpPr>
            <p:nvPr/>
          </p:nvSpPr>
          <p:spPr bwMode="auto">
            <a:xfrm>
              <a:off x="864" y="3936"/>
              <a:ext cx="1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/>
                <a:t>ALU sa ACC-om</a:t>
              </a:r>
            </a:p>
          </p:txBody>
        </p:sp>
      </p:grpSp>
      <p:sp>
        <p:nvSpPr>
          <p:cNvPr id="109635" name="Line 67"/>
          <p:cNvSpPr>
            <a:spLocks noChangeShapeType="1"/>
          </p:cNvSpPr>
          <p:nvPr/>
        </p:nvSpPr>
        <p:spPr bwMode="auto">
          <a:xfrm rot="10800000" flipH="1">
            <a:off x="8153400" y="1066800"/>
            <a:ext cx="0" cy="205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636" name="Line 68"/>
          <p:cNvSpPr>
            <a:spLocks noChangeShapeType="1"/>
          </p:cNvSpPr>
          <p:nvPr/>
        </p:nvSpPr>
        <p:spPr bwMode="auto">
          <a:xfrm rot="10800000" flipH="1">
            <a:off x="7848600" y="1066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637" name="Line 69"/>
          <p:cNvSpPr>
            <a:spLocks noChangeShapeType="1"/>
          </p:cNvSpPr>
          <p:nvPr/>
        </p:nvSpPr>
        <p:spPr bwMode="auto">
          <a:xfrm rot="16200000" flipH="1">
            <a:off x="7086600" y="838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638" name="Line 70"/>
          <p:cNvSpPr>
            <a:spLocks noChangeShapeType="1"/>
          </p:cNvSpPr>
          <p:nvPr/>
        </p:nvSpPr>
        <p:spPr bwMode="auto">
          <a:xfrm rot="16200000" flipH="1">
            <a:off x="7086600" y="5334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639" name="Line 71"/>
          <p:cNvSpPr>
            <a:spLocks noChangeShapeType="1"/>
          </p:cNvSpPr>
          <p:nvPr/>
        </p:nvSpPr>
        <p:spPr bwMode="auto">
          <a:xfrm rot="10800000" flipH="1">
            <a:off x="7848600" y="1600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640" name="Line 72"/>
          <p:cNvSpPr>
            <a:spLocks noChangeShapeType="1"/>
          </p:cNvSpPr>
          <p:nvPr/>
        </p:nvSpPr>
        <p:spPr bwMode="auto">
          <a:xfrm rot="16200000" flipH="1">
            <a:off x="4457700" y="-2933700"/>
            <a:ext cx="0" cy="678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641" name="Line 73"/>
          <p:cNvSpPr>
            <a:spLocks noChangeShapeType="1"/>
          </p:cNvSpPr>
          <p:nvPr/>
        </p:nvSpPr>
        <p:spPr bwMode="auto">
          <a:xfrm rot="16200000" flipH="1">
            <a:off x="4457700" y="-3543300"/>
            <a:ext cx="0" cy="739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642" name="Line 74"/>
          <p:cNvSpPr>
            <a:spLocks noChangeShapeType="1"/>
          </p:cNvSpPr>
          <p:nvPr/>
        </p:nvSpPr>
        <p:spPr bwMode="auto">
          <a:xfrm rot="10800000" flipH="1">
            <a:off x="8153400" y="152400"/>
            <a:ext cx="0" cy="5318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643" name="Line 75"/>
          <p:cNvSpPr>
            <a:spLocks noChangeShapeType="1"/>
          </p:cNvSpPr>
          <p:nvPr/>
        </p:nvSpPr>
        <p:spPr bwMode="auto">
          <a:xfrm rot="10800000" flipH="1">
            <a:off x="7848600" y="455613"/>
            <a:ext cx="1588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644" name="Line 76"/>
          <p:cNvSpPr>
            <a:spLocks noChangeShapeType="1"/>
          </p:cNvSpPr>
          <p:nvPr/>
        </p:nvSpPr>
        <p:spPr bwMode="auto">
          <a:xfrm rot="10800000" flipH="1">
            <a:off x="1066800" y="4572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645" name="Line 77"/>
          <p:cNvSpPr>
            <a:spLocks noChangeShapeType="1"/>
          </p:cNvSpPr>
          <p:nvPr/>
        </p:nvSpPr>
        <p:spPr bwMode="auto">
          <a:xfrm rot="10800000" flipH="1">
            <a:off x="762000" y="1524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9646" name="Group 78"/>
          <p:cNvGrpSpPr>
            <a:grpSpLocks/>
          </p:cNvGrpSpPr>
          <p:nvPr/>
        </p:nvGrpSpPr>
        <p:grpSpPr bwMode="auto">
          <a:xfrm>
            <a:off x="3048000" y="2133600"/>
            <a:ext cx="1447800" cy="2819400"/>
            <a:chOff x="2352" y="1344"/>
            <a:chExt cx="480" cy="1680"/>
          </a:xfrm>
        </p:grpSpPr>
        <p:sp>
          <p:nvSpPr>
            <p:cNvPr id="109647" name="Line 79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48" name="Line 80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9649" name="Text Box 81"/>
          <p:cNvSpPr txBox="1">
            <a:spLocks noChangeArrowheads="1"/>
          </p:cNvSpPr>
          <p:nvPr/>
        </p:nvSpPr>
        <p:spPr bwMode="auto">
          <a:xfrm>
            <a:off x="2514600" y="22860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sp>
        <p:nvSpPr>
          <p:cNvPr id="109650" name="Line 82"/>
          <p:cNvSpPr>
            <a:spLocks noChangeShapeType="1"/>
          </p:cNvSpPr>
          <p:nvPr/>
        </p:nvSpPr>
        <p:spPr bwMode="auto">
          <a:xfrm flipV="1">
            <a:off x="8077200" y="3505200"/>
            <a:ext cx="0" cy="18288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651" name="Line 83"/>
          <p:cNvSpPr>
            <a:spLocks noChangeShapeType="1"/>
          </p:cNvSpPr>
          <p:nvPr/>
        </p:nvSpPr>
        <p:spPr bwMode="auto">
          <a:xfrm flipV="1">
            <a:off x="7239000" y="1066800"/>
            <a:ext cx="0" cy="11430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652" name="Line 84"/>
          <p:cNvSpPr>
            <a:spLocks noChangeShapeType="1"/>
          </p:cNvSpPr>
          <p:nvPr/>
        </p:nvSpPr>
        <p:spPr bwMode="auto">
          <a:xfrm>
            <a:off x="6781800" y="22098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653" name="Line 85"/>
          <p:cNvSpPr>
            <a:spLocks noChangeShapeType="1"/>
          </p:cNvSpPr>
          <p:nvPr/>
        </p:nvSpPr>
        <p:spPr bwMode="auto">
          <a:xfrm flipV="1">
            <a:off x="10668000" y="-3124200"/>
            <a:ext cx="0" cy="11430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654" name="Line 86"/>
          <p:cNvSpPr>
            <a:spLocks noChangeShapeType="1"/>
          </p:cNvSpPr>
          <p:nvPr/>
        </p:nvSpPr>
        <p:spPr bwMode="auto">
          <a:xfrm flipV="1">
            <a:off x="6781800" y="2209800"/>
            <a:ext cx="0" cy="2743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655" name="Line 87"/>
          <p:cNvSpPr>
            <a:spLocks noChangeShapeType="1"/>
          </p:cNvSpPr>
          <p:nvPr/>
        </p:nvSpPr>
        <p:spPr bwMode="auto">
          <a:xfrm>
            <a:off x="6400800" y="49530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656" name="Line 88"/>
          <p:cNvSpPr>
            <a:spLocks noChangeShapeType="1"/>
          </p:cNvSpPr>
          <p:nvPr/>
        </p:nvSpPr>
        <p:spPr bwMode="auto">
          <a:xfrm flipH="1" flipV="1">
            <a:off x="6400800" y="5334000"/>
            <a:ext cx="1676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657" name="Text Box 89"/>
          <p:cNvSpPr txBox="1">
            <a:spLocks noChangeArrowheads="1"/>
          </p:cNvSpPr>
          <p:nvPr/>
        </p:nvSpPr>
        <p:spPr bwMode="auto">
          <a:xfrm>
            <a:off x="381000" y="1524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109658" name="Rectangle 90"/>
          <p:cNvSpPr>
            <a:spLocks noChangeArrowheads="1"/>
          </p:cNvSpPr>
          <p:nvPr/>
        </p:nvSpPr>
        <p:spPr bwMode="auto">
          <a:xfrm rot="16200000">
            <a:off x="990600" y="2362200"/>
            <a:ext cx="762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59" name="Line 91"/>
          <p:cNvSpPr>
            <a:spLocks noChangeShapeType="1"/>
          </p:cNvSpPr>
          <p:nvPr/>
        </p:nvSpPr>
        <p:spPr bwMode="auto">
          <a:xfrm>
            <a:off x="1371600" y="2133600"/>
            <a:ext cx="0" cy="7620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660" name="Text Box 92"/>
          <p:cNvSpPr txBox="1">
            <a:spLocks noChangeArrowheads="1"/>
          </p:cNvSpPr>
          <p:nvPr/>
        </p:nvSpPr>
        <p:spPr bwMode="auto">
          <a:xfrm>
            <a:off x="1524000" y="30480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101</a:t>
            </a:r>
            <a:r>
              <a:rPr lang="en-US" sz="1000"/>
              <a:t>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55 -0.031 C -0.02673 -0.01689 -0.04392 -0.00278 -0.05052 -0.04048 C -0.05712 -0.07819 -0.04219 -0.21976 -0.0493 -0.25723 C -0.05642 -0.2947 -0.08576 -0.27643 -0.09375 -0.26533 C -0.10173 -0.25422 -0.09965 -0.22276 -0.09739 -0.1913 " pathEditMode="relative" ptsTypes="aaaaA">
                                      <p:cBhvr>
                                        <p:cTn id="6" dur="2000" fill="hold"/>
                                        <p:tgtEl>
                                          <p:spTgt spid="1096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9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9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58" grpId="0" animBg="1"/>
      <p:bldP spid="109659" grpId="0" animBg="1"/>
      <p:bldP spid="1096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 2"/>
          <p:cNvGrpSpPr>
            <a:grpSpLocks/>
          </p:cNvGrpSpPr>
          <p:nvPr/>
        </p:nvGrpSpPr>
        <p:grpSpPr bwMode="auto">
          <a:xfrm>
            <a:off x="838200" y="1371600"/>
            <a:ext cx="1524000" cy="1066800"/>
            <a:chOff x="432" y="768"/>
            <a:chExt cx="960" cy="672"/>
          </a:xfrm>
        </p:grpSpPr>
        <p:sp>
          <p:nvSpPr>
            <p:cNvPr id="54275" name="Rectangle 3"/>
            <p:cNvSpPr>
              <a:spLocks noChangeArrowheads="1"/>
            </p:cNvSpPr>
            <p:nvPr/>
          </p:nvSpPr>
          <p:spPr bwMode="auto">
            <a:xfrm>
              <a:off x="432" y="76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4276" name="Text Box 4"/>
            <p:cNvSpPr txBox="1">
              <a:spLocks noChangeArrowheads="1"/>
            </p:cNvSpPr>
            <p:nvPr/>
          </p:nvSpPr>
          <p:spPr bwMode="auto">
            <a:xfrm>
              <a:off x="480" y="816"/>
              <a:ext cx="86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Aritmetičko</a:t>
              </a:r>
              <a:endParaRPr lang="en-US"/>
            </a:p>
            <a:p>
              <a:pPr algn="ctr"/>
              <a:r>
                <a:rPr lang="sr-Latn-CS"/>
                <a:t>logička</a:t>
              </a:r>
              <a:endParaRPr lang="en-US"/>
            </a:p>
            <a:p>
              <a:pPr algn="ctr"/>
              <a:r>
                <a:rPr lang="sr-Latn-CS"/>
                <a:t>jedinica</a:t>
              </a:r>
              <a:endParaRPr lang="en-US"/>
            </a:p>
          </p:txBody>
        </p:sp>
      </p:grp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304800" y="152400"/>
            <a:ext cx="273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ULAZ PODATAKA</a:t>
            </a:r>
          </a:p>
        </p:txBody>
      </p:sp>
      <p:grpSp>
        <p:nvGrpSpPr>
          <p:cNvPr id="54278" name="Group 6"/>
          <p:cNvGrpSpPr>
            <a:grpSpLocks/>
          </p:cNvGrpSpPr>
          <p:nvPr/>
        </p:nvGrpSpPr>
        <p:grpSpPr bwMode="auto">
          <a:xfrm>
            <a:off x="838200" y="3048000"/>
            <a:ext cx="1524000" cy="1066800"/>
            <a:chOff x="432" y="1728"/>
            <a:chExt cx="960" cy="672"/>
          </a:xfrm>
        </p:grpSpPr>
        <p:sp>
          <p:nvSpPr>
            <p:cNvPr id="54279" name="Rectangle 7"/>
            <p:cNvSpPr>
              <a:spLocks noChangeArrowheads="1"/>
            </p:cNvSpPr>
            <p:nvPr/>
          </p:nvSpPr>
          <p:spPr bwMode="auto">
            <a:xfrm>
              <a:off x="432" y="172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4280" name="Text Box 8"/>
            <p:cNvSpPr txBox="1">
              <a:spLocks noChangeArrowheads="1"/>
            </p:cNvSpPr>
            <p:nvPr/>
          </p:nvSpPr>
          <p:spPr bwMode="auto">
            <a:xfrm>
              <a:off x="480" y="1872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Upravljačka jedinica</a:t>
              </a:r>
              <a:endParaRPr lang="en-US"/>
            </a:p>
          </p:txBody>
        </p:sp>
      </p:grpSp>
      <p:grpSp>
        <p:nvGrpSpPr>
          <p:cNvPr id="54281" name="Group 9"/>
          <p:cNvGrpSpPr>
            <a:grpSpLocks/>
          </p:cNvGrpSpPr>
          <p:nvPr/>
        </p:nvGrpSpPr>
        <p:grpSpPr bwMode="auto">
          <a:xfrm>
            <a:off x="533400" y="4953000"/>
            <a:ext cx="2057400" cy="1524000"/>
            <a:chOff x="2400" y="2448"/>
            <a:chExt cx="1296" cy="960"/>
          </a:xfrm>
        </p:grpSpPr>
        <p:sp>
          <p:nvSpPr>
            <p:cNvPr id="54282" name="Rectangle 10"/>
            <p:cNvSpPr>
              <a:spLocks noChangeArrowheads="1"/>
            </p:cNvSpPr>
            <p:nvPr/>
          </p:nvSpPr>
          <p:spPr bwMode="auto">
            <a:xfrm>
              <a:off x="2400" y="2448"/>
              <a:ext cx="1296" cy="96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4283" name="Text Box 11"/>
            <p:cNvSpPr txBox="1">
              <a:spLocks noChangeArrowheads="1"/>
            </p:cNvSpPr>
            <p:nvPr/>
          </p:nvSpPr>
          <p:spPr bwMode="auto">
            <a:xfrm>
              <a:off x="2640" y="283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Memorija</a:t>
              </a:r>
            </a:p>
          </p:txBody>
        </p:sp>
      </p:grpSp>
      <p:grpSp>
        <p:nvGrpSpPr>
          <p:cNvPr id="54284" name="Group 12"/>
          <p:cNvGrpSpPr>
            <a:grpSpLocks/>
          </p:cNvGrpSpPr>
          <p:nvPr/>
        </p:nvGrpSpPr>
        <p:grpSpPr bwMode="auto">
          <a:xfrm>
            <a:off x="5181600" y="1600200"/>
            <a:ext cx="1295400" cy="1219200"/>
            <a:chOff x="3120" y="1056"/>
            <a:chExt cx="816" cy="768"/>
          </a:xfrm>
        </p:grpSpPr>
        <p:sp>
          <p:nvSpPr>
            <p:cNvPr id="54285" name="Rectangle 13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4286" name="Text Box 14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Ulazni uređaji</a:t>
              </a:r>
              <a:endParaRPr lang="en-US"/>
            </a:p>
          </p:txBody>
        </p:sp>
      </p:grpSp>
      <p:sp>
        <p:nvSpPr>
          <p:cNvPr id="54287" name="Rectangle 15"/>
          <p:cNvSpPr>
            <a:spLocks noChangeArrowheads="1"/>
          </p:cNvSpPr>
          <p:nvPr/>
        </p:nvSpPr>
        <p:spPr bwMode="auto">
          <a:xfrm>
            <a:off x="304800" y="762000"/>
            <a:ext cx="2286000" cy="3581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685800" y="838200"/>
            <a:ext cx="76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CPU</a:t>
            </a:r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>
            <a:off x="1066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609600" y="44196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609600" y="2590800"/>
            <a:ext cx="41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R</a:t>
            </a:r>
          </a:p>
        </p:txBody>
      </p:sp>
      <p:sp>
        <p:nvSpPr>
          <p:cNvPr id="54292" name="Line 20"/>
          <p:cNvSpPr>
            <a:spLocks noChangeShapeType="1"/>
          </p:cNvSpPr>
          <p:nvPr/>
        </p:nvSpPr>
        <p:spPr bwMode="auto">
          <a:xfrm flipV="1">
            <a:off x="10668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93" name="Line 21"/>
          <p:cNvSpPr>
            <a:spLocks noChangeShapeType="1"/>
          </p:cNvSpPr>
          <p:nvPr/>
        </p:nvSpPr>
        <p:spPr bwMode="auto">
          <a:xfrm flipV="1">
            <a:off x="20574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94" name="Text Box 22"/>
          <p:cNvSpPr txBox="1">
            <a:spLocks noChangeArrowheads="1"/>
          </p:cNvSpPr>
          <p:nvPr/>
        </p:nvSpPr>
        <p:spPr bwMode="auto">
          <a:xfrm>
            <a:off x="1600200" y="2590800"/>
            <a:ext cx="45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W</a:t>
            </a:r>
          </a:p>
        </p:txBody>
      </p:sp>
      <p:sp>
        <p:nvSpPr>
          <p:cNvPr id="54295" name="Line 23"/>
          <p:cNvSpPr>
            <a:spLocks noChangeShapeType="1"/>
          </p:cNvSpPr>
          <p:nvPr/>
        </p:nvSpPr>
        <p:spPr bwMode="auto">
          <a:xfrm>
            <a:off x="16002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96" name="Line 24"/>
          <p:cNvSpPr>
            <a:spLocks noChangeShapeType="1"/>
          </p:cNvSpPr>
          <p:nvPr/>
        </p:nvSpPr>
        <p:spPr bwMode="auto">
          <a:xfrm>
            <a:off x="2209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1752600" y="44196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1143000" y="44196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grpSp>
        <p:nvGrpSpPr>
          <p:cNvPr id="54299" name="Group 27"/>
          <p:cNvGrpSpPr>
            <a:grpSpLocks/>
          </p:cNvGrpSpPr>
          <p:nvPr/>
        </p:nvGrpSpPr>
        <p:grpSpPr bwMode="auto">
          <a:xfrm>
            <a:off x="5181600" y="3810000"/>
            <a:ext cx="1295400" cy="1219200"/>
            <a:chOff x="3120" y="1056"/>
            <a:chExt cx="816" cy="768"/>
          </a:xfrm>
        </p:grpSpPr>
        <p:sp>
          <p:nvSpPr>
            <p:cNvPr id="54300" name="Rectangle 28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4301" name="Text Box 29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Izlazni</a:t>
              </a:r>
              <a:r>
                <a:rPr lang="sr-Latn-CS"/>
                <a:t> uređaji</a:t>
              </a:r>
              <a:endParaRPr lang="en-US"/>
            </a:p>
          </p:txBody>
        </p:sp>
      </p:grpSp>
      <p:sp>
        <p:nvSpPr>
          <p:cNvPr id="54302" name="Rectangle 30"/>
          <p:cNvSpPr>
            <a:spLocks noChangeArrowheads="1"/>
          </p:cNvSpPr>
          <p:nvPr/>
        </p:nvSpPr>
        <p:spPr bwMode="auto">
          <a:xfrm>
            <a:off x="4724400" y="1066800"/>
            <a:ext cx="2286000" cy="426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03" name="Text Box 31"/>
          <p:cNvSpPr txBox="1">
            <a:spLocks noChangeArrowheads="1"/>
          </p:cNvSpPr>
          <p:nvPr/>
        </p:nvSpPr>
        <p:spPr bwMode="auto">
          <a:xfrm>
            <a:off x="4876800" y="1066800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Komunikacije</a:t>
            </a:r>
          </a:p>
        </p:txBody>
      </p:sp>
      <p:grpSp>
        <p:nvGrpSpPr>
          <p:cNvPr id="54304" name="Group 32"/>
          <p:cNvGrpSpPr>
            <a:grpSpLocks/>
          </p:cNvGrpSpPr>
          <p:nvPr/>
        </p:nvGrpSpPr>
        <p:grpSpPr bwMode="auto">
          <a:xfrm>
            <a:off x="2362200" y="2590800"/>
            <a:ext cx="2819400" cy="685800"/>
            <a:chOff x="1872" y="1632"/>
            <a:chExt cx="1776" cy="432"/>
          </a:xfrm>
        </p:grpSpPr>
        <p:sp>
          <p:nvSpPr>
            <p:cNvPr id="54305" name="Line 33"/>
            <p:cNvSpPr>
              <a:spLocks noChangeShapeType="1"/>
            </p:cNvSpPr>
            <p:nvPr/>
          </p:nvSpPr>
          <p:spPr bwMode="auto">
            <a:xfrm>
              <a:off x="2208" y="1632"/>
              <a:ext cx="1440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306" name="Line 34"/>
            <p:cNvSpPr>
              <a:spLocks noChangeShapeType="1"/>
            </p:cNvSpPr>
            <p:nvPr/>
          </p:nvSpPr>
          <p:spPr bwMode="auto">
            <a:xfrm>
              <a:off x="1872" y="2064"/>
              <a:ext cx="336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307" name="Line 35"/>
            <p:cNvSpPr>
              <a:spLocks noChangeShapeType="1"/>
            </p:cNvSpPr>
            <p:nvPr/>
          </p:nvSpPr>
          <p:spPr bwMode="auto">
            <a:xfrm flipV="1">
              <a:off x="2208" y="1632"/>
              <a:ext cx="0" cy="432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308" name="Text Box 36"/>
          <p:cNvSpPr txBox="1">
            <a:spLocks noChangeArrowheads="1"/>
          </p:cNvSpPr>
          <p:nvPr/>
        </p:nvSpPr>
        <p:spPr bwMode="auto">
          <a:xfrm>
            <a:off x="4267200" y="2590800"/>
            <a:ext cx="34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R</a:t>
            </a:r>
            <a:endParaRPr lang="en-US" sz="1000" b="1">
              <a:solidFill>
                <a:srgbClr val="FF0000"/>
              </a:solidFill>
            </a:endParaRPr>
          </a:p>
        </p:txBody>
      </p:sp>
      <p:sp>
        <p:nvSpPr>
          <p:cNvPr id="54309" name="Line 37"/>
          <p:cNvSpPr>
            <a:spLocks noChangeShapeType="1"/>
          </p:cNvSpPr>
          <p:nvPr/>
        </p:nvSpPr>
        <p:spPr bwMode="auto">
          <a:xfrm>
            <a:off x="2362200" y="4038600"/>
            <a:ext cx="2819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310" name="Text Box 38"/>
          <p:cNvSpPr txBox="1">
            <a:spLocks noChangeArrowheads="1"/>
          </p:cNvSpPr>
          <p:nvPr/>
        </p:nvSpPr>
        <p:spPr bwMode="auto">
          <a:xfrm>
            <a:off x="4343400" y="3657600"/>
            <a:ext cx="38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</a:t>
            </a:r>
            <a:endParaRPr lang="en-US" sz="1000"/>
          </a:p>
        </p:txBody>
      </p:sp>
      <p:grpSp>
        <p:nvGrpSpPr>
          <p:cNvPr id="54311" name="Group 39"/>
          <p:cNvGrpSpPr>
            <a:grpSpLocks/>
          </p:cNvGrpSpPr>
          <p:nvPr/>
        </p:nvGrpSpPr>
        <p:grpSpPr bwMode="auto">
          <a:xfrm>
            <a:off x="2362200" y="685800"/>
            <a:ext cx="2819400" cy="5867400"/>
            <a:chOff x="1872" y="432"/>
            <a:chExt cx="1776" cy="3696"/>
          </a:xfrm>
        </p:grpSpPr>
        <p:sp>
          <p:nvSpPr>
            <p:cNvPr id="54312" name="Line 40"/>
            <p:cNvSpPr>
              <a:spLocks noChangeShapeType="1"/>
            </p:cNvSpPr>
            <p:nvPr/>
          </p:nvSpPr>
          <p:spPr bwMode="auto">
            <a:xfrm flipH="1">
              <a:off x="2592" y="432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313" name="Line 41"/>
            <p:cNvSpPr>
              <a:spLocks noChangeShapeType="1"/>
            </p:cNvSpPr>
            <p:nvPr/>
          </p:nvSpPr>
          <p:spPr bwMode="auto">
            <a:xfrm flipH="1">
              <a:off x="2784" y="432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314" name="Line 42"/>
            <p:cNvSpPr>
              <a:spLocks noChangeShapeType="1"/>
            </p:cNvSpPr>
            <p:nvPr/>
          </p:nvSpPr>
          <p:spPr bwMode="auto">
            <a:xfrm rot="5400000" flipH="1">
              <a:off x="2232" y="744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315" name="Line 43"/>
            <p:cNvSpPr>
              <a:spLocks noChangeShapeType="1"/>
            </p:cNvSpPr>
            <p:nvPr/>
          </p:nvSpPr>
          <p:spPr bwMode="auto">
            <a:xfrm rot="5400000" flipH="1">
              <a:off x="2232" y="936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316" name="Line 44"/>
            <p:cNvSpPr>
              <a:spLocks noChangeShapeType="1"/>
            </p:cNvSpPr>
            <p:nvPr/>
          </p:nvSpPr>
          <p:spPr bwMode="auto">
            <a:xfrm flipH="1">
              <a:off x="2592" y="1296"/>
              <a:ext cx="0" cy="9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317" name="Line 45"/>
            <p:cNvSpPr>
              <a:spLocks noChangeShapeType="1"/>
            </p:cNvSpPr>
            <p:nvPr/>
          </p:nvSpPr>
          <p:spPr bwMode="auto">
            <a:xfrm flipH="1">
              <a:off x="2784" y="1488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54318" name="Group 46"/>
            <p:cNvGrpSpPr>
              <a:grpSpLocks/>
            </p:cNvGrpSpPr>
            <p:nvPr/>
          </p:nvGrpSpPr>
          <p:grpSpPr bwMode="auto">
            <a:xfrm rot="5400000">
              <a:off x="2136" y="1944"/>
              <a:ext cx="192" cy="720"/>
              <a:chOff x="2592" y="432"/>
              <a:chExt cx="192" cy="384"/>
            </a:xfrm>
          </p:grpSpPr>
          <p:sp>
            <p:nvSpPr>
              <p:cNvPr id="54319" name="Line 47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20" name="Line 48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4321" name="Line 49"/>
            <p:cNvSpPr>
              <a:spLocks noChangeShapeType="1"/>
            </p:cNvSpPr>
            <p:nvPr/>
          </p:nvSpPr>
          <p:spPr bwMode="auto">
            <a:xfrm flipH="1">
              <a:off x="2592" y="2400"/>
              <a:ext cx="0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322" name="Line 50"/>
            <p:cNvSpPr>
              <a:spLocks noChangeShapeType="1"/>
            </p:cNvSpPr>
            <p:nvPr/>
          </p:nvSpPr>
          <p:spPr bwMode="auto">
            <a:xfrm flipH="1">
              <a:off x="2784" y="2880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54323" name="Group 51"/>
            <p:cNvGrpSpPr>
              <a:grpSpLocks/>
            </p:cNvGrpSpPr>
            <p:nvPr/>
          </p:nvGrpSpPr>
          <p:grpSpPr bwMode="auto">
            <a:xfrm rot="5400000">
              <a:off x="2208" y="3312"/>
              <a:ext cx="192" cy="576"/>
              <a:chOff x="2592" y="432"/>
              <a:chExt cx="192" cy="384"/>
            </a:xfrm>
          </p:grpSpPr>
          <p:sp>
            <p:nvSpPr>
              <p:cNvPr id="54324" name="Line 52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25" name="Line 53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4326" name="Line 54"/>
            <p:cNvSpPr>
              <a:spLocks noChangeShapeType="1"/>
            </p:cNvSpPr>
            <p:nvPr/>
          </p:nvSpPr>
          <p:spPr bwMode="auto">
            <a:xfrm rot="5400000" flipH="1">
              <a:off x="3216" y="22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327" name="Line 55"/>
            <p:cNvSpPr>
              <a:spLocks noChangeShapeType="1"/>
            </p:cNvSpPr>
            <p:nvPr/>
          </p:nvSpPr>
          <p:spPr bwMode="auto">
            <a:xfrm rot="5400000" flipH="1">
              <a:off x="3216" y="2448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328" name="Line 56"/>
            <p:cNvSpPr>
              <a:spLocks noChangeShapeType="1"/>
            </p:cNvSpPr>
            <p:nvPr/>
          </p:nvSpPr>
          <p:spPr bwMode="auto">
            <a:xfrm rot="5400000" flipH="1">
              <a:off x="3216" y="864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329" name="Line 57"/>
            <p:cNvSpPr>
              <a:spLocks noChangeShapeType="1"/>
            </p:cNvSpPr>
            <p:nvPr/>
          </p:nvSpPr>
          <p:spPr bwMode="auto">
            <a:xfrm rot="5400000" flipH="1">
              <a:off x="3216" y="10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330" name="Line 58"/>
            <p:cNvSpPr>
              <a:spLocks noChangeShapeType="1"/>
            </p:cNvSpPr>
            <p:nvPr/>
          </p:nvSpPr>
          <p:spPr bwMode="auto">
            <a:xfrm flipH="1">
              <a:off x="2592" y="3696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2"/>
          <p:cNvSpPr txBox="1">
            <a:spLocks noChangeArrowheads="1"/>
          </p:cNvSpPr>
          <p:nvPr/>
        </p:nvSpPr>
        <p:spPr bwMode="auto">
          <a:xfrm>
            <a:off x="990600" y="1447800"/>
            <a:ext cx="6924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1. </a:t>
            </a:r>
            <a:r>
              <a:rPr lang="sr-Latn-CS"/>
              <a:t>Kopiranje sadržaja programskog brojača</a:t>
            </a:r>
            <a:r>
              <a:rPr lang="pt-BR"/>
              <a:t> (</a:t>
            </a:r>
            <a:r>
              <a:rPr lang="sr-Latn-CS"/>
              <a:t>PC</a:t>
            </a:r>
            <a:r>
              <a:rPr lang="pt-BR"/>
              <a:t>)</a:t>
            </a:r>
          </a:p>
          <a:p>
            <a:r>
              <a:rPr lang="en-US"/>
              <a:t>	</a:t>
            </a:r>
            <a:r>
              <a:rPr lang="sr-Latn-CS"/>
              <a:t>preko adresne magistrale</a:t>
            </a:r>
            <a:r>
              <a:rPr lang="pt-BR"/>
              <a:t> (</a:t>
            </a:r>
            <a:r>
              <a:rPr lang="sr-Latn-CS"/>
              <a:t>A</a:t>
            </a:r>
            <a:r>
              <a:rPr lang="pt-BR"/>
              <a:t>) </a:t>
            </a:r>
            <a:r>
              <a:rPr lang="sr-Latn-CS"/>
              <a:t>u memorijski adresni registar</a:t>
            </a:r>
            <a:r>
              <a:rPr lang="pt-BR"/>
              <a:t> (</a:t>
            </a:r>
            <a:r>
              <a:rPr lang="sr-Latn-CS"/>
              <a:t>MAR</a:t>
            </a:r>
            <a:r>
              <a:rPr lang="pt-BR"/>
              <a:t>)</a:t>
            </a:r>
            <a:endParaRPr lang="en-US"/>
          </a:p>
        </p:txBody>
      </p:sp>
      <p:sp>
        <p:nvSpPr>
          <p:cNvPr id="110595" name="Text Box 3"/>
          <p:cNvSpPr txBox="1">
            <a:spLocks noChangeArrowheads="1"/>
          </p:cNvSpPr>
          <p:nvPr/>
        </p:nvSpPr>
        <p:spPr bwMode="auto">
          <a:xfrm>
            <a:off x="914400" y="2362200"/>
            <a:ext cx="4508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2. </a:t>
            </a:r>
            <a:r>
              <a:rPr lang="sr-Latn-CS"/>
              <a:t>Postaljanje signala za čitanje iz memorije</a:t>
            </a:r>
            <a:r>
              <a:rPr lang="pt-BR"/>
              <a:t> (</a:t>
            </a:r>
            <a:r>
              <a:rPr lang="sr-Latn-CS"/>
              <a:t>MR</a:t>
            </a:r>
            <a:r>
              <a:rPr lang="pt-BR"/>
              <a:t>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618" name="Group 2"/>
          <p:cNvGrpSpPr>
            <a:grpSpLocks/>
          </p:cNvGrpSpPr>
          <p:nvPr/>
        </p:nvGrpSpPr>
        <p:grpSpPr bwMode="auto">
          <a:xfrm>
            <a:off x="228600" y="838200"/>
            <a:ext cx="1524000" cy="1295400"/>
            <a:chOff x="864" y="1920"/>
            <a:chExt cx="960" cy="816"/>
          </a:xfrm>
        </p:grpSpPr>
        <p:sp>
          <p:nvSpPr>
            <p:cNvPr id="111619" name="Rectangle 3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11620" name="Text Box 4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(MAR)</a:t>
              </a:r>
            </a:p>
          </p:txBody>
        </p:sp>
      </p:grp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152400" y="2667000"/>
            <a:ext cx="7010400" cy="3276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1622" name="Group 6"/>
          <p:cNvGrpSpPr>
            <a:grpSpLocks/>
          </p:cNvGrpSpPr>
          <p:nvPr/>
        </p:nvGrpSpPr>
        <p:grpSpPr bwMode="auto">
          <a:xfrm>
            <a:off x="2514600" y="838200"/>
            <a:ext cx="1524000" cy="1295400"/>
            <a:chOff x="2064" y="2784"/>
            <a:chExt cx="960" cy="816"/>
          </a:xfrm>
        </p:grpSpPr>
        <p:sp>
          <p:nvSpPr>
            <p:cNvPr id="111623" name="Rectangle 7"/>
            <p:cNvSpPr>
              <a:spLocks noChangeArrowheads="1"/>
            </p:cNvSpPr>
            <p:nvPr/>
          </p:nvSpPr>
          <p:spPr bwMode="auto">
            <a:xfrm>
              <a:off x="2064" y="2784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11624" name="Text Box 8"/>
            <p:cNvSpPr txBox="1">
              <a:spLocks noChangeArrowheads="1"/>
            </p:cNvSpPr>
            <p:nvPr/>
          </p:nvSpPr>
          <p:spPr bwMode="auto">
            <a:xfrm>
              <a:off x="2112" y="2976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Operativna memorija</a:t>
              </a:r>
            </a:p>
          </p:txBody>
        </p:sp>
      </p:grpSp>
      <p:grpSp>
        <p:nvGrpSpPr>
          <p:cNvPr id="111625" name="Group 9"/>
          <p:cNvGrpSpPr>
            <a:grpSpLocks/>
          </p:cNvGrpSpPr>
          <p:nvPr/>
        </p:nvGrpSpPr>
        <p:grpSpPr bwMode="auto">
          <a:xfrm>
            <a:off x="1752600" y="1295400"/>
            <a:ext cx="762000" cy="304800"/>
            <a:chOff x="1776" y="2447"/>
            <a:chExt cx="672" cy="192"/>
          </a:xfrm>
        </p:grpSpPr>
        <p:sp>
          <p:nvSpPr>
            <p:cNvPr id="111626" name="Line 10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1627" name="Line 11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1628" name="Group 12"/>
          <p:cNvGrpSpPr>
            <a:grpSpLocks/>
          </p:cNvGrpSpPr>
          <p:nvPr/>
        </p:nvGrpSpPr>
        <p:grpSpPr bwMode="auto">
          <a:xfrm rot="16200000">
            <a:off x="990600" y="2362200"/>
            <a:ext cx="762000" cy="304800"/>
            <a:chOff x="1776" y="2447"/>
            <a:chExt cx="672" cy="192"/>
          </a:xfrm>
        </p:grpSpPr>
        <p:sp>
          <p:nvSpPr>
            <p:cNvPr id="111629" name="Line 13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1630" name="Line 14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1631" name="Group 15"/>
          <p:cNvGrpSpPr>
            <a:grpSpLocks/>
          </p:cNvGrpSpPr>
          <p:nvPr/>
        </p:nvGrpSpPr>
        <p:grpSpPr bwMode="auto">
          <a:xfrm>
            <a:off x="4800600" y="838200"/>
            <a:ext cx="1524000" cy="1295400"/>
            <a:chOff x="864" y="1920"/>
            <a:chExt cx="960" cy="816"/>
          </a:xfrm>
        </p:grpSpPr>
        <p:sp>
          <p:nvSpPr>
            <p:cNvPr id="111632" name="Rectangle 16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11633" name="Text Box 17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(MBR)</a:t>
              </a:r>
            </a:p>
          </p:txBody>
        </p:sp>
      </p:grpSp>
      <p:grpSp>
        <p:nvGrpSpPr>
          <p:cNvPr id="111634" name="Group 18"/>
          <p:cNvGrpSpPr>
            <a:grpSpLocks/>
          </p:cNvGrpSpPr>
          <p:nvPr/>
        </p:nvGrpSpPr>
        <p:grpSpPr bwMode="auto">
          <a:xfrm>
            <a:off x="4038600" y="1295400"/>
            <a:ext cx="762000" cy="304800"/>
            <a:chOff x="1776" y="2447"/>
            <a:chExt cx="672" cy="192"/>
          </a:xfrm>
        </p:grpSpPr>
        <p:sp>
          <p:nvSpPr>
            <p:cNvPr id="111635" name="Line 19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1636" name="Line 20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1637" name="Group 21"/>
          <p:cNvGrpSpPr>
            <a:grpSpLocks/>
          </p:cNvGrpSpPr>
          <p:nvPr/>
        </p:nvGrpSpPr>
        <p:grpSpPr bwMode="auto">
          <a:xfrm>
            <a:off x="4495800" y="4648200"/>
            <a:ext cx="1905000" cy="1066800"/>
            <a:chOff x="2832" y="2400"/>
            <a:chExt cx="1200" cy="672"/>
          </a:xfrm>
        </p:grpSpPr>
        <p:sp>
          <p:nvSpPr>
            <p:cNvPr id="111638" name="Text Box 22"/>
            <p:cNvSpPr txBox="1">
              <a:spLocks noChangeArrowheads="1"/>
            </p:cNvSpPr>
            <p:nvPr/>
          </p:nvSpPr>
          <p:spPr bwMode="auto">
            <a:xfrm>
              <a:off x="2880" y="2448"/>
              <a:ext cx="111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digitalna kola</a:t>
              </a:r>
            </a:p>
            <a:p>
              <a:pPr algn="ctr"/>
              <a:r>
                <a:rPr lang="en-US"/>
                <a:t>za generisanje</a:t>
              </a:r>
            </a:p>
            <a:p>
              <a:pPr algn="ctr"/>
              <a:r>
                <a:rPr lang="en-US"/>
                <a:t>kontrolnih signala</a:t>
              </a:r>
            </a:p>
          </p:txBody>
        </p:sp>
        <p:sp>
          <p:nvSpPr>
            <p:cNvPr id="111639" name="Rectangle 23"/>
            <p:cNvSpPr>
              <a:spLocks noChangeArrowheads="1"/>
            </p:cNvSpPr>
            <p:nvPr/>
          </p:nvSpPr>
          <p:spPr bwMode="auto">
            <a:xfrm>
              <a:off x="2832" y="2400"/>
              <a:ext cx="1200" cy="67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1640" name="Group 24"/>
          <p:cNvGrpSpPr>
            <a:grpSpLocks/>
          </p:cNvGrpSpPr>
          <p:nvPr/>
        </p:nvGrpSpPr>
        <p:grpSpPr bwMode="auto">
          <a:xfrm>
            <a:off x="4495800" y="2895600"/>
            <a:ext cx="1905000" cy="609600"/>
            <a:chOff x="2832" y="1872"/>
            <a:chExt cx="1200" cy="384"/>
          </a:xfrm>
        </p:grpSpPr>
        <p:sp>
          <p:nvSpPr>
            <p:cNvPr id="111641" name="Rectangle 25"/>
            <p:cNvSpPr>
              <a:spLocks noChangeArrowheads="1"/>
            </p:cNvSpPr>
            <p:nvPr/>
          </p:nvSpPr>
          <p:spPr bwMode="auto">
            <a:xfrm>
              <a:off x="2832" y="1872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2" name="Text Box 26"/>
            <p:cNvSpPr txBox="1">
              <a:spLocks noChangeArrowheads="1"/>
            </p:cNvSpPr>
            <p:nvPr/>
          </p:nvSpPr>
          <p:spPr bwMode="auto">
            <a:xfrm>
              <a:off x="2928" y="1968"/>
              <a:ext cx="9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registar naredbi</a:t>
              </a:r>
            </a:p>
          </p:txBody>
        </p:sp>
      </p:grpSp>
      <p:grpSp>
        <p:nvGrpSpPr>
          <p:cNvPr id="111643" name="Group 27"/>
          <p:cNvGrpSpPr>
            <a:grpSpLocks/>
          </p:cNvGrpSpPr>
          <p:nvPr/>
        </p:nvGrpSpPr>
        <p:grpSpPr bwMode="auto">
          <a:xfrm>
            <a:off x="4495800" y="3810000"/>
            <a:ext cx="1905000" cy="609600"/>
            <a:chOff x="2832" y="3264"/>
            <a:chExt cx="1200" cy="384"/>
          </a:xfrm>
        </p:grpSpPr>
        <p:sp>
          <p:nvSpPr>
            <p:cNvPr id="111644" name="Text Box 28"/>
            <p:cNvSpPr txBox="1">
              <a:spLocks noChangeArrowheads="1"/>
            </p:cNvSpPr>
            <p:nvPr/>
          </p:nvSpPr>
          <p:spPr bwMode="auto">
            <a:xfrm>
              <a:off x="2832" y="3360"/>
              <a:ext cx="11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dekoder instrukcija</a:t>
              </a:r>
            </a:p>
          </p:txBody>
        </p:sp>
        <p:sp>
          <p:nvSpPr>
            <p:cNvPr id="111645" name="Rectangle 29"/>
            <p:cNvSpPr>
              <a:spLocks noChangeArrowheads="1"/>
            </p:cNvSpPr>
            <p:nvPr/>
          </p:nvSpPr>
          <p:spPr bwMode="auto">
            <a:xfrm>
              <a:off x="2832" y="3264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1646" name="Group 30"/>
          <p:cNvGrpSpPr>
            <a:grpSpLocks/>
          </p:cNvGrpSpPr>
          <p:nvPr/>
        </p:nvGrpSpPr>
        <p:grpSpPr bwMode="auto">
          <a:xfrm rot="16200000">
            <a:off x="5181600" y="2362200"/>
            <a:ext cx="762000" cy="304800"/>
            <a:chOff x="1776" y="2447"/>
            <a:chExt cx="672" cy="192"/>
          </a:xfrm>
        </p:grpSpPr>
        <p:sp>
          <p:nvSpPr>
            <p:cNvPr id="111647" name="Line 31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1648" name="Line 32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1649" name="Group 33"/>
          <p:cNvGrpSpPr>
            <a:grpSpLocks/>
          </p:cNvGrpSpPr>
          <p:nvPr/>
        </p:nvGrpSpPr>
        <p:grpSpPr bwMode="auto">
          <a:xfrm rot="16200000">
            <a:off x="5410200" y="3505200"/>
            <a:ext cx="304800" cy="304800"/>
            <a:chOff x="1776" y="2447"/>
            <a:chExt cx="672" cy="192"/>
          </a:xfrm>
        </p:grpSpPr>
        <p:sp>
          <p:nvSpPr>
            <p:cNvPr id="111650" name="Line 34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1651" name="Line 35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1652" name="Group 36"/>
          <p:cNvGrpSpPr>
            <a:grpSpLocks/>
          </p:cNvGrpSpPr>
          <p:nvPr/>
        </p:nvGrpSpPr>
        <p:grpSpPr bwMode="auto">
          <a:xfrm rot="16200000">
            <a:off x="5448300" y="4381500"/>
            <a:ext cx="228600" cy="304800"/>
            <a:chOff x="1776" y="2447"/>
            <a:chExt cx="672" cy="192"/>
          </a:xfrm>
        </p:grpSpPr>
        <p:sp>
          <p:nvSpPr>
            <p:cNvPr id="111653" name="Line 37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1654" name="Line 38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1655" name="Group 39"/>
          <p:cNvGrpSpPr>
            <a:grpSpLocks/>
          </p:cNvGrpSpPr>
          <p:nvPr/>
        </p:nvGrpSpPr>
        <p:grpSpPr bwMode="auto">
          <a:xfrm>
            <a:off x="838200" y="2895600"/>
            <a:ext cx="1905000" cy="685800"/>
            <a:chOff x="720" y="2304"/>
            <a:chExt cx="1200" cy="432"/>
          </a:xfrm>
        </p:grpSpPr>
        <p:sp>
          <p:nvSpPr>
            <p:cNvPr id="111656" name="Text Box 40"/>
            <p:cNvSpPr txBox="1">
              <a:spLocks noChangeArrowheads="1"/>
            </p:cNvSpPr>
            <p:nvPr/>
          </p:nvSpPr>
          <p:spPr bwMode="auto">
            <a:xfrm>
              <a:off x="720" y="2304"/>
              <a:ext cx="3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/>
                <a:t>(</a:t>
              </a:r>
              <a:r>
                <a:rPr lang="sr-Latn-CS"/>
                <a:t>PC</a:t>
              </a:r>
              <a:r>
                <a:rPr lang="pt-BR"/>
                <a:t>)</a:t>
              </a:r>
              <a:endParaRPr lang="en-US" sz="1000"/>
            </a:p>
          </p:txBody>
        </p:sp>
        <p:sp>
          <p:nvSpPr>
            <p:cNvPr id="111657" name="Rectangle 41"/>
            <p:cNvSpPr>
              <a:spLocks noChangeArrowheads="1"/>
            </p:cNvSpPr>
            <p:nvPr/>
          </p:nvSpPr>
          <p:spPr bwMode="auto">
            <a:xfrm>
              <a:off x="720" y="2304"/>
              <a:ext cx="1200" cy="43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1658" name="Text Box 42"/>
          <p:cNvSpPr txBox="1">
            <a:spLocks noChangeArrowheads="1"/>
          </p:cNvSpPr>
          <p:nvPr/>
        </p:nvSpPr>
        <p:spPr bwMode="auto">
          <a:xfrm>
            <a:off x="533400" y="5562600"/>
            <a:ext cx="302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sr-Latn-CS"/>
              <a:t>ontrolno </a:t>
            </a:r>
            <a:r>
              <a:rPr lang="en-US"/>
              <a:t>– </a:t>
            </a:r>
            <a:r>
              <a:rPr lang="sr-Latn-CS"/>
              <a:t>upravljačka jedinica</a:t>
            </a:r>
            <a:endParaRPr lang="en-US"/>
          </a:p>
        </p:txBody>
      </p:sp>
      <p:grpSp>
        <p:nvGrpSpPr>
          <p:cNvPr id="111659" name="Group 43"/>
          <p:cNvGrpSpPr>
            <a:grpSpLocks/>
          </p:cNvGrpSpPr>
          <p:nvPr/>
        </p:nvGrpSpPr>
        <p:grpSpPr bwMode="auto">
          <a:xfrm>
            <a:off x="1828800" y="3581400"/>
            <a:ext cx="2667000" cy="1524000"/>
            <a:chOff x="1152" y="2256"/>
            <a:chExt cx="1680" cy="864"/>
          </a:xfrm>
        </p:grpSpPr>
        <p:sp>
          <p:nvSpPr>
            <p:cNvPr id="111660" name="Line 44"/>
            <p:cNvSpPr>
              <a:spLocks noChangeShapeType="1"/>
            </p:cNvSpPr>
            <p:nvPr/>
          </p:nvSpPr>
          <p:spPr bwMode="auto">
            <a:xfrm flipH="1" flipV="1">
              <a:off x="1152" y="2256"/>
              <a:ext cx="0" cy="8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1661" name="Line 45"/>
            <p:cNvSpPr>
              <a:spLocks noChangeShapeType="1"/>
            </p:cNvSpPr>
            <p:nvPr/>
          </p:nvSpPr>
          <p:spPr bwMode="auto">
            <a:xfrm>
              <a:off x="1152" y="3120"/>
              <a:ext cx="16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1662" name="Text Box 46"/>
          <p:cNvSpPr txBox="1">
            <a:spLocks noChangeArrowheads="1"/>
          </p:cNvSpPr>
          <p:nvPr/>
        </p:nvSpPr>
        <p:spPr bwMode="auto">
          <a:xfrm>
            <a:off x="1524000" y="22098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11663" name="Text Box 47"/>
          <p:cNvSpPr txBox="1">
            <a:spLocks noChangeArrowheads="1"/>
          </p:cNvSpPr>
          <p:nvPr/>
        </p:nvSpPr>
        <p:spPr bwMode="auto">
          <a:xfrm>
            <a:off x="1828800" y="9144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11664" name="Text Box 48"/>
          <p:cNvSpPr txBox="1">
            <a:spLocks noChangeArrowheads="1"/>
          </p:cNvSpPr>
          <p:nvPr/>
        </p:nvSpPr>
        <p:spPr bwMode="auto">
          <a:xfrm>
            <a:off x="4191000" y="9144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11665" name="Text Box 49"/>
          <p:cNvSpPr txBox="1">
            <a:spLocks noChangeArrowheads="1"/>
          </p:cNvSpPr>
          <p:nvPr/>
        </p:nvSpPr>
        <p:spPr bwMode="auto">
          <a:xfrm>
            <a:off x="5715000" y="22098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111666" name="Text Box 50"/>
          <p:cNvSpPr txBox="1">
            <a:spLocks noChangeArrowheads="1"/>
          </p:cNvSpPr>
          <p:nvPr/>
        </p:nvSpPr>
        <p:spPr bwMode="auto">
          <a:xfrm>
            <a:off x="1828800" y="4038600"/>
            <a:ext cx="265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</a:t>
            </a:r>
            <a:endParaRPr lang="en-US" sz="1000"/>
          </a:p>
        </p:txBody>
      </p:sp>
      <p:grpSp>
        <p:nvGrpSpPr>
          <p:cNvPr id="111667" name="Group 51"/>
          <p:cNvGrpSpPr>
            <a:grpSpLocks/>
          </p:cNvGrpSpPr>
          <p:nvPr/>
        </p:nvGrpSpPr>
        <p:grpSpPr bwMode="auto">
          <a:xfrm>
            <a:off x="3733800" y="2133600"/>
            <a:ext cx="762000" cy="2667000"/>
            <a:chOff x="2352" y="1344"/>
            <a:chExt cx="480" cy="1680"/>
          </a:xfrm>
        </p:grpSpPr>
        <p:sp>
          <p:nvSpPr>
            <p:cNvPr id="111668" name="Line 52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1669" name="Line 53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1670" name="Text Box 54"/>
          <p:cNvSpPr txBox="1">
            <a:spLocks noChangeArrowheads="1"/>
          </p:cNvSpPr>
          <p:nvPr/>
        </p:nvSpPr>
        <p:spPr bwMode="auto">
          <a:xfrm>
            <a:off x="3200400" y="22860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grpSp>
        <p:nvGrpSpPr>
          <p:cNvPr id="111673" name="Group 57"/>
          <p:cNvGrpSpPr>
            <a:grpSpLocks/>
          </p:cNvGrpSpPr>
          <p:nvPr/>
        </p:nvGrpSpPr>
        <p:grpSpPr bwMode="auto">
          <a:xfrm>
            <a:off x="6858000" y="685800"/>
            <a:ext cx="2111375" cy="381000"/>
            <a:chOff x="1728" y="3984"/>
            <a:chExt cx="1330" cy="240"/>
          </a:xfrm>
        </p:grpSpPr>
        <p:sp>
          <p:nvSpPr>
            <p:cNvPr id="111674" name="Rectangle 58"/>
            <p:cNvSpPr>
              <a:spLocks noChangeArrowheads="1"/>
            </p:cNvSpPr>
            <p:nvPr/>
          </p:nvSpPr>
          <p:spPr bwMode="auto">
            <a:xfrm>
              <a:off x="1728" y="3984"/>
              <a:ext cx="1296" cy="24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75" name="Text Box 59"/>
            <p:cNvSpPr txBox="1">
              <a:spLocks noChangeArrowheads="1"/>
            </p:cNvSpPr>
            <p:nvPr/>
          </p:nvSpPr>
          <p:spPr bwMode="auto">
            <a:xfrm>
              <a:off x="1728" y="3984"/>
              <a:ext cx="13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/>
                <a:t>adresni reg. pod (DC)</a:t>
              </a:r>
            </a:p>
          </p:txBody>
        </p:sp>
      </p:grpSp>
      <p:grpSp>
        <p:nvGrpSpPr>
          <p:cNvPr id="111676" name="Group 60"/>
          <p:cNvGrpSpPr>
            <a:grpSpLocks/>
          </p:cNvGrpSpPr>
          <p:nvPr/>
        </p:nvGrpSpPr>
        <p:grpSpPr bwMode="auto">
          <a:xfrm>
            <a:off x="7315200" y="3124200"/>
            <a:ext cx="1828800" cy="381000"/>
            <a:chOff x="864" y="3936"/>
            <a:chExt cx="1152" cy="240"/>
          </a:xfrm>
        </p:grpSpPr>
        <p:sp>
          <p:nvSpPr>
            <p:cNvPr id="111677" name="Rectangle 61"/>
            <p:cNvSpPr>
              <a:spLocks noChangeArrowheads="1"/>
            </p:cNvSpPr>
            <p:nvPr/>
          </p:nvSpPr>
          <p:spPr bwMode="auto">
            <a:xfrm>
              <a:off x="864" y="3936"/>
              <a:ext cx="1056" cy="24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78" name="Text Box 62"/>
            <p:cNvSpPr txBox="1">
              <a:spLocks noChangeArrowheads="1"/>
            </p:cNvSpPr>
            <p:nvPr/>
          </p:nvSpPr>
          <p:spPr bwMode="auto">
            <a:xfrm>
              <a:off x="864" y="3936"/>
              <a:ext cx="1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/>
                <a:t>ALU sa ACC-om</a:t>
              </a:r>
            </a:p>
          </p:txBody>
        </p:sp>
      </p:grpSp>
      <p:sp>
        <p:nvSpPr>
          <p:cNvPr id="111679" name="Line 63"/>
          <p:cNvSpPr>
            <a:spLocks noChangeShapeType="1"/>
          </p:cNvSpPr>
          <p:nvPr/>
        </p:nvSpPr>
        <p:spPr bwMode="auto">
          <a:xfrm rot="10800000" flipH="1">
            <a:off x="8153400" y="1066800"/>
            <a:ext cx="0" cy="205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80" name="Line 64"/>
          <p:cNvSpPr>
            <a:spLocks noChangeShapeType="1"/>
          </p:cNvSpPr>
          <p:nvPr/>
        </p:nvSpPr>
        <p:spPr bwMode="auto">
          <a:xfrm rot="10800000" flipH="1">
            <a:off x="7848600" y="1066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81" name="Line 65"/>
          <p:cNvSpPr>
            <a:spLocks noChangeShapeType="1"/>
          </p:cNvSpPr>
          <p:nvPr/>
        </p:nvSpPr>
        <p:spPr bwMode="auto">
          <a:xfrm rot="16200000" flipH="1">
            <a:off x="7086600" y="838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82" name="Line 66"/>
          <p:cNvSpPr>
            <a:spLocks noChangeShapeType="1"/>
          </p:cNvSpPr>
          <p:nvPr/>
        </p:nvSpPr>
        <p:spPr bwMode="auto">
          <a:xfrm rot="16200000" flipH="1">
            <a:off x="7086600" y="5334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83" name="Line 67"/>
          <p:cNvSpPr>
            <a:spLocks noChangeShapeType="1"/>
          </p:cNvSpPr>
          <p:nvPr/>
        </p:nvSpPr>
        <p:spPr bwMode="auto">
          <a:xfrm rot="10800000" flipH="1">
            <a:off x="7848600" y="1600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84" name="Line 68"/>
          <p:cNvSpPr>
            <a:spLocks noChangeShapeType="1"/>
          </p:cNvSpPr>
          <p:nvPr/>
        </p:nvSpPr>
        <p:spPr bwMode="auto">
          <a:xfrm rot="16200000" flipH="1">
            <a:off x="4457700" y="-2933700"/>
            <a:ext cx="0" cy="678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85" name="Line 69"/>
          <p:cNvSpPr>
            <a:spLocks noChangeShapeType="1"/>
          </p:cNvSpPr>
          <p:nvPr/>
        </p:nvSpPr>
        <p:spPr bwMode="auto">
          <a:xfrm rot="16200000" flipH="1">
            <a:off x="4457700" y="-3543300"/>
            <a:ext cx="0" cy="739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86" name="Line 70"/>
          <p:cNvSpPr>
            <a:spLocks noChangeShapeType="1"/>
          </p:cNvSpPr>
          <p:nvPr/>
        </p:nvSpPr>
        <p:spPr bwMode="auto">
          <a:xfrm rot="10800000" flipH="1">
            <a:off x="8153400" y="152400"/>
            <a:ext cx="0" cy="5318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87" name="Line 71"/>
          <p:cNvSpPr>
            <a:spLocks noChangeShapeType="1"/>
          </p:cNvSpPr>
          <p:nvPr/>
        </p:nvSpPr>
        <p:spPr bwMode="auto">
          <a:xfrm rot="10800000" flipH="1">
            <a:off x="7848600" y="455613"/>
            <a:ext cx="1588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88" name="Line 72"/>
          <p:cNvSpPr>
            <a:spLocks noChangeShapeType="1"/>
          </p:cNvSpPr>
          <p:nvPr/>
        </p:nvSpPr>
        <p:spPr bwMode="auto">
          <a:xfrm rot="10800000" flipH="1">
            <a:off x="1066800" y="4572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89" name="Line 73"/>
          <p:cNvSpPr>
            <a:spLocks noChangeShapeType="1"/>
          </p:cNvSpPr>
          <p:nvPr/>
        </p:nvSpPr>
        <p:spPr bwMode="auto">
          <a:xfrm rot="10800000" flipH="1">
            <a:off x="762000" y="1524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1690" name="Group 74"/>
          <p:cNvGrpSpPr>
            <a:grpSpLocks/>
          </p:cNvGrpSpPr>
          <p:nvPr/>
        </p:nvGrpSpPr>
        <p:grpSpPr bwMode="auto">
          <a:xfrm>
            <a:off x="3048000" y="2133600"/>
            <a:ext cx="1447800" cy="2819400"/>
            <a:chOff x="2352" y="1344"/>
            <a:chExt cx="480" cy="1680"/>
          </a:xfrm>
        </p:grpSpPr>
        <p:sp>
          <p:nvSpPr>
            <p:cNvPr id="111691" name="Line 75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1692" name="Line 76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1693" name="Text Box 77"/>
          <p:cNvSpPr txBox="1">
            <a:spLocks noChangeArrowheads="1"/>
          </p:cNvSpPr>
          <p:nvPr/>
        </p:nvSpPr>
        <p:spPr bwMode="auto">
          <a:xfrm>
            <a:off x="2514600" y="2286000"/>
            <a:ext cx="50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M</a:t>
            </a:r>
            <a:r>
              <a:rPr lang="en-US" sz="1000" b="1">
                <a:solidFill>
                  <a:srgbClr val="FF0000"/>
                </a:solidFill>
              </a:rPr>
              <a:t>W</a:t>
            </a:r>
          </a:p>
        </p:txBody>
      </p:sp>
      <p:sp>
        <p:nvSpPr>
          <p:cNvPr id="111694" name="Line 78"/>
          <p:cNvSpPr>
            <a:spLocks noChangeShapeType="1"/>
          </p:cNvSpPr>
          <p:nvPr/>
        </p:nvSpPr>
        <p:spPr bwMode="auto">
          <a:xfrm flipV="1">
            <a:off x="8077200" y="3505200"/>
            <a:ext cx="0" cy="18288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95" name="Line 79"/>
          <p:cNvSpPr>
            <a:spLocks noChangeShapeType="1"/>
          </p:cNvSpPr>
          <p:nvPr/>
        </p:nvSpPr>
        <p:spPr bwMode="auto">
          <a:xfrm flipV="1">
            <a:off x="7239000" y="1066800"/>
            <a:ext cx="0" cy="11430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96" name="Line 80"/>
          <p:cNvSpPr>
            <a:spLocks noChangeShapeType="1"/>
          </p:cNvSpPr>
          <p:nvPr/>
        </p:nvSpPr>
        <p:spPr bwMode="auto">
          <a:xfrm>
            <a:off x="6781800" y="22098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97" name="Line 81"/>
          <p:cNvSpPr>
            <a:spLocks noChangeShapeType="1"/>
          </p:cNvSpPr>
          <p:nvPr/>
        </p:nvSpPr>
        <p:spPr bwMode="auto">
          <a:xfrm flipV="1">
            <a:off x="10668000" y="-3124200"/>
            <a:ext cx="0" cy="11430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98" name="Line 82"/>
          <p:cNvSpPr>
            <a:spLocks noChangeShapeType="1"/>
          </p:cNvSpPr>
          <p:nvPr/>
        </p:nvSpPr>
        <p:spPr bwMode="auto">
          <a:xfrm flipV="1">
            <a:off x="6781800" y="2209800"/>
            <a:ext cx="0" cy="2743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99" name="Line 83"/>
          <p:cNvSpPr>
            <a:spLocks noChangeShapeType="1"/>
          </p:cNvSpPr>
          <p:nvPr/>
        </p:nvSpPr>
        <p:spPr bwMode="auto">
          <a:xfrm>
            <a:off x="6400800" y="49530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700" name="Line 84"/>
          <p:cNvSpPr>
            <a:spLocks noChangeShapeType="1"/>
          </p:cNvSpPr>
          <p:nvPr/>
        </p:nvSpPr>
        <p:spPr bwMode="auto">
          <a:xfrm flipH="1" flipV="1">
            <a:off x="6400800" y="5334000"/>
            <a:ext cx="1676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701" name="Text Box 85"/>
          <p:cNvSpPr txBox="1">
            <a:spLocks noChangeArrowheads="1"/>
          </p:cNvSpPr>
          <p:nvPr/>
        </p:nvSpPr>
        <p:spPr bwMode="auto">
          <a:xfrm>
            <a:off x="381000" y="1524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111702" name="Rectangle 86"/>
          <p:cNvSpPr>
            <a:spLocks noChangeArrowheads="1"/>
          </p:cNvSpPr>
          <p:nvPr/>
        </p:nvSpPr>
        <p:spPr bwMode="auto">
          <a:xfrm>
            <a:off x="1752600" y="1295400"/>
            <a:ext cx="762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703" name="Line 87"/>
          <p:cNvSpPr>
            <a:spLocks noChangeShapeType="1"/>
          </p:cNvSpPr>
          <p:nvPr/>
        </p:nvSpPr>
        <p:spPr bwMode="auto">
          <a:xfrm flipH="1">
            <a:off x="1752600" y="1447800"/>
            <a:ext cx="762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704" name="Text Box 88"/>
          <p:cNvSpPr txBox="1">
            <a:spLocks noChangeArrowheads="1"/>
          </p:cNvSpPr>
          <p:nvPr/>
        </p:nvSpPr>
        <p:spPr bwMode="auto">
          <a:xfrm>
            <a:off x="685800" y="16764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101</a:t>
            </a:r>
            <a:r>
              <a:rPr lang="en-US" sz="1000"/>
              <a:t>16</a:t>
            </a:r>
          </a:p>
        </p:txBody>
      </p:sp>
      <p:sp>
        <p:nvSpPr>
          <p:cNvPr id="111706" name="Text Box 90"/>
          <p:cNvSpPr txBox="1">
            <a:spLocks noChangeArrowheads="1"/>
          </p:cNvSpPr>
          <p:nvPr/>
        </p:nvSpPr>
        <p:spPr bwMode="auto">
          <a:xfrm>
            <a:off x="6400800" y="1600200"/>
            <a:ext cx="312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1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15 -0.00926 C 0.05105 -0.03216 0.06094 -0.05506 0.08941 -0.06223 C 0.11789 -0.0694 0.18612 -0.06477 0.21233 -0.05251 C 0.23855 -0.04025 0.24289 -0.01435 0.24723 0.01156 " pathEditMode="relative" ptsTypes="aaaA">
                                      <p:cBhvr>
                                        <p:cTn id="17" dur="2000" fill="hold"/>
                                        <p:tgtEl>
                                          <p:spTgt spid="1117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1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1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66" grpId="0"/>
      <p:bldP spid="111693" grpId="0"/>
      <p:bldP spid="111702" grpId="0" animBg="1"/>
      <p:bldP spid="111703" grpId="0" animBg="1"/>
      <p:bldP spid="111704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/>
          <p:cNvGrpSpPr>
            <a:grpSpLocks/>
          </p:cNvGrpSpPr>
          <p:nvPr/>
        </p:nvGrpSpPr>
        <p:grpSpPr bwMode="auto">
          <a:xfrm>
            <a:off x="228600" y="838200"/>
            <a:ext cx="1524000" cy="1295400"/>
            <a:chOff x="864" y="1920"/>
            <a:chExt cx="960" cy="816"/>
          </a:xfrm>
        </p:grpSpPr>
        <p:sp>
          <p:nvSpPr>
            <p:cNvPr id="112643" name="Rectangle 3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12644" name="Text Box 4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(MAR)</a:t>
              </a:r>
            </a:p>
          </p:txBody>
        </p:sp>
      </p:grpSp>
      <p:sp>
        <p:nvSpPr>
          <p:cNvPr id="112645" name="Rectangle 5"/>
          <p:cNvSpPr>
            <a:spLocks noChangeArrowheads="1"/>
          </p:cNvSpPr>
          <p:nvPr/>
        </p:nvSpPr>
        <p:spPr bwMode="auto">
          <a:xfrm>
            <a:off x="152400" y="2667000"/>
            <a:ext cx="7010400" cy="3276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2646" name="Group 6"/>
          <p:cNvGrpSpPr>
            <a:grpSpLocks/>
          </p:cNvGrpSpPr>
          <p:nvPr/>
        </p:nvGrpSpPr>
        <p:grpSpPr bwMode="auto">
          <a:xfrm>
            <a:off x="2514600" y="838200"/>
            <a:ext cx="1524000" cy="1295400"/>
            <a:chOff x="2064" y="2784"/>
            <a:chExt cx="960" cy="816"/>
          </a:xfrm>
        </p:grpSpPr>
        <p:sp>
          <p:nvSpPr>
            <p:cNvPr id="112647" name="Rectangle 7"/>
            <p:cNvSpPr>
              <a:spLocks noChangeArrowheads="1"/>
            </p:cNvSpPr>
            <p:nvPr/>
          </p:nvSpPr>
          <p:spPr bwMode="auto">
            <a:xfrm>
              <a:off x="2064" y="2784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12648" name="Text Box 8"/>
            <p:cNvSpPr txBox="1">
              <a:spLocks noChangeArrowheads="1"/>
            </p:cNvSpPr>
            <p:nvPr/>
          </p:nvSpPr>
          <p:spPr bwMode="auto">
            <a:xfrm>
              <a:off x="2112" y="2976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Operativna memorija</a:t>
              </a:r>
            </a:p>
          </p:txBody>
        </p:sp>
      </p:grpSp>
      <p:grpSp>
        <p:nvGrpSpPr>
          <p:cNvPr id="112649" name="Group 9"/>
          <p:cNvGrpSpPr>
            <a:grpSpLocks/>
          </p:cNvGrpSpPr>
          <p:nvPr/>
        </p:nvGrpSpPr>
        <p:grpSpPr bwMode="auto">
          <a:xfrm>
            <a:off x="1752600" y="1295400"/>
            <a:ext cx="762000" cy="304800"/>
            <a:chOff x="1776" y="2447"/>
            <a:chExt cx="672" cy="192"/>
          </a:xfrm>
        </p:grpSpPr>
        <p:sp>
          <p:nvSpPr>
            <p:cNvPr id="112650" name="Line 10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51" name="Line 11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652" name="Group 12"/>
          <p:cNvGrpSpPr>
            <a:grpSpLocks/>
          </p:cNvGrpSpPr>
          <p:nvPr/>
        </p:nvGrpSpPr>
        <p:grpSpPr bwMode="auto">
          <a:xfrm rot="16200000">
            <a:off x="990600" y="2362200"/>
            <a:ext cx="762000" cy="304800"/>
            <a:chOff x="1776" y="2447"/>
            <a:chExt cx="672" cy="192"/>
          </a:xfrm>
        </p:grpSpPr>
        <p:sp>
          <p:nvSpPr>
            <p:cNvPr id="112653" name="Line 13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54" name="Line 14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655" name="Group 15"/>
          <p:cNvGrpSpPr>
            <a:grpSpLocks/>
          </p:cNvGrpSpPr>
          <p:nvPr/>
        </p:nvGrpSpPr>
        <p:grpSpPr bwMode="auto">
          <a:xfrm>
            <a:off x="4800600" y="838200"/>
            <a:ext cx="1524000" cy="1295400"/>
            <a:chOff x="864" y="1920"/>
            <a:chExt cx="960" cy="816"/>
          </a:xfrm>
        </p:grpSpPr>
        <p:sp>
          <p:nvSpPr>
            <p:cNvPr id="112656" name="Rectangle 16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12657" name="Text Box 17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(MBR)</a:t>
              </a:r>
            </a:p>
          </p:txBody>
        </p:sp>
      </p:grpSp>
      <p:grpSp>
        <p:nvGrpSpPr>
          <p:cNvPr id="112658" name="Group 18"/>
          <p:cNvGrpSpPr>
            <a:grpSpLocks/>
          </p:cNvGrpSpPr>
          <p:nvPr/>
        </p:nvGrpSpPr>
        <p:grpSpPr bwMode="auto">
          <a:xfrm>
            <a:off x="4038600" y="1295400"/>
            <a:ext cx="762000" cy="304800"/>
            <a:chOff x="1776" y="2447"/>
            <a:chExt cx="672" cy="192"/>
          </a:xfrm>
        </p:grpSpPr>
        <p:sp>
          <p:nvSpPr>
            <p:cNvPr id="112659" name="Line 19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60" name="Line 20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661" name="Group 21"/>
          <p:cNvGrpSpPr>
            <a:grpSpLocks/>
          </p:cNvGrpSpPr>
          <p:nvPr/>
        </p:nvGrpSpPr>
        <p:grpSpPr bwMode="auto">
          <a:xfrm>
            <a:off x="4495800" y="4648200"/>
            <a:ext cx="1905000" cy="1066800"/>
            <a:chOff x="2832" y="2400"/>
            <a:chExt cx="1200" cy="672"/>
          </a:xfrm>
        </p:grpSpPr>
        <p:sp>
          <p:nvSpPr>
            <p:cNvPr id="112662" name="Text Box 22"/>
            <p:cNvSpPr txBox="1">
              <a:spLocks noChangeArrowheads="1"/>
            </p:cNvSpPr>
            <p:nvPr/>
          </p:nvSpPr>
          <p:spPr bwMode="auto">
            <a:xfrm>
              <a:off x="2880" y="2448"/>
              <a:ext cx="111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digitalna kola</a:t>
              </a:r>
            </a:p>
            <a:p>
              <a:pPr algn="ctr"/>
              <a:r>
                <a:rPr lang="en-US"/>
                <a:t>za generisanje</a:t>
              </a:r>
            </a:p>
            <a:p>
              <a:pPr algn="ctr"/>
              <a:r>
                <a:rPr lang="en-US"/>
                <a:t>kontrolnih signala</a:t>
              </a:r>
            </a:p>
          </p:txBody>
        </p:sp>
        <p:sp>
          <p:nvSpPr>
            <p:cNvPr id="112663" name="Rectangle 23"/>
            <p:cNvSpPr>
              <a:spLocks noChangeArrowheads="1"/>
            </p:cNvSpPr>
            <p:nvPr/>
          </p:nvSpPr>
          <p:spPr bwMode="auto">
            <a:xfrm>
              <a:off x="2832" y="2400"/>
              <a:ext cx="1200" cy="67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664" name="Group 24"/>
          <p:cNvGrpSpPr>
            <a:grpSpLocks/>
          </p:cNvGrpSpPr>
          <p:nvPr/>
        </p:nvGrpSpPr>
        <p:grpSpPr bwMode="auto">
          <a:xfrm>
            <a:off x="4495800" y="2895600"/>
            <a:ext cx="1905000" cy="609600"/>
            <a:chOff x="2832" y="1872"/>
            <a:chExt cx="1200" cy="384"/>
          </a:xfrm>
        </p:grpSpPr>
        <p:sp>
          <p:nvSpPr>
            <p:cNvPr id="112665" name="Rectangle 25"/>
            <p:cNvSpPr>
              <a:spLocks noChangeArrowheads="1"/>
            </p:cNvSpPr>
            <p:nvPr/>
          </p:nvSpPr>
          <p:spPr bwMode="auto">
            <a:xfrm>
              <a:off x="2832" y="1872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6" name="Text Box 26"/>
            <p:cNvSpPr txBox="1">
              <a:spLocks noChangeArrowheads="1"/>
            </p:cNvSpPr>
            <p:nvPr/>
          </p:nvSpPr>
          <p:spPr bwMode="auto">
            <a:xfrm>
              <a:off x="2928" y="1968"/>
              <a:ext cx="9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registar naredbi</a:t>
              </a:r>
            </a:p>
          </p:txBody>
        </p:sp>
      </p:grpSp>
      <p:grpSp>
        <p:nvGrpSpPr>
          <p:cNvPr id="112667" name="Group 27"/>
          <p:cNvGrpSpPr>
            <a:grpSpLocks/>
          </p:cNvGrpSpPr>
          <p:nvPr/>
        </p:nvGrpSpPr>
        <p:grpSpPr bwMode="auto">
          <a:xfrm>
            <a:off x="4495800" y="3810000"/>
            <a:ext cx="1905000" cy="609600"/>
            <a:chOff x="2832" y="3264"/>
            <a:chExt cx="1200" cy="384"/>
          </a:xfrm>
        </p:grpSpPr>
        <p:sp>
          <p:nvSpPr>
            <p:cNvPr id="112668" name="Text Box 28"/>
            <p:cNvSpPr txBox="1">
              <a:spLocks noChangeArrowheads="1"/>
            </p:cNvSpPr>
            <p:nvPr/>
          </p:nvSpPr>
          <p:spPr bwMode="auto">
            <a:xfrm>
              <a:off x="2832" y="3360"/>
              <a:ext cx="11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dekoder instrukcija</a:t>
              </a:r>
            </a:p>
          </p:txBody>
        </p:sp>
        <p:sp>
          <p:nvSpPr>
            <p:cNvPr id="112669" name="Rectangle 29"/>
            <p:cNvSpPr>
              <a:spLocks noChangeArrowheads="1"/>
            </p:cNvSpPr>
            <p:nvPr/>
          </p:nvSpPr>
          <p:spPr bwMode="auto">
            <a:xfrm>
              <a:off x="2832" y="3264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670" name="Group 30"/>
          <p:cNvGrpSpPr>
            <a:grpSpLocks/>
          </p:cNvGrpSpPr>
          <p:nvPr/>
        </p:nvGrpSpPr>
        <p:grpSpPr bwMode="auto">
          <a:xfrm rot="16200000">
            <a:off x="5181600" y="2362200"/>
            <a:ext cx="762000" cy="304800"/>
            <a:chOff x="1776" y="2447"/>
            <a:chExt cx="672" cy="192"/>
          </a:xfrm>
        </p:grpSpPr>
        <p:sp>
          <p:nvSpPr>
            <p:cNvPr id="112671" name="Line 31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72" name="Line 32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673" name="Group 33"/>
          <p:cNvGrpSpPr>
            <a:grpSpLocks/>
          </p:cNvGrpSpPr>
          <p:nvPr/>
        </p:nvGrpSpPr>
        <p:grpSpPr bwMode="auto">
          <a:xfrm rot="16200000">
            <a:off x="5410200" y="3505200"/>
            <a:ext cx="304800" cy="304800"/>
            <a:chOff x="1776" y="2447"/>
            <a:chExt cx="672" cy="192"/>
          </a:xfrm>
        </p:grpSpPr>
        <p:sp>
          <p:nvSpPr>
            <p:cNvPr id="112674" name="Line 34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75" name="Line 35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676" name="Group 36"/>
          <p:cNvGrpSpPr>
            <a:grpSpLocks/>
          </p:cNvGrpSpPr>
          <p:nvPr/>
        </p:nvGrpSpPr>
        <p:grpSpPr bwMode="auto">
          <a:xfrm rot="16200000">
            <a:off x="5448300" y="4381500"/>
            <a:ext cx="228600" cy="304800"/>
            <a:chOff x="1776" y="2447"/>
            <a:chExt cx="672" cy="192"/>
          </a:xfrm>
        </p:grpSpPr>
        <p:sp>
          <p:nvSpPr>
            <p:cNvPr id="112677" name="Line 37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78" name="Line 38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679" name="Group 39"/>
          <p:cNvGrpSpPr>
            <a:grpSpLocks/>
          </p:cNvGrpSpPr>
          <p:nvPr/>
        </p:nvGrpSpPr>
        <p:grpSpPr bwMode="auto">
          <a:xfrm>
            <a:off x="838200" y="2895600"/>
            <a:ext cx="1905000" cy="685800"/>
            <a:chOff x="720" y="2304"/>
            <a:chExt cx="1200" cy="432"/>
          </a:xfrm>
        </p:grpSpPr>
        <p:sp>
          <p:nvSpPr>
            <p:cNvPr id="112680" name="Text Box 40"/>
            <p:cNvSpPr txBox="1">
              <a:spLocks noChangeArrowheads="1"/>
            </p:cNvSpPr>
            <p:nvPr/>
          </p:nvSpPr>
          <p:spPr bwMode="auto">
            <a:xfrm>
              <a:off x="720" y="2304"/>
              <a:ext cx="3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/>
                <a:t>(</a:t>
              </a:r>
              <a:r>
                <a:rPr lang="sr-Latn-CS"/>
                <a:t>PC</a:t>
              </a:r>
              <a:r>
                <a:rPr lang="pt-BR"/>
                <a:t>)</a:t>
              </a:r>
              <a:endParaRPr lang="en-US" sz="1000"/>
            </a:p>
          </p:txBody>
        </p:sp>
        <p:sp>
          <p:nvSpPr>
            <p:cNvPr id="112681" name="Rectangle 41"/>
            <p:cNvSpPr>
              <a:spLocks noChangeArrowheads="1"/>
            </p:cNvSpPr>
            <p:nvPr/>
          </p:nvSpPr>
          <p:spPr bwMode="auto">
            <a:xfrm>
              <a:off x="720" y="2304"/>
              <a:ext cx="1200" cy="43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682" name="Text Box 42"/>
          <p:cNvSpPr txBox="1">
            <a:spLocks noChangeArrowheads="1"/>
          </p:cNvSpPr>
          <p:nvPr/>
        </p:nvSpPr>
        <p:spPr bwMode="auto">
          <a:xfrm>
            <a:off x="533400" y="5562600"/>
            <a:ext cx="302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sr-Latn-CS"/>
              <a:t>ontrolno </a:t>
            </a:r>
            <a:r>
              <a:rPr lang="en-US"/>
              <a:t>– </a:t>
            </a:r>
            <a:r>
              <a:rPr lang="sr-Latn-CS"/>
              <a:t>upravljačka jedinica</a:t>
            </a:r>
            <a:endParaRPr lang="en-US"/>
          </a:p>
        </p:txBody>
      </p:sp>
      <p:grpSp>
        <p:nvGrpSpPr>
          <p:cNvPr id="112683" name="Group 43"/>
          <p:cNvGrpSpPr>
            <a:grpSpLocks/>
          </p:cNvGrpSpPr>
          <p:nvPr/>
        </p:nvGrpSpPr>
        <p:grpSpPr bwMode="auto">
          <a:xfrm>
            <a:off x="1828800" y="3581400"/>
            <a:ext cx="2667000" cy="1524000"/>
            <a:chOff x="1152" y="2256"/>
            <a:chExt cx="1680" cy="864"/>
          </a:xfrm>
        </p:grpSpPr>
        <p:sp>
          <p:nvSpPr>
            <p:cNvPr id="112684" name="Line 44"/>
            <p:cNvSpPr>
              <a:spLocks noChangeShapeType="1"/>
            </p:cNvSpPr>
            <p:nvPr/>
          </p:nvSpPr>
          <p:spPr bwMode="auto">
            <a:xfrm flipH="1" flipV="1">
              <a:off x="1152" y="2256"/>
              <a:ext cx="0" cy="8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85" name="Line 45"/>
            <p:cNvSpPr>
              <a:spLocks noChangeShapeType="1"/>
            </p:cNvSpPr>
            <p:nvPr/>
          </p:nvSpPr>
          <p:spPr bwMode="auto">
            <a:xfrm>
              <a:off x="1152" y="3120"/>
              <a:ext cx="16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86" name="Text Box 46"/>
          <p:cNvSpPr txBox="1">
            <a:spLocks noChangeArrowheads="1"/>
          </p:cNvSpPr>
          <p:nvPr/>
        </p:nvSpPr>
        <p:spPr bwMode="auto">
          <a:xfrm>
            <a:off x="1524000" y="22098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12687" name="Text Box 47"/>
          <p:cNvSpPr txBox="1">
            <a:spLocks noChangeArrowheads="1"/>
          </p:cNvSpPr>
          <p:nvPr/>
        </p:nvSpPr>
        <p:spPr bwMode="auto">
          <a:xfrm>
            <a:off x="1828800" y="9144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12688" name="Text Box 48"/>
          <p:cNvSpPr txBox="1">
            <a:spLocks noChangeArrowheads="1"/>
          </p:cNvSpPr>
          <p:nvPr/>
        </p:nvSpPr>
        <p:spPr bwMode="auto">
          <a:xfrm>
            <a:off x="4191000" y="9144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12689" name="Text Box 49"/>
          <p:cNvSpPr txBox="1">
            <a:spLocks noChangeArrowheads="1"/>
          </p:cNvSpPr>
          <p:nvPr/>
        </p:nvSpPr>
        <p:spPr bwMode="auto">
          <a:xfrm>
            <a:off x="5715000" y="22098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112690" name="Text Box 50"/>
          <p:cNvSpPr txBox="1">
            <a:spLocks noChangeArrowheads="1"/>
          </p:cNvSpPr>
          <p:nvPr/>
        </p:nvSpPr>
        <p:spPr bwMode="auto">
          <a:xfrm>
            <a:off x="1828800" y="4038600"/>
            <a:ext cx="265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</a:t>
            </a:r>
            <a:endParaRPr lang="en-US" sz="1000"/>
          </a:p>
        </p:txBody>
      </p:sp>
      <p:grpSp>
        <p:nvGrpSpPr>
          <p:cNvPr id="112691" name="Group 51"/>
          <p:cNvGrpSpPr>
            <a:grpSpLocks/>
          </p:cNvGrpSpPr>
          <p:nvPr/>
        </p:nvGrpSpPr>
        <p:grpSpPr bwMode="auto">
          <a:xfrm>
            <a:off x="3733800" y="2133600"/>
            <a:ext cx="762000" cy="2667000"/>
            <a:chOff x="2352" y="1344"/>
            <a:chExt cx="480" cy="1680"/>
          </a:xfrm>
        </p:grpSpPr>
        <p:sp>
          <p:nvSpPr>
            <p:cNvPr id="112692" name="Line 52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93" name="Line 53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94" name="Text Box 54"/>
          <p:cNvSpPr txBox="1">
            <a:spLocks noChangeArrowheads="1"/>
          </p:cNvSpPr>
          <p:nvPr/>
        </p:nvSpPr>
        <p:spPr bwMode="auto">
          <a:xfrm>
            <a:off x="3200400" y="22860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grpSp>
        <p:nvGrpSpPr>
          <p:cNvPr id="112695" name="Group 55"/>
          <p:cNvGrpSpPr>
            <a:grpSpLocks/>
          </p:cNvGrpSpPr>
          <p:nvPr/>
        </p:nvGrpSpPr>
        <p:grpSpPr bwMode="auto">
          <a:xfrm>
            <a:off x="6858000" y="685800"/>
            <a:ext cx="2111375" cy="381000"/>
            <a:chOff x="1728" y="3984"/>
            <a:chExt cx="1330" cy="240"/>
          </a:xfrm>
        </p:grpSpPr>
        <p:sp>
          <p:nvSpPr>
            <p:cNvPr id="112696" name="Rectangle 56"/>
            <p:cNvSpPr>
              <a:spLocks noChangeArrowheads="1"/>
            </p:cNvSpPr>
            <p:nvPr/>
          </p:nvSpPr>
          <p:spPr bwMode="auto">
            <a:xfrm>
              <a:off x="1728" y="3984"/>
              <a:ext cx="1296" cy="24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7" name="Text Box 57"/>
            <p:cNvSpPr txBox="1">
              <a:spLocks noChangeArrowheads="1"/>
            </p:cNvSpPr>
            <p:nvPr/>
          </p:nvSpPr>
          <p:spPr bwMode="auto">
            <a:xfrm>
              <a:off x="1728" y="3984"/>
              <a:ext cx="13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/>
                <a:t>adresni reg. pod (DC)</a:t>
              </a:r>
            </a:p>
          </p:txBody>
        </p:sp>
      </p:grpSp>
      <p:grpSp>
        <p:nvGrpSpPr>
          <p:cNvPr id="112698" name="Group 58"/>
          <p:cNvGrpSpPr>
            <a:grpSpLocks/>
          </p:cNvGrpSpPr>
          <p:nvPr/>
        </p:nvGrpSpPr>
        <p:grpSpPr bwMode="auto">
          <a:xfrm>
            <a:off x="7315200" y="3124200"/>
            <a:ext cx="1828800" cy="381000"/>
            <a:chOff x="864" y="3936"/>
            <a:chExt cx="1152" cy="240"/>
          </a:xfrm>
        </p:grpSpPr>
        <p:sp>
          <p:nvSpPr>
            <p:cNvPr id="112699" name="Rectangle 59"/>
            <p:cNvSpPr>
              <a:spLocks noChangeArrowheads="1"/>
            </p:cNvSpPr>
            <p:nvPr/>
          </p:nvSpPr>
          <p:spPr bwMode="auto">
            <a:xfrm>
              <a:off x="864" y="3936"/>
              <a:ext cx="1056" cy="24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0" name="Text Box 60"/>
            <p:cNvSpPr txBox="1">
              <a:spLocks noChangeArrowheads="1"/>
            </p:cNvSpPr>
            <p:nvPr/>
          </p:nvSpPr>
          <p:spPr bwMode="auto">
            <a:xfrm>
              <a:off x="864" y="3936"/>
              <a:ext cx="1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/>
                <a:t>ALU sa ACC-om</a:t>
              </a:r>
            </a:p>
          </p:txBody>
        </p:sp>
      </p:grpSp>
      <p:sp>
        <p:nvSpPr>
          <p:cNvPr id="112701" name="Line 61"/>
          <p:cNvSpPr>
            <a:spLocks noChangeShapeType="1"/>
          </p:cNvSpPr>
          <p:nvPr/>
        </p:nvSpPr>
        <p:spPr bwMode="auto">
          <a:xfrm rot="10800000" flipH="1">
            <a:off x="8153400" y="1066800"/>
            <a:ext cx="0" cy="205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02" name="Line 62"/>
          <p:cNvSpPr>
            <a:spLocks noChangeShapeType="1"/>
          </p:cNvSpPr>
          <p:nvPr/>
        </p:nvSpPr>
        <p:spPr bwMode="auto">
          <a:xfrm rot="10800000" flipH="1">
            <a:off x="7848600" y="1066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03" name="Line 63"/>
          <p:cNvSpPr>
            <a:spLocks noChangeShapeType="1"/>
          </p:cNvSpPr>
          <p:nvPr/>
        </p:nvSpPr>
        <p:spPr bwMode="auto">
          <a:xfrm rot="16200000" flipH="1">
            <a:off x="7086600" y="838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04" name="Line 64"/>
          <p:cNvSpPr>
            <a:spLocks noChangeShapeType="1"/>
          </p:cNvSpPr>
          <p:nvPr/>
        </p:nvSpPr>
        <p:spPr bwMode="auto">
          <a:xfrm rot="16200000" flipH="1">
            <a:off x="7086600" y="5334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05" name="Line 65"/>
          <p:cNvSpPr>
            <a:spLocks noChangeShapeType="1"/>
          </p:cNvSpPr>
          <p:nvPr/>
        </p:nvSpPr>
        <p:spPr bwMode="auto">
          <a:xfrm rot="10800000" flipH="1">
            <a:off x="7848600" y="1600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06" name="Line 66"/>
          <p:cNvSpPr>
            <a:spLocks noChangeShapeType="1"/>
          </p:cNvSpPr>
          <p:nvPr/>
        </p:nvSpPr>
        <p:spPr bwMode="auto">
          <a:xfrm rot="16200000" flipH="1">
            <a:off x="4457700" y="-2933700"/>
            <a:ext cx="0" cy="678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07" name="Line 67"/>
          <p:cNvSpPr>
            <a:spLocks noChangeShapeType="1"/>
          </p:cNvSpPr>
          <p:nvPr/>
        </p:nvSpPr>
        <p:spPr bwMode="auto">
          <a:xfrm rot="16200000" flipH="1">
            <a:off x="4457700" y="-3543300"/>
            <a:ext cx="0" cy="739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08" name="Line 68"/>
          <p:cNvSpPr>
            <a:spLocks noChangeShapeType="1"/>
          </p:cNvSpPr>
          <p:nvPr/>
        </p:nvSpPr>
        <p:spPr bwMode="auto">
          <a:xfrm rot="10800000" flipH="1">
            <a:off x="8153400" y="152400"/>
            <a:ext cx="0" cy="5318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09" name="Line 69"/>
          <p:cNvSpPr>
            <a:spLocks noChangeShapeType="1"/>
          </p:cNvSpPr>
          <p:nvPr/>
        </p:nvSpPr>
        <p:spPr bwMode="auto">
          <a:xfrm rot="10800000" flipH="1">
            <a:off x="7848600" y="455613"/>
            <a:ext cx="1588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10" name="Line 70"/>
          <p:cNvSpPr>
            <a:spLocks noChangeShapeType="1"/>
          </p:cNvSpPr>
          <p:nvPr/>
        </p:nvSpPr>
        <p:spPr bwMode="auto">
          <a:xfrm rot="10800000" flipH="1">
            <a:off x="1066800" y="4572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11" name="Line 71"/>
          <p:cNvSpPr>
            <a:spLocks noChangeShapeType="1"/>
          </p:cNvSpPr>
          <p:nvPr/>
        </p:nvSpPr>
        <p:spPr bwMode="auto">
          <a:xfrm rot="10800000" flipH="1">
            <a:off x="762000" y="1524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2712" name="Group 72"/>
          <p:cNvGrpSpPr>
            <a:grpSpLocks/>
          </p:cNvGrpSpPr>
          <p:nvPr/>
        </p:nvGrpSpPr>
        <p:grpSpPr bwMode="auto">
          <a:xfrm>
            <a:off x="3048000" y="2133600"/>
            <a:ext cx="1447800" cy="2819400"/>
            <a:chOff x="2352" y="1344"/>
            <a:chExt cx="480" cy="1680"/>
          </a:xfrm>
        </p:grpSpPr>
        <p:sp>
          <p:nvSpPr>
            <p:cNvPr id="112713" name="Line 73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14" name="Line 74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15" name="Text Box 75"/>
          <p:cNvSpPr txBox="1">
            <a:spLocks noChangeArrowheads="1"/>
          </p:cNvSpPr>
          <p:nvPr/>
        </p:nvSpPr>
        <p:spPr bwMode="auto">
          <a:xfrm>
            <a:off x="2514600" y="2286000"/>
            <a:ext cx="50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M</a:t>
            </a:r>
            <a:r>
              <a:rPr lang="en-US" sz="1000" b="1">
                <a:solidFill>
                  <a:srgbClr val="FF0000"/>
                </a:solidFill>
              </a:rPr>
              <a:t>W</a:t>
            </a:r>
          </a:p>
        </p:txBody>
      </p:sp>
      <p:sp>
        <p:nvSpPr>
          <p:cNvPr id="112716" name="Line 76"/>
          <p:cNvSpPr>
            <a:spLocks noChangeShapeType="1"/>
          </p:cNvSpPr>
          <p:nvPr/>
        </p:nvSpPr>
        <p:spPr bwMode="auto">
          <a:xfrm flipV="1">
            <a:off x="8077200" y="3505200"/>
            <a:ext cx="0" cy="18288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17" name="Line 77"/>
          <p:cNvSpPr>
            <a:spLocks noChangeShapeType="1"/>
          </p:cNvSpPr>
          <p:nvPr/>
        </p:nvSpPr>
        <p:spPr bwMode="auto">
          <a:xfrm flipV="1">
            <a:off x="7239000" y="1066800"/>
            <a:ext cx="0" cy="11430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18" name="Line 78"/>
          <p:cNvSpPr>
            <a:spLocks noChangeShapeType="1"/>
          </p:cNvSpPr>
          <p:nvPr/>
        </p:nvSpPr>
        <p:spPr bwMode="auto">
          <a:xfrm>
            <a:off x="6781800" y="22098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19" name="Line 79"/>
          <p:cNvSpPr>
            <a:spLocks noChangeShapeType="1"/>
          </p:cNvSpPr>
          <p:nvPr/>
        </p:nvSpPr>
        <p:spPr bwMode="auto">
          <a:xfrm flipV="1">
            <a:off x="10668000" y="-3124200"/>
            <a:ext cx="0" cy="11430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20" name="Line 80"/>
          <p:cNvSpPr>
            <a:spLocks noChangeShapeType="1"/>
          </p:cNvSpPr>
          <p:nvPr/>
        </p:nvSpPr>
        <p:spPr bwMode="auto">
          <a:xfrm flipV="1">
            <a:off x="6781800" y="2209800"/>
            <a:ext cx="0" cy="2743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21" name="Line 81"/>
          <p:cNvSpPr>
            <a:spLocks noChangeShapeType="1"/>
          </p:cNvSpPr>
          <p:nvPr/>
        </p:nvSpPr>
        <p:spPr bwMode="auto">
          <a:xfrm>
            <a:off x="6400800" y="49530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22" name="Line 82"/>
          <p:cNvSpPr>
            <a:spLocks noChangeShapeType="1"/>
          </p:cNvSpPr>
          <p:nvPr/>
        </p:nvSpPr>
        <p:spPr bwMode="auto">
          <a:xfrm flipH="1" flipV="1">
            <a:off x="6400800" y="5334000"/>
            <a:ext cx="1676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23" name="Text Box 83"/>
          <p:cNvSpPr txBox="1">
            <a:spLocks noChangeArrowheads="1"/>
          </p:cNvSpPr>
          <p:nvPr/>
        </p:nvSpPr>
        <p:spPr bwMode="auto">
          <a:xfrm>
            <a:off x="381000" y="1524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112724" name="Rectangle 84"/>
          <p:cNvSpPr>
            <a:spLocks noChangeArrowheads="1"/>
          </p:cNvSpPr>
          <p:nvPr/>
        </p:nvSpPr>
        <p:spPr bwMode="auto">
          <a:xfrm>
            <a:off x="4038600" y="1295400"/>
            <a:ext cx="762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5" name="Line 85"/>
          <p:cNvSpPr>
            <a:spLocks noChangeShapeType="1"/>
          </p:cNvSpPr>
          <p:nvPr/>
        </p:nvSpPr>
        <p:spPr bwMode="auto">
          <a:xfrm flipH="1">
            <a:off x="4038600" y="1447800"/>
            <a:ext cx="762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26" name="Text Box 86"/>
          <p:cNvSpPr txBox="1">
            <a:spLocks noChangeArrowheads="1"/>
          </p:cNvSpPr>
          <p:nvPr/>
        </p:nvSpPr>
        <p:spPr bwMode="auto">
          <a:xfrm>
            <a:off x="2895600" y="1752600"/>
            <a:ext cx="942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101</a:t>
            </a:r>
            <a:r>
              <a:rPr lang="en-US" sz="1000"/>
              <a:t>16</a:t>
            </a:r>
            <a:r>
              <a:rPr lang="en-US"/>
              <a:t>:1A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77 -0.02984 C 0.04392 -0.04881 0.05608 -0.06755 0.08351 -0.07495 C 0.11094 -0.08235 0.17118 -0.08721 0.19687 -0.07495 C 0.22257 -0.06269 0.23021 -0.03192 0.23785 -0.00116 " pathEditMode="relative" ptsTypes="aaaA">
                                      <p:cBhvr>
                                        <p:cTn id="6" dur="1000" fill="hold"/>
                                        <p:tgtEl>
                                          <p:spTgt spid="1127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2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4" grpId="0" animBg="1"/>
      <p:bldP spid="112725" grpId="0" animBg="1"/>
      <p:bldP spid="112726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666" name="Group 2"/>
          <p:cNvGrpSpPr>
            <a:grpSpLocks/>
          </p:cNvGrpSpPr>
          <p:nvPr/>
        </p:nvGrpSpPr>
        <p:grpSpPr bwMode="auto">
          <a:xfrm>
            <a:off x="228600" y="838200"/>
            <a:ext cx="1524000" cy="1295400"/>
            <a:chOff x="864" y="1920"/>
            <a:chExt cx="960" cy="816"/>
          </a:xfrm>
        </p:grpSpPr>
        <p:sp>
          <p:nvSpPr>
            <p:cNvPr id="113667" name="Rectangle 3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13668" name="Text Box 4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(MAR)</a:t>
              </a:r>
            </a:p>
          </p:txBody>
        </p:sp>
      </p:grp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152400" y="2667000"/>
            <a:ext cx="7010400" cy="3276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3670" name="Group 6"/>
          <p:cNvGrpSpPr>
            <a:grpSpLocks/>
          </p:cNvGrpSpPr>
          <p:nvPr/>
        </p:nvGrpSpPr>
        <p:grpSpPr bwMode="auto">
          <a:xfrm>
            <a:off x="2514600" y="838200"/>
            <a:ext cx="1524000" cy="1295400"/>
            <a:chOff x="2064" y="2784"/>
            <a:chExt cx="960" cy="816"/>
          </a:xfrm>
        </p:grpSpPr>
        <p:sp>
          <p:nvSpPr>
            <p:cNvPr id="113671" name="Rectangle 7"/>
            <p:cNvSpPr>
              <a:spLocks noChangeArrowheads="1"/>
            </p:cNvSpPr>
            <p:nvPr/>
          </p:nvSpPr>
          <p:spPr bwMode="auto">
            <a:xfrm>
              <a:off x="2064" y="2784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13672" name="Text Box 8"/>
            <p:cNvSpPr txBox="1">
              <a:spLocks noChangeArrowheads="1"/>
            </p:cNvSpPr>
            <p:nvPr/>
          </p:nvSpPr>
          <p:spPr bwMode="auto">
            <a:xfrm>
              <a:off x="2112" y="2976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Operativna memorija</a:t>
              </a:r>
            </a:p>
          </p:txBody>
        </p:sp>
      </p:grpSp>
      <p:grpSp>
        <p:nvGrpSpPr>
          <p:cNvPr id="113673" name="Group 9"/>
          <p:cNvGrpSpPr>
            <a:grpSpLocks/>
          </p:cNvGrpSpPr>
          <p:nvPr/>
        </p:nvGrpSpPr>
        <p:grpSpPr bwMode="auto">
          <a:xfrm>
            <a:off x="1752600" y="1295400"/>
            <a:ext cx="762000" cy="304800"/>
            <a:chOff x="1776" y="2447"/>
            <a:chExt cx="672" cy="192"/>
          </a:xfrm>
        </p:grpSpPr>
        <p:sp>
          <p:nvSpPr>
            <p:cNvPr id="113674" name="Line 10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675" name="Line 11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676" name="Group 12"/>
          <p:cNvGrpSpPr>
            <a:grpSpLocks/>
          </p:cNvGrpSpPr>
          <p:nvPr/>
        </p:nvGrpSpPr>
        <p:grpSpPr bwMode="auto">
          <a:xfrm rot="16200000">
            <a:off x="990600" y="2362200"/>
            <a:ext cx="762000" cy="304800"/>
            <a:chOff x="1776" y="2447"/>
            <a:chExt cx="672" cy="192"/>
          </a:xfrm>
        </p:grpSpPr>
        <p:sp>
          <p:nvSpPr>
            <p:cNvPr id="113677" name="Line 13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678" name="Line 14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679" name="Group 15"/>
          <p:cNvGrpSpPr>
            <a:grpSpLocks/>
          </p:cNvGrpSpPr>
          <p:nvPr/>
        </p:nvGrpSpPr>
        <p:grpSpPr bwMode="auto">
          <a:xfrm>
            <a:off x="4800600" y="838200"/>
            <a:ext cx="1524000" cy="1295400"/>
            <a:chOff x="864" y="1920"/>
            <a:chExt cx="960" cy="816"/>
          </a:xfrm>
        </p:grpSpPr>
        <p:sp>
          <p:nvSpPr>
            <p:cNvPr id="113680" name="Rectangle 16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13681" name="Text Box 17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(MBR)</a:t>
              </a:r>
            </a:p>
          </p:txBody>
        </p:sp>
      </p:grpSp>
      <p:grpSp>
        <p:nvGrpSpPr>
          <p:cNvPr id="113682" name="Group 18"/>
          <p:cNvGrpSpPr>
            <a:grpSpLocks/>
          </p:cNvGrpSpPr>
          <p:nvPr/>
        </p:nvGrpSpPr>
        <p:grpSpPr bwMode="auto">
          <a:xfrm>
            <a:off x="4038600" y="1295400"/>
            <a:ext cx="762000" cy="304800"/>
            <a:chOff x="1776" y="2447"/>
            <a:chExt cx="672" cy="192"/>
          </a:xfrm>
        </p:grpSpPr>
        <p:sp>
          <p:nvSpPr>
            <p:cNvPr id="113683" name="Line 19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684" name="Line 20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685" name="Group 21"/>
          <p:cNvGrpSpPr>
            <a:grpSpLocks/>
          </p:cNvGrpSpPr>
          <p:nvPr/>
        </p:nvGrpSpPr>
        <p:grpSpPr bwMode="auto">
          <a:xfrm>
            <a:off x="4495800" y="4648200"/>
            <a:ext cx="1905000" cy="1066800"/>
            <a:chOff x="2832" y="2400"/>
            <a:chExt cx="1200" cy="672"/>
          </a:xfrm>
        </p:grpSpPr>
        <p:sp>
          <p:nvSpPr>
            <p:cNvPr id="113686" name="Text Box 22"/>
            <p:cNvSpPr txBox="1">
              <a:spLocks noChangeArrowheads="1"/>
            </p:cNvSpPr>
            <p:nvPr/>
          </p:nvSpPr>
          <p:spPr bwMode="auto">
            <a:xfrm>
              <a:off x="2880" y="2448"/>
              <a:ext cx="111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digitalna kola</a:t>
              </a:r>
            </a:p>
            <a:p>
              <a:pPr algn="ctr"/>
              <a:r>
                <a:rPr lang="en-US"/>
                <a:t>za generisanje</a:t>
              </a:r>
            </a:p>
            <a:p>
              <a:pPr algn="ctr"/>
              <a:r>
                <a:rPr lang="en-US"/>
                <a:t>kontrolnih signala</a:t>
              </a:r>
            </a:p>
          </p:txBody>
        </p:sp>
        <p:sp>
          <p:nvSpPr>
            <p:cNvPr id="113687" name="Rectangle 23"/>
            <p:cNvSpPr>
              <a:spLocks noChangeArrowheads="1"/>
            </p:cNvSpPr>
            <p:nvPr/>
          </p:nvSpPr>
          <p:spPr bwMode="auto">
            <a:xfrm>
              <a:off x="2832" y="2400"/>
              <a:ext cx="1200" cy="67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3688" name="Group 24"/>
          <p:cNvGrpSpPr>
            <a:grpSpLocks/>
          </p:cNvGrpSpPr>
          <p:nvPr/>
        </p:nvGrpSpPr>
        <p:grpSpPr bwMode="auto">
          <a:xfrm>
            <a:off x="4495800" y="2895600"/>
            <a:ext cx="1905000" cy="609600"/>
            <a:chOff x="2832" y="1872"/>
            <a:chExt cx="1200" cy="384"/>
          </a:xfrm>
        </p:grpSpPr>
        <p:sp>
          <p:nvSpPr>
            <p:cNvPr id="113689" name="Rectangle 25"/>
            <p:cNvSpPr>
              <a:spLocks noChangeArrowheads="1"/>
            </p:cNvSpPr>
            <p:nvPr/>
          </p:nvSpPr>
          <p:spPr bwMode="auto">
            <a:xfrm>
              <a:off x="2832" y="1872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90" name="Text Box 26"/>
            <p:cNvSpPr txBox="1">
              <a:spLocks noChangeArrowheads="1"/>
            </p:cNvSpPr>
            <p:nvPr/>
          </p:nvSpPr>
          <p:spPr bwMode="auto">
            <a:xfrm>
              <a:off x="2928" y="1968"/>
              <a:ext cx="9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registar naredbi</a:t>
              </a:r>
            </a:p>
          </p:txBody>
        </p:sp>
      </p:grpSp>
      <p:grpSp>
        <p:nvGrpSpPr>
          <p:cNvPr id="113691" name="Group 27"/>
          <p:cNvGrpSpPr>
            <a:grpSpLocks/>
          </p:cNvGrpSpPr>
          <p:nvPr/>
        </p:nvGrpSpPr>
        <p:grpSpPr bwMode="auto">
          <a:xfrm>
            <a:off x="4495800" y="3810000"/>
            <a:ext cx="1905000" cy="609600"/>
            <a:chOff x="2832" y="3264"/>
            <a:chExt cx="1200" cy="384"/>
          </a:xfrm>
        </p:grpSpPr>
        <p:sp>
          <p:nvSpPr>
            <p:cNvPr id="113692" name="Text Box 28"/>
            <p:cNvSpPr txBox="1">
              <a:spLocks noChangeArrowheads="1"/>
            </p:cNvSpPr>
            <p:nvPr/>
          </p:nvSpPr>
          <p:spPr bwMode="auto">
            <a:xfrm>
              <a:off x="2832" y="3360"/>
              <a:ext cx="11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dekoder instrukcija</a:t>
              </a:r>
            </a:p>
          </p:txBody>
        </p:sp>
        <p:sp>
          <p:nvSpPr>
            <p:cNvPr id="113693" name="Rectangle 29"/>
            <p:cNvSpPr>
              <a:spLocks noChangeArrowheads="1"/>
            </p:cNvSpPr>
            <p:nvPr/>
          </p:nvSpPr>
          <p:spPr bwMode="auto">
            <a:xfrm>
              <a:off x="2832" y="3264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3694" name="Group 30"/>
          <p:cNvGrpSpPr>
            <a:grpSpLocks/>
          </p:cNvGrpSpPr>
          <p:nvPr/>
        </p:nvGrpSpPr>
        <p:grpSpPr bwMode="auto">
          <a:xfrm rot="16200000">
            <a:off x="5181600" y="2362200"/>
            <a:ext cx="762000" cy="304800"/>
            <a:chOff x="1776" y="2447"/>
            <a:chExt cx="672" cy="192"/>
          </a:xfrm>
        </p:grpSpPr>
        <p:sp>
          <p:nvSpPr>
            <p:cNvPr id="113695" name="Line 31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696" name="Line 32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697" name="Group 33"/>
          <p:cNvGrpSpPr>
            <a:grpSpLocks/>
          </p:cNvGrpSpPr>
          <p:nvPr/>
        </p:nvGrpSpPr>
        <p:grpSpPr bwMode="auto">
          <a:xfrm rot="16200000">
            <a:off x="5410200" y="3505200"/>
            <a:ext cx="304800" cy="304800"/>
            <a:chOff x="1776" y="2447"/>
            <a:chExt cx="672" cy="192"/>
          </a:xfrm>
        </p:grpSpPr>
        <p:sp>
          <p:nvSpPr>
            <p:cNvPr id="113698" name="Line 34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699" name="Line 35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700" name="Group 36"/>
          <p:cNvGrpSpPr>
            <a:grpSpLocks/>
          </p:cNvGrpSpPr>
          <p:nvPr/>
        </p:nvGrpSpPr>
        <p:grpSpPr bwMode="auto">
          <a:xfrm rot="16200000">
            <a:off x="5448300" y="4381500"/>
            <a:ext cx="228600" cy="304800"/>
            <a:chOff x="1776" y="2447"/>
            <a:chExt cx="672" cy="192"/>
          </a:xfrm>
        </p:grpSpPr>
        <p:sp>
          <p:nvSpPr>
            <p:cNvPr id="113701" name="Line 37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702" name="Line 38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703" name="Group 39"/>
          <p:cNvGrpSpPr>
            <a:grpSpLocks/>
          </p:cNvGrpSpPr>
          <p:nvPr/>
        </p:nvGrpSpPr>
        <p:grpSpPr bwMode="auto">
          <a:xfrm>
            <a:off x="838200" y="2895600"/>
            <a:ext cx="1905000" cy="685800"/>
            <a:chOff x="720" y="2304"/>
            <a:chExt cx="1200" cy="432"/>
          </a:xfrm>
        </p:grpSpPr>
        <p:sp>
          <p:nvSpPr>
            <p:cNvPr id="113704" name="Text Box 40"/>
            <p:cNvSpPr txBox="1">
              <a:spLocks noChangeArrowheads="1"/>
            </p:cNvSpPr>
            <p:nvPr/>
          </p:nvSpPr>
          <p:spPr bwMode="auto">
            <a:xfrm>
              <a:off x="720" y="2304"/>
              <a:ext cx="3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/>
                <a:t>(</a:t>
              </a:r>
              <a:r>
                <a:rPr lang="sr-Latn-CS"/>
                <a:t>PC</a:t>
              </a:r>
              <a:r>
                <a:rPr lang="pt-BR"/>
                <a:t>)</a:t>
              </a:r>
              <a:endParaRPr lang="en-US" sz="1000"/>
            </a:p>
          </p:txBody>
        </p:sp>
        <p:sp>
          <p:nvSpPr>
            <p:cNvPr id="113705" name="Rectangle 41"/>
            <p:cNvSpPr>
              <a:spLocks noChangeArrowheads="1"/>
            </p:cNvSpPr>
            <p:nvPr/>
          </p:nvSpPr>
          <p:spPr bwMode="auto">
            <a:xfrm>
              <a:off x="720" y="2304"/>
              <a:ext cx="1200" cy="43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706" name="Text Box 42"/>
          <p:cNvSpPr txBox="1">
            <a:spLocks noChangeArrowheads="1"/>
          </p:cNvSpPr>
          <p:nvPr/>
        </p:nvSpPr>
        <p:spPr bwMode="auto">
          <a:xfrm>
            <a:off x="533400" y="5562600"/>
            <a:ext cx="302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sr-Latn-CS"/>
              <a:t>ontrolno </a:t>
            </a:r>
            <a:r>
              <a:rPr lang="en-US"/>
              <a:t>– </a:t>
            </a:r>
            <a:r>
              <a:rPr lang="sr-Latn-CS"/>
              <a:t>upravljačka jedinica</a:t>
            </a:r>
            <a:endParaRPr lang="en-US"/>
          </a:p>
        </p:txBody>
      </p:sp>
      <p:grpSp>
        <p:nvGrpSpPr>
          <p:cNvPr id="113707" name="Group 43"/>
          <p:cNvGrpSpPr>
            <a:grpSpLocks/>
          </p:cNvGrpSpPr>
          <p:nvPr/>
        </p:nvGrpSpPr>
        <p:grpSpPr bwMode="auto">
          <a:xfrm>
            <a:off x="1828800" y="3581400"/>
            <a:ext cx="2667000" cy="1524000"/>
            <a:chOff x="1152" y="2256"/>
            <a:chExt cx="1680" cy="864"/>
          </a:xfrm>
        </p:grpSpPr>
        <p:sp>
          <p:nvSpPr>
            <p:cNvPr id="113708" name="Line 44"/>
            <p:cNvSpPr>
              <a:spLocks noChangeShapeType="1"/>
            </p:cNvSpPr>
            <p:nvPr/>
          </p:nvSpPr>
          <p:spPr bwMode="auto">
            <a:xfrm flipH="1" flipV="1">
              <a:off x="1152" y="2256"/>
              <a:ext cx="0" cy="8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709" name="Line 45"/>
            <p:cNvSpPr>
              <a:spLocks noChangeShapeType="1"/>
            </p:cNvSpPr>
            <p:nvPr/>
          </p:nvSpPr>
          <p:spPr bwMode="auto">
            <a:xfrm>
              <a:off x="1152" y="3120"/>
              <a:ext cx="16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710" name="Text Box 46"/>
          <p:cNvSpPr txBox="1">
            <a:spLocks noChangeArrowheads="1"/>
          </p:cNvSpPr>
          <p:nvPr/>
        </p:nvSpPr>
        <p:spPr bwMode="auto">
          <a:xfrm>
            <a:off x="1524000" y="22098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13711" name="Text Box 47"/>
          <p:cNvSpPr txBox="1">
            <a:spLocks noChangeArrowheads="1"/>
          </p:cNvSpPr>
          <p:nvPr/>
        </p:nvSpPr>
        <p:spPr bwMode="auto">
          <a:xfrm>
            <a:off x="1828800" y="9144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13712" name="Text Box 48"/>
          <p:cNvSpPr txBox="1">
            <a:spLocks noChangeArrowheads="1"/>
          </p:cNvSpPr>
          <p:nvPr/>
        </p:nvSpPr>
        <p:spPr bwMode="auto">
          <a:xfrm>
            <a:off x="4191000" y="9144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13713" name="Text Box 49"/>
          <p:cNvSpPr txBox="1">
            <a:spLocks noChangeArrowheads="1"/>
          </p:cNvSpPr>
          <p:nvPr/>
        </p:nvSpPr>
        <p:spPr bwMode="auto">
          <a:xfrm>
            <a:off x="5715000" y="22098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113714" name="Text Box 50"/>
          <p:cNvSpPr txBox="1">
            <a:spLocks noChangeArrowheads="1"/>
          </p:cNvSpPr>
          <p:nvPr/>
        </p:nvSpPr>
        <p:spPr bwMode="auto">
          <a:xfrm>
            <a:off x="1828800" y="4038600"/>
            <a:ext cx="265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</a:t>
            </a:r>
            <a:endParaRPr lang="en-US" sz="1000"/>
          </a:p>
        </p:txBody>
      </p:sp>
      <p:grpSp>
        <p:nvGrpSpPr>
          <p:cNvPr id="113715" name="Group 51"/>
          <p:cNvGrpSpPr>
            <a:grpSpLocks/>
          </p:cNvGrpSpPr>
          <p:nvPr/>
        </p:nvGrpSpPr>
        <p:grpSpPr bwMode="auto">
          <a:xfrm>
            <a:off x="3733800" y="2133600"/>
            <a:ext cx="762000" cy="2667000"/>
            <a:chOff x="2352" y="1344"/>
            <a:chExt cx="480" cy="1680"/>
          </a:xfrm>
        </p:grpSpPr>
        <p:sp>
          <p:nvSpPr>
            <p:cNvPr id="113716" name="Line 52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717" name="Line 53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718" name="Text Box 54"/>
          <p:cNvSpPr txBox="1">
            <a:spLocks noChangeArrowheads="1"/>
          </p:cNvSpPr>
          <p:nvPr/>
        </p:nvSpPr>
        <p:spPr bwMode="auto">
          <a:xfrm>
            <a:off x="3200400" y="22860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grpSp>
        <p:nvGrpSpPr>
          <p:cNvPr id="113719" name="Group 55"/>
          <p:cNvGrpSpPr>
            <a:grpSpLocks/>
          </p:cNvGrpSpPr>
          <p:nvPr/>
        </p:nvGrpSpPr>
        <p:grpSpPr bwMode="auto">
          <a:xfrm>
            <a:off x="6858000" y="685800"/>
            <a:ext cx="2111375" cy="381000"/>
            <a:chOff x="1728" y="3984"/>
            <a:chExt cx="1330" cy="240"/>
          </a:xfrm>
        </p:grpSpPr>
        <p:sp>
          <p:nvSpPr>
            <p:cNvPr id="113720" name="Rectangle 56"/>
            <p:cNvSpPr>
              <a:spLocks noChangeArrowheads="1"/>
            </p:cNvSpPr>
            <p:nvPr/>
          </p:nvSpPr>
          <p:spPr bwMode="auto">
            <a:xfrm>
              <a:off x="1728" y="3984"/>
              <a:ext cx="1296" cy="24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21" name="Text Box 57"/>
            <p:cNvSpPr txBox="1">
              <a:spLocks noChangeArrowheads="1"/>
            </p:cNvSpPr>
            <p:nvPr/>
          </p:nvSpPr>
          <p:spPr bwMode="auto">
            <a:xfrm>
              <a:off x="1728" y="3984"/>
              <a:ext cx="13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/>
                <a:t>adresni reg. pod (DC)</a:t>
              </a:r>
            </a:p>
          </p:txBody>
        </p:sp>
      </p:grpSp>
      <p:grpSp>
        <p:nvGrpSpPr>
          <p:cNvPr id="113722" name="Group 58"/>
          <p:cNvGrpSpPr>
            <a:grpSpLocks/>
          </p:cNvGrpSpPr>
          <p:nvPr/>
        </p:nvGrpSpPr>
        <p:grpSpPr bwMode="auto">
          <a:xfrm>
            <a:off x="7315200" y="3124200"/>
            <a:ext cx="1828800" cy="381000"/>
            <a:chOff x="864" y="3936"/>
            <a:chExt cx="1152" cy="240"/>
          </a:xfrm>
        </p:grpSpPr>
        <p:sp>
          <p:nvSpPr>
            <p:cNvPr id="113723" name="Rectangle 59"/>
            <p:cNvSpPr>
              <a:spLocks noChangeArrowheads="1"/>
            </p:cNvSpPr>
            <p:nvPr/>
          </p:nvSpPr>
          <p:spPr bwMode="auto">
            <a:xfrm>
              <a:off x="864" y="3936"/>
              <a:ext cx="1056" cy="24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24" name="Text Box 60"/>
            <p:cNvSpPr txBox="1">
              <a:spLocks noChangeArrowheads="1"/>
            </p:cNvSpPr>
            <p:nvPr/>
          </p:nvSpPr>
          <p:spPr bwMode="auto">
            <a:xfrm>
              <a:off x="864" y="3936"/>
              <a:ext cx="1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/>
                <a:t>ALU sa ACC-om</a:t>
              </a:r>
            </a:p>
          </p:txBody>
        </p:sp>
      </p:grpSp>
      <p:sp>
        <p:nvSpPr>
          <p:cNvPr id="113725" name="Line 61"/>
          <p:cNvSpPr>
            <a:spLocks noChangeShapeType="1"/>
          </p:cNvSpPr>
          <p:nvPr/>
        </p:nvSpPr>
        <p:spPr bwMode="auto">
          <a:xfrm rot="10800000" flipH="1">
            <a:off x="8153400" y="1066800"/>
            <a:ext cx="0" cy="205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726" name="Line 62"/>
          <p:cNvSpPr>
            <a:spLocks noChangeShapeType="1"/>
          </p:cNvSpPr>
          <p:nvPr/>
        </p:nvSpPr>
        <p:spPr bwMode="auto">
          <a:xfrm rot="10800000" flipH="1">
            <a:off x="7848600" y="1066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727" name="Line 63"/>
          <p:cNvSpPr>
            <a:spLocks noChangeShapeType="1"/>
          </p:cNvSpPr>
          <p:nvPr/>
        </p:nvSpPr>
        <p:spPr bwMode="auto">
          <a:xfrm rot="16200000" flipH="1">
            <a:off x="7086600" y="838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728" name="Line 64"/>
          <p:cNvSpPr>
            <a:spLocks noChangeShapeType="1"/>
          </p:cNvSpPr>
          <p:nvPr/>
        </p:nvSpPr>
        <p:spPr bwMode="auto">
          <a:xfrm rot="16200000" flipH="1">
            <a:off x="7086600" y="5334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729" name="Line 65"/>
          <p:cNvSpPr>
            <a:spLocks noChangeShapeType="1"/>
          </p:cNvSpPr>
          <p:nvPr/>
        </p:nvSpPr>
        <p:spPr bwMode="auto">
          <a:xfrm rot="10800000" flipH="1">
            <a:off x="7848600" y="1600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730" name="Line 66"/>
          <p:cNvSpPr>
            <a:spLocks noChangeShapeType="1"/>
          </p:cNvSpPr>
          <p:nvPr/>
        </p:nvSpPr>
        <p:spPr bwMode="auto">
          <a:xfrm rot="16200000" flipH="1">
            <a:off x="4457700" y="-2933700"/>
            <a:ext cx="0" cy="678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731" name="Line 67"/>
          <p:cNvSpPr>
            <a:spLocks noChangeShapeType="1"/>
          </p:cNvSpPr>
          <p:nvPr/>
        </p:nvSpPr>
        <p:spPr bwMode="auto">
          <a:xfrm rot="16200000" flipH="1">
            <a:off x="4457700" y="-3543300"/>
            <a:ext cx="0" cy="739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732" name="Line 68"/>
          <p:cNvSpPr>
            <a:spLocks noChangeShapeType="1"/>
          </p:cNvSpPr>
          <p:nvPr/>
        </p:nvSpPr>
        <p:spPr bwMode="auto">
          <a:xfrm rot="10800000" flipH="1">
            <a:off x="8153400" y="152400"/>
            <a:ext cx="0" cy="5318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733" name="Line 69"/>
          <p:cNvSpPr>
            <a:spLocks noChangeShapeType="1"/>
          </p:cNvSpPr>
          <p:nvPr/>
        </p:nvSpPr>
        <p:spPr bwMode="auto">
          <a:xfrm rot="10800000" flipH="1">
            <a:off x="7848600" y="455613"/>
            <a:ext cx="1588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734" name="Line 70"/>
          <p:cNvSpPr>
            <a:spLocks noChangeShapeType="1"/>
          </p:cNvSpPr>
          <p:nvPr/>
        </p:nvSpPr>
        <p:spPr bwMode="auto">
          <a:xfrm rot="10800000" flipH="1">
            <a:off x="1066800" y="4572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735" name="Line 71"/>
          <p:cNvSpPr>
            <a:spLocks noChangeShapeType="1"/>
          </p:cNvSpPr>
          <p:nvPr/>
        </p:nvSpPr>
        <p:spPr bwMode="auto">
          <a:xfrm rot="10800000" flipH="1">
            <a:off x="762000" y="1524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3736" name="Group 72"/>
          <p:cNvGrpSpPr>
            <a:grpSpLocks/>
          </p:cNvGrpSpPr>
          <p:nvPr/>
        </p:nvGrpSpPr>
        <p:grpSpPr bwMode="auto">
          <a:xfrm>
            <a:off x="3048000" y="2133600"/>
            <a:ext cx="1447800" cy="2819400"/>
            <a:chOff x="2352" y="1344"/>
            <a:chExt cx="480" cy="1680"/>
          </a:xfrm>
        </p:grpSpPr>
        <p:sp>
          <p:nvSpPr>
            <p:cNvPr id="113737" name="Line 73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738" name="Line 74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739" name="Text Box 75"/>
          <p:cNvSpPr txBox="1">
            <a:spLocks noChangeArrowheads="1"/>
          </p:cNvSpPr>
          <p:nvPr/>
        </p:nvSpPr>
        <p:spPr bwMode="auto">
          <a:xfrm>
            <a:off x="2514600" y="22860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sp>
        <p:nvSpPr>
          <p:cNvPr id="113740" name="Line 76"/>
          <p:cNvSpPr>
            <a:spLocks noChangeShapeType="1"/>
          </p:cNvSpPr>
          <p:nvPr/>
        </p:nvSpPr>
        <p:spPr bwMode="auto">
          <a:xfrm flipV="1">
            <a:off x="8077200" y="3505200"/>
            <a:ext cx="0" cy="18288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743" name="Line 79"/>
          <p:cNvSpPr>
            <a:spLocks noChangeShapeType="1"/>
          </p:cNvSpPr>
          <p:nvPr/>
        </p:nvSpPr>
        <p:spPr bwMode="auto">
          <a:xfrm flipV="1">
            <a:off x="10668000" y="-3124200"/>
            <a:ext cx="0" cy="11430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3758" name="Group 94"/>
          <p:cNvGrpSpPr>
            <a:grpSpLocks/>
          </p:cNvGrpSpPr>
          <p:nvPr/>
        </p:nvGrpSpPr>
        <p:grpSpPr bwMode="auto">
          <a:xfrm>
            <a:off x="6400800" y="1066800"/>
            <a:ext cx="838200" cy="3886200"/>
            <a:chOff x="4032" y="672"/>
            <a:chExt cx="528" cy="2448"/>
          </a:xfrm>
        </p:grpSpPr>
        <p:sp>
          <p:nvSpPr>
            <p:cNvPr id="113741" name="Line 77"/>
            <p:cNvSpPr>
              <a:spLocks noChangeShapeType="1"/>
            </p:cNvSpPr>
            <p:nvPr/>
          </p:nvSpPr>
          <p:spPr bwMode="auto">
            <a:xfrm flipV="1">
              <a:off x="4560" y="672"/>
              <a:ext cx="0" cy="72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742" name="Line 78"/>
            <p:cNvSpPr>
              <a:spLocks noChangeShapeType="1"/>
            </p:cNvSpPr>
            <p:nvPr/>
          </p:nvSpPr>
          <p:spPr bwMode="auto">
            <a:xfrm>
              <a:off x="4272" y="1392"/>
              <a:ext cx="288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744" name="Line 80"/>
            <p:cNvSpPr>
              <a:spLocks noChangeShapeType="1"/>
            </p:cNvSpPr>
            <p:nvPr/>
          </p:nvSpPr>
          <p:spPr bwMode="auto">
            <a:xfrm flipV="1">
              <a:off x="4272" y="1392"/>
              <a:ext cx="0" cy="1728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745" name="Line 81"/>
            <p:cNvSpPr>
              <a:spLocks noChangeShapeType="1"/>
            </p:cNvSpPr>
            <p:nvPr/>
          </p:nvSpPr>
          <p:spPr bwMode="auto">
            <a:xfrm>
              <a:off x="4032" y="3120"/>
              <a:ext cx="240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746" name="Line 82"/>
          <p:cNvSpPr>
            <a:spLocks noChangeShapeType="1"/>
          </p:cNvSpPr>
          <p:nvPr/>
        </p:nvSpPr>
        <p:spPr bwMode="auto">
          <a:xfrm flipH="1" flipV="1">
            <a:off x="6400800" y="5334000"/>
            <a:ext cx="1676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747" name="Text Box 83"/>
          <p:cNvSpPr txBox="1">
            <a:spLocks noChangeArrowheads="1"/>
          </p:cNvSpPr>
          <p:nvPr/>
        </p:nvSpPr>
        <p:spPr bwMode="auto">
          <a:xfrm>
            <a:off x="381000" y="1524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113748" name="Rectangle 84"/>
          <p:cNvSpPr>
            <a:spLocks noChangeArrowheads="1"/>
          </p:cNvSpPr>
          <p:nvPr/>
        </p:nvSpPr>
        <p:spPr bwMode="auto">
          <a:xfrm>
            <a:off x="4038600" y="1295400"/>
            <a:ext cx="762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749" name="Line 85"/>
          <p:cNvSpPr>
            <a:spLocks noChangeShapeType="1"/>
          </p:cNvSpPr>
          <p:nvPr/>
        </p:nvSpPr>
        <p:spPr bwMode="auto">
          <a:xfrm flipH="1">
            <a:off x="4038600" y="1447800"/>
            <a:ext cx="762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750" name="Text Box 86"/>
          <p:cNvSpPr txBox="1">
            <a:spLocks noChangeArrowheads="1"/>
          </p:cNvSpPr>
          <p:nvPr/>
        </p:nvSpPr>
        <p:spPr bwMode="auto">
          <a:xfrm>
            <a:off x="5334000" y="1676400"/>
            <a:ext cx="447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1A</a:t>
            </a:r>
          </a:p>
        </p:txBody>
      </p:sp>
      <p:sp>
        <p:nvSpPr>
          <p:cNvPr id="113751" name="Text Box 87"/>
          <p:cNvSpPr txBox="1">
            <a:spLocks noChangeArrowheads="1"/>
          </p:cNvSpPr>
          <p:nvPr/>
        </p:nvSpPr>
        <p:spPr bwMode="auto">
          <a:xfrm>
            <a:off x="1447800" y="31242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102</a:t>
            </a:r>
            <a:r>
              <a:rPr lang="en-US" sz="1000"/>
              <a:t>16</a:t>
            </a:r>
          </a:p>
        </p:txBody>
      </p:sp>
      <p:sp>
        <p:nvSpPr>
          <p:cNvPr id="113754" name="Rectangle 90"/>
          <p:cNvSpPr>
            <a:spLocks noChangeArrowheads="1"/>
          </p:cNvSpPr>
          <p:nvPr/>
        </p:nvSpPr>
        <p:spPr bwMode="auto">
          <a:xfrm>
            <a:off x="6324600" y="1295400"/>
            <a:ext cx="1524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755" name="Rectangle 91"/>
          <p:cNvSpPr>
            <a:spLocks noChangeArrowheads="1"/>
          </p:cNvSpPr>
          <p:nvPr/>
        </p:nvSpPr>
        <p:spPr bwMode="auto">
          <a:xfrm rot="16200000">
            <a:off x="7734300" y="1181100"/>
            <a:ext cx="5334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756" name="Freeform 92"/>
          <p:cNvSpPr>
            <a:spLocks/>
          </p:cNvSpPr>
          <p:nvPr/>
        </p:nvSpPr>
        <p:spPr bwMode="auto">
          <a:xfrm>
            <a:off x="6400800" y="1143000"/>
            <a:ext cx="1676400" cy="3556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0" y="192"/>
              </a:cxn>
              <a:cxn ang="0">
                <a:pos x="1104" y="0"/>
              </a:cxn>
            </a:cxnLst>
            <a:rect l="0" t="0" r="r" b="b"/>
            <a:pathLst>
              <a:path w="1144" h="224">
                <a:moveTo>
                  <a:pt x="0" y="192"/>
                </a:moveTo>
                <a:cubicBezTo>
                  <a:pt x="388" y="208"/>
                  <a:pt x="776" y="224"/>
                  <a:pt x="960" y="192"/>
                </a:cubicBezTo>
                <a:cubicBezTo>
                  <a:pt x="1144" y="160"/>
                  <a:pt x="1124" y="80"/>
                  <a:pt x="1104" y="0"/>
                </a:cubicBezTo>
              </a:path>
            </a:pathLst>
          </a:cu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757" name="Text Box 93"/>
          <p:cNvSpPr txBox="1">
            <a:spLocks noChangeArrowheads="1"/>
          </p:cNvSpPr>
          <p:nvPr/>
        </p:nvSpPr>
        <p:spPr bwMode="auto">
          <a:xfrm>
            <a:off x="7315200" y="1905000"/>
            <a:ext cx="382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13759" name="Text Box 95"/>
          <p:cNvSpPr txBox="1">
            <a:spLocks noChangeArrowheads="1"/>
          </p:cNvSpPr>
          <p:nvPr/>
        </p:nvSpPr>
        <p:spPr bwMode="auto">
          <a:xfrm>
            <a:off x="6400800" y="1600200"/>
            <a:ext cx="312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3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3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3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3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3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86 -0.00439 C 0.04358 -0.02659 0.0533 -0.04878 0.09219 -0.05988 C 0.13108 -0.07098 0.23247 -0.06358 0.26719 -0.07098 C 0.30191 -0.07838 0.30122 -0.09133 0.30052 -0.10428 " pathEditMode="relative" ptsTypes="aaaA">
                                      <p:cBhvr>
                                        <p:cTn id="29" dur="1000" fill="hold"/>
                                        <p:tgtEl>
                                          <p:spTgt spid="1137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748" grpId="0" animBg="1"/>
      <p:bldP spid="113749" grpId="0" animBg="1"/>
      <p:bldP spid="113750" grpId="0"/>
      <p:bldP spid="113754" grpId="0" animBg="1"/>
      <p:bldP spid="113755" grpId="0" animBg="1"/>
      <p:bldP spid="113756" grpId="0" animBg="1"/>
      <p:bldP spid="113757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ext Box 2"/>
          <p:cNvSpPr txBox="1">
            <a:spLocks noChangeArrowheads="1"/>
          </p:cNvSpPr>
          <p:nvPr/>
        </p:nvSpPr>
        <p:spPr bwMode="auto">
          <a:xfrm>
            <a:off x="990600" y="1447800"/>
            <a:ext cx="6924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1. </a:t>
            </a:r>
            <a:r>
              <a:rPr lang="sr-Latn-CS"/>
              <a:t>Kopiranje sadržaja programskog brojača</a:t>
            </a:r>
            <a:r>
              <a:rPr lang="pt-BR"/>
              <a:t> (</a:t>
            </a:r>
            <a:r>
              <a:rPr lang="sr-Latn-CS"/>
              <a:t>PC</a:t>
            </a:r>
            <a:r>
              <a:rPr lang="pt-BR"/>
              <a:t>)</a:t>
            </a:r>
          </a:p>
          <a:p>
            <a:r>
              <a:rPr lang="en-US"/>
              <a:t>	</a:t>
            </a:r>
            <a:r>
              <a:rPr lang="sr-Latn-CS"/>
              <a:t>preko adresne magistrale</a:t>
            </a:r>
            <a:r>
              <a:rPr lang="pt-BR"/>
              <a:t> (</a:t>
            </a:r>
            <a:r>
              <a:rPr lang="sr-Latn-CS"/>
              <a:t>A</a:t>
            </a:r>
            <a:r>
              <a:rPr lang="pt-BR"/>
              <a:t>) </a:t>
            </a:r>
            <a:r>
              <a:rPr lang="sr-Latn-CS"/>
              <a:t>u memorijski adresni registar</a:t>
            </a:r>
            <a:r>
              <a:rPr lang="pt-BR"/>
              <a:t> (</a:t>
            </a:r>
            <a:r>
              <a:rPr lang="sr-Latn-CS"/>
              <a:t>MAR</a:t>
            </a:r>
            <a:r>
              <a:rPr lang="pt-BR"/>
              <a:t>)</a:t>
            </a:r>
            <a:endParaRPr lang="en-US"/>
          </a:p>
        </p:txBody>
      </p:sp>
      <p:sp>
        <p:nvSpPr>
          <p:cNvPr id="115715" name="Text Box 3"/>
          <p:cNvSpPr txBox="1">
            <a:spLocks noChangeArrowheads="1"/>
          </p:cNvSpPr>
          <p:nvPr/>
        </p:nvSpPr>
        <p:spPr bwMode="auto">
          <a:xfrm>
            <a:off x="914400" y="2362200"/>
            <a:ext cx="4508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2. </a:t>
            </a:r>
            <a:r>
              <a:rPr lang="sr-Latn-CS"/>
              <a:t>Postaljanje signala za čitanje iz memorije</a:t>
            </a:r>
            <a:r>
              <a:rPr lang="pt-BR"/>
              <a:t> (</a:t>
            </a:r>
            <a:r>
              <a:rPr lang="sr-Latn-CS"/>
              <a:t>MR</a:t>
            </a:r>
            <a:r>
              <a:rPr lang="pt-BR"/>
              <a:t>)</a:t>
            </a:r>
            <a:endParaRPr lang="en-US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914400" y="3124200"/>
            <a:ext cx="6267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3. </a:t>
            </a:r>
            <a:r>
              <a:rPr lang="sr-Latn-CS"/>
              <a:t>Prebacivanje operanda iz memorije pomoću bafera registra</a:t>
            </a:r>
            <a:r>
              <a:rPr lang="pt-BR"/>
              <a:t> (</a:t>
            </a:r>
            <a:r>
              <a:rPr lang="sr-Latn-CS"/>
              <a:t>MBR</a:t>
            </a:r>
            <a:r>
              <a:rPr lang="pt-BR"/>
              <a:t>)</a:t>
            </a:r>
          </a:p>
          <a:p>
            <a:r>
              <a:rPr lang="en-US"/>
              <a:t>	</a:t>
            </a:r>
            <a:r>
              <a:rPr lang="sr-Latn-CS"/>
              <a:t>u reg</a:t>
            </a:r>
            <a:r>
              <a:rPr lang="en-US"/>
              <a:t>i</a:t>
            </a:r>
            <a:r>
              <a:rPr lang="sr-Latn-CS"/>
              <a:t>star adrese podataka</a:t>
            </a:r>
            <a:r>
              <a:rPr lang="pt-BR"/>
              <a:t> (</a:t>
            </a:r>
            <a:r>
              <a:rPr lang="sr-Latn-CS"/>
              <a:t>DC</a:t>
            </a:r>
            <a:r>
              <a:rPr lang="pt-BR"/>
              <a:t>), </a:t>
            </a:r>
            <a:r>
              <a:rPr lang="sr-Latn-CS"/>
              <a:t>preko linija C i F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690" name="Group 2"/>
          <p:cNvGrpSpPr>
            <a:grpSpLocks/>
          </p:cNvGrpSpPr>
          <p:nvPr/>
        </p:nvGrpSpPr>
        <p:grpSpPr bwMode="auto">
          <a:xfrm>
            <a:off x="228600" y="838200"/>
            <a:ext cx="1524000" cy="1295400"/>
            <a:chOff x="864" y="1920"/>
            <a:chExt cx="960" cy="816"/>
          </a:xfrm>
        </p:grpSpPr>
        <p:sp>
          <p:nvSpPr>
            <p:cNvPr id="114691" name="Rectangle 3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14692" name="Text Box 4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(MAR)</a:t>
              </a:r>
            </a:p>
          </p:txBody>
        </p:sp>
      </p:grpSp>
      <p:sp>
        <p:nvSpPr>
          <p:cNvPr id="114693" name="Rectangle 5"/>
          <p:cNvSpPr>
            <a:spLocks noChangeArrowheads="1"/>
          </p:cNvSpPr>
          <p:nvPr/>
        </p:nvSpPr>
        <p:spPr bwMode="auto">
          <a:xfrm>
            <a:off x="152400" y="2667000"/>
            <a:ext cx="7010400" cy="3276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4694" name="Group 6"/>
          <p:cNvGrpSpPr>
            <a:grpSpLocks/>
          </p:cNvGrpSpPr>
          <p:nvPr/>
        </p:nvGrpSpPr>
        <p:grpSpPr bwMode="auto">
          <a:xfrm>
            <a:off x="2514600" y="838200"/>
            <a:ext cx="1524000" cy="1295400"/>
            <a:chOff x="2064" y="2784"/>
            <a:chExt cx="960" cy="816"/>
          </a:xfrm>
        </p:grpSpPr>
        <p:sp>
          <p:nvSpPr>
            <p:cNvPr id="114695" name="Rectangle 7"/>
            <p:cNvSpPr>
              <a:spLocks noChangeArrowheads="1"/>
            </p:cNvSpPr>
            <p:nvPr/>
          </p:nvSpPr>
          <p:spPr bwMode="auto">
            <a:xfrm>
              <a:off x="2064" y="2784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14696" name="Text Box 8"/>
            <p:cNvSpPr txBox="1">
              <a:spLocks noChangeArrowheads="1"/>
            </p:cNvSpPr>
            <p:nvPr/>
          </p:nvSpPr>
          <p:spPr bwMode="auto">
            <a:xfrm>
              <a:off x="2112" y="2976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Operativna memorija</a:t>
              </a:r>
            </a:p>
          </p:txBody>
        </p:sp>
      </p:grpSp>
      <p:grpSp>
        <p:nvGrpSpPr>
          <p:cNvPr id="114697" name="Group 9"/>
          <p:cNvGrpSpPr>
            <a:grpSpLocks/>
          </p:cNvGrpSpPr>
          <p:nvPr/>
        </p:nvGrpSpPr>
        <p:grpSpPr bwMode="auto">
          <a:xfrm>
            <a:off x="1752600" y="1295400"/>
            <a:ext cx="762000" cy="304800"/>
            <a:chOff x="1776" y="2447"/>
            <a:chExt cx="672" cy="192"/>
          </a:xfrm>
        </p:grpSpPr>
        <p:sp>
          <p:nvSpPr>
            <p:cNvPr id="114698" name="Line 10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699" name="Line 11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4700" name="Group 12"/>
          <p:cNvGrpSpPr>
            <a:grpSpLocks/>
          </p:cNvGrpSpPr>
          <p:nvPr/>
        </p:nvGrpSpPr>
        <p:grpSpPr bwMode="auto">
          <a:xfrm rot="16200000">
            <a:off x="990600" y="2362200"/>
            <a:ext cx="762000" cy="304800"/>
            <a:chOff x="1776" y="2447"/>
            <a:chExt cx="672" cy="192"/>
          </a:xfrm>
        </p:grpSpPr>
        <p:sp>
          <p:nvSpPr>
            <p:cNvPr id="114701" name="Line 13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02" name="Line 14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4703" name="Group 15"/>
          <p:cNvGrpSpPr>
            <a:grpSpLocks/>
          </p:cNvGrpSpPr>
          <p:nvPr/>
        </p:nvGrpSpPr>
        <p:grpSpPr bwMode="auto">
          <a:xfrm>
            <a:off x="4800600" y="838200"/>
            <a:ext cx="1524000" cy="1295400"/>
            <a:chOff x="864" y="1920"/>
            <a:chExt cx="960" cy="816"/>
          </a:xfrm>
        </p:grpSpPr>
        <p:sp>
          <p:nvSpPr>
            <p:cNvPr id="114704" name="Rectangle 16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14705" name="Text Box 17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(MBR)</a:t>
              </a:r>
            </a:p>
          </p:txBody>
        </p:sp>
      </p:grpSp>
      <p:grpSp>
        <p:nvGrpSpPr>
          <p:cNvPr id="114706" name="Group 18"/>
          <p:cNvGrpSpPr>
            <a:grpSpLocks/>
          </p:cNvGrpSpPr>
          <p:nvPr/>
        </p:nvGrpSpPr>
        <p:grpSpPr bwMode="auto">
          <a:xfrm>
            <a:off x="4038600" y="1295400"/>
            <a:ext cx="762000" cy="304800"/>
            <a:chOff x="1776" y="2447"/>
            <a:chExt cx="672" cy="192"/>
          </a:xfrm>
        </p:grpSpPr>
        <p:sp>
          <p:nvSpPr>
            <p:cNvPr id="114707" name="Line 19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08" name="Line 20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4709" name="Group 21"/>
          <p:cNvGrpSpPr>
            <a:grpSpLocks/>
          </p:cNvGrpSpPr>
          <p:nvPr/>
        </p:nvGrpSpPr>
        <p:grpSpPr bwMode="auto">
          <a:xfrm>
            <a:off x="4495800" y="4648200"/>
            <a:ext cx="1905000" cy="1066800"/>
            <a:chOff x="2832" y="2400"/>
            <a:chExt cx="1200" cy="672"/>
          </a:xfrm>
        </p:grpSpPr>
        <p:sp>
          <p:nvSpPr>
            <p:cNvPr id="114710" name="Text Box 22"/>
            <p:cNvSpPr txBox="1">
              <a:spLocks noChangeArrowheads="1"/>
            </p:cNvSpPr>
            <p:nvPr/>
          </p:nvSpPr>
          <p:spPr bwMode="auto">
            <a:xfrm>
              <a:off x="2880" y="2448"/>
              <a:ext cx="111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digitalna kola</a:t>
              </a:r>
            </a:p>
            <a:p>
              <a:pPr algn="ctr"/>
              <a:r>
                <a:rPr lang="en-US"/>
                <a:t>za generisanje</a:t>
              </a:r>
            </a:p>
            <a:p>
              <a:pPr algn="ctr"/>
              <a:r>
                <a:rPr lang="en-US"/>
                <a:t>kontrolnih signala</a:t>
              </a:r>
            </a:p>
          </p:txBody>
        </p:sp>
        <p:sp>
          <p:nvSpPr>
            <p:cNvPr id="114711" name="Rectangle 23"/>
            <p:cNvSpPr>
              <a:spLocks noChangeArrowheads="1"/>
            </p:cNvSpPr>
            <p:nvPr/>
          </p:nvSpPr>
          <p:spPr bwMode="auto">
            <a:xfrm>
              <a:off x="2832" y="2400"/>
              <a:ext cx="1200" cy="67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4712" name="Group 24"/>
          <p:cNvGrpSpPr>
            <a:grpSpLocks/>
          </p:cNvGrpSpPr>
          <p:nvPr/>
        </p:nvGrpSpPr>
        <p:grpSpPr bwMode="auto">
          <a:xfrm>
            <a:off x="4495800" y="2895600"/>
            <a:ext cx="1905000" cy="609600"/>
            <a:chOff x="2832" y="1872"/>
            <a:chExt cx="1200" cy="384"/>
          </a:xfrm>
        </p:grpSpPr>
        <p:sp>
          <p:nvSpPr>
            <p:cNvPr id="114713" name="Rectangle 25"/>
            <p:cNvSpPr>
              <a:spLocks noChangeArrowheads="1"/>
            </p:cNvSpPr>
            <p:nvPr/>
          </p:nvSpPr>
          <p:spPr bwMode="auto">
            <a:xfrm>
              <a:off x="2832" y="1872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14" name="Text Box 26"/>
            <p:cNvSpPr txBox="1">
              <a:spLocks noChangeArrowheads="1"/>
            </p:cNvSpPr>
            <p:nvPr/>
          </p:nvSpPr>
          <p:spPr bwMode="auto">
            <a:xfrm>
              <a:off x="2928" y="1968"/>
              <a:ext cx="9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registar naredbi</a:t>
              </a:r>
            </a:p>
          </p:txBody>
        </p:sp>
      </p:grpSp>
      <p:grpSp>
        <p:nvGrpSpPr>
          <p:cNvPr id="114715" name="Group 27"/>
          <p:cNvGrpSpPr>
            <a:grpSpLocks/>
          </p:cNvGrpSpPr>
          <p:nvPr/>
        </p:nvGrpSpPr>
        <p:grpSpPr bwMode="auto">
          <a:xfrm>
            <a:off x="4495800" y="3810000"/>
            <a:ext cx="1905000" cy="609600"/>
            <a:chOff x="2832" y="3264"/>
            <a:chExt cx="1200" cy="384"/>
          </a:xfrm>
        </p:grpSpPr>
        <p:sp>
          <p:nvSpPr>
            <p:cNvPr id="114716" name="Text Box 28"/>
            <p:cNvSpPr txBox="1">
              <a:spLocks noChangeArrowheads="1"/>
            </p:cNvSpPr>
            <p:nvPr/>
          </p:nvSpPr>
          <p:spPr bwMode="auto">
            <a:xfrm>
              <a:off x="2832" y="3360"/>
              <a:ext cx="11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dekoder instrukcija</a:t>
              </a:r>
            </a:p>
          </p:txBody>
        </p:sp>
        <p:sp>
          <p:nvSpPr>
            <p:cNvPr id="114717" name="Rectangle 29"/>
            <p:cNvSpPr>
              <a:spLocks noChangeArrowheads="1"/>
            </p:cNvSpPr>
            <p:nvPr/>
          </p:nvSpPr>
          <p:spPr bwMode="auto">
            <a:xfrm>
              <a:off x="2832" y="3264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4718" name="Group 30"/>
          <p:cNvGrpSpPr>
            <a:grpSpLocks/>
          </p:cNvGrpSpPr>
          <p:nvPr/>
        </p:nvGrpSpPr>
        <p:grpSpPr bwMode="auto">
          <a:xfrm rot="16200000">
            <a:off x="5181600" y="2362200"/>
            <a:ext cx="762000" cy="304800"/>
            <a:chOff x="1776" y="2447"/>
            <a:chExt cx="672" cy="192"/>
          </a:xfrm>
        </p:grpSpPr>
        <p:sp>
          <p:nvSpPr>
            <p:cNvPr id="114719" name="Line 31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20" name="Line 32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4721" name="Group 33"/>
          <p:cNvGrpSpPr>
            <a:grpSpLocks/>
          </p:cNvGrpSpPr>
          <p:nvPr/>
        </p:nvGrpSpPr>
        <p:grpSpPr bwMode="auto">
          <a:xfrm rot="16200000">
            <a:off x="5410200" y="3505200"/>
            <a:ext cx="304800" cy="304800"/>
            <a:chOff x="1776" y="2447"/>
            <a:chExt cx="672" cy="192"/>
          </a:xfrm>
        </p:grpSpPr>
        <p:sp>
          <p:nvSpPr>
            <p:cNvPr id="114722" name="Line 34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23" name="Line 35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4724" name="Group 36"/>
          <p:cNvGrpSpPr>
            <a:grpSpLocks/>
          </p:cNvGrpSpPr>
          <p:nvPr/>
        </p:nvGrpSpPr>
        <p:grpSpPr bwMode="auto">
          <a:xfrm rot="16200000">
            <a:off x="5448300" y="4381500"/>
            <a:ext cx="228600" cy="304800"/>
            <a:chOff x="1776" y="2447"/>
            <a:chExt cx="672" cy="192"/>
          </a:xfrm>
        </p:grpSpPr>
        <p:sp>
          <p:nvSpPr>
            <p:cNvPr id="114725" name="Line 37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26" name="Line 38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4727" name="Group 39"/>
          <p:cNvGrpSpPr>
            <a:grpSpLocks/>
          </p:cNvGrpSpPr>
          <p:nvPr/>
        </p:nvGrpSpPr>
        <p:grpSpPr bwMode="auto">
          <a:xfrm>
            <a:off x="838200" y="2895600"/>
            <a:ext cx="1905000" cy="685800"/>
            <a:chOff x="720" y="2304"/>
            <a:chExt cx="1200" cy="432"/>
          </a:xfrm>
        </p:grpSpPr>
        <p:sp>
          <p:nvSpPr>
            <p:cNvPr id="114728" name="Text Box 40"/>
            <p:cNvSpPr txBox="1">
              <a:spLocks noChangeArrowheads="1"/>
            </p:cNvSpPr>
            <p:nvPr/>
          </p:nvSpPr>
          <p:spPr bwMode="auto">
            <a:xfrm>
              <a:off x="720" y="2304"/>
              <a:ext cx="3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/>
                <a:t>(</a:t>
              </a:r>
              <a:r>
                <a:rPr lang="sr-Latn-CS"/>
                <a:t>PC</a:t>
              </a:r>
              <a:r>
                <a:rPr lang="pt-BR"/>
                <a:t>)</a:t>
              </a:r>
              <a:endParaRPr lang="en-US" sz="1000"/>
            </a:p>
          </p:txBody>
        </p:sp>
        <p:sp>
          <p:nvSpPr>
            <p:cNvPr id="114729" name="Rectangle 41"/>
            <p:cNvSpPr>
              <a:spLocks noChangeArrowheads="1"/>
            </p:cNvSpPr>
            <p:nvPr/>
          </p:nvSpPr>
          <p:spPr bwMode="auto">
            <a:xfrm>
              <a:off x="720" y="2304"/>
              <a:ext cx="1200" cy="43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4730" name="Text Box 42"/>
          <p:cNvSpPr txBox="1">
            <a:spLocks noChangeArrowheads="1"/>
          </p:cNvSpPr>
          <p:nvPr/>
        </p:nvSpPr>
        <p:spPr bwMode="auto">
          <a:xfrm>
            <a:off x="533400" y="5562600"/>
            <a:ext cx="302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sr-Latn-CS"/>
              <a:t>ontrolno </a:t>
            </a:r>
            <a:r>
              <a:rPr lang="en-US"/>
              <a:t>– </a:t>
            </a:r>
            <a:r>
              <a:rPr lang="sr-Latn-CS"/>
              <a:t>upravljačka jedinica</a:t>
            </a:r>
            <a:endParaRPr lang="en-US"/>
          </a:p>
        </p:txBody>
      </p:sp>
      <p:grpSp>
        <p:nvGrpSpPr>
          <p:cNvPr id="114731" name="Group 43"/>
          <p:cNvGrpSpPr>
            <a:grpSpLocks/>
          </p:cNvGrpSpPr>
          <p:nvPr/>
        </p:nvGrpSpPr>
        <p:grpSpPr bwMode="auto">
          <a:xfrm>
            <a:off x="1828800" y="3581400"/>
            <a:ext cx="2667000" cy="1524000"/>
            <a:chOff x="1152" y="2256"/>
            <a:chExt cx="1680" cy="864"/>
          </a:xfrm>
        </p:grpSpPr>
        <p:sp>
          <p:nvSpPr>
            <p:cNvPr id="114732" name="Line 44"/>
            <p:cNvSpPr>
              <a:spLocks noChangeShapeType="1"/>
            </p:cNvSpPr>
            <p:nvPr/>
          </p:nvSpPr>
          <p:spPr bwMode="auto">
            <a:xfrm flipH="1" flipV="1">
              <a:off x="1152" y="2256"/>
              <a:ext cx="0" cy="864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33" name="Line 45"/>
            <p:cNvSpPr>
              <a:spLocks noChangeShapeType="1"/>
            </p:cNvSpPr>
            <p:nvPr/>
          </p:nvSpPr>
          <p:spPr bwMode="auto">
            <a:xfrm>
              <a:off x="1152" y="3120"/>
              <a:ext cx="1680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734" name="Text Box 46"/>
          <p:cNvSpPr txBox="1">
            <a:spLocks noChangeArrowheads="1"/>
          </p:cNvSpPr>
          <p:nvPr/>
        </p:nvSpPr>
        <p:spPr bwMode="auto">
          <a:xfrm>
            <a:off x="1524000" y="22098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14735" name="Text Box 47"/>
          <p:cNvSpPr txBox="1">
            <a:spLocks noChangeArrowheads="1"/>
          </p:cNvSpPr>
          <p:nvPr/>
        </p:nvSpPr>
        <p:spPr bwMode="auto">
          <a:xfrm>
            <a:off x="1828800" y="9144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14736" name="Text Box 48"/>
          <p:cNvSpPr txBox="1">
            <a:spLocks noChangeArrowheads="1"/>
          </p:cNvSpPr>
          <p:nvPr/>
        </p:nvSpPr>
        <p:spPr bwMode="auto">
          <a:xfrm>
            <a:off x="4191000" y="9144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14737" name="Text Box 49"/>
          <p:cNvSpPr txBox="1">
            <a:spLocks noChangeArrowheads="1"/>
          </p:cNvSpPr>
          <p:nvPr/>
        </p:nvSpPr>
        <p:spPr bwMode="auto">
          <a:xfrm>
            <a:off x="5715000" y="22098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114738" name="Text Box 50"/>
          <p:cNvSpPr txBox="1">
            <a:spLocks noChangeArrowheads="1"/>
          </p:cNvSpPr>
          <p:nvPr/>
        </p:nvSpPr>
        <p:spPr bwMode="auto">
          <a:xfrm>
            <a:off x="1828800" y="4038600"/>
            <a:ext cx="2746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I</a:t>
            </a:r>
            <a:endParaRPr lang="en-US" sz="1000" b="1">
              <a:solidFill>
                <a:srgbClr val="FF0000"/>
              </a:solidFill>
            </a:endParaRPr>
          </a:p>
        </p:txBody>
      </p:sp>
      <p:grpSp>
        <p:nvGrpSpPr>
          <p:cNvPr id="114739" name="Group 51"/>
          <p:cNvGrpSpPr>
            <a:grpSpLocks/>
          </p:cNvGrpSpPr>
          <p:nvPr/>
        </p:nvGrpSpPr>
        <p:grpSpPr bwMode="auto">
          <a:xfrm>
            <a:off x="3733800" y="2133600"/>
            <a:ext cx="762000" cy="2667000"/>
            <a:chOff x="2352" y="1344"/>
            <a:chExt cx="480" cy="1680"/>
          </a:xfrm>
        </p:grpSpPr>
        <p:sp>
          <p:nvSpPr>
            <p:cNvPr id="114740" name="Line 52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41" name="Line 53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742" name="Text Box 54"/>
          <p:cNvSpPr txBox="1">
            <a:spLocks noChangeArrowheads="1"/>
          </p:cNvSpPr>
          <p:nvPr/>
        </p:nvSpPr>
        <p:spPr bwMode="auto">
          <a:xfrm>
            <a:off x="3200400" y="22860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grpSp>
        <p:nvGrpSpPr>
          <p:cNvPr id="114743" name="Group 55"/>
          <p:cNvGrpSpPr>
            <a:grpSpLocks/>
          </p:cNvGrpSpPr>
          <p:nvPr/>
        </p:nvGrpSpPr>
        <p:grpSpPr bwMode="auto">
          <a:xfrm>
            <a:off x="6858000" y="685800"/>
            <a:ext cx="2111375" cy="381000"/>
            <a:chOff x="1728" y="3984"/>
            <a:chExt cx="1330" cy="240"/>
          </a:xfrm>
        </p:grpSpPr>
        <p:sp>
          <p:nvSpPr>
            <p:cNvPr id="114744" name="Rectangle 56"/>
            <p:cNvSpPr>
              <a:spLocks noChangeArrowheads="1"/>
            </p:cNvSpPr>
            <p:nvPr/>
          </p:nvSpPr>
          <p:spPr bwMode="auto">
            <a:xfrm>
              <a:off x="1728" y="3984"/>
              <a:ext cx="1296" cy="24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5" name="Text Box 57"/>
            <p:cNvSpPr txBox="1">
              <a:spLocks noChangeArrowheads="1"/>
            </p:cNvSpPr>
            <p:nvPr/>
          </p:nvSpPr>
          <p:spPr bwMode="auto">
            <a:xfrm>
              <a:off x="1728" y="3984"/>
              <a:ext cx="13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/>
                <a:t>adresni reg. pod (DC)</a:t>
              </a:r>
            </a:p>
          </p:txBody>
        </p:sp>
      </p:grpSp>
      <p:grpSp>
        <p:nvGrpSpPr>
          <p:cNvPr id="114746" name="Group 58"/>
          <p:cNvGrpSpPr>
            <a:grpSpLocks/>
          </p:cNvGrpSpPr>
          <p:nvPr/>
        </p:nvGrpSpPr>
        <p:grpSpPr bwMode="auto">
          <a:xfrm>
            <a:off x="7315200" y="3124200"/>
            <a:ext cx="1828800" cy="381000"/>
            <a:chOff x="864" y="3936"/>
            <a:chExt cx="1152" cy="240"/>
          </a:xfrm>
        </p:grpSpPr>
        <p:sp>
          <p:nvSpPr>
            <p:cNvPr id="114747" name="Rectangle 59"/>
            <p:cNvSpPr>
              <a:spLocks noChangeArrowheads="1"/>
            </p:cNvSpPr>
            <p:nvPr/>
          </p:nvSpPr>
          <p:spPr bwMode="auto">
            <a:xfrm>
              <a:off x="864" y="3936"/>
              <a:ext cx="1056" cy="24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8" name="Text Box 60"/>
            <p:cNvSpPr txBox="1">
              <a:spLocks noChangeArrowheads="1"/>
            </p:cNvSpPr>
            <p:nvPr/>
          </p:nvSpPr>
          <p:spPr bwMode="auto">
            <a:xfrm>
              <a:off x="864" y="3936"/>
              <a:ext cx="1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/>
                <a:t>ALU sa ACC-om</a:t>
              </a:r>
            </a:p>
          </p:txBody>
        </p:sp>
      </p:grpSp>
      <p:sp>
        <p:nvSpPr>
          <p:cNvPr id="114749" name="Line 61"/>
          <p:cNvSpPr>
            <a:spLocks noChangeShapeType="1"/>
          </p:cNvSpPr>
          <p:nvPr/>
        </p:nvSpPr>
        <p:spPr bwMode="auto">
          <a:xfrm rot="10800000" flipH="1">
            <a:off x="8153400" y="1066800"/>
            <a:ext cx="0" cy="205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50" name="Line 62"/>
          <p:cNvSpPr>
            <a:spLocks noChangeShapeType="1"/>
          </p:cNvSpPr>
          <p:nvPr/>
        </p:nvSpPr>
        <p:spPr bwMode="auto">
          <a:xfrm rot="10800000" flipH="1">
            <a:off x="7848600" y="1066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51" name="Line 63"/>
          <p:cNvSpPr>
            <a:spLocks noChangeShapeType="1"/>
          </p:cNvSpPr>
          <p:nvPr/>
        </p:nvSpPr>
        <p:spPr bwMode="auto">
          <a:xfrm rot="16200000" flipH="1">
            <a:off x="7086600" y="838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52" name="Line 64"/>
          <p:cNvSpPr>
            <a:spLocks noChangeShapeType="1"/>
          </p:cNvSpPr>
          <p:nvPr/>
        </p:nvSpPr>
        <p:spPr bwMode="auto">
          <a:xfrm rot="16200000" flipH="1">
            <a:off x="7086600" y="5334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53" name="Line 65"/>
          <p:cNvSpPr>
            <a:spLocks noChangeShapeType="1"/>
          </p:cNvSpPr>
          <p:nvPr/>
        </p:nvSpPr>
        <p:spPr bwMode="auto">
          <a:xfrm rot="10800000" flipH="1">
            <a:off x="7848600" y="1600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54" name="Line 66"/>
          <p:cNvSpPr>
            <a:spLocks noChangeShapeType="1"/>
          </p:cNvSpPr>
          <p:nvPr/>
        </p:nvSpPr>
        <p:spPr bwMode="auto">
          <a:xfrm rot="16200000" flipH="1">
            <a:off x="4457700" y="-2933700"/>
            <a:ext cx="0" cy="678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55" name="Line 67"/>
          <p:cNvSpPr>
            <a:spLocks noChangeShapeType="1"/>
          </p:cNvSpPr>
          <p:nvPr/>
        </p:nvSpPr>
        <p:spPr bwMode="auto">
          <a:xfrm rot="16200000" flipH="1">
            <a:off x="4457700" y="-3543300"/>
            <a:ext cx="0" cy="739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56" name="Line 68"/>
          <p:cNvSpPr>
            <a:spLocks noChangeShapeType="1"/>
          </p:cNvSpPr>
          <p:nvPr/>
        </p:nvSpPr>
        <p:spPr bwMode="auto">
          <a:xfrm rot="10800000" flipH="1">
            <a:off x="8153400" y="152400"/>
            <a:ext cx="0" cy="5318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57" name="Line 69"/>
          <p:cNvSpPr>
            <a:spLocks noChangeShapeType="1"/>
          </p:cNvSpPr>
          <p:nvPr/>
        </p:nvSpPr>
        <p:spPr bwMode="auto">
          <a:xfrm rot="10800000" flipH="1">
            <a:off x="7848600" y="455613"/>
            <a:ext cx="1588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58" name="Line 70"/>
          <p:cNvSpPr>
            <a:spLocks noChangeShapeType="1"/>
          </p:cNvSpPr>
          <p:nvPr/>
        </p:nvSpPr>
        <p:spPr bwMode="auto">
          <a:xfrm rot="10800000" flipH="1">
            <a:off x="1066800" y="4572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59" name="Line 71"/>
          <p:cNvSpPr>
            <a:spLocks noChangeShapeType="1"/>
          </p:cNvSpPr>
          <p:nvPr/>
        </p:nvSpPr>
        <p:spPr bwMode="auto">
          <a:xfrm rot="10800000" flipH="1">
            <a:off x="762000" y="1524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4760" name="Group 72"/>
          <p:cNvGrpSpPr>
            <a:grpSpLocks/>
          </p:cNvGrpSpPr>
          <p:nvPr/>
        </p:nvGrpSpPr>
        <p:grpSpPr bwMode="auto">
          <a:xfrm>
            <a:off x="3048000" y="2133600"/>
            <a:ext cx="1447800" cy="2819400"/>
            <a:chOff x="2352" y="1344"/>
            <a:chExt cx="480" cy="1680"/>
          </a:xfrm>
        </p:grpSpPr>
        <p:sp>
          <p:nvSpPr>
            <p:cNvPr id="114761" name="Line 73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62" name="Line 74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763" name="Text Box 75"/>
          <p:cNvSpPr txBox="1">
            <a:spLocks noChangeArrowheads="1"/>
          </p:cNvSpPr>
          <p:nvPr/>
        </p:nvSpPr>
        <p:spPr bwMode="auto">
          <a:xfrm>
            <a:off x="2514600" y="22860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sp>
        <p:nvSpPr>
          <p:cNvPr id="114764" name="Line 76"/>
          <p:cNvSpPr>
            <a:spLocks noChangeShapeType="1"/>
          </p:cNvSpPr>
          <p:nvPr/>
        </p:nvSpPr>
        <p:spPr bwMode="auto">
          <a:xfrm flipV="1">
            <a:off x="8077200" y="3505200"/>
            <a:ext cx="0" cy="18288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65" name="Line 77"/>
          <p:cNvSpPr>
            <a:spLocks noChangeShapeType="1"/>
          </p:cNvSpPr>
          <p:nvPr/>
        </p:nvSpPr>
        <p:spPr bwMode="auto">
          <a:xfrm flipV="1">
            <a:off x="10668000" y="-3124200"/>
            <a:ext cx="0" cy="11430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4766" name="Group 78"/>
          <p:cNvGrpSpPr>
            <a:grpSpLocks/>
          </p:cNvGrpSpPr>
          <p:nvPr/>
        </p:nvGrpSpPr>
        <p:grpSpPr bwMode="auto">
          <a:xfrm>
            <a:off x="6400800" y="1066800"/>
            <a:ext cx="838200" cy="3886200"/>
            <a:chOff x="4032" y="672"/>
            <a:chExt cx="528" cy="2448"/>
          </a:xfrm>
        </p:grpSpPr>
        <p:sp>
          <p:nvSpPr>
            <p:cNvPr id="114767" name="Line 79"/>
            <p:cNvSpPr>
              <a:spLocks noChangeShapeType="1"/>
            </p:cNvSpPr>
            <p:nvPr/>
          </p:nvSpPr>
          <p:spPr bwMode="auto">
            <a:xfrm flipV="1">
              <a:off x="4560" y="672"/>
              <a:ext cx="0" cy="72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68" name="Line 80"/>
            <p:cNvSpPr>
              <a:spLocks noChangeShapeType="1"/>
            </p:cNvSpPr>
            <p:nvPr/>
          </p:nvSpPr>
          <p:spPr bwMode="auto">
            <a:xfrm>
              <a:off x="4272" y="1392"/>
              <a:ext cx="288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69" name="Line 81"/>
            <p:cNvSpPr>
              <a:spLocks noChangeShapeType="1"/>
            </p:cNvSpPr>
            <p:nvPr/>
          </p:nvSpPr>
          <p:spPr bwMode="auto">
            <a:xfrm flipV="1">
              <a:off x="4272" y="1392"/>
              <a:ext cx="0" cy="1728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70" name="Line 82"/>
            <p:cNvSpPr>
              <a:spLocks noChangeShapeType="1"/>
            </p:cNvSpPr>
            <p:nvPr/>
          </p:nvSpPr>
          <p:spPr bwMode="auto">
            <a:xfrm>
              <a:off x="4032" y="3120"/>
              <a:ext cx="240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771" name="Line 83"/>
          <p:cNvSpPr>
            <a:spLocks noChangeShapeType="1"/>
          </p:cNvSpPr>
          <p:nvPr/>
        </p:nvSpPr>
        <p:spPr bwMode="auto">
          <a:xfrm flipH="1" flipV="1">
            <a:off x="6400800" y="5334000"/>
            <a:ext cx="1676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72" name="Text Box 84"/>
          <p:cNvSpPr txBox="1">
            <a:spLocks noChangeArrowheads="1"/>
          </p:cNvSpPr>
          <p:nvPr/>
        </p:nvSpPr>
        <p:spPr bwMode="auto">
          <a:xfrm>
            <a:off x="381000" y="1524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114775" name="Text Box 87"/>
          <p:cNvSpPr txBox="1">
            <a:spLocks noChangeArrowheads="1"/>
          </p:cNvSpPr>
          <p:nvPr/>
        </p:nvSpPr>
        <p:spPr bwMode="auto">
          <a:xfrm>
            <a:off x="8305800" y="1143000"/>
            <a:ext cx="447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1A</a:t>
            </a:r>
          </a:p>
        </p:txBody>
      </p:sp>
      <p:sp>
        <p:nvSpPr>
          <p:cNvPr id="114776" name="Text Box 88"/>
          <p:cNvSpPr txBox="1">
            <a:spLocks noChangeArrowheads="1"/>
          </p:cNvSpPr>
          <p:nvPr/>
        </p:nvSpPr>
        <p:spPr bwMode="auto">
          <a:xfrm>
            <a:off x="1447800" y="31242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102</a:t>
            </a:r>
            <a:r>
              <a:rPr lang="en-US" sz="1000"/>
              <a:t>16</a:t>
            </a:r>
          </a:p>
        </p:txBody>
      </p:sp>
      <p:sp>
        <p:nvSpPr>
          <p:cNvPr id="114777" name="Rectangle 89"/>
          <p:cNvSpPr>
            <a:spLocks noChangeArrowheads="1"/>
          </p:cNvSpPr>
          <p:nvPr/>
        </p:nvSpPr>
        <p:spPr bwMode="auto">
          <a:xfrm>
            <a:off x="6324600" y="1295400"/>
            <a:ext cx="1524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78" name="Rectangle 90"/>
          <p:cNvSpPr>
            <a:spLocks noChangeArrowheads="1"/>
          </p:cNvSpPr>
          <p:nvPr/>
        </p:nvSpPr>
        <p:spPr bwMode="auto">
          <a:xfrm rot="16200000">
            <a:off x="7734300" y="1181100"/>
            <a:ext cx="5334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79" name="Freeform 91"/>
          <p:cNvSpPr>
            <a:spLocks/>
          </p:cNvSpPr>
          <p:nvPr/>
        </p:nvSpPr>
        <p:spPr bwMode="auto">
          <a:xfrm>
            <a:off x="6400800" y="1143000"/>
            <a:ext cx="1676400" cy="3556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0" y="192"/>
              </a:cxn>
              <a:cxn ang="0">
                <a:pos x="1104" y="0"/>
              </a:cxn>
            </a:cxnLst>
            <a:rect l="0" t="0" r="r" b="b"/>
            <a:pathLst>
              <a:path w="1144" h="224">
                <a:moveTo>
                  <a:pt x="0" y="192"/>
                </a:moveTo>
                <a:cubicBezTo>
                  <a:pt x="388" y="208"/>
                  <a:pt x="776" y="224"/>
                  <a:pt x="960" y="192"/>
                </a:cubicBezTo>
                <a:cubicBezTo>
                  <a:pt x="1144" y="160"/>
                  <a:pt x="1124" y="80"/>
                  <a:pt x="1104" y="0"/>
                </a:cubicBezTo>
              </a:path>
            </a:pathLst>
          </a:cu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80" name="Text Box 92"/>
          <p:cNvSpPr txBox="1">
            <a:spLocks noChangeArrowheads="1"/>
          </p:cNvSpPr>
          <p:nvPr/>
        </p:nvSpPr>
        <p:spPr bwMode="auto">
          <a:xfrm>
            <a:off x="7315200" y="1905000"/>
            <a:ext cx="382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14781" name="Text Box 93"/>
          <p:cNvSpPr txBox="1">
            <a:spLocks noChangeArrowheads="1"/>
          </p:cNvSpPr>
          <p:nvPr/>
        </p:nvSpPr>
        <p:spPr bwMode="auto">
          <a:xfrm>
            <a:off x="6400800" y="1600200"/>
            <a:ext cx="312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4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4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4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38" grpId="0"/>
      <p:bldP spid="11477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 Box 2"/>
          <p:cNvSpPr txBox="1">
            <a:spLocks noChangeArrowheads="1"/>
          </p:cNvSpPr>
          <p:nvPr/>
        </p:nvSpPr>
        <p:spPr bwMode="auto">
          <a:xfrm>
            <a:off x="990600" y="1447800"/>
            <a:ext cx="6924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1. </a:t>
            </a:r>
            <a:r>
              <a:rPr lang="sr-Latn-CS"/>
              <a:t>Kopiranje sadržaja programskog brojača</a:t>
            </a:r>
            <a:r>
              <a:rPr lang="pt-BR"/>
              <a:t> (</a:t>
            </a:r>
            <a:r>
              <a:rPr lang="sr-Latn-CS"/>
              <a:t>PC</a:t>
            </a:r>
            <a:r>
              <a:rPr lang="pt-BR"/>
              <a:t>)</a:t>
            </a:r>
          </a:p>
          <a:p>
            <a:r>
              <a:rPr lang="en-US"/>
              <a:t>	</a:t>
            </a:r>
            <a:r>
              <a:rPr lang="sr-Latn-CS"/>
              <a:t>preko adresne magistrale</a:t>
            </a:r>
            <a:r>
              <a:rPr lang="pt-BR"/>
              <a:t> (</a:t>
            </a:r>
            <a:r>
              <a:rPr lang="sr-Latn-CS"/>
              <a:t>A</a:t>
            </a:r>
            <a:r>
              <a:rPr lang="pt-BR"/>
              <a:t>) </a:t>
            </a:r>
            <a:r>
              <a:rPr lang="sr-Latn-CS"/>
              <a:t>u memorijski adresni registar</a:t>
            </a:r>
            <a:r>
              <a:rPr lang="pt-BR"/>
              <a:t> (</a:t>
            </a:r>
            <a:r>
              <a:rPr lang="sr-Latn-CS"/>
              <a:t>MAR</a:t>
            </a:r>
            <a:r>
              <a:rPr lang="pt-BR"/>
              <a:t>)</a:t>
            </a:r>
            <a:endParaRPr lang="en-US"/>
          </a:p>
        </p:txBody>
      </p:sp>
      <p:sp>
        <p:nvSpPr>
          <p:cNvPr id="116739" name="Text Box 3"/>
          <p:cNvSpPr txBox="1">
            <a:spLocks noChangeArrowheads="1"/>
          </p:cNvSpPr>
          <p:nvPr/>
        </p:nvSpPr>
        <p:spPr bwMode="auto">
          <a:xfrm>
            <a:off x="914400" y="2362200"/>
            <a:ext cx="4508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2. </a:t>
            </a:r>
            <a:r>
              <a:rPr lang="sr-Latn-CS"/>
              <a:t>Postaljanje signala za čitanje iz memorije</a:t>
            </a:r>
            <a:r>
              <a:rPr lang="pt-BR"/>
              <a:t> (</a:t>
            </a:r>
            <a:r>
              <a:rPr lang="sr-Latn-CS"/>
              <a:t>MR</a:t>
            </a:r>
            <a:r>
              <a:rPr lang="pt-BR"/>
              <a:t>)</a:t>
            </a:r>
            <a:endParaRPr lang="en-US"/>
          </a:p>
        </p:txBody>
      </p:sp>
      <p:sp>
        <p:nvSpPr>
          <p:cNvPr id="116740" name="Text Box 4"/>
          <p:cNvSpPr txBox="1">
            <a:spLocks noChangeArrowheads="1"/>
          </p:cNvSpPr>
          <p:nvPr/>
        </p:nvSpPr>
        <p:spPr bwMode="auto">
          <a:xfrm>
            <a:off x="914400" y="3124200"/>
            <a:ext cx="6267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3. </a:t>
            </a:r>
            <a:r>
              <a:rPr lang="sr-Latn-CS"/>
              <a:t>Prebacivanje operanda iz memorije pomoću bafera registra</a:t>
            </a:r>
            <a:r>
              <a:rPr lang="pt-BR"/>
              <a:t> (</a:t>
            </a:r>
            <a:r>
              <a:rPr lang="sr-Latn-CS"/>
              <a:t>MBR</a:t>
            </a:r>
            <a:r>
              <a:rPr lang="pt-BR"/>
              <a:t>)</a:t>
            </a:r>
          </a:p>
          <a:p>
            <a:r>
              <a:rPr lang="en-US"/>
              <a:t>	</a:t>
            </a:r>
            <a:r>
              <a:rPr lang="sr-Latn-CS"/>
              <a:t>u reg</a:t>
            </a:r>
            <a:r>
              <a:rPr lang="en-US"/>
              <a:t>i</a:t>
            </a:r>
            <a:r>
              <a:rPr lang="sr-Latn-CS"/>
              <a:t>star adrese podataka</a:t>
            </a:r>
            <a:r>
              <a:rPr lang="pt-BR"/>
              <a:t> (</a:t>
            </a:r>
            <a:r>
              <a:rPr lang="sr-Latn-CS"/>
              <a:t>DC</a:t>
            </a:r>
            <a:r>
              <a:rPr lang="pt-BR"/>
              <a:t>), </a:t>
            </a:r>
            <a:r>
              <a:rPr lang="sr-Latn-CS"/>
              <a:t>preko linija C i F</a:t>
            </a:r>
            <a:endParaRPr lang="en-US"/>
          </a:p>
        </p:txBody>
      </p:sp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990600" y="4038600"/>
            <a:ext cx="4829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4. </a:t>
            </a:r>
            <a:r>
              <a:rPr lang="sr-Latn-CS"/>
              <a:t>Inkrementiranje sadržaja brojača naredbi</a:t>
            </a:r>
            <a:r>
              <a:rPr lang="pt-BR"/>
              <a:t> (</a:t>
            </a:r>
            <a:r>
              <a:rPr lang="sr-Latn-CS"/>
              <a:t>signal I</a:t>
            </a:r>
            <a:r>
              <a:rPr lang="pt-BR"/>
              <a:t>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1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762" name="Group 2"/>
          <p:cNvGrpSpPr>
            <a:grpSpLocks/>
          </p:cNvGrpSpPr>
          <p:nvPr/>
        </p:nvGrpSpPr>
        <p:grpSpPr bwMode="auto">
          <a:xfrm>
            <a:off x="228600" y="838200"/>
            <a:ext cx="1524000" cy="1295400"/>
            <a:chOff x="864" y="1920"/>
            <a:chExt cx="960" cy="816"/>
          </a:xfrm>
        </p:grpSpPr>
        <p:sp>
          <p:nvSpPr>
            <p:cNvPr id="117763" name="Rectangle 3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17764" name="Text Box 4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(MAR)</a:t>
              </a:r>
            </a:p>
          </p:txBody>
        </p:sp>
      </p:grpSp>
      <p:sp>
        <p:nvSpPr>
          <p:cNvPr id="117765" name="Rectangle 5"/>
          <p:cNvSpPr>
            <a:spLocks noChangeArrowheads="1"/>
          </p:cNvSpPr>
          <p:nvPr/>
        </p:nvSpPr>
        <p:spPr bwMode="auto">
          <a:xfrm>
            <a:off x="152400" y="2667000"/>
            <a:ext cx="7010400" cy="3276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7766" name="Group 6"/>
          <p:cNvGrpSpPr>
            <a:grpSpLocks/>
          </p:cNvGrpSpPr>
          <p:nvPr/>
        </p:nvGrpSpPr>
        <p:grpSpPr bwMode="auto">
          <a:xfrm>
            <a:off x="2514600" y="838200"/>
            <a:ext cx="1524000" cy="1295400"/>
            <a:chOff x="2064" y="2784"/>
            <a:chExt cx="960" cy="816"/>
          </a:xfrm>
        </p:grpSpPr>
        <p:sp>
          <p:nvSpPr>
            <p:cNvPr id="117767" name="Rectangle 7"/>
            <p:cNvSpPr>
              <a:spLocks noChangeArrowheads="1"/>
            </p:cNvSpPr>
            <p:nvPr/>
          </p:nvSpPr>
          <p:spPr bwMode="auto">
            <a:xfrm>
              <a:off x="2064" y="2784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17768" name="Text Box 8"/>
            <p:cNvSpPr txBox="1">
              <a:spLocks noChangeArrowheads="1"/>
            </p:cNvSpPr>
            <p:nvPr/>
          </p:nvSpPr>
          <p:spPr bwMode="auto">
            <a:xfrm>
              <a:off x="2112" y="2976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Operativna memorija</a:t>
              </a:r>
            </a:p>
          </p:txBody>
        </p:sp>
      </p:grpSp>
      <p:grpSp>
        <p:nvGrpSpPr>
          <p:cNvPr id="117769" name="Group 9"/>
          <p:cNvGrpSpPr>
            <a:grpSpLocks/>
          </p:cNvGrpSpPr>
          <p:nvPr/>
        </p:nvGrpSpPr>
        <p:grpSpPr bwMode="auto">
          <a:xfrm>
            <a:off x="1752600" y="1295400"/>
            <a:ext cx="762000" cy="304800"/>
            <a:chOff x="1776" y="2447"/>
            <a:chExt cx="672" cy="192"/>
          </a:xfrm>
        </p:grpSpPr>
        <p:sp>
          <p:nvSpPr>
            <p:cNvPr id="117770" name="Line 10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7771" name="Line 11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7772" name="Group 12"/>
          <p:cNvGrpSpPr>
            <a:grpSpLocks/>
          </p:cNvGrpSpPr>
          <p:nvPr/>
        </p:nvGrpSpPr>
        <p:grpSpPr bwMode="auto">
          <a:xfrm rot="16200000">
            <a:off x="990600" y="2362200"/>
            <a:ext cx="762000" cy="304800"/>
            <a:chOff x="1776" y="2447"/>
            <a:chExt cx="672" cy="192"/>
          </a:xfrm>
        </p:grpSpPr>
        <p:sp>
          <p:nvSpPr>
            <p:cNvPr id="117773" name="Line 13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7774" name="Line 14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7775" name="Group 15"/>
          <p:cNvGrpSpPr>
            <a:grpSpLocks/>
          </p:cNvGrpSpPr>
          <p:nvPr/>
        </p:nvGrpSpPr>
        <p:grpSpPr bwMode="auto">
          <a:xfrm>
            <a:off x="4800600" y="838200"/>
            <a:ext cx="1524000" cy="1295400"/>
            <a:chOff x="864" y="1920"/>
            <a:chExt cx="960" cy="816"/>
          </a:xfrm>
        </p:grpSpPr>
        <p:sp>
          <p:nvSpPr>
            <p:cNvPr id="117776" name="Rectangle 16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17777" name="Text Box 17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(MBR)</a:t>
              </a:r>
            </a:p>
          </p:txBody>
        </p:sp>
      </p:grpSp>
      <p:grpSp>
        <p:nvGrpSpPr>
          <p:cNvPr id="117778" name="Group 18"/>
          <p:cNvGrpSpPr>
            <a:grpSpLocks/>
          </p:cNvGrpSpPr>
          <p:nvPr/>
        </p:nvGrpSpPr>
        <p:grpSpPr bwMode="auto">
          <a:xfrm>
            <a:off x="4038600" y="1295400"/>
            <a:ext cx="762000" cy="304800"/>
            <a:chOff x="1776" y="2447"/>
            <a:chExt cx="672" cy="192"/>
          </a:xfrm>
        </p:grpSpPr>
        <p:sp>
          <p:nvSpPr>
            <p:cNvPr id="117779" name="Line 19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7780" name="Line 20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7781" name="Group 21"/>
          <p:cNvGrpSpPr>
            <a:grpSpLocks/>
          </p:cNvGrpSpPr>
          <p:nvPr/>
        </p:nvGrpSpPr>
        <p:grpSpPr bwMode="auto">
          <a:xfrm>
            <a:off x="4495800" y="4648200"/>
            <a:ext cx="1905000" cy="1066800"/>
            <a:chOff x="2832" y="2400"/>
            <a:chExt cx="1200" cy="672"/>
          </a:xfrm>
        </p:grpSpPr>
        <p:sp>
          <p:nvSpPr>
            <p:cNvPr id="117782" name="Text Box 22"/>
            <p:cNvSpPr txBox="1">
              <a:spLocks noChangeArrowheads="1"/>
            </p:cNvSpPr>
            <p:nvPr/>
          </p:nvSpPr>
          <p:spPr bwMode="auto">
            <a:xfrm>
              <a:off x="2880" y="2448"/>
              <a:ext cx="111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digitalna kola</a:t>
              </a:r>
            </a:p>
            <a:p>
              <a:pPr algn="ctr"/>
              <a:r>
                <a:rPr lang="en-US"/>
                <a:t>za generisanje</a:t>
              </a:r>
            </a:p>
            <a:p>
              <a:pPr algn="ctr"/>
              <a:r>
                <a:rPr lang="en-US"/>
                <a:t>kontrolnih signala</a:t>
              </a:r>
            </a:p>
          </p:txBody>
        </p:sp>
        <p:sp>
          <p:nvSpPr>
            <p:cNvPr id="117783" name="Rectangle 23"/>
            <p:cNvSpPr>
              <a:spLocks noChangeArrowheads="1"/>
            </p:cNvSpPr>
            <p:nvPr/>
          </p:nvSpPr>
          <p:spPr bwMode="auto">
            <a:xfrm>
              <a:off x="2832" y="2400"/>
              <a:ext cx="1200" cy="67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7784" name="Group 24"/>
          <p:cNvGrpSpPr>
            <a:grpSpLocks/>
          </p:cNvGrpSpPr>
          <p:nvPr/>
        </p:nvGrpSpPr>
        <p:grpSpPr bwMode="auto">
          <a:xfrm>
            <a:off x="4495800" y="2895600"/>
            <a:ext cx="1905000" cy="609600"/>
            <a:chOff x="2832" y="1872"/>
            <a:chExt cx="1200" cy="384"/>
          </a:xfrm>
        </p:grpSpPr>
        <p:sp>
          <p:nvSpPr>
            <p:cNvPr id="117785" name="Rectangle 25"/>
            <p:cNvSpPr>
              <a:spLocks noChangeArrowheads="1"/>
            </p:cNvSpPr>
            <p:nvPr/>
          </p:nvSpPr>
          <p:spPr bwMode="auto">
            <a:xfrm>
              <a:off x="2832" y="1872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786" name="Text Box 26"/>
            <p:cNvSpPr txBox="1">
              <a:spLocks noChangeArrowheads="1"/>
            </p:cNvSpPr>
            <p:nvPr/>
          </p:nvSpPr>
          <p:spPr bwMode="auto">
            <a:xfrm>
              <a:off x="2928" y="1968"/>
              <a:ext cx="9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registar naredbi</a:t>
              </a:r>
            </a:p>
          </p:txBody>
        </p:sp>
      </p:grpSp>
      <p:grpSp>
        <p:nvGrpSpPr>
          <p:cNvPr id="117787" name="Group 27"/>
          <p:cNvGrpSpPr>
            <a:grpSpLocks/>
          </p:cNvGrpSpPr>
          <p:nvPr/>
        </p:nvGrpSpPr>
        <p:grpSpPr bwMode="auto">
          <a:xfrm>
            <a:off x="4495800" y="3810000"/>
            <a:ext cx="1905000" cy="609600"/>
            <a:chOff x="2832" y="3264"/>
            <a:chExt cx="1200" cy="384"/>
          </a:xfrm>
        </p:grpSpPr>
        <p:sp>
          <p:nvSpPr>
            <p:cNvPr id="117788" name="Text Box 28"/>
            <p:cNvSpPr txBox="1">
              <a:spLocks noChangeArrowheads="1"/>
            </p:cNvSpPr>
            <p:nvPr/>
          </p:nvSpPr>
          <p:spPr bwMode="auto">
            <a:xfrm>
              <a:off x="2832" y="3360"/>
              <a:ext cx="11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dekoder instrukcija</a:t>
              </a:r>
            </a:p>
          </p:txBody>
        </p:sp>
        <p:sp>
          <p:nvSpPr>
            <p:cNvPr id="117789" name="Rectangle 29"/>
            <p:cNvSpPr>
              <a:spLocks noChangeArrowheads="1"/>
            </p:cNvSpPr>
            <p:nvPr/>
          </p:nvSpPr>
          <p:spPr bwMode="auto">
            <a:xfrm>
              <a:off x="2832" y="3264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7790" name="Group 30"/>
          <p:cNvGrpSpPr>
            <a:grpSpLocks/>
          </p:cNvGrpSpPr>
          <p:nvPr/>
        </p:nvGrpSpPr>
        <p:grpSpPr bwMode="auto">
          <a:xfrm rot="16200000">
            <a:off x="5181600" y="2362200"/>
            <a:ext cx="762000" cy="304800"/>
            <a:chOff x="1776" y="2447"/>
            <a:chExt cx="672" cy="192"/>
          </a:xfrm>
        </p:grpSpPr>
        <p:sp>
          <p:nvSpPr>
            <p:cNvPr id="117791" name="Line 31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7792" name="Line 32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7793" name="Group 33"/>
          <p:cNvGrpSpPr>
            <a:grpSpLocks/>
          </p:cNvGrpSpPr>
          <p:nvPr/>
        </p:nvGrpSpPr>
        <p:grpSpPr bwMode="auto">
          <a:xfrm rot="16200000">
            <a:off x="5410200" y="3505200"/>
            <a:ext cx="304800" cy="304800"/>
            <a:chOff x="1776" y="2447"/>
            <a:chExt cx="672" cy="192"/>
          </a:xfrm>
        </p:grpSpPr>
        <p:sp>
          <p:nvSpPr>
            <p:cNvPr id="117794" name="Line 34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7795" name="Line 35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7796" name="Group 36"/>
          <p:cNvGrpSpPr>
            <a:grpSpLocks/>
          </p:cNvGrpSpPr>
          <p:nvPr/>
        </p:nvGrpSpPr>
        <p:grpSpPr bwMode="auto">
          <a:xfrm rot="16200000">
            <a:off x="5448300" y="4381500"/>
            <a:ext cx="228600" cy="304800"/>
            <a:chOff x="1776" y="2447"/>
            <a:chExt cx="672" cy="192"/>
          </a:xfrm>
        </p:grpSpPr>
        <p:sp>
          <p:nvSpPr>
            <p:cNvPr id="117797" name="Line 37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7798" name="Line 38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7799" name="Group 39"/>
          <p:cNvGrpSpPr>
            <a:grpSpLocks/>
          </p:cNvGrpSpPr>
          <p:nvPr/>
        </p:nvGrpSpPr>
        <p:grpSpPr bwMode="auto">
          <a:xfrm>
            <a:off x="838200" y="2895600"/>
            <a:ext cx="1905000" cy="685800"/>
            <a:chOff x="720" y="2304"/>
            <a:chExt cx="1200" cy="432"/>
          </a:xfrm>
        </p:grpSpPr>
        <p:sp>
          <p:nvSpPr>
            <p:cNvPr id="117800" name="Text Box 40"/>
            <p:cNvSpPr txBox="1">
              <a:spLocks noChangeArrowheads="1"/>
            </p:cNvSpPr>
            <p:nvPr/>
          </p:nvSpPr>
          <p:spPr bwMode="auto">
            <a:xfrm>
              <a:off x="720" y="2304"/>
              <a:ext cx="3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/>
                <a:t>(</a:t>
              </a:r>
              <a:r>
                <a:rPr lang="sr-Latn-CS"/>
                <a:t>PC</a:t>
              </a:r>
              <a:r>
                <a:rPr lang="pt-BR"/>
                <a:t>)</a:t>
              </a:r>
              <a:endParaRPr lang="en-US" sz="1000"/>
            </a:p>
          </p:txBody>
        </p:sp>
        <p:sp>
          <p:nvSpPr>
            <p:cNvPr id="117801" name="Rectangle 41"/>
            <p:cNvSpPr>
              <a:spLocks noChangeArrowheads="1"/>
            </p:cNvSpPr>
            <p:nvPr/>
          </p:nvSpPr>
          <p:spPr bwMode="auto">
            <a:xfrm>
              <a:off x="720" y="2304"/>
              <a:ext cx="1200" cy="43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7802" name="Text Box 42"/>
          <p:cNvSpPr txBox="1">
            <a:spLocks noChangeArrowheads="1"/>
          </p:cNvSpPr>
          <p:nvPr/>
        </p:nvSpPr>
        <p:spPr bwMode="auto">
          <a:xfrm>
            <a:off x="533400" y="5562600"/>
            <a:ext cx="302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sr-Latn-CS"/>
              <a:t>ontrolno </a:t>
            </a:r>
            <a:r>
              <a:rPr lang="en-US"/>
              <a:t>– </a:t>
            </a:r>
            <a:r>
              <a:rPr lang="sr-Latn-CS"/>
              <a:t>upravljačka jedinica</a:t>
            </a:r>
            <a:endParaRPr lang="en-US"/>
          </a:p>
        </p:txBody>
      </p:sp>
      <p:grpSp>
        <p:nvGrpSpPr>
          <p:cNvPr id="117803" name="Group 43"/>
          <p:cNvGrpSpPr>
            <a:grpSpLocks/>
          </p:cNvGrpSpPr>
          <p:nvPr/>
        </p:nvGrpSpPr>
        <p:grpSpPr bwMode="auto">
          <a:xfrm>
            <a:off x="1828800" y="3581400"/>
            <a:ext cx="2667000" cy="1524000"/>
            <a:chOff x="1152" y="2256"/>
            <a:chExt cx="1680" cy="864"/>
          </a:xfrm>
        </p:grpSpPr>
        <p:sp>
          <p:nvSpPr>
            <p:cNvPr id="117804" name="Line 44"/>
            <p:cNvSpPr>
              <a:spLocks noChangeShapeType="1"/>
            </p:cNvSpPr>
            <p:nvPr/>
          </p:nvSpPr>
          <p:spPr bwMode="auto">
            <a:xfrm flipH="1" flipV="1">
              <a:off x="1152" y="2256"/>
              <a:ext cx="0" cy="8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7805" name="Line 45"/>
            <p:cNvSpPr>
              <a:spLocks noChangeShapeType="1"/>
            </p:cNvSpPr>
            <p:nvPr/>
          </p:nvSpPr>
          <p:spPr bwMode="auto">
            <a:xfrm>
              <a:off x="1152" y="3120"/>
              <a:ext cx="16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7806" name="Text Box 46"/>
          <p:cNvSpPr txBox="1">
            <a:spLocks noChangeArrowheads="1"/>
          </p:cNvSpPr>
          <p:nvPr/>
        </p:nvSpPr>
        <p:spPr bwMode="auto">
          <a:xfrm>
            <a:off x="1524000" y="22098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17807" name="Text Box 47"/>
          <p:cNvSpPr txBox="1">
            <a:spLocks noChangeArrowheads="1"/>
          </p:cNvSpPr>
          <p:nvPr/>
        </p:nvSpPr>
        <p:spPr bwMode="auto">
          <a:xfrm>
            <a:off x="1828800" y="9144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17808" name="Text Box 48"/>
          <p:cNvSpPr txBox="1">
            <a:spLocks noChangeArrowheads="1"/>
          </p:cNvSpPr>
          <p:nvPr/>
        </p:nvSpPr>
        <p:spPr bwMode="auto">
          <a:xfrm>
            <a:off x="4191000" y="9144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17809" name="Text Box 49"/>
          <p:cNvSpPr txBox="1">
            <a:spLocks noChangeArrowheads="1"/>
          </p:cNvSpPr>
          <p:nvPr/>
        </p:nvSpPr>
        <p:spPr bwMode="auto">
          <a:xfrm>
            <a:off x="5715000" y="22098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117810" name="Text Box 50"/>
          <p:cNvSpPr txBox="1">
            <a:spLocks noChangeArrowheads="1"/>
          </p:cNvSpPr>
          <p:nvPr/>
        </p:nvSpPr>
        <p:spPr bwMode="auto">
          <a:xfrm>
            <a:off x="1828800" y="4038600"/>
            <a:ext cx="265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</a:t>
            </a:r>
            <a:endParaRPr lang="en-US" sz="1000"/>
          </a:p>
        </p:txBody>
      </p:sp>
      <p:grpSp>
        <p:nvGrpSpPr>
          <p:cNvPr id="117811" name="Group 51"/>
          <p:cNvGrpSpPr>
            <a:grpSpLocks/>
          </p:cNvGrpSpPr>
          <p:nvPr/>
        </p:nvGrpSpPr>
        <p:grpSpPr bwMode="auto">
          <a:xfrm>
            <a:off x="3733800" y="2133600"/>
            <a:ext cx="762000" cy="2667000"/>
            <a:chOff x="2352" y="1344"/>
            <a:chExt cx="480" cy="1680"/>
          </a:xfrm>
        </p:grpSpPr>
        <p:sp>
          <p:nvSpPr>
            <p:cNvPr id="117812" name="Line 52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7813" name="Line 53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7814" name="Text Box 54"/>
          <p:cNvSpPr txBox="1">
            <a:spLocks noChangeArrowheads="1"/>
          </p:cNvSpPr>
          <p:nvPr/>
        </p:nvSpPr>
        <p:spPr bwMode="auto">
          <a:xfrm>
            <a:off x="3200400" y="22860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grpSp>
        <p:nvGrpSpPr>
          <p:cNvPr id="117815" name="Group 55"/>
          <p:cNvGrpSpPr>
            <a:grpSpLocks/>
          </p:cNvGrpSpPr>
          <p:nvPr/>
        </p:nvGrpSpPr>
        <p:grpSpPr bwMode="auto">
          <a:xfrm>
            <a:off x="6858000" y="685800"/>
            <a:ext cx="2111375" cy="381000"/>
            <a:chOff x="1728" y="3984"/>
            <a:chExt cx="1330" cy="240"/>
          </a:xfrm>
        </p:grpSpPr>
        <p:sp>
          <p:nvSpPr>
            <p:cNvPr id="117816" name="Rectangle 56"/>
            <p:cNvSpPr>
              <a:spLocks noChangeArrowheads="1"/>
            </p:cNvSpPr>
            <p:nvPr/>
          </p:nvSpPr>
          <p:spPr bwMode="auto">
            <a:xfrm>
              <a:off x="1728" y="3984"/>
              <a:ext cx="1296" cy="24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17" name="Text Box 57"/>
            <p:cNvSpPr txBox="1">
              <a:spLocks noChangeArrowheads="1"/>
            </p:cNvSpPr>
            <p:nvPr/>
          </p:nvSpPr>
          <p:spPr bwMode="auto">
            <a:xfrm>
              <a:off x="1728" y="3984"/>
              <a:ext cx="13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/>
                <a:t>adresni reg. pod (DC)</a:t>
              </a:r>
            </a:p>
          </p:txBody>
        </p:sp>
      </p:grpSp>
      <p:grpSp>
        <p:nvGrpSpPr>
          <p:cNvPr id="117818" name="Group 58"/>
          <p:cNvGrpSpPr>
            <a:grpSpLocks/>
          </p:cNvGrpSpPr>
          <p:nvPr/>
        </p:nvGrpSpPr>
        <p:grpSpPr bwMode="auto">
          <a:xfrm>
            <a:off x="7315200" y="3124200"/>
            <a:ext cx="1828800" cy="381000"/>
            <a:chOff x="864" y="3936"/>
            <a:chExt cx="1152" cy="240"/>
          </a:xfrm>
        </p:grpSpPr>
        <p:sp>
          <p:nvSpPr>
            <p:cNvPr id="117819" name="Rectangle 59"/>
            <p:cNvSpPr>
              <a:spLocks noChangeArrowheads="1"/>
            </p:cNvSpPr>
            <p:nvPr/>
          </p:nvSpPr>
          <p:spPr bwMode="auto">
            <a:xfrm>
              <a:off x="864" y="3936"/>
              <a:ext cx="1056" cy="24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20" name="Text Box 60"/>
            <p:cNvSpPr txBox="1">
              <a:spLocks noChangeArrowheads="1"/>
            </p:cNvSpPr>
            <p:nvPr/>
          </p:nvSpPr>
          <p:spPr bwMode="auto">
            <a:xfrm>
              <a:off x="864" y="3936"/>
              <a:ext cx="1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/>
                <a:t>ALU sa ACC-om</a:t>
              </a:r>
            </a:p>
          </p:txBody>
        </p:sp>
      </p:grpSp>
      <p:sp>
        <p:nvSpPr>
          <p:cNvPr id="117821" name="Line 61"/>
          <p:cNvSpPr>
            <a:spLocks noChangeShapeType="1"/>
          </p:cNvSpPr>
          <p:nvPr/>
        </p:nvSpPr>
        <p:spPr bwMode="auto">
          <a:xfrm rot="10800000" flipH="1">
            <a:off x="8153400" y="1066800"/>
            <a:ext cx="0" cy="205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822" name="Line 62"/>
          <p:cNvSpPr>
            <a:spLocks noChangeShapeType="1"/>
          </p:cNvSpPr>
          <p:nvPr/>
        </p:nvSpPr>
        <p:spPr bwMode="auto">
          <a:xfrm rot="10800000" flipH="1">
            <a:off x="7848600" y="1066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823" name="Line 63"/>
          <p:cNvSpPr>
            <a:spLocks noChangeShapeType="1"/>
          </p:cNvSpPr>
          <p:nvPr/>
        </p:nvSpPr>
        <p:spPr bwMode="auto">
          <a:xfrm rot="16200000" flipH="1">
            <a:off x="7086600" y="838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824" name="Line 64"/>
          <p:cNvSpPr>
            <a:spLocks noChangeShapeType="1"/>
          </p:cNvSpPr>
          <p:nvPr/>
        </p:nvSpPr>
        <p:spPr bwMode="auto">
          <a:xfrm rot="16200000" flipH="1">
            <a:off x="7086600" y="5334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825" name="Line 65"/>
          <p:cNvSpPr>
            <a:spLocks noChangeShapeType="1"/>
          </p:cNvSpPr>
          <p:nvPr/>
        </p:nvSpPr>
        <p:spPr bwMode="auto">
          <a:xfrm rot="10800000" flipH="1">
            <a:off x="7848600" y="1600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826" name="Line 66"/>
          <p:cNvSpPr>
            <a:spLocks noChangeShapeType="1"/>
          </p:cNvSpPr>
          <p:nvPr/>
        </p:nvSpPr>
        <p:spPr bwMode="auto">
          <a:xfrm rot="16200000" flipH="1">
            <a:off x="4457700" y="-2933700"/>
            <a:ext cx="0" cy="678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827" name="Line 67"/>
          <p:cNvSpPr>
            <a:spLocks noChangeShapeType="1"/>
          </p:cNvSpPr>
          <p:nvPr/>
        </p:nvSpPr>
        <p:spPr bwMode="auto">
          <a:xfrm rot="16200000" flipH="1">
            <a:off x="4457700" y="-3543300"/>
            <a:ext cx="0" cy="739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828" name="Line 68"/>
          <p:cNvSpPr>
            <a:spLocks noChangeShapeType="1"/>
          </p:cNvSpPr>
          <p:nvPr/>
        </p:nvSpPr>
        <p:spPr bwMode="auto">
          <a:xfrm rot="10800000" flipH="1">
            <a:off x="8153400" y="152400"/>
            <a:ext cx="0" cy="5318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829" name="Line 69"/>
          <p:cNvSpPr>
            <a:spLocks noChangeShapeType="1"/>
          </p:cNvSpPr>
          <p:nvPr/>
        </p:nvSpPr>
        <p:spPr bwMode="auto">
          <a:xfrm rot="10800000" flipH="1">
            <a:off x="7848600" y="455613"/>
            <a:ext cx="1588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830" name="Line 70"/>
          <p:cNvSpPr>
            <a:spLocks noChangeShapeType="1"/>
          </p:cNvSpPr>
          <p:nvPr/>
        </p:nvSpPr>
        <p:spPr bwMode="auto">
          <a:xfrm rot="10800000" flipH="1">
            <a:off x="1066800" y="4572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831" name="Line 71"/>
          <p:cNvSpPr>
            <a:spLocks noChangeShapeType="1"/>
          </p:cNvSpPr>
          <p:nvPr/>
        </p:nvSpPr>
        <p:spPr bwMode="auto">
          <a:xfrm rot="10800000" flipH="1">
            <a:off x="762000" y="1524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7832" name="Group 72"/>
          <p:cNvGrpSpPr>
            <a:grpSpLocks/>
          </p:cNvGrpSpPr>
          <p:nvPr/>
        </p:nvGrpSpPr>
        <p:grpSpPr bwMode="auto">
          <a:xfrm>
            <a:off x="3048000" y="2133600"/>
            <a:ext cx="1447800" cy="2819400"/>
            <a:chOff x="2352" y="1344"/>
            <a:chExt cx="480" cy="1680"/>
          </a:xfrm>
        </p:grpSpPr>
        <p:sp>
          <p:nvSpPr>
            <p:cNvPr id="117833" name="Line 73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7834" name="Line 74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7835" name="Text Box 75"/>
          <p:cNvSpPr txBox="1">
            <a:spLocks noChangeArrowheads="1"/>
          </p:cNvSpPr>
          <p:nvPr/>
        </p:nvSpPr>
        <p:spPr bwMode="auto">
          <a:xfrm>
            <a:off x="2514600" y="22860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sp>
        <p:nvSpPr>
          <p:cNvPr id="117836" name="Line 76"/>
          <p:cNvSpPr>
            <a:spLocks noChangeShapeType="1"/>
          </p:cNvSpPr>
          <p:nvPr/>
        </p:nvSpPr>
        <p:spPr bwMode="auto">
          <a:xfrm flipV="1">
            <a:off x="8077200" y="3505200"/>
            <a:ext cx="0" cy="18288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837" name="Line 77"/>
          <p:cNvSpPr>
            <a:spLocks noChangeShapeType="1"/>
          </p:cNvSpPr>
          <p:nvPr/>
        </p:nvSpPr>
        <p:spPr bwMode="auto">
          <a:xfrm flipV="1">
            <a:off x="10668000" y="-3124200"/>
            <a:ext cx="0" cy="11430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7838" name="Group 78"/>
          <p:cNvGrpSpPr>
            <a:grpSpLocks/>
          </p:cNvGrpSpPr>
          <p:nvPr/>
        </p:nvGrpSpPr>
        <p:grpSpPr bwMode="auto">
          <a:xfrm>
            <a:off x="6400800" y="1066800"/>
            <a:ext cx="838200" cy="3886200"/>
            <a:chOff x="4032" y="672"/>
            <a:chExt cx="528" cy="2448"/>
          </a:xfrm>
        </p:grpSpPr>
        <p:sp>
          <p:nvSpPr>
            <p:cNvPr id="117839" name="Line 79"/>
            <p:cNvSpPr>
              <a:spLocks noChangeShapeType="1"/>
            </p:cNvSpPr>
            <p:nvPr/>
          </p:nvSpPr>
          <p:spPr bwMode="auto">
            <a:xfrm flipV="1">
              <a:off x="4560" y="672"/>
              <a:ext cx="0" cy="72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7840" name="Line 80"/>
            <p:cNvSpPr>
              <a:spLocks noChangeShapeType="1"/>
            </p:cNvSpPr>
            <p:nvPr/>
          </p:nvSpPr>
          <p:spPr bwMode="auto">
            <a:xfrm>
              <a:off x="4272" y="1392"/>
              <a:ext cx="288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7841" name="Line 81"/>
            <p:cNvSpPr>
              <a:spLocks noChangeShapeType="1"/>
            </p:cNvSpPr>
            <p:nvPr/>
          </p:nvSpPr>
          <p:spPr bwMode="auto">
            <a:xfrm flipV="1">
              <a:off x="4272" y="1392"/>
              <a:ext cx="0" cy="1728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7842" name="Line 82"/>
            <p:cNvSpPr>
              <a:spLocks noChangeShapeType="1"/>
            </p:cNvSpPr>
            <p:nvPr/>
          </p:nvSpPr>
          <p:spPr bwMode="auto">
            <a:xfrm>
              <a:off x="4032" y="3120"/>
              <a:ext cx="240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7843" name="Line 83"/>
          <p:cNvSpPr>
            <a:spLocks noChangeShapeType="1"/>
          </p:cNvSpPr>
          <p:nvPr/>
        </p:nvSpPr>
        <p:spPr bwMode="auto">
          <a:xfrm flipH="1" flipV="1">
            <a:off x="6400800" y="5334000"/>
            <a:ext cx="1676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844" name="Text Box 84"/>
          <p:cNvSpPr txBox="1">
            <a:spLocks noChangeArrowheads="1"/>
          </p:cNvSpPr>
          <p:nvPr/>
        </p:nvSpPr>
        <p:spPr bwMode="auto">
          <a:xfrm>
            <a:off x="381000" y="1524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117845" name="Text Box 85"/>
          <p:cNvSpPr txBox="1">
            <a:spLocks noChangeArrowheads="1"/>
          </p:cNvSpPr>
          <p:nvPr/>
        </p:nvSpPr>
        <p:spPr bwMode="auto">
          <a:xfrm>
            <a:off x="8305800" y="1143000"/>
            <a:ext cx="447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1A</a:t>
            </a:r>
          </a:p>
        </p:txBody>
      </p:sp>
      <p:sp>
        <p:nvSpPr>
          <p:cNvPr id="117846" name="Text Box 86"/>
          <p:cNvSpPr txBox="1">
            <a:spLocks noChangeArrowheads="1"/>
          </p:cNvSpPr>
          <p:nvPr/>
        </p:nvSpPr>
        <p:spPr bwMode="auto">
          <a:xfrm>
            <a:off x="1447800" y="31242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102</a:t>
            </a:r>
            <a:r>
              <a:rPr lang="en-US" sz="1000"/>
              <a:t>16</a:t>
            </a:r>
          </a:p>
        </p:txBody>
      </p:sp>
      <p:sp>
        <p:nvSpPr>
          <p:cNvPr id="117847" name="Rectangle 87"/>
          <p:cNvSpPr>
            <a:spLocks noChangeArrowheads="1"/>
          </p:cNvSpPr>
          <p:nvPr/>
        </p:nvSpPr>
        <p:spPr bwMode="auto">
          <a:xfrm>
            <a:off x="1066800" y="152400"/>
            <a:ext cx="67818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848" name="Rectangle 88"/>
          <p:cNvSpPr>
            <a:spLocks noChangeArrowheads="1"/>
          </p:cNvSpPr>
          <p:nvPr/>
        </p:nvSpPr>
        <p:spPr bwMode="auto">
          <a:xfrm rot="16200000">
            <a:off x="7734300" y="266700"/>
            <a:ext cx="5334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850" name="Text Box 90"/>
          <p:cNvSpPr txBox="1">
            <a:spLocks noChangeArrowheads="1"/>
          </p:cNvSpPr>
          <p:nvPr/>
        </p:nvSpPr>
        <p:spPr bwMode="auto">
          <a:xfrm>
            <a:off x="7315200" y="1905000"/>
            <a:ext cx="382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17851" name="Text Box 91"/>
          <p:cNvSpPr txBox="1">
            <a:spLocks noChangeArrowheads="1"/>
          </p:cNvSpPr>
          <p:nvPr/>
        </p:nvSpPr>
        <p:spPr bwMode="auto">
          <a:xfrm>
            <a:off x="6400800" y="1600200"/>
            <a:ext cx="312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117852" name="Rectangle 92"/>
          <p:cNvSpPr>
            <a:spLocks noChangeArrowheads="1"/>
          </p:cNvSpPr>
          <p:nvPr/>
        </p:nvSpPr>
        <p:spPr bwMode="auto">
          <a:xfrm rot="16200000">
            <a:off x="571500" y="342900"/>
            <a:ext cx="6858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7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7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7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7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7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14 -0.03768 C -0.0217 -0.07838 -0.02725 -0.11907 -0.05781 -0.13757 C -0.08837 -0.15607 -0.07448 -0.14682 -0.19948 -0.14867 C -0.32448 -0.15052 -0.70364 -0.15052 -0.80781 -0.14867 C -0.91198 -0.14682 -0.8217 -0.16716 -0.82448 -0.13757 C -0.82725 -0.10797 -0.82587 -0.03953 -0.82448 0.02891 " pathEditMode="relative" ptsTypes="aaaaaA">
                                      <p:cBhvr>
                                        <p:cTn id="24" dur="2000" fill="hold"/>
                                        <p:tgtEl>
                                          <p:spTgt spid="1178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845" grpId="0"/>
      <p:bldP spid="117847" grpId="0" animBg="1"/>
      <p:bldP spid="117848" grpId="0" animBg="1"/>
      <p:bldP spid="117850" grpId="0"/>
      <p:bldP spid="117852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990600" y="1447800"/>
            <a:ext cx="6924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1. </a:t>
            </a:r>
            <a:r>
              <a:rPr lang="sr-Latn-CS"/>
              <a:t>Kopiranje sadržaja programskog brojača</a:t>
            </a:r>
            <a:r>
              <a:rPr lang="pt-BR"/>
              <a:t> (</a:t>
            </a:r>
            <a:r>
              <a:rPr lang="sr-Latn-CS"/>
              <a:t>PC</a:t>
            </a:r>
            <a:r>
              <a:rPr lang="pt-BR"/>
              <a:t>)</a:t>
            </a:r>
          </a:p>
          <a:p>
            <a:r>
              <a:rPr lang="en-US"/>
              <a:t>	</a:t>
            </a:r>
            <a:r>
              <a:rPr lang="sr-Latn-CS"/>
              <a:t>preko adresne magistrale</a:t>
            </a:r>
            <a:r>
              <a:rPr lang="pt-BR"/>
              <a:t> (</a:t>
            </a:r>
            <a:r>
              <a:rPr lang="sr-Latn-CS"/>
              <a:t>A</a:t>
            </a:r>
            <a:r>
              <a:rPr lang="pt-BR"/>
              <a:t>) </a:t>
            </a:r>
            <a:r>
              <a:rPr lang="sr-Latn-CS"/>
              <a:t>u memorijski adresni registar</a:t>
            </a:r>
            <a:r>
              <a:rPr lang="pt-BR"/>
              <a:t> (</a:t>
            </a:r>
            <a:r>
              <a:rPr lang="sr-Latn-CS"/>
              <a:t>MAR</a:t>
            </a:r>
            <a:r>
              <a:rPr lang="pt-BR"/>
              <a:t>)</a:t>
            </a:r>
            <a:endParaRPr lang="en-US"/>
          </a:p>
        </p:txBody>
      </p:sp>
      <p:sp>
        <p:nvSpPr>
          <p:cNvPr id="118787" name="Text Box 3"/>
          <p:cNvSpPr txBox="1">
            <a:spLocks noChangeArrowheads="1"/>
          </p:cNvSpPr>
          <p:nvPr/>
        </p:nvSpPr>
        <p:spPr bwMode="auto">
          <a:xfrm>
            <a:off x="914400" y="2362200"/>
            <a:ext cx="4508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2. </a:t>
            </a:r>
            <a:r>
              <a:rPr lang="sr-Latn-CS"/>
              <a:t>Postaljanje signala za čitanje iz memorije</a:t>
            </a:r>
            <a:r>
              <a:rPr lang="pt-BR"/>
              <a:t> (</a:t>
            </a:r>
            <a:r>
              <a:rPr lang="sr-Latn-CS"/>
              <a:t>MR</a:t>
            </a:r>
            <a:r>
              <a:rPr lang="pt-BR"/>
              <a:t>)</a:t>
            </a:r>
            <a:endParaRPr lang="en-US"/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914400" y="3124200"/>
            <a:ext cx="6267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3. </a:t>
            </a:r>
            <a:r>
              <a:rPr lang="sr-Latn-CS"/>
              <a:t>Prebacivanje operanda iz memorije pomoću bafera registra</a:t>
            </a:r>
            <a:r>
              <a:rPr lang="pt-BR"/>
              <a:t> (</a:t>
            </a:r>
            <a:r>
              <a:rPr lang="sr-Latn-CS"/>
              <a:t>MBR</a:t>
            </a:r>
            <a:r>
              <a:rPr lang="pt-BR"/>
              <a:t>)</a:t>
            </a:r>
          </a:p>
          <a:p>
            <a:r>
              <a:rPr lang="en-US"/>
              <a:t>	</a:t>
            </a:r>
            <a:r>
              <a:rPr lang="sr-Latn-CS"/>
              <a:t>u reg</a:t>
            </a:r>
            <a:r>
              <a:rPr lang="en-US"/>
              <a:t>i</a:t>
            </a:r>
            <a:r>
              <a:rPr lang="sr-Latn-CS"/>
              <a:t>star adrese podataka</a:t>
            </a:r>
            <a:r>
              <a:rPr lang="pt-BR"/>
              <a:t> (</a:t>
            </a:r>
            <a:r>
              <a:rPr lang="sr-Latn-CS"/>
              <a:t>DC</a:t>
            </a:r>
            <a:r>
              <a:rPr lang="pt-BR"/>
              <a:t>), </a:t>
            </a:r>
            <a:r>
              <a:rPr lang="sr-Latn-CS"/>
              <a:t>preko linija C i F</a:t>
            </a:r>
            <a:endParaRPr lang="en-US"/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990600" y="4038600"/>
            <a:ext cx="4829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4. </a:t>
            </a:r>
            <a:r>
              <a:rPr lang="sr-Latn-CS"/>
              <a:t>Inkrementiranje sadržaja brojača naredbi</a:t>
            </a:r>
            <a:r>
              <a:rPr lang="pt-BR"/>
              <a:t> (</a:t>
            </a:r>
            <a:r>
              <a:rPr lang="sr-Latn-CS"/>
              <a:t>signal I</a:t>
            </a:r>
            <a:r>
              <a:rPr lang="pt-BR"/>
              <a:t>)</a:t>
            </a:r>
            <a:endParaRPr lang="en-US"/>
          </a:p>
        </p:txBody>
      </p:sp>
      <p:sp>
        <p:nvSpPr>
          <p:cNvPr id="118790" name="Text Box 6"/>
          <p:cNvSpPr txBox="1">
            <a:spLocks noChangeArrowheads="1"/>
          </p:cNvSpPr>
          <p:nvPr/>
        </p:nvSpPr>
        <p:spPr bwMode="auto">
          <a:xfrm>
            <a:off x="990600" y="4572000"/>
            <a:ext cx="5538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5. </a:t>
            </a:r>
            <a:r>
              <a:rPr lang="sr-Latn-CS"/>
              <a:t>Prenosi se sadržaj DC u MAR preko agresne magistrale 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810" name="Group 2"/>
          <p:cNvGrpSpPr>
            <a:grpSpLocks/>
          </p:cNvGrpSpPr>
          <p:nvPr/>
        </p:nvGrpSpPr>
        <p:grpSpPr bwMode="auto">
          <a:xfrm>
            <a:off x="228600" y="838200"/>
            <a:ext cx="1524000" cy="1295400"/>
            <a:chOff x="864" y="1920"/>
            <a:chExt cx="960" cy="816"/>
          </a:xfrm>
        </p:grpSpPr>
        <p:sp>
          <p:nvSpPr>
            <p:cNvPr id="119811" name="Rectangle 3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19812" name="Text Box 4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(MAR)</a:t>
              </a:r>
            </a:p>
          </p:txBody>
        </p:sp>
      </p:grpSp>
      <p:sp>
        <p:nvSpPr>
          <p:cNvPr id="119813" name="Rectangle 5"/>
          <p:cNvSpPr>
            <a:spLocks noChangeArrowheads="1"/>
          </p:cNvSpPr>
          <p:nvPr/>
        </p:nvSpPr>
        <p:spPr bwMode="auto">
          <a:xfrm>
            <a:off x="152400" y="2667000"/>
            <a:ext cx="7010400" cy="3276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9814" name="Group 6"/>
          <p:cNvGrpSpPr>
            <a:grpSpLocks/>
          </p:cNvGrpSpPr>
          <p:nvPr/>
        </p:nvGrpSpPr>
        <p:grpSpPr bwMode="auto">
          <a:xfrm>
            <a:off x="2514600" y="838200"/>
            <a:ext cx="1524000" cy="1295400"/>
            <a:chOff x="2064" y="2784"/>
            <a:chExt cx="960" cy="816"/>
          </a:xfrm>
        </p:grpSpPr>
        <p:sp>
          <p:nvSpPr>
            <p:cNvPr id="119815" name="Rectangle 7"/>
            <p:cNvSpPr>
              <a:spLocks noChangeArrowheads="1"/>
            </p:cNvSpPr>
            <p:nvPr/>
          </p:nvSpPr>
          <p:spPr bwMode="auto">
            <a:xfrm>
              <a:off x="2064" y="2784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19816" name="Text Box 8"/>
            <p:cNvSpPr txBox="1">
              <a:spLocks noChangeArrowheads="1"/>
            </p:cNvSpPr>
            <p:nvPr/>
          </p:nvSpPr>
          <p:spPr bwMode="auto">
            <a:xfrm>
              <a:off x="2112" y="2976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Operativna memorija</a:t>
              </a:r>
            </a:p>
          </p:txBody>
        </p:sp>
      </p:grpSp>
      <p:grpSp>
        <p:nvGrpSpPr>
          <p:cNvPr id="119817" name="Group 9"/>
          <p:cNvGrpSpPr>
            <a:grpSpLocks/>
          </p:cNvGrpSpPr>
          <p:nvPr/>
        </p:nvGrpSpPr>
        <p:grpSpPr bwMode="auto">
          <a:xfrm>
            <a:off x="1752600" y="1295400"/>
            <a:ext cx="762000" cy="304800"/>
            <a:chOff x="1776" y="2447"/>
            <a:chExt cx="672" cy="192"/>
          </a:xfrm>
        </p:grpSpPr>
        <p:sp>
          <p:nvSpPr>
            <p:cNvPr id="119818" name="Line 10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819" name="Line 11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820" name="Group 12"/>
          <p:cNvGrpSpPr>
            <a:grpSpLocks/>
          </p:cNvGrpSpPr>
          <p:nvPr/>
        </p:nvGrpSpPr>
        <p:grpSpPr bwMode="auto">
          <a:xfrm rot="16200000">
            <a:off x="990600" y="2362200"/>
            <a:ext cx="762000" cy="304800"/>
            <a:chOff x="1776" y="2447"/>
            <a:chExt cx="672" cy="192"/>
          </a:xfrm>
        </p:grpSpPr>
        <p:sp>
          <p:nvSpPr>
            <p:cNvPr id="119821" name="Line 13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822" name="Line 14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823" name="Group 15"/>
          <p:cNvGrpSpPr>
            <a:grpSpLocks/>
          </p:cNvGrpSpPr>
          <p:nvPr/>
        </p:nvGrpSpPr>
        <p:grpSpPr bwMode="auto">
          <a:xfrm>
            <a:off x="4800600" y="838200"/>
            <a:ext cx="1524000" cy="1295400"/>
            <a:chOff x="864" y="1920"/>
            <a:chExt cx="960" cy="816"/>
          </a:xfrm>
        </p:grpSpPr>
        <p:sp>
          <p:nvSpPr>
            <p:cNvPr id="119824" name="Rectangle 16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19825" name="Text Box 17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(MBR)</a:t>
              </a:r>
            </a:p>
          </p:txBody>
        </p:sp>
      </p:grpSp>
      <p:grpSp>
        <p:nvGrpSpPr>
          <p:cNvPr id="119826" name="Group 18"/>
          <p:cNvGrpSpPr>
            <a:grpSpLocks/>
          </p:cNvGrpSpPr>
          <p:nvPr/>
        </p:nvGrpSpPr>
        <p:grpSpPr bwMode="auto">
          <a:xfrm>
            <a:off x="4038600" y="1295400"/>
            <a:ext cx="762000" cy="304800"/>
            <a:chOff x="1776" y="2447"/>
            <a:chExt cx="672" cy="192"/>
          </a:xfrm>
        </p:grpSpPr>
        <p:sp>
          <p:nvSpPr>
            <p:cNvPr id="119827" name="Line 19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828" name="Line 20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829" name="Group 21"/>
          <p:cNvGrpSpPr>
            <a:grpSpLocks/>
          </p:cNvGrpSpPr>
          <p:nvPr/>
        </p:nvGrpSpPr>
        <p:grpSpPr bwMode="auto">
          <a:xfrm>
            <a:off x="4495800" y="4648200"/>
            <a:ext cx="1905000" cy="1066800"/>
            <a:chOff x="2832" y="2400"/>
            <a:chExt cx="1200" cy="672"/>
          </a:xfrm>
        </p:grpSpPr>
        <p:sp>
          <p:nvSpPr>
            <p:cNvPr id="119830" name="Text Box 22"/>
            <p:cNvSpPr txBox="1">
              <a:spLocks noChangeArrowheads="1"/>
            </p:cNvSpPr>
            <p:nvPr/>
          </p:nvSpPr>
          <p:spPr bwMode="auto">
            <a:xfrm>
              <a:off x="2880" y="2448"/>
              <a:ext cx="111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digitalna kola</a:t>
              </a:r>
            </a:p>
            <a:p>
              <a:pPr algn="ctr"/>
              <a:r>
                <a:rPr lang="en-US"/>
                <a:t>za generisanje</a:t>
              </a:r>
            </a:p>
            <a:p>
              <a:pPr algn="ctr"/>
              <a:r>
                <a:rPr lang="en-US"/>
                <a:t>kontrolnih signala</a:t>
              </a:r>
            </a:p>
          </p:txBody>
        </p:sp>
        <p:sp>
          <p:nvSpPr>
            <p:cNvPr id="119831" name="Rectangle 23"/>
            <p:cNvSpPr>
              <a:spLocks noChangeArrowheads="1"/>
            </p:cNvSpPr>
            <p:nvPr/>
          </p:nvSpPr>
          <p:spPr bwMode="auto">
            <a:xfrm>
              <a:off x="2832" y="2400"/>
              <a:ext cx="1200" cy="67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9832" name="Group 24"/>
          <p:cNvGrpSpPr>
            <a:grpSpLocks/>
          </p:cNvGrpSpPr>
          <p:nvPr/>
        </p:nvGrpSpPr>
        <p:grpSpPr bwMode="auto">
          <a:xfrm>
            <a:off x="4495800" y="2895600"/>
            <a:ext cx="1905000" cy="609600"/>
            <a:chOff x="2832" y="1872"/>
            <a:chExt cx="1200" cy="384"/>
          </a:xfrm>
        </p:grpSpPr>
        <p:sp>
          <p:nvSpPr>
            <p:cNvPr id="119833" name="Rectangle 25"/>
            <p:cNvSpPr>
              <a:spLocks noChangeArrowheads="1"/>
            </p:cNvSpPr>
            <p:nvPr/>
          </p:nvSpPr>
          <p:spPr bwMode="auto">
            <a:xfrm>
              <a:off x="2832" y="1872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34" name="Text Box 26"/>
            <p:cNvSpPr txBox="1">
              <a:spLocks noChangeArrowheads="1"/>
            </p:cNvSpPr>
            <p:nvPr/>
          </p:nvSpPr>
          <p:spPr bwMode="auto">
            <a:xfrm>
              <a:off x="2928" y="1968"/>
              <a:ext cx="9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registar naredbi</a:t>
              </a:r>
            </a:p>
          </p:txBody>
        </p:sp>
      </p:grpSp>
      <p:grpSp>
        <p:nvGrpSpPr>
          <p:cNvPr id="119835" name="Group 27"/>
          <p:cNvGrpSpPr>
            <a:grpSpLocks/>
          </p:cNvGrpSpPr>
          <p:nvPr/>
        </p:nvGrpSpPr>
        <p:grpSpPr bwMode="auto">
          <a:xfrm>
            <a:off x="4495800" y="3810000"/>
            <a:ext cx="1905000" cy="609600"/>
            <a:chOff x="2832" y="3264"/>
            <a:chExt cx="1200" cy="384"/>
          </a:xfrm>
        </p:grpSpPr>
        <p:sp>
          <p:nvSpPr>
            <p:cNvPr id="119836" name="Text Box 28"/>
            <p:cNvSpPr txBox="1">
              <a:spLocks noChangeArrowheads="1"/>
            </p:cNvSpPr>
            <p:nvPr/>
          </p:nvSpPr>
          <p:spPr bwMode="auto">
            <a:xfrm>
              <a:off x="2832" y="3360"/>
              <a:ext cx="11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dekoder instrukcija</a:t>
              </a:r>
            </a:p>
          </p:txBody>
        </p:sp>
        <p:sp>
          <p:nvSpPr>
            <p:cNvPr id="119837" name="Rectangle 29"/>
            <p:cNvSpPr>
              <a:spLocks noChangeArrowheads="1"/>
            </p:cNvSpPr>
            <p:nvPr/>
          </p:nvSpPr>
          <p:spPr bwMode="auto">
            <a:xfrm>
              <a:off x="2832" y="3264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9838" name="Group 30"/>
          <p:cNvGrpSpPr>
            <a:grpSpLocks/>
          </p:cNvGrpSpPr>
          <p:nvPr/>
        </p:nvGrpSpPr>
        <p:grpSpPr bwMode="auto">
          <a:xfrm rot="16200000">
            <a:off x="5181600" y="2362200"/>
            <a:ext cx="762000" cy="304800"/>
            <a:chOff x="1776" y="2447"/>
            <a:chExt cx="672" cy="192"/>
          </a:xfrm>
        </p:grpSpPr>
        <p:sp>
          <p:nvSpPr>
            <p:cNvPr id="119839" name="Line 31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840" name="Line 32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841" name="Group 33"/>
          <p:cNvGrpSpPr>
            <a:grpSpLocks/>
          </p:cNvGrpSpPr>
          <p:nvPr/>
        </p:nvGrpSpPr>
        <p:grpSpPr bwMode="auto">
          <a:xfrm rot="16200000">
            <a:off x="5410200" y="3505200"/>
            <a:ext cx="304800" cy="304800"/>
            <a:chOff x="1776" y="2447"/>
            <a:chExt cx="672" cy="192"/>
          </a:xfrm>
        </p:grpSpPr>
        <p:sp>
          <p:nvSpPr>
            <p:cNvPr id="119842" name="Line 34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843" name="Line 35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844" name="Group 36"/>
          <p:cNvGrpSpPr>
            <a:grpSpLocks/>
          </p:cNvGrpSpPr>
          <p:nvPr/>
        </p:nvGrpSpPr>
        <p:grpSpPr bwMode="auto">
          <a:xfrm rot="16200000">
            <a:off x="5448300" y="4381500"/>
            <a:ext cx="228600" cy="304800"/>
            <a:chOff x="1776" y="2447"/>
            <a:chExt cx="672" cy="192"/>
          </a:xfrm>
        </p:grpSpPr>
        <p:sp>
          <p:nvSpPr>
            <p:cNvPr id="119845" name="Line 37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846" name="Line 38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847" name="Group 39"/>
          <p:cNvGrpSpPr>
            <a:grpSpLocks/>
          </p:cNvGrpSpPr>
          <p:nvPr/>
        </p:nvGrpSpPr>
        <p:grpSpPr bwMode="auto">
          <a:xfrm>
            <a:off x="838200" y="2895600"/>
            <a:ext cx="1905000" cy="685800"/>
            <a:chOff x="720" y="2304"/>
            <a:chExt cx="1200" cy="432"/>
          </a:xfrm>
        </p:grpSpPr>
        <p:sp>
          <p:nvSpPr>
            <p:cNvPr id="119848" name="Text Box 40"/>
            <p:cNvSpPr txBox="1">
              <a:spLocks noChangeArrowheads="1"/>
            </p:cNvSpPr>
            <p:nvPr/>
          </p:nvSpPr>
          <p:spPr bwMode="auto">
            <a:xfrm>
              <a:off x="720" y="2304"/>
              <a:ext cx="3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/>
                <a:t>(</a:t>
              </a:r>
              <a:r>
                <a:rPr lang="sr-Latn-CS"/>
                <a:t>PC</a:t>
              </a:r>
              <a:r>
                <a:rPr lang="pt-BR"/>
                <a:t>)</a:t>
              </a:r>
              <a:endParaRPr lang="en-US" sz="1000"/>
            </a:p>
          </p:txBody>
        </p:sp>
        <p:sp>
          <p:nvSpPr>
            <p:cNvPr id="119849" name="Rectangle 41"/>
            <p:cNvSpPr>
              <a:spLocks noChangeArrowheads="1"/>
            </p:cNvSpPr>
            <p:nvPr/>
          </p:nvSpPr>
          <p:spPr bwMode="auto">
            <a:xfrm>
              <a:off x="720" y="2304"/>
              <a:ext cx="1200" cy="43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9850" name="Text Box 42"/>
          <p:cNvSpPr txBox="1">
            <a:spLocks noChangeArrowheads="1"/>
          </p:cNvSpPr>
          <p:nvPr/>
        </p:nvSpPr>
        <p:spPr bwMode="auto">
          <a:xfrm>
            <a:off x="533400" y="5562600"/>
            <a:ext cx="302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sr-Latn-CS"/>
              <a:t>ontrolno </a:t>
            </a:r>
            <a:r>
              <a:rPr lang="en-US"/>
              <a:t>– </a:t>
            </a:r>
            <a:r>
              <a:rPr lang="sr-Latn-CS"/>
              <a:t>upravljačka jedinica</a:t>
            </a:r>
            <a:endParaRPr lang="en-US"/>
          </a:p>
        </p:txBody>
      </p:sp>
      <p:grpSp>
        <p:nvGrpSpPr>
          <p:cNvPr id="119851" name="Group 43"/>
          <p:cNvGrpSpPr>
            <a:grpSpLocks/>
          </p:cNvGrpSpPr>
          <p:nvPr/>
        </p:nvGrpSpPr>
        <p:grpSpPr bwMode="auto">
          <a:xfrm>
            <a:off x="1828800" y="3581400"/>
            <a:ext cx="2667000" cy="1524000"/>
            <a:chOff x="1152" y="2256"/>
            <a:chExt cx="1680" cy="864"/>
          </a:xfrm>
        </p:grpSpPr>
        <p:sp>
          <p:nvSpPr>
            <p:cNvPr id="119852" name="Line 44"/>
            <p:cNvSpPr>
              <a:spLocks noChangeShapeType="1"/>
            </p:cNvSpPr>
            <p:nvPr/>
          </p:nvSpPr>
          <p:spPr bwMode="auto">
            <a:xfrm flipH="1" flipV="1">
              <a:off x="1152" y="2256"/>
              <a:ext cx="0" cy="8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853" name="Line 45"/>
            <p:cNvSpPr>
              <a:spLocks noChangeShapeType="1"/>
            </p:cNvSpPr>
            <p:nvPr/>
          </p:nvSpPr>
          <p:spPr bwMode="auto">
            <a:xfrm>
              <a:off x="1152" y="3120"/>
              <a:ext cx="16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9854" name="Text Box 46"/>
          <p:cNvSpPr txBox="1">
            <a:spLocks noChangeArrowheads="1"/>
          </p:cNvSpPr>
          <p:nvPr/>
        </p:nvSpPr>
        <p:spPr bwMode="auto">
          <a:xfrm>
            <a:off x="1524000" y="22098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19855" name="Text Box 47"/>
          <p:cNvSpPr txBox="1">
            <a:spLocks noChangeArrowheads="1"/>
          </p:cNvSpPr>
          <p:nvPr/>
        </p:nvSpPr>
        <p:spPr bwMode="auto">
          <a:xfrm>
            <a:off x="1828800" y="9144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19856" name="Text Box 48"/>
          <p:cNvSpPr txBox="1">
            <a:spLocks noChangeArrowheads="1"/>
          </p:cNvSpPr>
          <p:nvPr/>
        </p:nvSpPr>
        <p:spPr bwMode="auto">
          <a:xfrm>
            <a:off x="4191000" y="9144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19857" name="Text Box 49"/>
          <p:cNvSpPr txBox="1">
            <a:spLocks noChangeArrowheads="1"/>
          </p:cNvSpPr>
          <p:nvPr/>
        </p:nvSpPr>
        <p:spPr bwMode="auto">
          <a:xfrm>
            <a:off x="5715000" y="22098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119858" name="Text Box 50"/>
          <p:cNvSpPr txBox="1">
            <a:spLocks noChangeArrowheads="1"/>
          </p:cNvSpPr>
          <p:nvPr/>
        </p:nvSpPr>
        <p:spPr bwMode="auto">
          <a:xfrm>
            <a:off x="1828800" y="4038600"/>
            <a:ext cx="265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</a:t>
            </a:r>
            <a:endParaRPr lang="en-US" sz="1000"/>
          </a:p>
        </p:txBody>
      </p:sp>
      <p:grpSp>
        <p:nvGrpSpPr>
          <p:cNvPr id="119859" name="Group 51"/>
          <p:cNvGrpSpPr>
            <a:grpSpLocks/>
          </p:cNvGrpSpPr>
          <p:nvPr/>
        </p:nvGrpSpPr>
        <p:grpSpPr bwMode="auto">
          <a:xfrm>
            <a:off x="3733800" y="2133600"/>
            <a:ext cx="762000" cy="2667000"/>
            <a:chOff x="2352" y="1344"/>
            <a:chExt cx="480" cy="1680"/>
          </a:xfrm>
        </p:grpSpPr>
        <p:sp>
          <p:nvSpPr>
            <p:cNvPr id="119860" name="Line 52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861" name="Line 53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9862" name="Text Box 54"/>
          <p:cNvSpPr txBox="1">
            <a:spLocks noChangeArrowheads="1"/>
          </p:cNvSpPr>
          <p:nvPr/>
        </p:nvSpPr>
        <p:spPr bwMode="auto">
          <a:xfrm>
            <a:off x="3200400" y="22860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grpSp>
        <p:nvGrpSpPr>
          <p:cNvPr id="119863" name="Group 55"/>
          <p:cNvGrpSpPr>
            <a:grpSpLocks/>
          </p:cNvGrpSpPr>
          <p:nvPr/>
        </p:nvGrpSpPr>
        <p:grpSpPr bwMode="auto">
          <a:xfrm>
            <a:off x="6858000" y="685800"/>
            <a:ext cx="2111375" cy="381000"/>
            <a:chOff x="1728" y="3984"/>
            <a:chExt cx="1330" cy="240"/>
          </a:xfrm>
        </p:grpSpPr>
        <p:sp>
          <p:nvSpPr>
            <p:cNvPr id="119864" name="Rectangle 56"/>
            <p:cNvSpPr>
              <a:spLocks noChangeArrowheads="1"/>
            </p:cNvSpPr>
            <p:nvPr/>
          </p:nvSpPr>
          <p:spPr bwMode="auto">
            <a:xfrm>
              <a:off x="1728" y="3984"/>
              <a:ext cx="1296" cy="24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65" name="Text Box 57"/>
            <p:cNvSpPr txBox="1">
              <a:spLocks noChangeArrowheads="1"/>
            </p:cNvSpPr>
            <p:nvPr/>
          </p:nvSpPr>
          <p:spPr bwMode="auto">
            <a:xfrm>
              <a:off x="1728" y="3984"/>
              <a:ext cx="13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/>
                <a:t>adresni reg. pod (DC)</a:t>
              </a:r>
            </a:p>
          </p:txBody>
        </p:sp>
      </p:grpSp>
      <p:grpSp>
        <p:nvGrpSpPr>
          <p:cNvPr id="119866" name="Group 58"/>
          <p:cNvGrpSpPr>
            <a:grpSpLocks/>
          </p:cNvGrpSpPr>
          <p:nvPr/>
        </p:nvGrpSpPr>
        <p:grpSpPr bwMode="auto">
          <a:xfrm>
            <a:off x="7315200" y="3124200"/>
            <a:ext cx="1828800" cy="381000"/>
            <a:chOff x="864" y="3936"/>
            <a:chExt cx="1152" cy="240"/>
          </a:xfrm>
        </p:grpSpPr>
        <p:sp>
          <p:nvSpPr>
            <p:cNvPr id="119867" name="Rectangle 59"/>
            <p:cNvSpPr>
              <a:spLocks noChangeArrowheads="1"/>
            </p:cNvSpPr>
            <p:nvPr/>
          </p:nvSpPr>
          <p:spPr bwMode="auto">
            <a:xfrm>
              <a:off x="864" y="3936"/>
              <a:ext cx="1056" cy="24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68" name="Text Box 60"/>
            <p:cNvSpPr txBox="1">
              <a:spLocks noChangeArrowheads="1"/>
            </p:cNvSpPr>
            <p:nvPr/>
          </p:nvSpPr>
          <p:spPr bwMode="auto">
            <a:xfrm>
              <a:off x="864" y="3936"/>
              <a:ext cx="1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/>
                <a:t>ALU sa ACC-om</a:t>
              </a:r>
            </a:p>
          </p:txBody>
        </p:sp>
      </p:grpSp>
      <p:sp>
        <p:nvSpPr>
          <p:cNvPr id="119869" name="Line 61"/>
          <p:cNvSpPr>
            <a:spLocks noChangeShapeType="1"/>
          </p:cNvSpPr>
          <p:nvPr/>
        </p:nvSpPr>
        <p:spPr bwMode="auto">
          <a:xfrm rot="10800000" flipH="1">
            <a:off x="8153400" y="1066800"/>
            <a:ext cx="0" cy="205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870" name="Line 62"/>
          <p:cNvSpPr>
            <a:spLocks noChangeShapeType="1"/>
          </p:cNvSpPr>
          <p:nvPr/>
        </p:nvSpPr>
        <p:spPr bwMode="auto">
          <a:xfrm rot="10800000" flipH="1">
            <a:off x="7848600" y="1066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871" name="Line 63"/>
          <p:cNvSpPr>
            <a:spLocks noChangeShapeType="1"/>
          </p:cNvSpPr>
          <p:nvPr/>
        </p:nvSpPr>
        <p:spPr bwMode="auto">
          <a:xfrm rot="16200000" flipH="1">
            <a:off x="7086600" y="838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872" name="Line 64"/>
          <p:cNvSpPr>
            <a:spLocks noChangeShapeType="1"/>
          </p:cNvSpPr>
          <p:nvPr/>
        </p:nvSpPr>
        <p:spPr bwMode="auto">
          <a:xfrm rot="16200000" flipH="1">
            <a:off x="7086600" y="5334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873" name="Line 65"/>
          <p:cNvSpPr>
            <a:spLocks noChangeShapeType="1"/>
          </p:cNvSpPr>
          <p:nvPr/>
        </p:nvSpPr>
        <p:spPr bwMode="auto">
          <a:xfrm rot="10800000" flipH="1">
            <a:off x="7848600" y="1600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874" name="Line 66"/>
          <p:cNvSpPr>
            <a:spLocks noChangeShapeType="1"/>
          </p:cNvSpPr>
          <p:nvPr/>
        </p:nvSpPr>
        <p:spPr bwMode="auto">
          <a:xfrm rot="16200000" flipH="1">
            <a:off x="4457700" y="-2933700"/>
            <a:ext cx="0" cy="678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875" name="Line 67"/>
          <p:cNvSpPr>
            <a:spLocks noChangeShapeType="1"/>
          </p:cNvSpPr>
          <p:nvPr/>
        </p:nvSpPr>
        <p:spPr bwMode="auto">
          <a:xfrm rot="16200000" flipH="1">
            <a:off x="4457700" y="-3543300"/>
            <a:ext cx="0" cy="739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876" name="Line 68"/>
          <p:cNvSpPr>
            <a:spLocks noChangeShapeType="1"/>
          </p:cNvSpPr>
          <p:nvPr/>
        </p:nvSpPr>
        <p:spPr bwMode="auto">
          <a:xfrm rot="10800000" flipH="1">
            <a:off x="8153400" y="152400"/>
            <a:ext cx="0" cy="5318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877" name="Line 69"/>
          <p:cNvSpPr>
            <a:spLocks noChangeShapeType="1"/>
          </p:cNvSpPr>
          <p:nvPr/>
        </p:nvSpPr>
        <p:spPr bwMode="auto">
          <a:xfrm rot="10800000" flipH="1">
            <a:off x="7848600" y="455613"/>
            <a:ext cx="1588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878" name="Line 70"/>
          <p:cNvSpPr>
            <a:spLocks noChangeShapeType="1"/>
          </p:cNvSpPr>
          <p:nvPr/>
        </p:nvSpPr>
        <p:spPr bwMode="auto">
          <a:xfrm rot="10800000" flipH="1">
            <a:off x="1066800" y="4572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879" name="Line 71"/>
          <p:cNvSpPr>
            <a:spLocks noChangeShapeType="1"/>
          </p:cNvSpPr>
          <p:nvPr/>
        </p:nvSpPr>
        <p:spPr bwMode="auto">
          <a:xfrm rot="10800000" flipH="1">
            <a:off x="762000" y="1524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9880" name="Group 72"/>
          <p:cNvGrpSpPr>
            <a:grpSpLocks/>
          </p:cNvGrpSpPr>
          <p:nvPr/>
        </p:nvGrpSpPr>
        <p:grpSpPr bwMode="auto">
          <a:xfrm>
            <a:off x="3048000" y="2133600"/>
            <a:ext cx="1447800" cy="2819400"/>
            <a:chOff x="2352" y="1344"/>
            <a:chExt cx="480" cy="1680"/>
          </a:xfrm>
        </p:grpSpPr>
        <p:sp>
          <p:nvSpPr>
            <p:cNvPr id="119881" name="Line 73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882" name="Line 74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9883" name="Text Box 75"/>
          <p:cNvSpPr txBox="1">
            <a:spLocks noChangeArrowheads="1"/>
          </p:cNvSpPr>
          <p:nvPr/>
        </p:nvSpPr>
        <p:spPr bwMode="auto">
          <a:xfrm>
            <a:off x="2514600" y="2286000"/>
            <a:ext cx="50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M</a:t>
            </a:r>
            <a:r>
              <a:rPr lang="en-US" sz="1000" b="1">
                <a:solidFill>
                  <a:srgbClr val="FF0000"/>
                </a:solidFill>
              </a:rPr>
              <a:t>W</a:t>
            </a:r>
          </a:p>
        </p:txBody>
      </p:sp>
      <p:sp>
        <p:nvSpPr>
          <p:cNvPr id="119884" name="Line 76"/>
          <p:cNvSpPr>
            <a:spLocks noChangeShapeType="1"/>
          </p:cNvSpPr>
          <p:nvPr/>
        </p:nvSpPr>
        <p:spPr bwMode="auto">
          <a:xfrm flipV="1">
            <a:off x="8077200" y="3505200"/>
            <a:ext cx="0" cy="18288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885" name="Line 77"/>
          <p:cNvSpPr>
            <a:spLocks noChangeShapeType="1"/>
          </p:cNvSpPr>
          <p:nvPr/>
        </p:nvSpPr>
        <p:spPr bwMode="auto">
          <a:xfrm flipV="1">
            <a:off x="10668000" y="-3124200"/>
            <a:ext cx="0" cy="11430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9886" name="Group 78"/>
          <p:cNvGrpSpPr>
            <a:grpSpLocks/>
          </p:cNvGrpSpPr>
          <p:nvPr/>
        </p:nvGrpSpPr>
        <p:grpSpPr bwMode="auto">
          <a:xfrm>
            <a:off x="6400800" y="1066800"/>
            <a:ext cx="838200" cy="3886200"/>
            <a:chOff x="4032" y="672"/>
            <a:chExt cx="528" cy="2448"/>
          </a:xfrm>
        </p:grpSpPr>
        <p:sp>
          <p:nvSpPr>
            <p:cNvPr id="119887" name="Line 79"/>
            <p:cNvSpPr>
              <a:spLocks noChangeShapeType="1"/>
            </p:cNvSpPr>
            <p:nvPr/>
          </p:nvSpPr>
          <p:spPr bwMode="auto">
            <a:xfrm flipV="1">
              <a:off x="4560" y="672"/>
              <a:ext cx="0" cy="72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888" name="Line 80"/>
            <p:cNvSpPr>
              <a:spLocks noChangeShapeType="1"/>
            </p:cNvSpPr>
            <p:nvPr/>
          </p:nvSpPr>
          <p:spPr bwMode="auto">
            <a:xfrm>
              <a:off x="4272" y="1392"/>
              <a:ext cx="28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889" name="Line 81"/>
            <p:cNvSpPr>
              <a:spLocks noChangeShapeType="1"/>
            </p:cNvSpPr>
            <p:nvPr/>
          </p:nvSpPr>
          <p:spPr bwMode="auto">
            <a:xfrm flipV="1">
              <a:off x="4272" y="1392"/>
              <a:ext cx="0" cy="172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9890" name="Line 82"/>
            <p:cNvSpPr>
              <a:spLocks noChangeShapeType="1"/>
            </p:cNvSpPr>
            <p:nvPr/>
          </p:nvSpPr>
          <p:spPr bwMode="auto">
            <a:xfrm>
              <a:off x="4032" y="312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9891" name="Line 83"/>
          <p:cNvSpPr>
            <a:spLocks noChangeShapeType="1"/>
          </p:cNvSpPr>
          <p:nvPr/>
        </p:nvSpPr>
        <p:spPr bwMode="auto">
          <a:xfrm flipH="1" flipV="1">
            <a:off x="6400800" y="5334000"/>
            <a:ext cx="1676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9892" name="Text Box 84"/>
          <p:cNvSpPr txBox="1">
            <a:spLocks noChangeArrowheads="1"/>
          </p:cNvSpPr>
          <p:nvPr/>
        </p:nvSpPr>
        <p:spPr bwMode="auto">
          <a:xfrm>
            <a:off x="381000" y="1524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119893" name="Text Box 85"/>
          <p:cNvSpPr txBox="1">
            <a:spLocks noChangeArrowheads="1"/>
          </p:cNvSpPr>
          <p:nvPr/>
        </p:nvSpPr>
        <p:spPr bwMode="auto">
          <a:xfrm>
            <a:off x="685800" y="1295400"/>
            <a:ext cx="447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1A</a:t>
            </a:r>
          </a:p>
        </p:txBody>
      </p:sp>
      <p:sp>
        <p:nvSpPr>
          <p:cNvPr id="119894" name="Text Box 86"/>
          <p:cNvSpPr txBox="1">
            <a:spLocks noChangeArrowheads="1"/>
          </p:cNvSpPr>
          <p:nvPr/>
        </p:nvSpPr>
        <p:spPr bwMode="auto">
          <a:xfrm>
            <a:off x="1447800" y="31242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102</a:t>
            </a:r>
            <a:r>
              <a:rPr lang="en-US" sz="1000"/>
              <a:t>16</a:t>
            </a:r>
          </a:p>
        </p:txBody>
      </p:sp>
      <p:sp>
        <p:nvSpPr>
          <p:cNvPr id="119895" name="Rectangle 87"/>
          <p:cNvSpPr>
            <a:spLocks noChangeArrowheads="1"/>
          </p:cNvSpPr>
          <p:nvPr/>
        </p:nvSpPr>
        <p:spPr bwMode="auto">
          <a:xfrm>
            <a:off x="1752600" y="1295400"/>
            <a:ext cx="762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97" name="Text Box 89"/>
          <p:cNvSpPr txBox="1">
            <a:spLocks noChangeArrowheads="1"/>
          </p:cNvSpPr>
          <p:nvPr/>
        </p:nvSpPr>
        <p:spPr bwMode="auto">
          <a:xfrm>
            <a:off x="7315200" y="1905000"/>
            <a:ext cx="357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119898" name="Text Box 90"/>
          <p:cNvSpPr txBox="1">
            <a:spLocks noChangeArrowheads="1"/>
          </p:cNvSpPr>
          <p:nvPr/>
        </p:nvSpPr>
        <p:spPr bwMode="auto">
          <a:xfrm>
            <a:off x="6400800" y="1600200"/>
            <a:ext cx="312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9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85 0.0178 C 0.0651 0.00856 0.09635 -0.00069 0.12552 -0.00439 C 0.15469 -0.00809 0.18802 -0.01549 0.20885 -0.00439 C 0.22969 0.00671 0.2401 0.03445 0.25052 0.0622 " pathEditMode="relative" ptsTypes="aaaA">
                                      <p:cBhvr>
                                        <p:cTn id="10" dur="2000" fill="hold"/>
                                        <p:tgtEl>
                                          <p:spTgt spid="1198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93" grpId="0"/>
      <p:bldP spid="11989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8" name="Group 2"/>
          <p:cNvGrpSpPr>
            <a:grpSpLocks/>
          </p:cNvGrpSpPr>
          <p:nvPr/>
        </p:nvGrpSpPr>
        <p:grpSpPr bwMode="auto">
          <a:xfrm>
            <a:off x="838200" y="1371600"/>
            <a:ext cx="1524000" cy="1066800"/>
            <a:chOff x="432" y="768"/>
            <a:chExt cx="960" cy="672"/>
          </a:xfrm>
        </p:grpSpPr>
        <p:sp>
          <p:nvSpPr>
            <p:cNvPr id="55299" name="Rectangle 3"/>
            <p:cNvSpPr>
              <a:spLocks noChangeArrowheads="1"/>
            </p:cNvSpPr>
            <p:nvPr/>
          </p:nvSpPr>
          <p:spPr bwMode="auto">
            <a:xfrm>
              <a:off x="432" y="76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5300" name="Text Box 4"/>
            <p:cNvSpPr txBox="1">
              <a:spLocks noChangeArrowheads="1"/>
            </p:cNvSpPr>
            <p:nvPr/>
          </p:nvSpPr>
          <p:spPr bwMode="auto">
            <a:xfrm>
              <a:off x="480" y="816"/>
              <a:ext cx="86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Aritmetičko</a:t>
              </a:r>
              <a:endParaRPr lang="en-US"/>
            </a:p>
            <a:p>
              <a:pPr algn="ctr"/>
              <a:r>
                <a:rPr lang="sr-Latn-CS"/>
                <a:t>logička</a:t>
              </a:r>
              <a:endParaRPr lang="en-US"/>
            </a:p>
            <a:p>
              <a:pPr algn="ctr"/>
              <a:r>
                <a:rPr lang="sr-Latn-CS"/>
                <a:t>jedinica</a:t>
              </a:r>
              <a:endParaRPr lang="en-US"/>
            </a:p>
          </p:txBody>
        </p:sp>
      </p:grp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304800" y="152400"/>
            <a:ext cx="273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ULAZ PODATAKA</a:t>
            </a:r>
          </a:p>
        </p:txBody>
      </p:sp>
      <p:grpSp>
        <p:nvGrpSpPr>
          <p:cNvPr id="55302" name="Group 6"/>
          <p:cNvGrpSpPr>
            <a:grpSpLocks/>
          </p:cNvGrpSpPr>
          <p:nvPr/>
        </p:nvGrpSpPr>
        <p:grpSpPr bwMode="auto">
          <a:xfrm>
            <a:off x="838200" y="3048000"/>
            <a:ext cx="1524000" cy="1066800"/>
            <a:chOff x="432" y="1728"/>
            <a:chExt cx="960" cy="672"/>
          </a:xfrm>
        </p:grpSpPr>
        <p:sp>
          <p:nvSpPr>
            <p:cNvPr id="55303" name="Rectangle 7"/>
            <p:cNvSpPr>
              <a:spLocks noChangeArrowheads="1"/>
            </p:cNvSpPr>
            <p:nvPr/>
          </p:nvSpPr>
          <p:spPr bwMode="auto">
            <a:xfrm>
              <a:off x="432" y="172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5304" name="Text Box 8"/>
            <p:cNvSpPr txBox="1">
              <a:spLocks noChangeArrowheads="1"/>
            </p:cNvSpPr>
            <p:nvPr/>
          </p:nvSpPr>
          <p:spPr bwMode="auto">
            <a:xfrm>
              <a:off x="480" y="1872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Upravljačka jedinica</a:t>
              </a:r>
              <a:endParaRPr lang="en-US"/>
            </a:p>
          </p:txBody>
        </p:sp>
      </p:grpSp>
      <p:grpSp>
        <p:nvGrpSpPr>
          <p:cNvPr id="55305" name="Group 9"/>
          <p:cNvGrpSpPr>
            <a:grpSpLocks/>
          </p:cNvGrpSpPr>
          <p:nvPr/>
        </p:nvGrpSpPr>
        <p:grpSpPr bwMode="auto">
          <a:xfrm>
            <a:off x="533400" y="4953000"/>
            <a:ext cx="2057400" cy="1524000"/>
            <a:chOff x="2400" y="2448"/>
            <a:chExt cx="1296" cy="960"/>
          </a:xfrm>
        </p:grpSpPr>
        <p:sp>
          <p:nvSpPr>
            <p:cNvPr id="55306" name="Rectangle 10"/>
            <p:cNvSpPr>
              <a:spLocks noChangeArrowheads="1"/>
            </p:cNvSpPr>
            <p:nvPr/>
          </p:nvSpPr>
          <p:spPr bwMode="auto">
            <a:xfrm>
              <a:off x="2400" y="2448"/>
              <a:ext cx="1296" cy="96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5307" name="Text Box 11"/>
            <p:cNvSpPr txBox="1">
              <a:spLocks noChangeArrowheads="1"/>
            </p:cNvSpPr>
            <p:nvPr/>
          </p:nvSpPr>
          <p:spPr bwMode="auto">
            <a:xfrm>
              <a:off x="2640" y="283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Memorija</a:t>
              </a:r>
            </a:p>
          </p:txBody>
        </p:sp>
      </p:grpSp>
      <p:grpSp>
        <p:nvGrpSpPr>
          <p:cNvPr id="55308" name="Group 12"/>
          <p:cNvGrpSpPr>
            <a:grpSpLocks/>
          </p:cNvGrpSpPr>
          <p:nvPr/>
        </p:nvGrpSpPr>
        <p:grpSpPr bwMode="auto">
          <a:xfrm>
            <a:off x="5181600" y="1600200"/>
            <a:ext cx="1295400" cy="1219200"/>
            <a:chOff x="3120" y="1056"/>
            <a:chExt cx="816" cy="768"/>
          </a:xfrm>
        </p:grpSpPr>
        <p:sp>
          <p:nvSpPr>
            <p:cNvPr id="55309" name="Rectangle 13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solidFill>
              <a:schemeClr val="hlink"/>
            </a:solidFill>
            <a:ln w="38100" cmpd="dbl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5310" name="Text Box 14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 b="1">
                  <a:solidFill>
                    <a:schemeClr val="bg2"/>
                  </a:solidFill>
                </a:rPr>
                <a:t>Ulazni uređaji</a:t>
              </a:r>
              <a:endParaRPr lang="en-US" b="1">
                <a:solidFill>
                  <a:schemeClr val="bg2"/>
                </a:solidFill>
              </a:endParaRPr>
            </a:p>
          </p:txBody>
        </p:sp>
      </p:grpSp>
      <p:sp>
        <p:nvSpPr>
          <p:cNvPr id="55311" name="Rectangle 15"/>
          <p:cNvSpPr>
            <a:spLocks noChangeArrowheads="1"/>
          </p:cNvSpPr>
          <p:nvPr/>
        </p:nvSpPr>
        <p:spPr bwMode="auto">
          <a:xfrm>
            <a:off x="304800" y="762000"/>
            <a:ext cx="2286000" cy="3581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12" name="Text Box 16"/>
          <p:cNvSpPr txBox="1">
            <a:spLocks noChangeArrowheads="1"/>
          </p:cNvSpPr>
          <p:nvPr/>
        </p:nvSpPr>
        <p:spPr bwMode="auto">
          <a:xfrm>
            <a:off x="685800" y="838200"/>
            <a:ext cx="76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CPU</a:t>
            </a:r>
          </a:p>
        </p:txBody>
      </p:sp>
      <p:sp>
        <p:nvSpPr>
          <p:cNvPr id="55313" name="Line 17"/>
          <p:cNvSpPr>
            <a:spLocks noChangeShapeType="1"/>
          </p:cNvSpPr>
          <p:nvPr/>
        </p:nvSpPr>
        <p:spPr bwMode="auto">
          <a:xfrm>
            <a:off x="1066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609600" y="44196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sp>
        <p:nvSpPr>
          <p:cNvPr id="55315" name="Text Box 19"/>
          <p:cNvSpPr txBox="1">
            <a:spLocks noChangeArrowheads="1"/>
          </p:cNvSpPr>
          <p:nvPr/>
        </p:nvSpPr>
        <p:spPr bwMode="auto">
          <a:xfrm>
            <a:off x="609600" y="2590800"/>
            <a:ext cx="41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R</a:t>
            </a:r>
          </a:p>
        </p:txBody>
      </p:sp>
      <p:sp>
        <p:nvSpPr>
          <p:cNvPr id="55316" name="Line 20"/>
          <p:cNvSpPr>
            <a:spLocks noChangeShapeType="1"/>
          </p:cNvSpPr>
          <p:nvPr/>
        </p:nvSpPr>
        <p:spPr bwMode="auto">
          <a:xfrm flipV="1">
            <a:off x="10668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7" name="Line 21"/>
          <p:cNvSpPr>
            <a:spLocks noChangeShapeType="1"/>
          </p:cNvSpPr>
          <p:nvPr/>
        </p:nvSpPr>
        <p:spPr bwMode="auto">
          <a:xfrm flipV="1">
            <a:off x="20574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8" name="Text Box 22"/>
          <p:cNvSpPr txBox="1">
            <a:spLocks noChangeArrowheads="1"/>
          </p:cNvSpPr>
          <p:nvPr/>
        </p:nvSpPr>
        <p:spPr bwMode="auto">
          <a:xfrm>
            <a:off x="1600200" y="2590800"/>
            <a:ext cx="45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W</a:t>
            </a:r>
          </a:p>
        </p:txBody>
      </p:sp>
      <p:sp>
        <p:nvSpPr>
          <p:cNvPr id="55319" name="Line 23"/>
          <p:cNvSpPr>
            <a:spLocks noChangeShapeType="1"/>
          </p:cNvSpPr>
          <p:nvPr/>
        </p:nvSpPr>
        <p:spPr bwMode="auto">
          <a:xfrm>
            <a:off x="16002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20" name="Line 24"/>
          <p:cNvSpPr>
            <a:spLocks noChangeShapeType="1"/>
          </p:cNvSpPr>
          <p:nvPr/>
        </p:nvSpPr>
        <p:spPr bwMode="auto">
          <a:xfrm>
            <a:off x="2209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21" name="Text Box 25"/>
          <p:cNvSpPr txBox="1">
            <a:spLocks noChangeArrowheads="1"/>
          </p:cNvSpPr>
          <p:nvPr/>
        </p:nvSpPr>
        <p:spPr bwMode="auto">
          <a:xfrm>
            <a:off x="1752600" y="44196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1143000" y="44196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grpSp>
        <p:nvGrpSpPr>
          <p:cNvPr id="55323" name="Group 27"/>
          <p:cNvGrpSpPr>
            <a:grpSpLocks/>
          </p:cNvGrpSpPr>
          <p:nvPr/>
        </p:nvGrpSpPr>
        <p:grpSpPr bwMode="auto">
          <a:xfrm>
            <a:off x="5181600" y="3810000"/>
            <a:ext cx="1295400" cy="1219200"/>
            <a:chOff x="3120" y="1056"/>
            <a:chExt cx="816" cy="768"/>
          </a:xfrm>
        </p:grpSpPr>
        <p:sp>
          <p:nvSpPr>
            <p:cNvPr id="55324" name="Rectangle 28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5325" name="Text Box 29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Izlazni</a:t>
              </a:r>
              <a:r>
                <a:rPr lang="sr-Latn-CS"/>
                <a:t> uređaji</a:t>
              </a:r>
              <a:endParaRPr lang="en-US"/>
            </a:p>
          </p:txBody>
        </p:sp>
      </p:grpSp>
      <p:sp>
        <p:nvSpPr>
          <p:cNvPr id="55326" name="Rectangle 30"/>
          <p:cNvSpPr>
            <a:spLocks noChangeArrowheads="1"/>
          </p:cNvSpPr>
          <p:nvPr/>
        </p:nvSpPr>
        <p:spPr bwMode="auto">
          <a:xfrm>
            <a:off x="4724400" y="1066800"/>
            <a:ext cx="2286000" cy="426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27" name="Text Box 31"/>
          <p:cNvSpPr txBox="1">
            <a:spLocks noChangeArrowheads="1"/>
          </p:cNvSpPr>
          <p:nvPr/>
        </p:nvSpPr>
        <p:spPr bwMode="auto">
          <a:xfrm>
            <a:off x="4876800" y="1066800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Komunikacije</a:t>
            </a:r>
          </a:p>
        </p:txBody>
      </p:sp>
      <p:grpSp>
        <p:nvGrpSpPr>
          <p:cNvPr id="55328" name="Group 32"/>
          <p:cNvGrpSpPr>
            <a:grpSpLocks/>
          </p:cNvGrpSpPr>
          <p:nvPr/>
        </p:nvGrpSpPr>
        <p:grpSpPr bwMode="auto">
          <a:xfrm>
            <a:off x="2362200" y="2590800"/>
            <a:ext cx="2819400" cy="685800"/>
            <a:chOff x="1872" y="1632"/>
            <a:chExt cx="1776" cy="432"/>
          </a:xfrm>
        </p:grpSpPr>
        <p:sp>
          <p:nvSpPr>
            <p:cNvPr id="55329" name="Line 33"/>
            <p:cNvSpPr>
              <a:spLocks noChangeShapeType="1"/>
            </p:cNvSpPr>
            <p:nvPr/>
          </p:nvSpPr>
          <p:spPr bwMode="auto">
            <a:xfrm>
              <a:off x="2208" y="1632"/>
              <a:ext cx="1440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330" name="Line 34"/>
            <p:cNvSpPr>
              <a:spLocks noChangeShapeType="1"/>
            </p:cNvSpPr>
            <p:nvPr/>
          </p:nvSpPr>
          <p:spPr bwMode="auto">
            <a:xfrm>
              <a:off x="1872" y="2064"/>
              <a:ext cx="336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331" name="Line 35"/>
            <p:cNvSpPr>
              <a:spLocks noChangeShapeType="1"/>
            </p:cNvSpPr>
            <p:nvPr/>
          </p:nvSpPr>
          <p:spPr bwMode="auto">
            <a:xfrm flipV="1">
              <a:off x="2208" y="1632"/>
              <a:ext cx="0" cy="432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5332" name="Text Box 36"/>
          <p:cNvSpPr txBox="1">
            <a:spLocks noChangeArrowheads="1"/>
          </p:cNvSpPr>
          <p:nvPr/>
        </p:nvSpPr>
        <p:spPr bwMode="auto">
          <a:xfrm>
            <a:off x="4267200" y="2590800"/>
            <a:ext cx="34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R</a:t>
            </a:r>
            <a:endParaRPr lang="en-US" sz="1000" b="1">
              <a:solidFill>
                <a:srgbClr val="FF0000"/>
              </a:solidFill>
            </a:endParaRPr>
          </a:p>
        </p:txBody>
      </p:sp>
      <p:sp>
        <p:nvSpPr>
          <p:cNvPr id="55333" name="Line 37"/>
          <p:cNvSpPr>
            <a:spLocks noChangeShapeType="1"/>
          </p:cNvSpPr>
          <p:nvPr/>
        </p:nvSpPr>
        <p:spPr bwMode="auto">
          <a:xfrm>
            <a:off x="2362200" y="4038600"/>
            <a:ext cx="2819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34" name="Text Box 38"/>
          <p:cNvSpPr txBox="1">
            <a:spLocks noChangeArrowheads="1"/>
          </p:cNvSpPr>
          <p:nvPr/>
        </p:nvSpPr>
        <p:spPr bwMode="auto">
          <a:xfrm>
            <a:off x="4343400" y="3657600"/>
            <a:ext cx="38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</a:t>
            </a:r>
            <a:endParaRPr lang="en-US" sz="1000"/>
          </a:p>
        </p:txBody>
      </p:sp>
      <p:grpSp>
        <p:nvGrpSpPr>
          <p:cNvPr id="55335" name="Group 39"/>
          <p:cNvGrpSpPr>
            <a:grpSpLocks/>
          </p:cNvGrpSpPr>
          <p:nvPr/>
        </p:nvGrpSpPr>
        <p:grpSpPr bwMode="auto">
          <a:xfrm>
            <a:off x="2362200" y="685800"/>
            <a:ext cx="2819400" cy="5867400"/>
            <a:chOff x="1872" y="432"/>
            <a:chExt cx="1776" cy="3696"/>
          </a:xfrm>
        </p:grpSpPr>
        <p:sp>
          <p:nvSpPr>
            <p:cNvPr id="55336" name="Line 40"/>
            <p:cNvSpPr>
              <a:spLocks noChangeShapeType="1"/>
            </p:cNvSpPr>
            <p:nvPr/>
          </p:nvSpPr>
          <p:spPr bwMode="auto">
            <a:xfrm flipH="1">
              <a:off x="2592" y="432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337" name="Line 41"/>
            <p:cNvSpPr>
              <a:spLocks noChangeShapeType="1"/>
            </p:cNvSpPr>
            <p:nvPr/>
          </p:nvSpPr>
          <p:spPr bwMode="auto">
            <a:xfrm flipH="1">
              <a:off x="2784" y="432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338" name="Line 42"/>
            <p:cNvSpPr>
              <a:spLocks noChangeShapeType="1"/>
            </p:cNvSpPr>
            <p:nvPr/>
          </p:nvSpPr>
          <p:spPr bwMode="auto">
            <a:xfrm rot="5400000" flipH="1">
              <a:off x="2232" y="744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339" name="Line 43"/>
            <p:cNvSpPr>
              <a:spLocks noChangeShapeType="1"/>
            </p:cNvSpPr>
            <p:nvPr/>
          </p:nvSpPr>
          <p:spPr bwMode="auto">
            <a:xfrm rot="5400000" flipH="1">
              <a:off x="2232" y="936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340" name="Line 44"/>
            <p:cNvSpPr>
              <a:spLocks noChangeShapeType="1"/>
            </p:cNvSpPr>
            <p:nvPr/>
          </p:nvSpPr>
          <p:spPr bwMode="auto">
            <a:xfrm flipH="1">
              <a:off x="2592" y="1296"/>
              <a:ext cx="0" cy="9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341" name="Line 45"/>
            <p:cNvSpPr>
              <a:spLocks noChangeShapeType="1"/>
            </p:cNvSpPr>
            <p:nvPr/>
          </p:nvSpPr>
          <p:spPr bwMode="auto">
            <a:xfrm flipH="1">
              <a:off x="2784" y="1488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55342" name="Group 46"/>
            <p:cNvGrpSpPr>
              <a:grpSpLocks/>
            </p:cNvGrpSpPr>
            <p:nvPr/>
          </p:nvGrpSpPr>
          <p:grpSpPr bwMode="auto">
            <a:xfrm rot="5400000">
              <a:off x="2136" y="1944"/>
              <a:ext cx="192" cy="720"/>
              <a:chOff x="2592" y="432"/>
              <a:chExt cx="192" cy="384"/>
            </a:xfrm>
          </p:grpSpPr>
          <p:sp>
            <p:nvSpPr>
              <p:cNvPr id="55343" name="Line 47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44" name="Line 48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5345" name="Line 49"/>
            <p:cNvSpPr>
              <a:spLocks noChangeShapeType="1"/>
            </p:cNvSpPr>
            <p:nvPr/>
          </p:nvSpPr>
          <p:spPr bwMode="auto">
            <a:xfrm flipH="1">
              <a:off x="2592" y="2400"/>
              <a:ext cx="0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346" name="Line 50"/>
            <p:cNvSpPr>
              <a:spLocks noChangeShapeType="1"/>
            </p:cNvSpPr>
            <p:nvPr/>
          </p:nvSpPr>
          <p:spPr bwMode="auto">
            <a:xfrm flipH="1">
              <a:off x="2784" y="2880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55347" name="Group 51"/>
            <p:cNvGrpSpPr>
              <a:grpSpLocks/>
            </p:cNvGrpSpPr>
            <p:nvPr/>
          </p:nvGrpSpPr>
          <p:grpSpPr bwMode="auto">
            <a:xfrm rot="5400000">
              <a:off x="2208" y="3312"/>
              <a:ext cx="192" cy="576"/>
              <a:chOff x="2592" y="432"/>
              <a:chExt cx="192" cy="384"/>
            </a:xfrm>
          </p:grpSpPr>
          <p:sp>
            <p:nvSpPr>
              <p:cNvPr id="55348" name="Line 52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49" name="Line 53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5350" name="Line 54"/>
            <p:cNvSpPr>
              <a:spLocks noChangeShapeType="1"/>
            </p:cNvSpPr>
            <p:nvPr/>
          </p:nvSpPr>
          <p:spPr bwMode="auto">
            <a:xfrm rot="5400000" flipH="1">
              <a:off x="3216" y="22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351" name="Line 55"/>
            <p:cNvSpPr>
              <a:spLocks noChangeShapeType="1"/>
            </p:cNvSpPr>
            <p:nvPr/>
          </p:nvSpPr>
          <p:spPr bwMode="auto">
            <a:xfrm rot="5400000" flipH="1">
              <a:off x="3216" y="2448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352" name="Line 56"/>
            <p:cNvSpPr>
              <a:spLocks noChangeShapeType="1"/>
            </p:cNvSpPr>
            <p:nvPr/>
          </p:nvSpPr>
          <p:spPr bwMode="auto">
            <a:xfrm rot="5400000" flipH="1">
              <a:off x="3216" y="864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353" name="Line 57"/>
            <p:cNvSpPr>
              <a:spLocks noChangeShapeType="1"/>
            </p:cNvSpPr>
            <p:nvPr/>
          </p:nvSpPr>
          <p:spPr bwMode="auto">
            <a:xfrm rot="5400000" flipH="1">
              <a:off x="3216" y="10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354" name="Line 58"/>
            <p:cNvSpPr>
              <a:spLocks noChangeShapeType="1"/>
            </p:cNvSpPr>
            <p:nvPr/>
          </p:nvSpPr>
          <p:spPr bwMode="auto">
            <a:xfrm flipH="1">
              <a:off x="2592" y="3696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834" name="Group 2"/>
          <p:cNvGrpSpPr>
            <a:grpSpLocks/>
          </p:cNvGrpSpPr>
          <p:nvPr/>
        </p:nvGrpSpPr>
        <p:grpSpPr bwMode="auto">
          <a:xfrm>
            <a:off x="228600" y="838200"/>
            <a:ext cx="1524000" cy="1295400"/>
            <a:chOff x="864" y="1920"/>
            <a:chExt cx="960" cy="816"/>
          </a:xfrm>
        </p:grpSpPr>
        <p:sp>
          <p:nvSpPr>
            <p:cNvPr id="120835" name="Rectangle 3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20836" name="Text Box 4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(MAR)</a:t>
              </a:r>
            </a:p>
          </p:txBody>
        </p:sp>
      </p:grp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152400" y="2667000"/>
            <a:ext cx="7010400" cy="3276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0838" name="Group 6"/>
          <p:cNvGrpSpPr>
            <a:grpSpLocks/>
          </p:cNvGrpSpPr>
          <p:nvPr/>
        </p:nvGrpSpPr>
        <p:grpSpPr bwMode="auto">
          <a:xfrm>
            <a:off x="2514600" y="838200"/>
            <a:ext cx="1524000" cy="1295400"/>
            <a:chOff x="2064" y="2784"/>
            <a:chExt cx="960" cy="816"/>
          </a:xfrm>
        </p:grpSpPr>
        <p:sp>
          <p:nvSpPr>
            <p:cNvPr id="120839" name="Rectangle 7"/>
            <p:cNvSpPr>
              <a:spLocks noChangeArrowheads="1"/>
            </p:cNvSpPr>
            <p:nvPr/>
          </p:nvSpPr>
          <p:spPr bwMode="auto">
            <a:xfrm>
              <a:off x="2064" y="2784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20840" name="Text Box 8"/>
            <p:cNvSpPr txBox="1">
              <a:spLocks noChangeArrowheads="1"/>
            </p:cNvSpPr>
            <p:nvPr/>
          </p:nvSpPr>
          <p:spPr bwMode="auto">
            <a:xfrm>
              <a:off x="2112" y="2976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Operativna memorija</a:t>
              </a:r>
            </a:p>
          </p:txBody>
        </p:sp>
      </p:grpSp>
      <p:grpSp>
        <p:nvGrpSpPr>
          <p:cNvPr id="120841" name="Group 9"/>
          <p:cNvGrpSpPr>
            <a:grpSpLocks/>
          </p:cNvGrpSpPr>
          <p:nvPr/>
        </p:nvGrpSpPr>
        <p:grpSpPr bwMode="auto">
          <a:xfrm>
            <a:off x="1752600" y="1295400"/>
            <a:ext cx="762000" cy="304800"/>
            <a:chOff x="1776" y="2447"/>
            <a:chExt cx="672" cy="192"/>
          </a:xfrm>
        </p:grpSpPr>
        <p:sp>
          <p:nvSpPr>
            <p:cNvPr id="120842" name="Line 10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0843" name="Line 11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0844" name="Group 12"/>
          <p:cNvGrpSpPr>
            <a:grpSpLocks/>
          </p:cNvGrpSpPr>
          <p:nvPr/>
        </p:nvGrpSpPr>
        <p:grpSpPr bwMode="auto">
          <a:xfrm rot="16200000">
            <a:off x="990600" y="2362200"/>
            <a:ext cx="762000" cy="304800"/>
            <a:chOff x="1776" y="2447"/>
            <a:chExt cx="672" cy="192"/>
          </a:xfrm>
        </p:grpSpPr>
        <p:sp>
          <p:nvSpPr>
            <p:cNvPr id="120845" name="Line 13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0846" name="Line 14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0847" name="Group 15"/>
          <p:cNvGrpSpPr>
            <a:grpSpLocks/>
          </p:cNvGrpSpPr>
          <p:nvPr/>
        </p:nvGrpSpPr>
        <p:grpSpPr bwMode="auto">
          <a:xfrm>
            <a:off x="4800600" y="838200"/>
            <a:ext cx="1524000" cy="1295400"/>
            <a:chOff x="864" y="1920"/>
            <a:chExt cx="960" cy="816"/>
          </a:xfrm>
        </p:grpSpPr>
        <p:sp>
          <p:nvSpPr>
            <p:cNvPr id="120848" name="Rectangle 16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20849" name="Text Box 17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(MBR)</a:t>
              </a:r>
            </a:p>
          </p:txBody>
        </p:sp>
      </p:grpSp>
      <p:grpSp>
        <p:nvGrpSpPr>
          <p:cNvPr id="120850" name="Group 18"/>
          <p:cNvGrpSpPr>
            <a:grpSpLocks/>
          </p:cNvGrpSpPr>
          <p:nvPr/>
        </p:nvGrpSpPr>
        <p:grpSpPr bwMode="auto">
          <a:xfrm>
            <a:off x="4038600" y="1295400"/>
            <a:ext cx="762000" cy="304800"/>
            <a:chOff x="1776" y="2447"/>
            <a:chExt cx="672" cy="192"/>
          </a:xfrm>
        </p:grpSpPr>
        <p:sp>
          <p:nvSpPr>
            <p:cNvPr id="120851" name="Line 19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0852" name="Line 20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0853" name="Group 21"/>
          <p:cNvGrpSpPr>
            <a:grpSpLocks/>
          </p:cNvGrpSpPr>
          <p:nvPr/>
        </p:nvGrpSpPr>
        <p:grpSpPr bwMode="auto">
          <a:xfrm>
            <a:off x="4495800" y="4648200"/>
            <a:ext cx="1905000" cy="1066800"/>
            <a:chOff x="2832" y="2400"/>
            <a:chExt cx="1200" cy="672"/>
          </a:xfrm>
        </p:grpSpPr>
        <p:sp>
          <p:nvSpPr>
            <p:cNvPr id="120854" name="Text Box 22"/>
            <p:cNvSpPr txBox="1">
              <a:spLocks noChangeArrowheads="1"/>
            </p:cNvSpPr>
            <p:nvPr/>
          </p:nvSpPr>
          <p:spPr bwMode="auto">
            <a:xfrm>
              <a:off x="2880" y="2448"/>
              <a:ext cx="111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digitalna kola</a:t>
              </a:r>
            </a:p>
            <a:p>
              <a:pPr algn="ctr"/>
              <a:r>
                <a:rPr lang="en-US"/>
                <a:t>za generisanje</a:t>
              </a:r>
            </a:p>
            <a:p>
              <a:pPr algn="ctr"/>
              <a:r>
                <a:rPr lang="en-US"/>
                <a:t>kontrolnih signala</a:t>
              </a:r>
            </a:p>
          </p:txBody>
        </p:sp>
        <p:sp>
          <p:nvSpPr>
            <p:cNvPr id="120855" name="Rectangle 23"/>
            <p:cNvSpPr>
              <a:spLocks noChangeArrowheads="1"/>
            </p:cNvSpPr>
            <p:nvPr/>
          </p:nvSpPr>
          <p:spPr bwMode="auto">
            <a:xfrm>
              <a:off x="2832" y="2400"/>
              <a:ext cx="1200" cy="67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0856" name="Group 24"/>
          <p:cNvGrpSpPr>
            <a:grpSpLocks/>
          </p:cNvGrpSpPr>
          <p:nvPr/>
        </p:nvGrpSpPr>
        <p:grpSpPr bwMode="auto">
          <a:xfrm>
            <a:off x="4495800" y="2895600"/>
            <a:ext cx="1905000" cy="609600"/>
            <a:chOff x="2832" y="1872"/>
            <a:chExt cx="1200" cy="384"/>
          </a:xfrm>
        </p:grpSpPr>
        <p:sp>
          <p:nvSpPr>
            <p:cNvPr id="120857" name="Rectangle 25"/>
            <p:cNvSpPr>
              <a:spLocks noChangeArrowheads="1"/>
            </p:cNvSpPr>
            <p:nvPr/>
          </p:nvSpPr>
          <p:spPr bwMode="auto">
            <a:xfrm>
              <a:off x="2832" y="1872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8" name="Text Box 26"/>
            <p:cNvSpPr txBox="1">
              <a:spLocks noChangeArrowheads="1"/>
            </p:cNvSpPr>
            <p:nvPr/>
          </p:nvSpPr>
          <p:spPr bwMode="auto">
            <a:xfrm>
              <a:off x="2928" y="1968"/>
              <a:ext cx="9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registar naredbi</a:t>
              </a:r>
            </a:p>
          </p:txBody>
        </p:sp>
      </p:grpSp>
      <p:grpSp>
        <p:nvGrpSpPr>
          <p:cNvPr id="120859" name="Group 27"/>
          <p:cNvGrpSpPr>
            <a:grpSpLocks/>
          </p:cNvGrpSpPr>
          <p:nvPr/>
        </p:nvGrpSpPr>
        <p:grpSpPr bwMode="auto">
          <a:xfrm>
            <a:off x="4495800" y="3810000"/>
            <a:ext cx="1905000" cy="609600"/>
            <a:chOff x="2832" y="3264"/>
            <a:chExt cx="1200" cy="384"/>
          </a:xfrm>
        </p:grpSpPr>
        <p:sp>
          <p:nvSpPr>
            <p:cNvPr id="120860" name="Text Box 28"/>
            <p:cNvSpPr txBox="1">
              <a:spLocks noChangeArrowheads="1"/>
            </p:cNvSpPr>
            <p:nvPr/>
          </p:nvSpPr>
          <p:spPr bwMode="auto">
            <a:xfrm>
              <a:off x="2832" y="3360"/>
              <a:ext cx="11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dekoder instrukcija</a:t>
              </a:r>
            </a:p>
          </p:txBody>
        </p:sp>
        <p:sp>
          <p:nvSpPr>
            <p:cNvPr id="120861" name="Rectangle 29"/>
            <p:cNvSpPr>
              <a:spLocks noChangeArrowheads="1"/>
            </p:cNvSpPr>
            <p:nvPr/>
          </p:nvSpPr>
          <p:spPr bwMode="auto">
            <a:xfrm>
              <a:off x="2832" y="3264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0862" name="Group 30"/>
          <p:cNvGrpSpPr>
            <a:grpSpLocks/>
          </p:cNvGrpSpPr>
          <p:nvPr/>
        </p:nvGrpSpPr>
        <p:grpSpPr bwMode="auto">
          <a:xfrm rot="16200000">
            <a:off x="5181600" y="2362200"/>
            <a:ext cx="762000" cy="304800"/>
            <a:chOff x="1776" y="2447"/>
            <a:chExt cx="672" cy="192"/>
          </a:xfrm>
        </p:grpSpPr>
        <p:sp>
          <p:nvSpPr>
            <p:cNvPr id="120863" name="Line 31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0864" name="Line 32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0865" name="Group 33"/>
          <p:cNvGrpSpPr>
            <a:grpSpLocks/>
          </p:cNvGrpSpPr>
          <p:nvPr/>
        </p:nvGrpSpPr>
        <p:grpSpPr bwMode="auto">
          <a:xfrm rot="16200000">
            <a:off x="5410200" y="3505200"/>
            <a:ext cx="304800" cy="304800"/>
            <a:chOff x="1776" y="2447"/>
            <a:chExt cx="672" cy="192"/>
          </a:xfrm>
        </p:grpSpPr>
        <p:sp>
          <p:nvSpPr>
            <p:cNvPr id="120866" name="Line 34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0867" name="Line 35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0868" name="Group 36"/>
          <p:cNvGrpSpPr>
            <a:grpSpLocks/>
          </p:cNvGrpSpPr>
          <p:nvPr/>
        </p:nvGrpSpPr>
        <p:grpSpPr bwMode="auto">
          <a:xfrm rot="16200000">
            <a:off x="5448300" y="4381500"/>
            <a:ext cx="228600" cy="304800"/>
            <a:chOff x="1776" y="2447"/>
            <a:chExt cx="672" cy="192"/>
          </a:xfrm>
        </p:grpSpPr>
        <p:sp>
          <p:nvSpPr>
            <p:cNvPr id="120869" name="Line 37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0870" name="Line 38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0871" name="Group 39"/>
          <p:cNvGrpSpPr>
            <a:grpSpLocks/>
          </p:cNvGrpSpPr>
          <p:nvPr/>
        </p:nvGrpSpPr>
        <p:grpSpPr bwMode="auto">
          <a:xfrm>
            <a:off x="838200" y="2895600"/>
            <a:ext cx="1905000" cy="685800"/>
            <a:chOff x="720" y="2304"/>
            <a:chExt cx="1200" cy="432"/>
          </a:xfrm>
        </p:grpSpPr>
        <p:sp>
          <p:nvSpPr>
            <p:cNvPr id="120872" name="Text Box 40"/>
            <p:cNvSpPr txBox="1">
              <a:spLocks noChangeArrowheads="1"/>
            </p:cNvSpPr>
            <p:nvPr/>
          </p:nvSpPr>
          <p:spPr bwMode="auto">
            <a:xfrm>
              <a:off x="720" y="2304"/>
              <a:ext cx="3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/>
                <a:t>(</a:t>
              </a:r>
              <a:r>
                <a:rPr lang="sr-Latn-CS"/>
                <a:t>PC</a:t>
              </a:r>
              <a:r>
                <a:rPr lang="pt-BR"/>
                <a:t>)</a:t>
              </a:r>
              <a:endParaRPr lang="en-US" sz="1000"/>
            </a:p>
          </p:txBody>
        </p:sp>
        <p:sp>
          <p:nvSpPr>
            <p:cNvPr id="120873" name="Rectangle 41"/>
            <p:cNvSpPr>
              <a:spLocks noChangeArrowheads="1"/>
            </p:cNvSpPr>
            <p:nvPr/>
          </p:nvSpPr>
          <p:spPr bwMode="auto">
            <a:xfrm>
              <a:off x="720" y="2304"/>
              <a:ext cx="1200" cy="43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0874" name="Text Box 42"/>
          <p:cNvSpPr txBox="1">
            <a:spLocks noChangeArrowheads="1"/>
          </p:cNvSpPr>
          <p:nvPr/>
        </p:nvSpPr>
        <p:spPr bwMode="auto">
          <a:xfrm>
            <a:off x="533400" y="5562600"/>
            <a:ext cx="302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sr-Latn-CS"/>
              <a:t>ontrolno </a:t>
            </a:r>
            <a:r>
              <a:rPr lang="en-US"/>
              <a:t>– </a:t>
            </a:r>
            <a:r>
              <a:rPr lang="sr-Latn-CS"/>
              <a:t>upravljačka jedinica</a:t>
            </a:r>
            <a:endParaRPr lang="en-US"/>
          </a:p>
        </p:txBody>
      </p:sp>
      <p:grpSp>
        <p:nvGrpSpPr>
          <p:cNvPr id="120875" name="Group 43"/>
          <p:cNvGrpSpPr>
            <a:grpSpLocks/>
          </p:cNvGrpSpPr>
          <p:nvPr/>
        </p:nvGrpSpPr>
        <p:grpSpPr bwMode="auto">
          <a:xfrm>
            <a:off x="1828800" y="3581400"/>
            <a:ext cx="2667000" cy="1524000"/>
            <a:chOff x="1152" y="2256"/>
            <a:chExt cx="1680" cy="864"/>
          </a:xfrm>
        </p:grpSpPr>
        <p:sp>
          <p:nvSpPr>
            <p:cNvPr id="120876" name="Line 44"/>
            <p:cNvSpPr>
              <a:spLocks noChangeShapeType="1"/>
            </p:cNvSpPr>
            <p:nvPr/>
          </p:nvSpPr>
          <p:spPr bwMode="auto">
            <a:xfrm flipH="1" flipV="1">
              <a:off x="1152" y="2256"/>
              <a:ext cx="0" cy="8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0877" name="Line 45"/>
            <p:cNvSpPr>
              <a:spLocks noChangeShapeType="1"/>
            </p:cNvSpPr>
            <p:nvPr/>
          </p:nvSpPr>
          <p:spPr bwMode="auto">
            <a:xfrm>
              <a:off x="1152" y="3120"/>
              <a:ext cx="16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0878" name="Text Box 46"/>
          <p:cNvSpPr txBox="1">
            <a:spLocks noChangeArrowheads="1"/>
          </p:cNvSpPr>
          <p:nvPr/>
        </p:nvSpPr>
        <p:spPr bwMode="auto">
          <a:xfrm>
            <a:off x="1524000" y="22098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20879" name="Text Box 47"/>
          <p:cNvSpPr txBox="1">
            <a:spLocks noChangeArrowheads="1"/>
          </p:cNvSpPr>
          <p:nvPr/>
        </p:nvSpPr>
        <p:spPr bwMode="auto">
          <a:xfrm>
            <a:off x="1828800" y="9144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20880" name="Text Box 48"/>
          <p:cNvSpPr txBox="1">
            <a:spLocks noChangeArrowheads="1"/>
          </p:cNvSpPr>
          <p:nvPr/>
        </p:nvSpPr>
        <p:spPr bwMode="auto">
          <a:xfrm>
            <a:off x="4191000" y="9144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20881" name="Text Box 49"/>
          <p:cNvSpPr txBox="1">
            <a:spLocks noChangeArrowheads="1"/>
          </p:cNvSpPr>
          <p:nvPr/>
        </p:nvSpPr>
        <p:spPr bwMode="auto">
          <a:xfrm>
            <a:off x="5715000" y="22098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120882" name="Text Box 50"/>
          <p:cNvSpPr txBox="1">
            <a:spLocks noChangeArrowheads="1"/>
          </p:cNvSpPr>
          <p:nvPr/>
        </p:nvSpPr>
        <p:spPr bwMode="auto">
          <a:xfrm>
            <a:off x="1828800" y="4038600"/>
            <a:ext cx="265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</a:t>
            </a:r>
            <a:endParaRPr lang="en-US" sz="1000"/>
          </a:p>
        </p:txBody>
      </p:sp>
      <p:grpSp>
        <p:nvGrpSpPr>
          <p:cNvPr id="120883" name="Group 51"/>
          <p:cNvGrpSpPr>
            <a:grpSpLocks/>
          </p:cNvGrpSpPr>
          <p:nvPr/>
        </p:nvGrpSpPr>
        <p:grpSpPr bwMode="auto">
          <a:xfrm>
            <a:off x="3733800" y="2133600"/>
            <a:ext cx="762000" cy="2667000"/>
            <a:chOff x="2352" y="1344"/>
            <a:chExt cx="480" cy="1680"/>
          </a:xfrm>
        </p:grpSpPr>
        <p:sp>
          <p:nvSpPr>
            <p:cNvPr id="120884" name="Line 52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0885" name="Line 53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0886" name="Text Box 54"/>
          <p:cNvSpPr txBox="1">
            <a:spLocks noChangeArrowheads="1"/>
          </p:cNvSpPr>
          <p:nvPr/>
        </p:nvSpPr>
        <p:spPr bwMode="auto">
          <a:xfrm>
            <a:off x="3200400" y="22860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grpSp>
        <p:nvGrpSpPr>
          <p:cNvPr id="120887" name="Group 55"/>
          <p:cNvGrpSpPr>
            <a:grpSpLocks/>
          </p:cNvGrpSpPr>
          <p:nvPr/>
        </p:nvGrpSpPr>
        <p:grpSpPr bwMode="auto">
          <a:xfrm>
            <a:off x="6858000" y="685800"/>
            <a:ext cx="2111375" cy="381000"/>
            <a:chOff x="1728" y="3984"/>
            <a:chExt cx="1330" cy="240"/>
          </a:xfrm>
        </p:grpSpPr>
        <p:sp>
          <p:nvSpPr>
            <p:cNvPr id="120888" name="Rectangle 56"/>
            <p:cNvSpPr>
              <a:spLocks noChangeArrowheads="1"/>
            </p:cNvSpPr>
            <p:nvPr/>
          </p:nvSpPr>
          <p:spPr bwMode="auto">
            <a:xfrm>
              <a:off x="1728" y="3984"/>
              <a:ext cx="1296" cy="24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89" name="Text Box 57"/>
            <p:cNvSpPr txBox="1">
              <a:spLocks noChangeArrowheads="1"/>
            </p:cNvSpPr>
            <p:nvPr/>
          </p:nvSpPr>
          <p:spPr bwMode="auto">
            <a:xfrm>
              <a:off x="1728" y="3984"/>
              <a:ext cx="13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/>
                <a:t>adresni reg. pod (DC)</a:t>
              </a:r>
            </a:p>
          </p:txBody>
        </p:sp>
      </p:grpSp>
      <p:grpSp>
        <p:nvGrpSpPr>
          <p:cNvPr id="120890" name="Group 58"/>
          <p:cNvGrpSpPr>
            <a:grpSpLocks/>
          </p:cNvGrpSpPr>
          <p:nvPr/>
        </p:nvGrpSpPr>
        <p:grpSpPr bwMode="auto">
          <a:xfrm>
            <a:off x="7315200" y="3124200"/>
            <a:ext cx="1828800" cy="381000"/>
            <a:chOff x="864" y="3936"/>
            <a:chExt cx="1152" cy="240"/>
          </a:xfrm>
        </p:grpSpPr>
        <p:sp>
          <p:nvSpPr>
            <p:cNvPr id="120891" name="Rectangle 59"/>
            <p:cNvSpPr>
              <a:spLocks noChangeArrowheads="1"/>
            </p:cNvSpPr>
            <p:nvPr/>
          </p:nvSpPr>
          <p:spPr bwMode="auto">
            <a:xfrm>
              <a:off x="864" y="3936"/>
              <a:ext cx="1056" cy="24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92" name="Text Box 60"/>
            <p:cNvSpPr txBox="1">
              <a:spLocks noChangeArrowheads="1"/>
            </p:cNvSpPr>
            <p:nvPr/>
          </p:nvSpPr>
          <p:spPr bwMode="auto">
            <a:xfrm>
              <a:off x="864" y="3936"/>
              <a:ext cx="1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/>
                <a:t>ALU sa ACC-om</a:t>
              </a:r>
            </a:p>
          </p:txBody>
        </p:sp>
      </p:grpSp>
      <p:sp>
        <p:nvSpPr>
          <p:cNvPr id="120893" name="Line 61"/>
          <p:cNvSpPr>
            <a:spLocks noChangeShapeType="1"/>
          </p:cNvSpPr>
          <p:nvPr/>
        </p:nvSpPr>
        <p:spPr bwMode="auto">
          <a:xfrm rot="10800000" flipH="1">
            <a:off x="8153400" y="1066800"/>
            <a:ext cx="0" cy="205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0894" name="Line 62"/>
          <p:cNvSpPr>
            <a:spLocks noChangeShapeType="1"/>
          </p:cNvSpPr>
          <p:nvPr/>
        </p:nvSpPr>
        <p:spPr bwMode="auto">
          <a:xfrm rot="10800000" flipH="1">
            <a:off x="7848600" y="1066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0895" name="Line 63"/>
          <p:cNvSpPr>
            <a:spLocks noChangeShapeType="1"/>
          </p:cNvSpPr>
          <p:nvPr/>
        </p:nvSpPr>
        <p:spPr bwMode="auto">
          <a:xfrm rot="16200000" flipH="1">
            <a:off x="7086600" y="838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0896" name="Line 64"/>
          <p:cNvSpPr>
            <a:spLocks noChangeShapeType="1"/>
          </p:cNvSpPr>
          <p:nvPr/>
        </p:nvSpPr>
        <p:spPr bwMode="auto">
          <a:xfrm rot="16200000" flipH="1">
            <a:off x="7086600" y="5334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0897" name="Line 65"/>
          <p:cNvSpPr>
            <a:spLocks noChangeShapeType="1"/>
          </p:cNvSpPr>
          <p:nvPr/>
        </p:nvSpPr>
        <p:spPr bwMode="auto">
          <a:xfrm rot="10800000" flipH="1">
            <a:off x="7848600" y="1600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0898" name="Line 66"/>
          <p:cNvSpPr>
            <a:spLocks noChangeShapeType="1"/>
          </p:cNvSpPr>
          <p:nvPr/>
        </p:nvSpPr>
        <p:spPr bwMode="auto">
          <a:xfrm rot="16200000" flipH="1">
            <a:off x="4457700" y="-2933700"/>
            <a:ext cx="0" cy="678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0899" name="Line 67"/>
          <p:cNvSpPr>
            <a:spLocks noChangeShapeType="1"/>
          </p:cNvSpPr>
          <p:nvPr/>
        </p:nvSpPr>
        <p:spPr bwMode="auto">
          <a:xfrm rot="16200000" flipH="1">
            <a:off x="4457700" y="-3543300"/>
            <a:ext cx="0" cy="739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0900" name="Line 68"/>
          <p:cNvSpPr>
            <a:spLocks noChangeShapeType="1"/>
          </p:cNvSpPr>
          <p:nvPr/>
        </p:nvSpPr>
        <p:spPr bwMode="auto">
          <a:xfrm rot="10800000" flipH="1">
            <a:off x="8153400" y="152400"/>
            <a:ext cx="0" cy="5318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0901" name="Line 69"/>
          <p:cNvSpPr>
            <a:spLocks noChangeShapeType="1"/>
          </p:cNvSpPr>
          <p:nvPr/>
        </p:nvSpPr>
        <p:spPr bwMode="auto">
          <a:xfrm rot="10800000" flipH="1">
            <a:off x="7848600" y="455613"/>
            <a:ext cx="1588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0902" name="Line 70"/>
          <p:cNvSpPr>
            <a:spLocks noChangeShapeType="1"/>
          </p:cNvSpPr>
          <p:nvPr/>
        </p:nvSpPr>
        <p:spPr bwMode="auto">
          <a:xfrm rot="10800000" flipH="1">
            <a:off x="1066800" y="4572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0903" name="Line 71"/>
          <p:cNvSpPr>
            <a:spLocks noChangeShapeType="1"/>
          </p:cNvSpPr>
          <p:nvPr/>
        </p:nvSpPr>
        <p:spPr bwMode="auto">
          <a:xfrm rot="10800000" flipH="1">
            <a:off x="762000" y="1524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20904" name="Group 72"/>
          <p:cNvGrpSpPr>
            <a:grpSpLocks/>
          </p:cNvGrpSpPr>
          <p:nvPr/>
        </p:nvGrpSpPr>
        <p:grpSpPr bwMode="auto">
          <a:xfrm>
            <a:off x="3048000" y="2133600"/>
            <a:ext cx="1447800" cy="2819400"/>
            <a:chOff x="2352" y="1344"/>
            <a:chExt cx="480" cy="1680"/>
          </a:xfrm>
        </p:grpSpPr>
        <p:sp>
          <p:nvSpPr>
            <p:cNvPr id="120905" name="Line 73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0906" name="Line 74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0907" name="Text Box 75"/>
          <p:cNvSpPr txBox="1">
            <a:spLocks noChangeArrowheads="1"/>
          </p:cNvSpPr>
          <p:nvPr/>
        </p:nvSpPr>
        <p:spPr bwMode="auto">
          <a:xfrm>
            <a:off x="2514600" y="2286000"/>
            <a:ext cx="50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M</a:t>
            </a:r>
            <a:r>
              <a:rPr lang="en-US" sz="1000" b="1">
                <a:solidFill>
                  <a:srgbClr val="FF0000"/>
                </a:solidFill>
              </a:rPr>
              <a:t>W</a:t>
            </a:r>
          </a:p>
        </p:txBody>
      </p:sp>
      <p:sp>
        <p:nvSpPr>
          <p:cNvPr id="120908" name="Line 76"/>
          <p:cNvSpPr>
            <a:spLocks noChangeShapeType="1"/>
          </p:cNvSpPr>
          <p:nvPr/>
        </p:nvSpPr>
        <p:spPr bwMode="auto">
          <a:xfrm flipV="1">
            <a:off x="8077200" y="3505200"/>
            <a:ext cx="0" cy="18288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0909" name="Line 77"/>
          <p:cNvSpPr>
            <a:spLocks noChangeShapeType="1"/>
          </p:cNvSpPr>
          <p:nvPr/>
        </p:nvSpPr>
        <p:spPr bwMode="auto">
          <a:xfrm flipV="1">
            <a:off x="10668000" y="-3124200"/>
            <a:ext cx="0" cy="11430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20910" name="Group 78"/>
          <p:cNvGrpSpPr>
            <a:grpSpLocks/>
          </p:cNvGrpSpPr>
          <p:nvPr/>
        </p:nvGrpSpPr>
        <p:grpSpPr bwMode="auto">
          <a:xfrm>
            <a:off x="6400800" y="1066800"/>
            <a:ext cx="838200" cy="3886200"/>
            <a:chOff x="4032" y="672"/>
            <a:chExt cx="528" cy="2448"/>
          </a:xfrm>
        </p:grpSpPr>
        <p:sp>
          <p:nvSpPr>
            <p:cNvPr id="120911" name="Line 79"/>
            <p:cNvSpPr>
              <a:spLocks noChangeShapeType="1"/>
            </p:cNvSpPr>
            <p:nvPr/>
          </p:nvSpPr>
          <p:spPr bwMode="auto">
            <a:xfrm flipV="1">
              <a:off x="4560" y="672"/>
              <a:ext cx="0" cy="72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0912" name="Line 80"/>
            <p:cNvSpPr>
              <a:spLocks noChangeShapeType="1"/>
            </p:cNvSpPr>
            <p:nvPr/>
          </p:nvSpPr>
          <p:spPr bwMode="auto">
            <a:xfrm>
              <a:off x="4272" y="1392"/>
              <a:ext cx="28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0913" name="Line 81"/>
            <p:cNvSpPr>
              <a:spLocks noChangeShapeType="1"/>
            </p:cNvSpPr>
            <p:nvPr/>
          </p:nvSpPr>
          <p:spPr bwMode="auto">
            <a:xfrm flipV="1">
              <a:off x="4272" y="1392"/>
              <a:ext cx="0" cy="172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0914" name="Line 82"/>
            <p:cNvSpPr>
              <a:spLocks noChangeShapeType="1"/>
            </p:cNvSpPr>
            <p:nvPr/>
          </p:nvSpPr>
          <p:spPr bwMode="auto">
            <a:xfrm>
              <a:off x="4032" y="312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0915" name="Line 83"/>
          <p:cNvSpPr>
            <a:spLocks noChangeShapeType="1"/>
          </p:cNvSpPr>
          <p:nvPr/>
        </p:nvSpPr>
        <p:spPr bwMode="auto">
          <a:xfrm flipH="1" flipV="1">
            <a:off x="6400800" y="5334000"/>
            <a:ext cx="1676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0916" name="Text Box 84"/>
          <p:cNvSpPr txBox="1">
            <a:spLocks noChangeArrowheads="1"/>
          </p:cNvSpPr>
          <p:nvPr/>
        </p:nvSpPr>
        <p:spPr bwMode="auto">
          <a:xfrm>
            <a:off x="381000" y="1524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120917" name="Text Box 85"/>
          <p:cNvSpPr txBox="1">
            <a:spLocks noChangeArrowheads="1"/>
          </p:cNvSpPr>
          <p:nvPr/>
        </p:nvSpPr>
        <p:spPr bwMode="auto">
          <a:xfrm>
            <a:off x="2895600" y="1752600"/>
            <a:ext cx="714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1A:05</a:t>
            </a:r>
          </a:p>
        </p:txBody>
      </p:sp>
      <p:sp>
        <p:nvSpPr>
          <p:cNvPr id="120918" name="Text Box 86"/>
          <p:cNvSpPr txBox="1">
            <a:spLocks noChangeArrowheads="1"/>
          </p:cNvSpPr>
          <p:nvPr/>
        </p:nvSpPr>
        <p:spPr bwMode="auto">
          <a:xfrm>
            <a:off x="1447800" y="31242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102</a:t>
            </a:r>
            <a:r>
              <a:rPr lang="en-US" sz="1000"/>
              <a:t>16</a:t>
            </a:r>
          </a:p>
        </p:txBody>
      </p:sp>
      <p:sp>
        <p:nvSpPr>
          <p:cNvPr id="120919" name="Rectangle 87"/>
          <p:cNvSpPr>
            <a:spLocks noChangeArrowheads="1"/>
          </p:cNvSpPr>
          <p:nvPr/>
        </p:nvSpPr>
        <p:spPr bwMode="auto">
          <a:xfrm>
            <a:off x="1752600" y="1295400"/>
            <a:ext cx="762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920" name="Text Box 88"/>
          <p:cNvSpPr txBox="1">
            <a:spLocks noChangeArrowheads="1"/>
          </p:cNvSpPr>
          <p:nvPr/>
        </p:nvSpPr>
        <p:spPr bwMode="auto">
          <a:xfrm>
            <a:off x="7315200" y="1905000"/>
            <a:ext cx="357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120921" name="Text Box 89"/>
          <p:cNvSpPr txBox="1">
            <a:spLocks noChangeArrowheads="1"/>
          </p:cNvSpPr>
          <p:nvPr/>
        </p:nvSpPr>
        <p:spPr bwMode="auto">
          <a:xfrm>
            <a:off x="6400800" y="1600200"/>
            <a:ext cx="312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120922" name="Rectangle 90"/>
          <p:cNvSpPr>
            <a:spLocks noChangeArrowheads="1"/>
          </p:cNvSpPr>
          <p:nvPr/>
        </p:nvSpPr>
        <p:spPr bwMode="auto">
          <a:xfrm>
            <a:off x="4038600" y="1295400"/>
            <a:ext cx="762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0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73 -0.02358 C 0.00833 -0.03954 0.0224 -0.05549 0.05052 -0.06173 C 0.07882 -0.06798 0.13194 -0.07098 0.16337 -0.06173 C 0.19462 -0.05202 0.21649 -0.02821 0.23854 -0.00439 " pathEditMode="relative" rAng="0" ptsTypes="aaaA">
                                      <p:cBhvr>
                                        <p:cTn id="13" dur="2000" fill="hold"/>
                                        <p:tgtEl>
                                          <p:spTgt spid="1209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0" y="-1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917" grpId="0"/>
      <p:bldP spid="120919" grpId="0" animBg="1"/>
      <p:bldP spid="120922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858" name="Group 2"/>
          <p:cNvGrpSpPr>
            <a:grpSpLocks/>
          </p:cNvGrpSpPr>
          <p:nvPr/>
        </p:nvGrpSpPr>
        <p:grpSpPr bwMode="auto">
          <a:xfrm>
            <a:off x="228600" y="838200"/>
            <a:ext cx="1524000" cy="1295400"/>
            <a:chOff x="864" y="1920"/>
            <a:chExt cx="960" cy="816"/>
          </a:xfrm>
        </p:grpSpPr>
        <p:sp>
          <p:nvSpPr>
            <p:cNvPr id="121859" name="Rectangle 3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21860" name="Text Box 4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(MAR)</a:t>
              </a:r>
            </a:p>
          </p:txBody>
        </p:sp>
      </p:grpSp>
      <p:sp>
        <p:nvSpPr>
          <p:cNvPr id="121861" name="Rectangle 5"/>
          <p:cNvSpPr>
            <a:spLocks noChangeArrowheads="1"/>
          </p:cNvSpPr>
          <p:nvPr/>
        </p:nvSpPr>
        <p:spPr bwMode="auto">
          <a:xfrm>
            <a:off x="152400" y="2667000"/>
            <a:ext cx="7010400" cy="3276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1862" name="Group 6"/>
          <p:cNvGrpSpPr>
            <a:grpSpLocks/>
          </p:cNvGrpSpPr>
          <p:nvPr/>
        </p:nvGrpSpPr>
        <p:grpSpPr bwMode="auto">
          <a:xfrm>
            <a:off x="2514600" y="838200"/>
            <a:ext cx="1524000" cy="1295400"/>
            <a:chOff x="2064" y="2784"/>
            <a:chExt cx="960" cy="816"/>
          </a:xfrm>
        </p:grpSpPr>
        <p:sp>
          <p:nvSpPr>
            <p:cNvPr id="121863" name="Rectangle 7"/>
            <p:cNvSpPr>
              <a:spLocks noChangeArrowheads="1"/>
            </p:cNvSpPr>
            <p:nvPr/>
          </p:nvSpPr>
          <p:spPr bwMode="auto">
            <a:xfrm>
              <a:off x="2064" y="2784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21864" name="Text Box 8"/>
            <p:cNvSpPr txBox="1">
              <a:spLocks noChangeArrowheads="1"/>
            </p:cNvSpPr>
            <p:nvPr/>
          </p:nvSpPr>
          <p:spPr bwMode="auto">
            <a:xfrm>
              <a:off x="2112" y="2976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Operativna memorija</a:t>
              </a:r>
            </a:p>
          </p:txBody>
        </p:sp>
      </p:grpSp>
      <p:grpSp>
        <p:nvGrpSpPr>
          <p:cNvPr id="121865" name="Group 9"/>
          <p:cNvGrpSpPr>
            <a:grpSpLocks/>
          </p:cNvGrpSpPr>
          <p:nvPr/>
        </p:nvGrpSpPr>
        <p:grpSpPr bwMode="auto">
          <a:xfrm>
            <a:off x="1752600" y="1295400"/>
            <a:ext cx="762000" cy="304800"/>
            <a:chOff x="1776" y="2447"/>
            <a:chExt cx="672" cy="192"/>
          </a:xfrm>
        </p:grpSpPr>
        <p:sp>
          <p:nvSpPr>
            <p:cNvPr id="121866" name="Line 10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1867" name="Line 11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1868" name="Group 12"/>
          <p:cNvGrpSpPr>
            <a:grpSpLocks/>
          </p:cNvGrpSpPr>
          <p:nvPr/>
        </p:nvGrpSpPr>
        <p:grpSpPr bwMode="auto">
          <a:xfrm rot="16200000">
            <a:off x="990600" y="2362200"/>
            <a:ext cx="762000" cy="304800"/>
            <a:chOff x="1776" y="2447"/>
            <a:chExt cx="672" cy="192"/>
          </a:xfrm>
        </p:grpSpPr>
        <p:sp>
          <p:nvSpPr>
            <p:cNvPr id="121869" name="Line 13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1870" name="Line 14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1871" name="Group 15"/>
          <p:cNvGrpSpPr>
            <a:grpSpLocks/>
          </p:cNvGrpSpPr>
          <p:nvPr/>
        </p:nvGrpSpPr>
        <p:grpSpPr bwMode="auto">
          <a:xfrm>
            <a:off x="4800600" y="838200"/>
            <a:ext cx="1524000" cy="1295400"/>
            <a:chOff x="864" y="1920"/>
            <a:chExt cx="960" cy="816"/>
          </a:xfrm>
        </p:grpSpPr>
        <p:sp>
          <p:nvSpPr>
            <p:cNvPr id="121872" name="Rectangle 16"/>
            <p:cNvSpPr>
              <a:spLocks noChangeArrowheads="1"/>
            </p:cNvSpPr>
            <p:nvPr/>
          </p:nvSpPr>
          <p:spPr bwMode="auto">
            <a:xfrm>
              <a:off x="864" y="1920"/>
              <a:ext cx="960" cy="816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21873" name="Text Box 17"/>
            <p:cNvSpPr txBox="1">
              <a:spLocks noChangeArrowheads="1"/>
            </p:cNvSpPr>
            <p:nvPr/>
          </p:nvSpPr>
          <p:spPr bwMode="auto">
            <a:xfrm>
              <a:off x="912" y="19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(MBR)</a:t>
              </a:r>
            </a:p>
          </p:txBody>
        </p:sp>
      </p:grpSp>
      <p:grpSp>
        <p:nvGrpSpPr>
          <p:cNvPr id="121874" name="Group 18"/>
          <p:cNvGrpSpPr>
            <a:grpSpLocks/>
          </p:cNvGrpSpPr>
          <p:nvPr/>
        </p:nvGrpSpPr>
        <p:grpSpPr bwMode="auto">
          <a:xfrm>
            <a:off x="4038600" y="1295400"/>
            <a:ext cx="762000" cy="304800"/>
            <a:chOff x="1776" y="2447"/>
            <a:chExt cx="672" cy="192"/>
          </a:xfrm>
        </p:grpSpPr>
        <p:sp>
          <p:nvSpPr>
            <p:cNvPr id="121875" name="Line 19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1876" name="Line 20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1877" name="Group 21"/>
          <p:cNvGrpSpPr>
            <a:grpSpLocks/>
          </p:cNvGrpSpPr>
          <p:nvPr/>
        </p:nvGrpSpPr>
        <p:grpSpPr bwMode="auto">
          <a:xfrm>
            <a:off x="4495800" y="4648200"/>
            <a:ext cx="1905000" cy="1066800"/>
            <a:chOff x="2832" y="2400"/>
            <a:chExt cx="1200" cy="672"/>
          </a:xfrm>
        </p:grpSpPr>
        <p:sp>
          <p:nvSpPr>
            <p:cNvPr id="121878" name="Text Box 22"/>
            <p:cNvSpPr txBox="1">
              <a:spLocks noChangeArrowheads="1"/>
            </p:cNvSpPr>
            <p:nvPr/>
          </p:nvSpPr>
          <p:spPr bwMode="auto">
            <a:xfrm>
              <a:off x="2880" y="2448"/>
              <a:ext cx="1115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digitalna kola</a:t>
              </a:r>
            </a:p>
            <a:p>
              <a:pPr algn="ctr"/>
              <a:r>
                <a:rPr lang="en-US"/>
                <a:t>za generisanje</a:t>
              </a:r>
            </a:p>
            <a:p>
              <a:pPr algn="ctr"/>
              <a:r>
                <a:rPr lang="en-US"/>
                <a:t>kontrolnih signala</a:t>
              </a:r>
            </a:p>
          </p:txBody>
        </p:sp>
        <p:sp>
          <p:nvSpPr>
            <p:cNvPr id="121879" name="Rectangle 23"/>
            <p:cNvSpPr>
              <a:spLocks noChangeArrowheads="1"/>
            </p:cNvSpPr>
            <p:nvPr/>
          </p:nvSpPr>
          <p:spPr bwMode="auto">
            <a:xfrm>
              <a:off x="2832" y="2400"/>
              <a:ext cx="1200" cy="67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1880" name="Group 24"/>
          <p:cNvGrpSpPr>
            <a:grpSpLocks/>
          </p:cNvGrpSpPr>
          <p:nvPr/>
        </p:nvGrpSpPr>
        <p:grpSpPr bwMode="auto">
          <a:xfrm>
            <a:off x="4495800" y="2895600"/>
            <a:ext cx="1905000" cy="609600"/>
            <a:chOff x="2832" y="1872"/>
            <a:chExt cx="1200" cy="384"/>
          </a:xfrm>
        </p:grpSpPr>
        <p:sp>
          <p:nvSpPr>
            <p:cNvPr id="121881" name="Rectangle 25"/>
            <p:cNvSpPr>
              <a:spLocks noChangeArrowheads="1"/>
            </p:cNvSpPr>
            <p:nvPr/>
          </p:nvSpPr>
          <p:spPr bwMode="auto">
            <a:xfrm>
              <a:off x="2832" y="1872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2" name="Text Box 26"/>
            <p:cNvSpPr txBox="1">
              <a:spLocks noChangeArrowheads="1"/>
            </p:cNvSpPr>
            <p:nvPr/>
          </p:nvSpPr>
          <p:spPr bwMode="auto">
            <a:xfrm>
              <a:off x="2928" y="1968"/>
              <a:ext cx="9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registar naredbi</a:t>
              </a:r>
            </a:p>
          </p:txBody>
        </p:sp>
      </p:grpSp>
      <p:grpSp>
        <p:nvGrpSpPr>
          <p:cNvPr id="121883" name="Group 27"/>
          <p:cNvGrpSpPr>
            <a:grpSpLocks/>
          </p:cNvGrpSpPr>
          <p:nvPr/>
        </p:nvGrpSpPr>
        <p:grpSpPr bwMode="auto">
          <a:xfrm>
            <a:off x="4495800" y="3810000"/>
            <a:ext cx="1905000" cy="609600"/>
            <a:chOff x="2832" y="3264"/>
            <a:chExt cx="1200" cy="384"/>
          </a:xfrm>
        </p:grpSpPr>
        <p:sp>
          <p:nvSpPr>
            <p:cNvPr id="121884" name="Text Box 28"/>
            <p:cNvSpPr txBox="1">
              <a:spLocks noChangeArrowheads="1"/>
            </p:cNvSpPr>
            <p:nvPr/>
          </p:nvSpPr>
          <p:spPr bwMode="auto">
            <a:xfrm>
              <a:off x="2832" y="3360"/>
              <a:ext cx="11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dekoder instrukcija</a:t>
              </a:r>
            </a:p>
          </p:txBody>
        </p:sp>
        <p:sp>
          <p:nvSpPr>
            <p:cNvPr id="121885" name="Rectangle 29"/>
            <p:cNvSpPr>
              <a:spLocks noChangeArrowheads="1"/>
            </p:cNvSpPr>
            <p:nvPr/>
          </p:nvSpPr>
          <p:spPr bwMode="auto">
            <a:xfrm>
              <a:off x="2832" y="3264"/>
              <a:ext cx="1200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1886" name="Group 30"/>
          <p:cNvGrpSpPr>
            <a:grpSpLocks/>
          </p:cNvGrpSpPr>
          <p:nvPr/>
        </p:nvGrpSpPr>
        <p:grpSpPr bwMode="auto">
          <a:xfrm rot="16200000">
            <a:off x="5181600" y="2362200"/>
            <a:ext cx="762000" cy="304800"/>
            <a:chOff x="1776" y="2447"/>
            <a:chExt cx="672" cy="192"/>
          </a:xfrm>
        </p:grpSpPr>
        <p:sp>
          <p:nvSpPr>
            <p:cNvPr id="121887" name="Line 31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1888" name="Line 32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1889" name="Group 33"/>
          <p:cNvGrpSpPr>
            <a:grpSpLocks/>
          </p:cNvGrpSpPr>
          <p:nvPr/>
        </p:nvGrpSpPr>
        <p:grpSpPr bwMode="auto">
          <a:xfrm rot="16200000">
            <a:off x="5410200" y="3505200"/>
            <a:ext cx="304800" cy="304800"/>
            <a:chOff x="1776" y="2447"/>
            <a:chExt cx="672" cy="192"/>
          </a:xfrm>
        </p:grpSpPr>
        <p:sp>
          <p:nvSpPr>
            <p:cNvPr id="121890" name="Line 34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1891" name="Line 35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1892" name="Group 36"/>
          <p:cNvGrpSpPr>
            <a:grpSpLocks/>
          </p:cNvGrpSpPr>
          <p:nvPr/>
        </p:nvGrpSpPr>
        <p:grpSpPr bwMode="auto">
          <a:xfrm rot="16200000">
            <a:off x="5448300" y="4381500"/>
            <a:ext cx="228600" cy="304800"/>
            <a:chOff x="1776" y="2447"/>
            <a:chExt cx="672" cy="192"/>
          </a:xfrm>
        </p:grpSpPr>
        <p:sp>
          <p:nvSpPr>
            <p:cNvPr id="121893" name="Line 37"/>
            <p:cNvSpPr>
              <a:spLocks noChangeShapeType="1"/>
            </p:cNvSpPr>
            <p:nvPr/>
          </p:nvSpPr>
          <p:spPr bwMode="auto">
            <a:xfrm rot="16200000" flipH="1">
              <a:off x="2112" y="2303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1894" name="Line 38"/>
            <p:cNvSpPr>
              <a:spLocks noChangeShapeType="1"/>
            </p:cNvSpPr>
            <p:nvPr/>
          </p:nvSpPr>
          <p:spPr bwMode="auto">
            <a:xfrm rot="16200000" flipH="1">
              <a:off x="2111" y="2112"/>
              <a:ext cx="1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1895" name="Group 39"/>
          <p:cNvGrpSpPr>
            <a:grpSpLocks/>
          </p:cNvGrpSpPr>
          <p:nvPr/>
        </p:nvGrpSpPr>
        <p:grpSpPr bwMode="auto">
          <a:xfrm>
            <a:off x="838200" y="2895600"/>
            <a:ext cx="1905000" cy="685800"/>
            <a:chOff x="720" y="2304"/>
            <a:chExt cx="1200" cy="432"/>
          </a:xfrm>
        </p:grpSpPr>
        <p:sp>
          <p:nvSpPr>
            <p:cNvPr id="121896" name="Text Box 40"/>
            <p:cNvSpPr txBox="1">
              <a:spLocks noChangeArrowheads="1"/>
            </p:cNvSpPr>
            <p:nvPr/>
          </p:nvSpPr>
          <p:spPr bwMode="auto">
            <a:xfrm>
              <a:off x="720" y="2304"/>
              <a:ext cx="3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/>
                <a:t>(</a:t>
              </a:r>
              <a:r>
                <a:rPr lang="sr-Latn-CS"/>
                <a:t>PC</a:t>
              </a:r>
              <a:r>
                <a:rPr lang="pt-BR"/>
                <a:t>)</a:t>
              </a:r>
              <a:endParaRPr lang="en-US" sz="1000"/>
            </a:p>
          </p:txBody>
        </p:sp>
        <p:sp>
          <p:nvSpPr>
            <p:cNvPr id="121897" name="Rectangle 41"/>
            <p:cNvSpPr>
              <a:spLocks noChangeArrowheads="1"/>
            </p:cNvSpPr>
            <p:nvPr/>
          </p:nvSpPr>
          <p:spPr bwMode="auto">
            <a:xfrm>
              <a:off x="720" y="2304"/>
              <a:ext cx="1200" cy="43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1898" name="Text Box 42"/>
          <p:cNvSpPr txBox="1">
            <a:spLocks noChangeArrowheads="1"/>
          </p:cNvSpPr>
          <p:nvPr/>
        </p:nvSpPr>
        <p:spPr bwMode="auto">
          <a:xfrm>
            <a:off x="533400" y="5562600"/>
            <a:ext cx="302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sr-Latn-CS"/>
              <a:t>ontrolno </a:t>
            </a:r>
            <a:r>
              <a:rPr lang="en-US"/>
              <a:t>– </a:t>
            </a:r>
            <a:r>
              <a:rPr lang="sr-Latn-CS"/>
              <a:t>upravljačka jedinica</a:t>
            </a:r>
            <a:endParaRPr lang="en-US"/>
          </a:p>
        </p:txBody>
      </p:sp>
      <p:grpSp>
        <p:nvGrpSpPr>
          <p:cNvPr id="121899" name="Group 43"/>
          <p:cNvGrpSpPr>
            <a:grpSpLocks/>
          </p:cNvGrpSpPr>
          <p:nvPr/>
        </p:nvGrpSpPr>
        <p:grpSpPr bwMode="auto">
          <a:xfrm>
            <a:off x="1828800" y="3581400"/>
            <a:ext cx="2667000" cy="1524000"/>
            <a:chOff x="1152" y="2256"/>
            <a:chExt cx="1680" cy="864"/>
          </a:xfrm>
        </p:grpSpPr>
        <p:sp>
          <p:nvSpPr>
            <p:cNvPr id="121900" name="Line 44"/>
            <p:cNvSpPr>
              <a:spLocks noChangeShapeType="1"/>
            </p:cNvSpPr>
            <p:nvPr/>
          </p:nvSpPr>
          <p:spPr bwMode="auto">
            <a:xfrm flipH="1" flipV="1">
              <a:off x="1152" y="2256"/>
              <a:ext cx="0" cy="8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1901" name="Line 45"/>
            <p:cNvSpPr>
              <a:spLocks noChangeShapeType="1"/>
            </p:cNvSpPr>
            <p:nvPr/>
          </p:nvSpPr>
          <p:spPr bwMode="auto">
            <a:xfrm>
              <a:off x="1152" y="3120"/>
              <a:ext cx="16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1902" name="Text Box 46"/>
          <p:cNvSpPr txBox="1">
            <a:spLocks noChangeArrowheads="1"/>
          </p:cNvSpPr>
          <p:nvPr/>
        </p:nvSpPr>
        <p:spPr bwMode="auto">
          <a:xfrm>
            <a:off x="1524000" y="22098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21903" name="Text Box 47"/>
          <p:cNvSpPr txBox="1">
            <a:spLocks noChangeArrowheads="1"/>
          </p:cNvSpPr>
          <p:nvPr/>
        </p:nvSpPr>
        <p:spPr bwMode="auto">
          <a:xfrm>
            <a:off x="1828800" y="9144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21904" name="Text Box 48"/>
          <p:cNvSpPr txBox="1">
            <a:spLocks noChangeArrowheads="1"/>
          </p:cNvSpPr>
          <p:nvPr/>
        </p:nvSpPr>
        <p:spPr bwMode="auto">
          <a:xfrm>
            <a:off x="4191000" y="914400"/>
            <a:ext cx="328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21905" name="Text Box 49"/>
          <p:cNvSpPr txBox="1">
            <a:spLocks noChangeArrowheads="1"/>
          </p:cNvSpPr>
          <p:nvPr/>
        </p:nvSpPr>
        <p:spPr bwMode="auto">
          <a:xfrm>
            <a:off x="5715000" y="22098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121906" name="Text Box 50"/>
          <p:cNvSpPr txBox="1">
            <a:spLocks noChangeArrowheads="1"/>
          </p:cNvSpPr>
          <p:nvPr/>
        </p:nvSpPr>
        <p:spPr bwMode="auto">
          <a:xfrm>
            <a:off x="1828800" y="4038600"/>
            <a:ext cx="265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</a:t>
            </a:r>
            <a:endParaRPr lang="en-US" sz="1000"/>
          </a:p>
        </p:txBody>
      </p:sp>
      <p:grpSp>
        <p:nvGrpSpPr>
          <p:cNvPr id="121907" name="Group 51"/>
          <p:cNvGrpSpPr>
            <a:grpSpLocks/>
          </p:cNvGrpSpPr>
          <p:nvPr/>
        </p:nvGrpSpPr>
        <p:grpSpPr bwMode="auto">
          <a:xfrm>
            <a:off x="3733800" y="2133600"/>
            <a:ext cx="762000" cy="2667000"/>
            <a:chOff x="2352" y="1344"/>
            <a:chExt cx="480" cy="1680"/>
          </a:xfrm>
        </p:grpSpPr>
        <p:sp>
          <p:nvSpPr>
            <p:cNvPr id="121908" name="Line 52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1909" name="Line 53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1910" name="Text Box 54"/>
          <p:cNvSpPr txBox="1">
            <a:spLocks noChangeArrowheads="1"/>
          </p:cNvSpPr>
          <p:nvPr/>
        </p:nvSpPr>
        <p:spPr bwMode="auto">
          <a:xfrm>
            <a:off x="3200400" y="22860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grpSp>
        <p:nvGrpSpPr>
          <p:cNvPr id="121911" name="Group 55"/>
          <p:cNvGrpSpPr>
            <a:grpSpLocks/>
          </p:cNvGrpSpPr>
          <p:nvPr/>
        </p:nvGrpSpPr>
        <p:grpSpPr bwMode="auto">
          <a:xfrm>
            <a:off x="6858000" y="685800"/>
            <a:ext cx="2111375" cy="381000"/>
            <a:chOff x="1728" y="3984"/>
            <a:chExt cx="1330" cy="240"/>
          </a:xfrm>
        </p:grpSpPr>
        <p:sp>
          <p:nvSpPr>
            <p:cNvPr id="121912" name="Rectangle 56"/>
            <p:cNvSpPr>
              <a:spLocks noChangeArrowheads="1"/>
            </p:cNvSpPr>
            <p:nvPr/>
          </p:nvSpPr>
          <p:spPr bwMode="auto">
            <a:xfrm>
              <a:off x="1728" y="3984"/>
              <a:ext cx="1296" cy="24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13" name="Text Box 57"/>
            <p:cNvSpPr txBox="1">
              <a:spLocks noChangeArrowheads="1"/>
            </p:cNvSpPr>
            <p:nvPr/>
          </p:nvSpPr>
          <p:spPr bwMode="auto">
            <a:xfrm>
              <a:off x="1728" y="3984"/>
              <a:ext cx="13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/>
                <a:t>adresni reg. pod (DC)</a:t>
              </a:r>
            </a:p>
          </p:txBody>
        </p:sp>
      </p:grpSp>
      <p:grpSp>
        <p:nvGrpSpPr>
          <p:cNvPr id="121914" name="Group 58"/>
          <p:cNvGrpSpPr>
            <a:grpSpLocks/>
          </p:cNvGrpSpPr>
          <p:nvPr/>
        </p:nvGrpSpPr>
        <p:grpSpPr bwMode="auto">
          <a:xfrm>
            <a:off x="7315200" y="3124200"/>
            <a:ext cx="1828800" cy="381000"/>
            <a:chOff x="864" y="3936"/>
            <a:chExt cx="1152" cy="240"/>
          </a:xfrm>
        </p:grpSpPr>
        <p:sp>
          <p:nvSpPr>
            <p:cNvPr id="121915" name="Rectangle 59"/>
            <p:cNvSpPr>
              <a:spLocks noChangeArrowheads="1"/>
            </p:cNvSpPr>
            <p:nvPr/>
          </p:nvSpPr>
          <p:spPr bwMode="auto">
            <a:xfrm>
              <a:off x="864" y="3936"/>
              <a:ext cx="1056" cy="24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16" name="Text Box 60"/>
            <p:cNvSpPr txBox="1">
              <a:spLocks noChangeArrowheads="1"/>
            </p:cNvSpPr>
            <p:nvPr/>
          </p:nvSpPr>
          <p:spPr bwMode="auto">
            <a:xfrm>
              <a:off x="864" y="3936"/>
              <a:ext cx="1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/>
                <a:t>ALU sa ACC-om</a:t>
              </a:r>
            </a:p>
          </p:txBody>
        </p:sp>
      </p:grpSp>
      <p:sp>
        <p:nvSpPr>
          <p:cNvPr id="121917" name="Line 61"/>
          <p:cNvSpPr>
            <a:spLocks noChangeShapeType="1"/>
          </p:cNvSpPr>
          <p:nvPr/>
        </p:nvSpPr>
        <p:spPr bwMode="auto">
          <a:xfrm rot="10800000" flipH="1">
            <a:off x="8153400" y="1066800"/>
            <a:ext cx="0" cy="205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918" name="Line 62"/>
          <p:cNvSpPr>
            <a:spLocks noChangeShapeType="1"/>
          </p:cNvSpPr>
          <p:nvPr/>
        </p:nvSpPr>
        <p:spPr bwMode="auto">
          <a:xfrm rot="10800000" flipH="1">
            <a:off x="7848600" y="1066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919" name="Line 63"/>
          <p:cNvSpPr>
            <a:spLocks noChangeShapeType="1"/>
          </p:cNvSpPr>
          <p:nvPr/>
        </p:nvSpPr>
        <p:spPr bwMode="auto">
          <a:xfrm rot="16200000" flipH="1">
            <a:off x="7086600" y="838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920" name="Line 64"/>
          <p:cNvSpPr>
            <a:spLocks noChangeShapeType="1"/>
          </p:cNvSpPr>
          <p:nvPr/>
        </p:nvSpPr>
        <p:spPr bwMode="auto">
          <a:xfrm rot="16200000" flipH="1">
            <a:off x="7086600" y="5334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921" name="Line 65"/>
          <p:cNvSpPr>
            <a:spLocks noChangeShapeType="1"/>
          </p:cNvSpPr>
          <p:nvPr/>
        </p:nvSpPr>
        <p:spPr bwMode="auto">
          <a:xfrm rot="10800000" flipH="1">
            <a:off x="7848600" y="1600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922" name="Line 66"/>
          <p:cNvSpPr>
            <a:spLocks noChangeShapeType="1"/>
          </p:cNvSpPr>
          <p:nvPr/>
        </p:nvSpPr>
        <p:spPr bwMode="auto">
          <a:xfrm rot="16200000" flipH="1">
            <a:off x="4457700" y="-2933700"/>
            <a:ext cx="0" cy="678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923" name="Line 67"/>
          <p:cNvSpPr>
            <a:spLocks noChangeShapeType="1"/>
          </p:cNvSpPr>
          <p:nvPr/>
        </p:nvSpPr>
        <p:spPr bwMode="auto">
          <a:xfrm rot="16200000" flipH="1">
            <a:off x="4457700" y="-3543300"/>
            <a:ext cx="0" cy="739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924" name="Line 68"/>
          <p:cNvSpPr>
            <a:spLocks noChangeShapeType="1"/>
          </p:cNvSpPr>
          <p:nvPr/>
        </p:nvSpPr>
        <p:spPr bwMode="auto">
          <a:xfrm rot="10800000" flipH="1">
            <a:off x="8153400" y="152400"/>
            <a:ext cx="0" cy="5318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925" name="Line 69"/>
          <p:cNvSpPr>
            <a:spLocks noChangeShapeType="1"/>
          </p:cNvSpPr>
          <p:nvPr/>
        </p:nvSpPr>
        <p:spPr bwMode="auto">
          <a:xfrm rot="10800000" flipH="1">
            <a:off x="7848600" y="455613"/>
            <a:ext cx="1588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926" name="Line 70"/>
          <p:cNvSpPr>
            <a:spLocks noChangeShapeType="1"/>
          </p:cNvSpPr>
          <p:nvPr/>
        </p:nvSpPr>
        <p:spPr bwMode="auto">
          <a:xfrm rot="10800000" flipH="1">
            <a:off x="1066800" y="4572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927" name="Line 71"/>
          <p:cNvSpPr>
            <a:spLocks noChangeShapeType="1"/>
          </p:cNvSpPr>
          <p:nvPr/>
        </p:nvSpPr>
        <p:spPr bwMode="auto">
          <a:xfrm rot="10800000" flipH="1">
            <a:off x="762000" y="1524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21928" name="Group 72"/>
          <p:cNvGrpSpPr>
            <a:grpSpLocks/>
          </p:cNvGrpSpPr>
          <p:nvPr/>
        </p:nvGrpSpPr>
        <p:grpSpPr bwMode="auto">
          <a:xfrm>
            <a:off x="3048000" y="2133600"/>
            <a:ext cx="1447800" cy="2819400"/>
            <a:chOff x="2352" y="1344"/>
            <a:chExt cx="480" cy="1680"/>
          </a:xfrm>
        </p:grpSpPr>
        <p:sp>
          <p:nvSpPr>
            <p:cNvPr id="121929" name="Line 73"/>
            <p:cNvSpPr>
              <a:spLocks noChangeShapeType="1"/>
            </p:cNvSpPr>
            <p:nvPr/>
          </p:nvSpPr>
          <p:spPr bwMode="auto">
            <a:xfrm flipV="1">
              <a:off x="2352" y="1344"/>
              <a:ext cx="0" cy="16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1930" name="Line 74"/>
            <p:cNvSpPr>
              <a:spLocks noChangeShapeType="1"/>
            </p:cNvSpPr>
            <p:nvPr/>
          </p:nvSpPr>
          <p:spPr bwMode="auto">
            <a:xfrm>
              <a:off x="2352" y="302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1931" name="Text Box 75"/>
          <p:cNvSpPr txBox="1">
            <a:spLocks noChangeArrowheads="1"/>
          </p:cNvSpPr>
          <p:nvPr/>
        </p:nvSpPr>
        <p:spPr bwMode="auto">
          <a:xfrm>
            <a:off x="2514600" y="22860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sp>
        <p:nvSpPr>
          <p:cNvPr id="121932" name="Line 76"/>
          <p:cNvSpPr>
            <a:spLocks noChangeShapeType="1"/>
          </p:cNvSpPr>
          <p:nvPr/>
        </p:nvSpPr>
        <p:spPr bwMode="auto">
          <a:xfrm flipV="1">
            <a:off x="8077200" y="3505200"/>
            <a:ext cx="0" cy="18288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933" name="Line 77"/>
          <p:cNvSpPr>
            <a:spLocks noChangeShapeType="1"/>
          </p:cNvSpPr>
          <p:nvPr/>
        </p:nvSpPr>
        <p:spPr bwMode="auto">
          <a:xfrm flipV="1">
            <a:off x="10668000" y="-3124200"/>
            <a:ext cx="0" cy="11430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21934" name="Group 78"/>
          <p:cNvGrpSpPr>
            <a:grpSpLocks/>
          </p:cNvGrpSpPr>
          <p:nvPr/>
        </p:nvGrpSpPr>
        <p:grpSpPr bwMode="auto">
          <a:xfrm>
            <a:off x="6400800" y="1066800"/>
            <a:ext cx="838200" cy="3886200"/>
            <a:chOff x="4032" y="672"/>
            <a:chExt cx="528" cy="2448"/>
          </a:xfrm>
        </p:grpSpPr>
        <p:sp>
          <p:nvSpPr>
            <p:cNvPr id="121935" name="Line 79"/>
            <p:cNvSpPr>
              <a:spLocks noChangeShapeType="1"/>
            </p:cNvSpPr>
            <p:nvPr/>
          </p:nvSpPr>
          <p:spPr bwMode="auto">
            <a:xfrm flipV="1">
              <a:off x="4560" y="672"/>
              <a:ext cx="0" cy="72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1936" name="Line 80"/>
            <p:cNvSpPr>
              <a:spLocks noChangeShapeType="1"/>
            </p:cNvSpPr>
            <p:nvPr/>
          </p:nvSpPr>
          <p:spPr bwMode="auto">
            <a:xfrm>
              <a:off x="4272" y="1392"/>
              <a:ext cx="28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1937" name="Line 81"/>
            <p:cNvSpPr>
              <a:spLocks noChangeShapeType="1"/>
            </p:cNvSpPr>
            <p:nvPr/>
          </p:nvSpPr>
          <p:spPr bwMode="auto">
            <a:xfrm flipV="1">
              <a:off x="4272" y="1392"/>
              <a:ext cx="0" cy="172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1938" name="Line 82"/>
            <p:cNvSpPr>
              <a:spLocks noChangeShapeType="1"/>
            </p:cNvSpPr>
            <p:nvPr/>
          </p:nvSpPr>
          <p:spPr bwMode="auto">
            <a:xfrm>
              <a:off x="4032" y="312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1939" name="Line 83"/>
          <p:cNvSpPr>
            <a:spLocks noChangeShapeType="1"/>
          </p:cNvSpPr>
          <p:nvPr/>
        </p:nvSpPr>
        <p:spPr bwMode="auto">
          <a:xfrm flipH="1" flipV="1">
            <a:off x="6400800" y="5334000"/>
            <a:ext cx="1676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940" name="Text Box 84"/>
          <p:cNvSpPr txBox="1">
            <a:spLocks noChangeArrowheads="1"/>
          </p:cNvSpPr>
          <p:nvPr/>
        </p:nvSpPr>
        <p:spPr bwMode="auto">
          <a:xfrm>
            <a:off x="381000" y="152400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121941" name="Text Box 85"/>
          <p:cNvSpPr txBox="1">
            <a:spLocks noChangeArrowheads="1"/>
          </p:cNvSpPr>
          <p:nvPr/>
        </p:nvSpPr>
        <p:spPr bwMode="auto">
          <a:xfrm>
            <a:off x="5334000" y="1676400"/>
            <a:ext cx="400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05</a:t>
            </a:r>
          </a:p>
        </p:txBody>
      </p:sp>
      <p:sp>
        <p:nvSpPr>
          <p:cNvPr id="121942" name="Text Box 86"/>
          <p:cNvSpPr txBox="1">
            <a:spLocks noChangeArrowheads="1"/>
          </p:cNvSpPr>
          <p:nvPr/>
        </p:nvSpPr>
        <p:spPr bwMode="auto">
          <a:xfrm>
            <a:off x="1447800" y="31242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102</a:t>
            </a:r>
            <a:r>
              <a:rPr lang="en-US" sz="1000"/>
              <a:t>16</a:t>
            </a:r>
          </a:p>
        </p:txBody>
      </p:sp>
      <p:sp>
        <p:nvSpPr>
          <p:cNvPr id="121944" name="Text Box 88"/>
          <p:cNvSpPr txBox="1">
            <a:spLocks noChangeArrowheads="1"/>
          </p:cNvSpPr>
          <p:nvPr/>
        </p:nvSpPr>
        <p:spPr bwMode="auto">
          <a:xfrm>
            <a:off x="7315200" y="1905000"/>
            <a:ext cx="357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121945" name="Text Box 89"/>
          <p:cNvSpPr txBox="1">
            <a:spLocks noChangeArrowheads="1"/>
          </p:cNvSpPr>
          <p:nvPr/>
        </p:nvSpPr>
        <p:spPr bwMode="auto">
          <a:xfrm>
            <a:off x="6400800" y="1600200"/>
            <a:ext cx="312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121947" name="Rectangle 91"/>
          <p:cNvSpPr>
            <a:spLocks noChangeArrowheads="1"/>
          </p:cNvSpPr>
          <p:nvPr/>
        </p:nvSpPr>
        <p:spPr bwMode="auto">
          <a:xfrm rot="16200000">
            <a:off x="7086600" y="2057400"/>
            <a:ext cx="18288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948" name="Rectangle 92"/>
          <p:cNvSpPr>
            <a:spLocks noChangeArrowheads="1"/>
          </p:cNvSpPr>
          <p:nvPr/>
        </p:nvSpPr>
        <p:spPr bwMode="auto">
          <a:xfrm>
            <a:off x="6324600" y="1295400"/>
            <a:ext cx="1524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949" name="Text Box 93"/>
          <p:cNvSpPr txBox="1">
            <a:spLocks noChangeArrowheads="1"/>
          </p:cNvSpPr>
          <p:nvPr/>
        </p:nvSpPr>
        <p:spPr bwMode="auto">
          <a:xfrm>
            <a:off x="8305800" y="2667000"/>
            <a:ext cx="400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1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1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812 -0.02659 C 0.04965 -0.04601 0.07118 -0.06543 0.11146 -0.07098 C 0.15173 -0.07653 0.2434 -0.06913 0.26979 -0.05988 C 0.29618 -0.05063 0.26979 -0.05433 0.26979 -0.01549 C 0.26979 0.02335 0.26979 0.09827 0.26979 0.17318 " pathEditMode="relative" ptsTypes="aaaaA">
                                      <p:cBhvr>
                                        <p:cTn id="13" dur="2000" fill="hold"/>
                                        <p:tgtEl>
                                          <p:spTgt spid="1219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1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941" grpId="0"/>
      <p:bldP spid="121947" grpId="0" animBg="1"/>
      <p:bldP spid="121948" grpId="0" animBg="1"/>
      <p:bldP spid="121949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 Box 2"/>
          <p:cNvSpPr txBox="1">
            <a:spLocks noChangeArrowheads="1"/>
          </p:cNvSpPr>
          <p:nvPr/>
        </p:nvSpPr>
        <p:spPr bwMode="auto">
          <a:xfrm>
            <a:off x="990600" y="1447800"/>
            <a:ext cx="444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6. </a:t>
            </a:r>
            <a:r>
              <a:rPr lang="sr-Latn-CS"/>
              <a:t>Šalje se nov zahtev za čitanje iz memorije MR</a:t>
            </a:r>
            <a:endParaRPr lang="en-US"/>
          </a:p>
        </p:txBody>
      </p:sp>
      <p:sp>
        <p:nvSpPr>
          <p:cNvPr id="122888" name="Text Box 8"/>
          <p:cNvSpPr txBox="1">
            <a:spLocks noChangeArrowheads="1"/>
          </p:cNvSpPr>
          <p:nvPr/>
        </p:nvSpPr>
        <p:spPr bwMode="auto">
          <a:xfrm>
            <a:off x="990600" y="2209800"/>
            <a:ext cx="4086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7. </a:t>
            </a:r>
            <a:r>
              <a:rPr lang="sr-Latn-CS"/>
              <a:t>Prihvata se podatak u MBR preko linije C</a:t>
            </a:r>
            <a:endParaRPr lang="en-US"/>
          </a:p>
        </p:txBody>
      </p:sp>
      <p:sp>
        <p:nvSpPr>
          <p:cNvPr id="122889" name="Text Box 9"/>
          <p:cNvSpPr txBox="1">
            <a:spLocks noChangeArrowheads="1"/>
          </p:cNvSpPr>
          <p:nvPr/>
        </p:nvSpPr>
        <p:spPr bwMode="auto">
          <a:xfrm>
            <a:off x="1066800" y="2971800"/>
            <a:ext cx="6049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8. </a:t>
            </a:r>
            <a:r>
              <a:rPr lang="sr-Latn-CS"/>
              <a:t>Preuzimanje podatka iz registra dozvolom kontrolnog signala H</a:t>
            </a:r>
            <a:endParaRPr lang="en-US"/>
          </a:p>
        </p:txBody>
      </p:sp>
      <p:sp>
        <p:nvSpPr>
          <p:cNvPr id="122890" name="Text Box 10"/>
          <p:cNvSpPr txBox="1">
            <a:spLocks noChangeArrowheads="1"/>
          </p:cNvSpPr>
          <p:nvPr/>
        </p:nvSpPr>
        <p:spPr bwMode="auto">
          <a:xfrm>
            <a:off x="1066800" y="3657600"/>
            <a:ext cx="4351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9. </a:t>
            </a:r>
            <a:r>
              <a:rPr lang="sr-Latn-CS"/>
              <a:t>Preko magistrale F kopira se podatak u ACC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2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2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2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/>
      <p:bldP spid="122888" grpId="0"/>
      <p:bldP spid="122889" grpId="0"/>
      <p:bldP spid="1228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/>
          <p:cNvGrpSpPr>
            <a:grpSpLocks/>
          </p:cNvGrpSpPr>
          <p:nvPr/>
        </p:nvGrpSpPr>
        <p:grpSpPr bwMode="auto">
          <a:xfrm>
            <a:off x="838200" y="1371600"/>
            <a:ext cx="1524000" cy="1066800"/>
            <a:chOff x="432" y="768"/>
            <a:chExt cx="960" cy="672"/>
          </a:xfrm>
        </p:grpSpPr>
        <p:sp>
          <p:nvSpPr>
            <p:cNvPr id="58371" name="Rectangle 3"/>
            <p:cNvSpPr>
              <a:spLocks noChangeArrowheads="1"/>
            </p:cNvSpPr>
            <p:nvPr/>
          </p:nvSpPr>
          <p:spPr bwMode="auto">
            <a:xfrm>
              <a:off x="432" y="76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8372" name="Text Box 4"/>
            <p:cNvSpPr txBox="1">
              <a:spLocks noChangeArrowheads="1"/>
            </p:cNvSpPr>
            <p:nvPr/>
          </p:nvSpPr>
          <p:spPr bwMode="auto">
            <a:xfrm>
              <a:off x="480" y="816"/>
              <a:ext cx="86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Aritmetičko</a:t>
              </a:r>
              <a:endParaRPr lang="en-US"/>
            </a:p>
            <a:p>
              <a:pPr algn="ctr"/>
              <a:r>
                <a:rPr lang="sr-Latn-CS"/>
                <a:t>logička</a:t>
              </a:r>
              <a:endParaRPr lang="en-US"/>
            </a:p>
            <a:p>
              <a:pPr algn="ctr"/>
              <a:r>
                <a:rPr lang="sr-Latn-CS"/>
                <a:t>jedinica</a:t>
              </a:r>
              <a:endParaRPr lang="en-US"/>
            </a:p>
          </p:txBody>
        </p:sp>
      </p:grp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04800" y="152400"/>
            <a:ext cx="273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ULAZ PODATAKA</a:t>
            </a:r>
          </a:p>
        </p:txBody>
      </p:sp>
      <p:grpSp>
        <p:nvGrpSpPr>
          <p:cNvPr id="58374" name="Group 6"/>
          <p:cNvGrpSpPr>
            <a:grpSpLocks/>
          </p:cNvGrpSpPr>
          <p:nvPr/>
        </p:nvGrpSpPr>
        <p:grpSpPr bwMode="auto">
          <a:xfrm>
            <a:off x="838200" y="3048000"/>
            <a:ext cx="1524000" cy="1066800"/>
            <a:chOff x="432" y="1728"/>
            <a:chExt cx="960" cy="672"/>
          </a:xfrm>
        </p:grpSpPr>
        <p:sp>
          <p:nvSpPr>
            <p:cNvPr id="58375" name="Rectangle 7"/>
            <p:cNvSpPr>
              <a:spLocks noChangeArrowheads="1"/>
            </p:cNvSpPr>
            <p:nvPr/>
          </p:nvSpPr>
          <p:spPr bwMode="auto">
            <a:xfrm>
              <a:off x="432" y="172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8376" name="Text Box 8"/>
            <p:cNvSpPr txBox="1">
              <a:spLocks noChangeArrowheads="1"/>
            </p:cNvSpPr>
            <p:nvPr/>
          </p:nvSpPr>
          <p:spPr bwMode="auto">
            <a:xfrm>
              <a:off x="480" y="1872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Upravljačka jedinica</a:t>
              </a:r>
              <a:endParaRPr lang="en-US"/>
            </a:p>
          </p:txBody>
        </p:sp>
      </p:grpSp>
      <p:grpSp>
        <p:nvGrpSpPr>
          <p:cNvPr id="58377" name="Group 9"/>
          <p:cNvGrpSpPr>
            <a:grpSpLocks/>
          </p:cNvGrpSpPr>
          <p:nvPr/>
        </p:nvGrpSpPr>
        <p:grpSpPr bwMode="auto">
          <a:xfrm>
            <a:off x="533400" y="4953000"/>
            <a:ext cx="2057400" cy="1524000"/>
            <a:chOff x="2400" y="2448"/>
            <a:chExt cx="1296" cy="960"/>
          </a:xfrm>
        </p:grpSpPr>
        <p:sp>
          <p:nvSpPr>
            <p:cNvPr id="58378" name="Rectangle 10"/>
            <p:cNvSpPr>
              <a:spLocks noChangeArrowheads="1"/>
            </p:cNvSpPr>
            <p:nvPr/>
          </p:nvSpPr>
          <p:spPr bwMode="auto">
            <a:xfrm>
              <a:off x="2400" y="2448"/>
              <a:ext cx="1296" cy="96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8379" name="Text Box 11"/>
            <p:cNvSpPr txBox="1">
              <a:spLocks noChangeArrowheads="1"/>
            </p:cNvSpPr>
            <p:nvPr/>
          </p:nvSpPr>
          <p:spPr bwMode="auto">
            <a:xfrm>
              <a:off x="2640" y="283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Memorija</a:t>
              </a:r>
            </a:p>
          </p:txBody>
        </p:sp>
      </p:grpSp>
      <p:grpSp>
        <p:nvGrpSpPr>
          <p:cNvPr id="58380" name="Group 12"/>
          <p:cNvGrpSpPr>
            <a:grpSpLocks/>
          </p:cNvGrpSpPr>
          <p:nvPr/>
        </p:nvGrpSpPr>
        <p:grpSpPr bwMode="auto">
          <a:xfrm>
            <a:off x="5181600" y="1600200"/>
            <a:ext cx="1295400" cy="1219200"/>
            <a:chOff x="3120" y="1056"/>
            <a:chExt cx="816" cy="768"/>
          </a:xfrm>
        </p:grpSpPr>
        <p:sp>
          <p:nvSpPr>
            <p:cNvPr id="58381" name="Rectangle 13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solidFill>
              <a:schemeClr val="hlink"/>
            </a:solidFill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8382" name="Text Box 14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 b="1">
                  <a:solidFill>
                    <a:schemeClr val="bg2"/>
                  </a:solidFill>
                </a:rPr>
                <a:t>Ulazni uređaji</a:t>
              </a:r>
              <a:endParaRPr lang="en-US" b="1">
                <a:solidFill>
                  <a:schemeClr val="bg2"/>
                </a:solidFill>
              </a:endParaRPr>
            </a:p>
          </p:txBody>
        </p:sp>
      </p:grpSp>
      <p:sp>
        <p:nvSpPr>
          <p:cNvPr id="58383" name="Rectangle 15"/>
          <p:cNvSpPr>
            <a:spLocks noChangeArrowheads="1"/>
          </p:cNvSpPr>
          <p:nvPr/>
        </p:nvSpPr>
        <p:spPr bwMode="auto">
          <a:xfrm>
            <a:off x="304800" y="762000"/>
            <a:ext cx="2286000" cy="3581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685800" y="838200"/>
            <a:ext cx="76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CPU</a:t>
            </a:r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>
            <a:off x="1066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609600" y="44196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609600" y="2590800"/>
            <a:ext cx="41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R</a:t>
            </a:r>
          </a:p>
        </p:txBody>
      </p:sp>
      <p:sp>
        <p:nvSpPr>
          <p:cNvPr id="58388" name="Line 20"/>
          <p:cNvSpPr>
            <a:spLocks noChangeShapeType="1"/>
          </p:cNvSpPr>
          <p:nvPr/>
        </p:nvSpPr>
        <p:spPr bwMode="auto">
          <a:xfrm flipV="1">
            <a:off x="10668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89" name="Line 21"/>
          <p:cNvSpPr>
            <a:spLocks noChangeShapeType="1"/>
          </p:cNvSpPr>
          <p:nvPr/>
        </p:nvSpPr>
        <p:spPr bwMode="auto">
          <a:xfrm flipV="1">
            <a:off x="20574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1600200" y="2590800"/>
            <a:ext cx="45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W</a:t>
            </a:r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>
            <a:off x="16002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92" name="Line 24"/>
          <p:cNvSpPr>
            <a:spLocks noChangeShapeType="1"/>
          </p:cNvSpPr>
          <p:nvPr/>
        </p:nvSpPr>
        <p:spPr bwMode="auto">
          <a:xfrm>
            <a:off x="2209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1752600" y="44196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1143000" y="44196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grpSp>
        <p:nvGrpSpPr>
          <p:cNvPr id="58395" name="Group 27"/>
          <p:cNvGrpSpPr>
            <a:grpSpLocks/>
          </p:cNvGrpSpPr>
          <p:nvPr/>
        </p:nvGrpSpPr>
        <p:grpSpPr bwMode="auto">
          <a:xfrm>
            <a:off x="5181600" y="3810000"/>
            <a:ext cx="1295400" cy="1219200"/>
            <a:chOff x="3120" y="1056"/>
            <a:chExt cx="816" cy="768"/>
          </a:xfrm>
        </p:grpSpPr>
        <p:sp>
          <p:nvSpPr>
            <p:cNvPr id="58396" name="Rectangle 28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8397" name="Text Box 29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Izlazni</a:t>
              </a:r>
              <a:r>
                <a:rPr lang="sr-Latn-CS"/>
                <a:t> uređaji</a:t>
              </a:r>
              <a:endParaRPr lang="en-US"/>
            </a:p>
          </p:txBody>
        </p:sp>
      </p:grpSp>
      <p:sp>
        <p:nvSpPr>
          <p:cNvPr id="58398" name="Rectangle 30"/>
          <p:cNvSpPr>
            <a:spLocks noChangeArrowheads="1"/>
          </p:cNvSpPr>
          <p:nvPr/>
        </p:nvSpPr>
        <p:spPr bwMode="auto">
          <a:xfrm>
            <a:off x="4724400" y="1066800"/>
            <a:ext cx="2286000" cy="426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876800" y="1066800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Komunikacije</a:t>
            </a:r>
          </a:p>
        </p:txBody>
      </p:sp>
      <p:grpSp>
        <p:nvGrpSpPr>
          <p:cNvPr id="58400" name="Group 32"/>
          <p:cNvGrpSpPr>
            <a:grpSpLocks/>
          </p:cNvGrpSpPr>
          <p:nvPr/>
        </p:nvGrpSpPr>
        <p:grpSpPr bwMode="auto">
          <a:xfrm>
            <a:off x="2362200" y="2590800"/>
            <a:ext cx="2819400" cy="685800"/>
            <a:chOff x="1872" y="1632"/>
            <a:chExt cx="1776" cy="432"/>
          </a:xfrm>
        </p:grpSpPr>
        <p:sp>
          <p:nvSpPr>
            <p:cNvPr id="58401" name="Line 33"/>
            <p:cNvSpPr>
              <a:spLocks noChangeShapeType="1"/>
            </p:cNvSpPr>
            <p:nvPr/>
          </p:nvSpPr>
          <p:spPr bwMode="auto">
            <a:xfrm>
              <a:off x="2208" y="1632"/>
              <a:ext cx="14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02" name="Line 34"/>
            <p:cNvSpPr>
              <a:spLocks noChangeShapeType="1"/>
            </p:cNvSpPr>
            <p:nvPr/>
          </p:nvSpPr>
          <p:spPr bwMode="auto">
            <a:xfrm>
              <a:off x="1872" y="2064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03" name="Line 35"/>
            <p:cNvSpPr>
              <a:spLocks noChangeShapeType="1"/>
            </p:cNvSpPr>
            <p:nvPr/>
          </p:nvSpPr>
          <p:spPr bwMode="auto">
            <a:xfrm flipV="1">
              <a:off x="2208" y="1632"/>
              <a:ext cx="0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267200" y="259080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</a:t>
            </a:r>
            <a:endParaRPr lang="en-US" sz="1000"/>
          </a:p>
        </p:txBody>
      </p:sp>
      <p:sp>
        <p:nvSpPr>
          <p:cNvPr id="58405" name="Line 37"/>
          <p:cNvSpPr>
            <a:spLocks noChangeShapeType="1"/>
          </p:cNvSpPr>
          <p:nvPr/>
        </p:nvSpPr>
        <p:spPr bwMode="auto">
          <a:xfrm>
            <a:off x="2362200" y="4038600"/>
            <a:ext cx="2819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343400" y="3657600"/>
            <a:ext cx="38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</a:t>
            </a:r>
            <a:endParaRPr lang="en-US" sz="1000"/>
          </a:p>
        </p:txBody>
      </p:sp>
      <p:grpSp>
        <p:nvGrpSpPr>
          <p:cNvPr id="58407" name="Group 39"/>
          <p:cNvGrpSpPr>
            <a:grpSpLocks/>
          </p:cNvGrpSpPr>
          <p:nvPr/>
        </p:nvGrpSpPr>
        <p:grpSpPr bwMode="auto">
          <a:xfrm>
            <a:off x="2362200" y="685800"/>
            <a:ext cx="2819400" cy="5867400"/>
            <a:chOff x="1872" y="432"/>
            <a:chExt cx="1776" cy="3696"/>
          </a:xfrm>
        </p:grpSpPr>
        <p:sp>
          <p:nvSpPr>
            <p:cNvPr id="58408" name="Line 40"/>
            <p:cNvSpPr>
              <a:spLocks noChangeShapeType="1"/>
            </p:cNvSpPr>
            <p:nvPr/>
          </p:nvSpPr>
          <p:spPr bwMode="auto">
            <a:xfrm flipH="1">
              <a:off x="2592" y="432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09" name="Line 41"/>
            <p:cNvSpPr>
              <a:spLocks noChangeShapeType="1"/>
            </p:cNvSpPr>
            <p:nvPr/>
          </p:nvSpPr>
          <p:spPr bwMode="auto">
            <a:xfrm flipH="1">
              <a:off x="2784" y="432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10" name="Line 42"/>
            <p:cNvSpPr>
              <a:spLocks noChangeShapeType="1"/>
            </p:cNvSpPr>
            <p:nvPr/>
          </p:nvSpPr>
          <p:spPr bwMode="auto">
            <a:xfrm rot="5400000" flipH="1">
              <a:off x="2232" y="744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11" name="Line 43"/>
            <p:cNvSpPr>
              <a:spLocks noChangeShapeType="1"/>
            </p:cNvSpPr>
            <p:nvPr/>
          </p:nvSpPr>
          <p:spPr bwMode="auto">
            <a:xfrm rot="5400000" flipH="1">
              <a:off x="2232" y="936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12" name="Line 44"/>
            <p:cNvSpPr>
              <a:spLocks noChangeShapeType="1"/>
            </p:cNvSpPr>
            <p:nvPr/>
          </p:nvSpPr>
          <p:spPr bwMode="auto">
            <a:xfrm flipH="1">
              <a:off x="2592" y="1296"/>
              <a:ext cx="0" cy="9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13" name="Line 45"/>
            <p:cNvSpPr>
              <a:spLocks noChangeShapeType="1"/>
            </p:cNvSpPr>
            <p:nvPr/>
          </p:nvSpPr>
          <p:spPr bwMode="auto">
            <a:xfrm flipH="1">
              <a:off x="2784" y="1488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58414" name="Group 46"/>
            <p:cNvGrpSpPr>
              <a:grpSpLocks/>
            </p:cNvGrpSpPr>
            <p:nvPr/>
          </p:nvGrpSpPr>
          <p:grpSpPr bwMode="auto">
            <a:xfrm rot="5400000">
              <a:off x="2136" y="1944"/>
              <a:ext cx="192" cy="720"/>
              <a:chOff x="2592" y="432"/>
              <a:chExt cx="192" cy="384"/>
            </a:xfrm>
          </p:grpSpPr>
          <p:sp>
            <p:nvSpPr>
              <p:cNvPr id="58415" name="Line 47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16" name="Line 48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8417" name="Line 49"/>
            <p:cNvSpPr>
              <a:spLocks noChangeShapeType="1"/>
            </p:cNvSpPr>
            <p:nvPr/>
          </p:nvSpPr>
          <p:spPr bwMode="auto">
            <a:xfrm flipH="1">
              <a:off x="2592" y="2400"/>
              <a:ext cx="0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18" name="Line 50"/>
            <p:cNvSpPr>
              <a:spLocks noChangeShapeType="1"/>
            </p:cNvSpPr>
            <p:nvPr/>
          </p:nvSpPr>
          <p:spPr bwMode="auto">
            <a:xfrm flipH="1">
              <a:off x="2784" y="2880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58419" name="Group 51"/>
            <p:cNvGrpSpPr>
              <a:grpSpLocks/>
            </p:cNvGrpSpPr>
            <p:nvPr/>
          </p:nvGrpSpPr>
          <p:grpSpPr bwMode="auto">
            <a:xfrm rot="5400000">
              <a:off x="2208" y="3312"/>
              <a:ext cx="192" cy="576"/>
              <a:chOff x="2592" y="432"/>
              <a:chExt cx="192" cy="384"/>
            </a:xfrm>
          </p:grpSpPr>
          <p:sp>
            <p:nvSpPr>
              <p:cNvPr id="58420" name="Line 52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21" name="Line 53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8422" name="Line 54"/>
            <p:cNvSpPr>
              <a:spLocks noChangeShapeType="1"/>
            </p:cNvSpPr>
            <p:nvPr/>
          </p:nvSpPr>
          <p:spPr bwMode="auto">
            <a:xfrm rot="5400000" flipH="1">
              <a:off x="3216" y="22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23" name="Line 55"/>
            <p:cNvSpPr>
              <a:spLocks noChangeShapeType="1"/>
            </p:cNvSpPr>
            <p:nvPr/>
          </p:nvSpPr>
          <p:spPr bwMode="auto">
            <a:xfrm rot="5400000" flipH="1">
              <a:off x="3216" y="2448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24" name="Line 56"/>
            <p:cNvSpPr>
              <a:spLocks noChangeShapeType="1"/>
            </p:cNvSpPr>
            <p:nvPr/>
          </p:nvSpPr>
          <p:spPr bwMode="auto">
            <a:xfrm rot="5400000" flipH="1">
              <a:off x="3216" y="864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25" name="Line 57"/>
            <p:cNvSpPr>
              <a:spLocks noChangeShapeType="1"/>
            </p:cNvSpPr>
            <p:nvPr/>
          </p:nvSpPr>
          <p:spPr bwMode="auto">
            <a:xfrm rot="5400000" flipH="1">
              <a:off x="3216" y="10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426" name="Line 58"/>
            <p:cNvSpPr>
              <a:spLocks noChangeShapeType="1"/>
            </p:cNvSpPr>
            <p:nvPr/>
          </p:nvSpPr>
          <p:spPr bwMode="auto">
            <a:xfrm flipH="1">
              <a:off x="2592" y="3696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427" name="Rectangle 59"/>
          <p:cNvSpPr>
            <a:spLocks noChangeArrowheads="1"/>
          </p:cNvSpPr>
          <p:nvPr/>
        </p:nvSpPr>
        <p:spPr bwMode="auto">
          <a:xfrm>
            <a:off x="3733800" y="2057400"/>
            <a:ext cx="14478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28" name="Rectangle 60"/>
          <p:cNvSpPr>
            <a:spLocks noChangeArrowheads="1"/>
          </p:cNvSpPr>
          <p:nvPr/>
        </p:nvSpPr>
        <p:spPr bwMode="auto">
          <a:xfrm rot="16200000">
            <a:off x="990600" y="3429000"/>
            <a:ext cx="5334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29" name="Rectangle 61"/>
          <p:cNvSpPr>
            <a:spLocks noChangeArrowheads="1"/>
          </p:cNvSpPr>
          <p:nvPr/>
        </p:nvSpPr>
        <p:spPr bwMode="auto">
          <a:xfrm>
            <a:off x="2971800" y="1752600"/>
            <a:ext cx="5334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30" name="Rectangle 62"/>
          <p:cNvSpPr>
            <a:spLocks noChangeArrowheads="1"/>
          </p:cNvSpPr>
          <p:nvPr/>
        </p:nvSpPr>
        <p:spPr bwMode="auto">
          <a:xfrm>
            <a:off x="2971800" y="3505200"/>
            <a:ext cx="5334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31" name="Rectangle 63"/>
          <p:cNvSpPr>
            <a:spLocks noChangeArrowheads="1"/>
          </p:cNvSpPr>
          <p:nvPr/>
        </p:nvSpPr>
        <p:spPr bwMode="auto">
          <a:xfrm>
            <a:off x="3048000" y="5562600"/>
            <a:ext cx="4572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432" name="Rectangle 64"/>
          <p:cNvSpPr>
            <a:spLocks noChangeArrowheads="1"/>
          </p:cNvSpPr>
          <p:nvPr/>
        </p:nvSpPr>
        <p:spPr bwMode="auto">
          <a:xfrm>
            <a:off x="3810000" y="4267200"/>
            <a:ext cx="6096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8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8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8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8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8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27" grpId="0" animBg="1"/>
      <p:bldP spid="58428" grpId="0" animBg="1"/>
      <p:bldP spid="58429" grpId="0" animBg="1"/>
      <p:bldP spid="58430" grpId="0" animBg="1"/>
      <p:bldP spid="58431" grpId="0" animBg="1"/>
      <p:bldP spid="584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2"/>
          <p:cNvGrpSpPr>
            <a:grpSpLocks/>
          </p:cNvGrpSpPr>
          <p:nvPr/>
        </p:nvGrpSpPr>
        <p:grpSpPr bwMode="auto">
          <a:xfrm>
            <a:off x="838200" y="1371600"/>
            <a:ext cx="1524000" cy="1066800"/>
            <a:chOff x="432" y="768"/>
            <a:chExt cx="960" cy="672"/>
          </a:xfrm>
        </p:grpSpPr>
        <p:sp>
          <p:nvSpPr>
            <p:cNvPr id="59395" name="Rectangle 3"/>
            <p:cNvSpPr>
              <a:spLocks noChangeArrowheads="1"/>
            </p:cNvSpPr>
            <p:nvPr/>
          </p:nvSpPr>
          <p:spPr bwMode="auto">
            <a:xfrm>
              <a:off x="432" y="76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9396" name="Text Box 4"/>
            <p:cNvSpPr txBox="1">
              <a:spLocks noChangeArrowheads="1"/>
            </p:cNvSpPr>
            <p:nvPr/>
          </p:nvSpPr>
          <p:spPr bwMode="auto">
            <a:xfrm>
              <a:off x="480" y="816"/>
              <a:ext cx="86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Aritmetičko</a:t>
              </a:r>
              <a:endParaRPr lang="en-US"/>
            </a:p>
            <a:p>
              <a:pPr algn="ctr"/>
              <a:r>
                <a:rPr lang="sr-Latn-CS"/>
                <a:t>logička</a:t>
              </a:r>
              <a:endParaRPr lang="en-US"/>
            </a:p>
            <a:p>
              <a:pPr algn="ctr"/>
              <a:r>
                <a:rPr lang="sr-Latn-CS"/>
                <a:t>jedinica</a:t>
              </a:r>
              <a:endParaRPr lang="en-US"/>
            </a:p>
          </p:txBody>
        </p:sp>
      </p:grp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304800" y="152400"/>
            <a:ext cx="273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ULAZ PODATAKA</a:t>
            </a:r>
          </a:p>
        </p:txBody>
      </p:sp>
      <p:grpSp>
        <p:nvGrpSpPr>
          <p:cNvPr id="59398" name="Group 6"/>
          <p:cNvGrpSpPr>
            <a:grpSpLocks/>
          </p:cNvGrpSpPr>
          <p:nvPr/>
        </p:nvGrpSpPr>
        <p:grpSpPr bwMode="auto">
          <a:xfrm>
            <a:off x="838200" y="3048000"/>
            <a:ext cx="1524000" cy="1066800"/>
            <a:chOff x="432" y="1728"/>
            <a:chExt cx="960" cy="672"/>
          </a:xfrm>
        </p:grpSpPr>
        <p:sp>
          <p:nvSpPr>
            <p:cNvPr id="59399" name="Rectangle 7"/>
            <p:cNvSpPr>
              <a:spLocks noChangeArrowheads="1"/>
            </p:cNvSpPr>
            <p:nvPr/>
          </p:nvSpPr>
          <p:spPr bwMode="auto">
            <a:xfrm>
              <a:off x="432" y="172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9400" name="Text Box 8"/>
            <p:cNvSpPr txBox="1">
              <a:spLocks noChangeArrowheads="1"/>
            </p:cNvSpPr>
            <p:nvPr/>
          </p:nvSpPr>
          <p:spPr bwMode="auto">
            <a:xfrm>
              <a:off x="480" y="1872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Upravljačka jedinica</a:t>
              </a:r>
              <a:endParaRPr lang="en-US"/>
            </a:p>
          </p:txBody>
        </p:sp>
      </p:grpSp>
      <p:grpSp>
        <p:nvGrpSpPr>
          <p:cNvPr id="59401" name="Group 9"/>
          <p:cNvGrpSpPr>
            <a:grpSpLocks/>
          </p:cNvGrpSpPr>
          <p:nvPr/>
        </p:nvGrpSpPr>
        <p:grpSpPr bwMode="auto">
          <a:xfrm>
            <a:off x="533400" y="4953000"/>
            <a:ext cx="2057400" cy="1524000"/>
            <a:chOff x="2400" y="2448"/>
            <a:chExt cx="1296" cy="960"/>
          </a:xfrm>
        </p:grpSpPr>
        <p:sp>
          <p:nvSpPr>
            <p:cNvPr id="59402" name="Rectangle 10"/>
            <p:cNvSpPr>
              <a:spLocks noChangeArrowheads="1"/>
            </p:cNvSpPr>
            <p:nvPr/>
          </p:nvSpPr>
          <p:spPr bwMode="auto">
            <a:xfrm>
              <a:off x="2400" y="2448"/>
              <a:ext cx="1296" cy="96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9403" name="Text Box 11"/>
            <p:cNvSpPr txBox="1">
              <a:spLocks noChangeArrowheads="1"/>
            </p:cNvSpPr>
            <p:nvPr/>
          </p:nvSpPr>
          <p:spPr bwMode="auto">
            <a:xfrm>
              <a:off x="2640" y="283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Memorija</a:t>
              </a:r>
            </a:p>
          </p:txBody>
        </p:sp>
      </p:grpSp>
      <p:grpSp>
        <p:nvGrpSpPr>
          <p:cNvPr id="59404" name="Group 12"/>
          <p:cNvGrpSpPr>
            <a:grpSpLocks/>
          </p:cNvGrpSpPr>
          <p:nvPr/>
        </p:nvGrpSpPr>
        <p:grpSpPr bwMode="auto">
          <a:xfrm>
            <a:off x="5181600" y="1600200"/>
            <a:ext cx="1295400" cy="1219200"/>
            <a:chOff x="3120" y="1056"/>
            <a:chExt cx="816" cy="768"/>
          </a:xfrm>
        </p:grpSpPr>
        <p:sp>
          <p:nvSpPr>
            <p:cNvPr id="59405" name="Rectangle 13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9406" name="Text Box 14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Ulazni uređaji</a:t>
              </a:r>
              <a:endParaRPr lang="en-US"/>
            </a:p>
          </p:txBody>
        </p:sp>
      </p:grpSp>
      <p:sp>
        <p:nvSpPr>
          <p:cNvPr id="59407" name="Rectangle 15"/>
          <p:cNvSpPr>
            <a:spLocks noChangeArrowheads="1"/>
          </p:cNvSpPr>
          <p:nvPr/>
        </p:nvSpPr>
        <p:spPr bwMode="auto">
          <a:xfrm>
            <a:off x="304800" y="762000"/>
            <a:ext cx="2286000" cy="3581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685800" y="838200"/>
            <a:ext cx="76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CPU</a:t>
            </a:r>
          </a:p>
        </p:txBody>
      </p:sp>
      <p:sp>
        <p:nvSpPr>
          <p:cNvPr id="59409" name="Line 17"/>
          <p:cNvSpPr>
            <a:spLocks noChangeShapeType="1"/>
          </p:cNvSpPr>
          <p:nvPr/>
        </p:nvSpPr>
        <p:spPr bwMode="auto">
          <a:xfrm>
            <a:off x="1066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10" name="Text Box 18"/>
          <p:cNvSpPr txBox="1">
            <a:spLocks noChangeArrowheads="1"/>
          </p:cNvSpPr>
          <p:nvPr/>
        </p:nvSpPr>
        <p:spPr bwMode="auto">
          <a:xfrm>
            <a:off x="609600" y="44196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609600" y="2590800"/>
            <a:ext cx="41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R</a:t>
            </a:r>
          </a:p>
        </p:txBody>
      </p:sp>
      <p:sp>
        <p:nvSpPr>
          <p:cNvPr id="59412" name="Line 20"/>
          <p:cNvSpPr>
            <a:spLocks noChangeShapeType="1"/>
          </p:cNvSpPr>
          <p:nvPr/>
        </p:nvSpPr>
        <p:spPr bwMode="auto">
          <a:xfrm flipV="1">
            <a:off x="10668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13" name="Line 21"/>
          <p:cNvSpPr>
            <a:spLocks noChangeShapeType="1"/>
          </p:cNvSpPr>
          <p:nvPr/>
        </p:nvSpPr>
        <p:spPr bwMode="auto">
          <a:xfrm flipV="1">
            <a:off x="20574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1600200" y="2590800"/>
            <a:ext cx="45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W</a:t>
            </a:r>
          </a:p>
        </p:txBody>
      </p:sp>
      <p:sp>
        <p:nvSpPr>
          <p:cNvPr id="59415" name="Line 23"/>
          <p:cNvSpPr>
            <a:spLocks noChangeShapeType="1"/>
          </p:cNvSpPr>
          <p:nvPr/>
        </p:nvSpPr>
        <p:spPr bwMode="auto">
          <a:xfrm>
            <a:off x="16002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16" name="Line 24"/>
          <p:cNvSpPr>
            <a:spLocks noChangeShapeType="1"/>
          </p:cNvSpPr>
          <p:nvPr/>
        </p:nvSpPr>
        <p:spPr bwMode="auto">
          <a:xfrm>
            <a:off x="2209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17" name="Text Box 25"/>
          <p:cNvSpPr txBox="1">
            <a:spLocks noChangeArrowheads="1"/>
          </p:cNvSpPr>
          <p:nvPr/>
        </p:nvSpPr>
        <p:spPr bwMode="auto">
          <a:xfrm>
            <a:off x="1752600" y="44196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sp>
        <p:nvSpPr>
          <p:cNvPr id="59418" name="Text Box 26"/>
          <p:cNvSpPr txBox="1">
            <a:spLocks noChangeArrowheads="1"/>
          </p:cNvSpPr>
          <p:nvPr/>
        </p:nvSpPr>
        <p:spPr bwMode="auto">
          <a:xfrm>
            <a:off x="1143000" y="44196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grpSp>
        <p:nvGrpSpPr>
          <p:cNvPr id="59419" name="Group 27"/>
          <p:cNvGrpSpPr>
            <a:grpSpLocks/>
          </p:cNvGrpSpPr>
          <p:nvPr/>
        </p:nvGrpSpPr>
        <p:grpSpPr bwMode="auto">
          <a:xfrm>
            <a:off x="5181600" y="3810000"/>
            <a:ext cx="1295400" cy="1219200"/>
            <a:chOff x="3120" y="1056"/>
            <a:chExt cx="816" cy="768"/>
          </a:xfrm>
        </p:grpSpPr>
        <p:sp>
          <p:nvSpPr>
            <p:cNvPr id="59420" name="Rectangle 28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9421" name="Text Box 29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Izlazni</a:t>
              </a:r>
              <a:r>
                <a:rPr lang="sr-Latn-CS"/>
                <a:t> uređaji</a:t>
              </a:r>
              <a:endParaRPr lang="en-US"/>
            </a:p>
          </p:txBody>
        </p:sp>
      </p:grpSp>
      <p:sp>
        <p:nvSpPr>
          <p:cNvPr id="59422" name="Rectangle 30"/>
          <p:cNvSpPr>
            <a:spLocks noChangeArrowheads="1"/>
          </p:cNvSpPr>
          <p:nvPr/>
        </p:nvSpPr>
        <p:spPr bwMode="auto">
          <a:xfrm>
            <a:off x="4724400" y="1066800"/>
            <a:ext cx="2286000" cy="426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23" name="Text Box 31"/>
          <p:cNvSpPr txBox="1">
            <a:spLocks noChangeArrowheads="1"/>
          </p:cNvSpPr>
          <p:nvPr/>
        </p:nvSpPr>
        <p:spPr bwMode="auto">
          <a:xfrm>
            <a:off x="4876800" y="1066800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Komunikacije</a:t>
            </a:r>
          </a:p>
        </p:txBody>
      </p:sp>
      <p:grpSp>
        <p:nvGrpSpPr>
          <p:cNvPr id="59424" name="Group 32"/>
          <p:cNvGrpSpPr>
            <a:grpSpLocks/>
          </p:cNvGrpSpPr>
          <p:nvPr/>
        </p:nvGrpSpPr>
        <p:grpSpPr bwMode="auto">
          <a:xfrm>
            <a:off x="2362200" y="2590800"/>
            <a:ext cx="2819400" cy="685800"/>
            <a:chOff x="1872" y="1632"/>
            <a:chExt cx="1776" cy="432"/>
          </a:xfrm>
        </p:grpSpPr>
        <p:sp>
          <p:nvSpPr>
            <p:cNvPr id="59425" name="Line 33"/>
            <p:cNvSpPr>
              <a:spLocks noChangeShapeType="1"/>
            </p:cNvSpPr>
            <p:nvPr/>
          </p:nvSpPr>
          <p:spPr bwMode="auto">
            <a:xfrm>
              <a:off x="2208" y="1632"/>
              <a:ext cx="14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426" name="Line 34"/>
            <p:cNvSpPr>
              <a:spLocks noChangeShapeType="1"/>
            </p:cNvSpPr>
            <p:nvPr/>
          </p:nvSpPr>
          <p:spPr bwMode="auto">
            <a:xfrm>
              <a:off x="1872" y="2064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427" name="Line 35"/>
            <p:cNvSpPr>
              <a:spLocks noChangeShapeType="1"/>
            </p:cNvSpPr>
            <p:nvPr/>
          </p:nvSpPr>
          <p:spPr bwMode="auto">
            <a:xfrm flipV="1">
              <a:off x="2208" y="1632"/>
              <a:ext cx="0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428" name="Text Box 36"/>
          <p:cNvSpPr txBox="1">
            <a:spLocks noChangeArrowheads="1"/>
          </p:cNvSpPr>
          <p:nvPr/>
        </p:nvSpPr>
        <p:spPr bwMode="auto">
          <a:xfrm>
            <a:off x="4267200" y="259080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</a:t>
            </a:r>
            <a:endParaRPr lang="en-US" sz="1000"/>
          </a:p>
        </p:txBody>
      </p:sp>
      <p:sp>
        <p:nvSpPr>
          <p:cNvPr id="59429" name="Line 37"/>
          <p:cNvSpPr>
            <a:spLocks noChangeShapeType="1"/>
          </p:cNvSpPr>
          <p:nvPr/>
        </p:nvSpPr>
        <p:spPr bwMode="auto">
          <a:xfrm>
            <a:off x="2362200" y="4038600"/>
            <a:ext cx="2819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430" name="Text Box 38"/>
          <p:cNvSpPr txBox="1">
            <a:spLocks noChangeArrowheads="1"/>
          </p:cNvSpPr>
          <p:nvPr/>
        </p:nvSpPr>
        <p:spPr bwMode="auto">
          <a:xfrm>
            <a:off x="4343400" y="3657600"/>
            <a:ext cx="38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</a:t>
            </a:r>
            <a:endParaRPr lang="en-US" sz="1000"/>
          </a:p>
        </p:txBody>
      </p:sp>
      <p:grpSp>
        <p:nvGrpSpPr>
          <p:cNvPr id="59431" name="Group 39"/>
          <p:cNvGrpSpPr>
            <a:grpSpLocks/>
          </p:cNvGrpSpPr>
          <p:nvPr/>
        </p:nvGrpSpPr>
        <p:grpSpPr bwMode="auto">
          <a:xfrm>
            <a:off x="2362200" y="685800"/>
            <a:ext cx="2819400" cy="5867400"/>
            <a:chOff x="1872" y="432"/>
            <a:chExt cx="1776" cy="3696"/>
          </a:xfrm>
        </p:grpSpPr>
        <p:sp>
          <p:nvSpPr>
            <p:cNvPr id="59432" name="Line 40"/>
            <p:cNvSpPr>
              <a:spLocks noChangeShapeType="1"/>
            </p:cNvSpPr>
            <p:nvPr/>
          </p:nvSpPr>
          <p:spPr bwMode="auto">
            <a:xfrm flipH="1">
              <a:off x="2592" y="432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433" name="Line 41"/>
            <p:cNvSpPr>
              <a:spLocks noChangeShapeType="1"/>
            </p:cNvSpPr>
            <p:nvPr/>
          </p:nvSpPr>
          <p:spPr bwMode="auto">
            <a:xfrm flipH="1">
              <a:off x="2784" y="432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434" name="Line 42"/>
            <p:cNvSpPr>
              <a:spLocks noChangeShapeType="1"/>
            </p:cNvSpPr>
            <p:nvPr/>
          </p:nvSpPr>
          <p:spPr bwMode="auto">
            <a:xfrm rot="5400000" flipH="1">
              <a:off x="2232" y="744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435" name="Line 43"/>
            <p:cNvSpPr>
              <a:spLocks noChangeShapeType="1"/>
            </p:cNvSpPr>
            <p:nvPr/>
          </p:nvSpPr>
          <p:spPr bwMode="auto">
            <a:xfrm rot="5400000" flipH="1">
              <a:off x="2232" y="936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436" name="Line 44"/>
            <p:cNvSpPr>
              <a:spLocks noChangeShapeType="1"/>
            </p:cNvSpPr>
            <p:nvPr/>
          </p:nvSpPr>
          <p:spPr bwMode="auto">
            <a:xfrm flipH="1">
              <a:off x="2592" y="1296"/>
              <a:ext cx="0" cy="9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437" name="Line 45"/>
            <p:cNvSpPr>
              <a:spLocks noChangeShapeType="1"/>
            </p:cNvSpPr>
            <p:nvPr/>
          </p:nvSpPr>
          <p:spPr bwMode="auto">
            <a:xfrm flipH="1">
              <a:off x="2784" y="1488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59438" name="Group 46"/>
            <p:cNvGrpSpPr>
              <a:grpSpLocks/>
            </p:cNvGrpSpPr>
            <p:nvPr/>
          </p:nvGrpSpPr>
          <p:grpSpPr bwMode="auto">
            <a:xfrm rot="5400000">
              <a:off x="2136" y="1944"/>
              <a:ext cx="192" cy="720"/>
              <a:chOff x="2592" y="432"/>
              <a:chExt cx="192" cy="384"/>
            </a:xfrm>
          </p:grpSpPr>
          <p:sp>
            <p:nvSpPr>
              <p:cNvPr id="59439" name="Line 47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40" name="Line 48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9441" name="Line 49"/>
            <p:cNvSpPr>
              <a:spLocks noChangeShapeType="1"/>
            </p:cNvSpPr>
            <p:nvPr/>
          </p:nvSpPr>
          <p:spPr bwMode="auto">
            <a:xfrm flipH="1">
              <a:off x="2592" y="2400"/>
              <a:ext cx="0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442" name="Line 50"/>
            <p:cNvSpPr>
              <a:spLocks noChangeShapeType="1"/>
            </p:cNvSpPr>
            <p:nvPr/>
          </p:nvSpPr>
          <p:spPr bwMode="auto">
            <a:xfrm flipH="1">
              <a:off x="2784" y="2880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59443" name="Group 51"/>
            <p:cNvGrpSpPr>
              <a:grpSpLocks/>
            </p:cNvGrpSpPr>
            <p:nvPr/>
          </p:nvGrpSpPr>
          <p:grpSpPr bwMode="auto">
            <a:xfrm rot="5400000">
              <a:off x="2208" y="3312"/>
              <a:ext cx="192" cy="576"/>
              <a:chOff x="2592" y="432"/>
              <a:chExt cx="192" cy="384"/>
            </a:xfrm>
          </p:grpSpPr>
          <p:sp>
            <p:nvSpPr>
              <p:cNvPr id="59444" name="Line 52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45" name="Line 53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9446" name="Line 54"/>
            <p:cNvSpPr>
              <a:spLocks noChangeShapeType="1"/>
            </p:cNvSpPr>
            <p:nvPr/>
          </p:nvSpPr>
          <p:spPr bwMode="auto">
            <a:xfrm rot="5400000" flipH="1">
              <a:off x="3216" y="22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447" name="Line 55"/>
            <p:cNvSpPr>
              <a:spLocks noChangeShapeType="1"/>
            </p:cNvSpPr>
            <p:nvPr/>
          </p:nvSpPr>
          <p:spPr bwMode="auto">
            <a:xfrm rot="5400000" flipH="1">
              <a:off x="3216" y="2448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448" name="Line 56"/>
            <p:cNvSpPr>
              <a:spLocks noChangeShapeType="1"/>
            </p:cNvSpPr>
            <p:nvPr/>
          </p:nvSpPr>
          <p:spPr bwMode="auto">
            <a:xfrm rot="5400000" flipH="1">
              <a:off x="3216" y="864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449" name="Line 57"/>
            <p:cNvSpPr>
              <a:spLocks noChangeShapeType="1"/>
            </p:cNvSpPr>
            <p:nvPr/>
          </p:nvSpPr>
          <p:spPr bwMode="auto">
            <a:xfrm rot="5400000" flipH="1">
              <a:off x="3216" y="10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450" name="Line 58"/>
            <p:cNvSpPr>
              <a:spLocks noChangeShapeType="1"/>
            </p:cNvSpPr>
            <p:nvPr/>
          </p:nvSpPr>
          <p:spPr bwMode="auto">
            <a:xfrm flipH="1">
              <a:off x="2592" y="3696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451" name="Rectangle 59"/>
          <p:cNvSpPr>
            <a:spLocks noChangeArrowheads="1"/>
          </p:cNvSpPr>
          <p:nvPr/>
        </p:nvSpPr>
        <p:spPr bwMode="auto">
          <a:xfrm>
            <a:off x="3733800" y="2057400"/>
            <a:ext cx="14478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52" name="Rectangle 60"/>
          <p:cNvSpPr>
            <a:spLocks noChangeArrowheads="1"/>
          </p:cNvSpPr>
          <p:nvPr/>
        </p:nvSpPr>
        <p:spPr bwMode="auto">
          <a:xfrm rot="16200000">
            <a:off x="990600" y="3429000"/>
            <a:ext cx="5334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53" name="Rectangle 61"/>
          <p:cNvSpPr>
            <a:spLocks noChangeArrowheads="1"/>
          </p:cNvSpPr>
          <p:nvPr/>
        </p:nvSpPr>
        <p:spPr bwMode="auto">
          <a:xfrm>
            <a:off x="2971800" y="1752600"/>
            <a:ext cx="5334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54" name="Rectangle 62"/>
          <p:cNvSpPr>
            <a:spLocks noChangeArrowheads="1"/>
          </p:cNvSpPr>
          <p:nvPr/>
        </p:nvSpPr>
        <p:spPr bwMode="auto">
          <a:xfrm>
            <a:off x="2971800" y="3505200"/>
            <a:ext cx="5334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55" name="Rectangle 63"/>
          <p:cNvSpPr>
            <a:spLocks noChangeArrowheads="1"/>
          </p:cNvSpPr>
          <p:nvPr/>
        </p:nvSpPr>
        <p:spPr bwMode="auto">
          <a:xfrm>
            <a:off x="3048000" y="5562600"/>
            <a:ext cx="4572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56" name="Rectangle 64"/>
          <p:cNvSpPr>
            <a:spLocks noChangeArrowheads="1"/>
          </p:cNvSpPr>
          <p:nvPr/>
        </p:nvSpPr>
        <p:spPr bwMode="auto">
          <a:xfrm>
            <a:off x="3810000" y="4267200"/>
            <a:ext cx="6096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58" name="Oval 66"/>
          <p:cNvSpPr>
            <a:spLocks noChangeArrowheads="1"/>
          </p:cNvSpPr>
          <p:nvPr/>
        </p:nvSpPr>
        <p:spPr bwMode="auto">
          <a:xfrm>
            <a:off x="1600200" y="2514600"/>
            <a:ext cx="609600" cy="5334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59" name="Oval 67"/>
          <p:cNvSpPr>
            <a:spLocks noChangeArrowheads="1"/>
          </p:cNvSpPr>
          <p:nvPr/>
        </p:nvSpPr>
        <p:spPr bwMode="auto">
          <a:xfrm>
            <a:off x="1066800" y="4343400"/>
            <a:ext cx="609600" cy="5334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60" name="Oval 68"/>
          <p:cNvSpPr>
            <a:spLocks noChangeArrowheads="1"/>
          </p:cNvSpPr>
          <p:nvPr/>
        </p:nvSpPr>
        <p:spPr bwMode="auto">
          <a:xfrm>
            <a:off x="4114800" y="2514600"/>
            <a:ext cx="609600" cy="5334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58" grpId="0" animBg="1"/>
      <p:bldP spid="59459" grpId="0" animBg="1"/>
      <p:bldP spid="5946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8" name="Group 2"/>
          <p:cNvGrpSpPr>
            <a:grpSpLocks/>
          </p:cNvGrpSpPr>
          <p:nvPr/>
        </p:nvGrpSpPr>
        <p:grpSpPr bwMode="auto">
          <a:xfrm>
            <a:off x="838200" y="1371600"/>
            <a:ext cx="1524000" cy="1066800"/>
            <a:chOff x="432" y="768"/>
            <a:chExt cx="960" cy="672"/>
          </a:xfrm>
        </p:grpSpPr>
        <p:sp>
          <p:nvSpPr>
            <p:cNvPr id="60419" name="Rectangle 3"/>
            <p:cNvSpPr>
              <a:spLocks noChangeArrowheads="1"/>
            </p:cNvSpPr>
            <p:nvPr/>
          </p:nvSpPr>
          <p:spPr bwMode="auto">
            <a:xfrm>
              <a:off x="432" y="76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0420" name="Text Box 4"/>
            <p:cNvSpPr txBox="1">
              <a:spLocks noChangeArrowheads="1"/>
            </p:cNvSpPr>
            <p:nvPr/>
          </p:nvSpPr>
          <p:spPr bwMode="auto">
            <a:xfrm>
              <a:off x="480" y="816"/>
              <a:ext cx="86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Aritmetičko</a:t>
              </a:r>
              <a:endParaRPr lang="en-US"/>
            </a:p>
            <a:p>
              <a:pPr algn="ctr"/>
              <a:r>
                <a:rPr lang="sr-Latn-CS"/>
                <a:t>logička</a:t>
              </a:r>
              <a:endParaRPr lang="en-US"/>
            </a:p>
            <a:p>
              <a:pPr algn="ctr"/>
              <a:r>
                <a:rPr lang="sr-Latn-CS"/>
                <a:t>jedinica</a:t>
              </a:r>
              <a:endParaRPr lang="en-US"/>
            </a:p>
          </p:txBody>
        </p:sp>
      </p:grp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304800" y="152400"/>
            <a:ext cx="273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ULAZ PODATAKA</a:t>
            </a:r>
          </a:p>
        </p:txBody>
      </p:sp>
      <p:grpSp>
        <p:nvGrpSpPr>
          <p:cNvPr id="60422" name="Group 6"/>
          <p:cNvGrpSpPr>
            <a:grpSpLocks/>
          </p:cNvGrpSpPr>
          <p:nvPr/>
        </p:nvGrpSpPr>
        <p:grpSpPr bwMode="auto">
          <a:xfrm>
            <a:off x="838200" y="3048000"/>
            <a:ext cx="1524000" cy="1066800"/>
            <a:chOff x="432" y="1728"/>
            <a:chExt cx="960" cy="672"/>
          </a:xfrm>
        </p:grpSpPr>
        <p:sp>
          <p:nvSpPr>
            <p:cNvPr id="60423" name="Rectangle 7"/>
            <p:cNvSpPr>
              <a:spLocks noChangeArrowheads="1"/>
            </p:cNvSpPr>
            <p:nvPr/>
          </p:nvSpPr>
          <p:spPr bwMode="auto">
            <a:xfrm>
              <a:off x="432" y="1728"/>
              <a:ext cx="960" cy="672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0424" name="Text Box 8"/>
            <p:cNvSpPr txBox="1">
              <a:spLocks noChangeArrowheads="1"/>
            </p:cNvSpPr>
            <p:nvPr/>
          </p:nvSpPr>
          <p:spPr bwMode="auto">
            <a:xfrm>
              <a:off x="480" y="1872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Upravljačka jedinica</a:t>
              </a:r>
              <a:endParaRPr lang="en-US"/>
            </a:p>
          </p:txBody>
        </p:sp>
      </p:grpSp>
      <p:grpSp>
        <p:nvGrpSpPr>
          <p:cNvPr id="60425" name="Group 9"/>
          <p:cNvGrpSpPr>
            <a:grpSpLocks/>
          </p:cNvGrpSpPr>
          <p:nvPr/>
        </p:nvGrpSpPr>
        <p:grpSpPr bwMode="auto">
          <a:xfrm>
            <a:off x="533400" y="4953000"/>
            <a:ext cx="2057400" cy="1524000"/>
            <a:chOff x="2400" y="2448"/>
            <a:chExt cx="1296" cy="960"/>
          </a:xfrm>
        </p:grpSpPr>
        <p:sp>
          <p:nvSpPr>
            <p:cNvPr id="60426" name="Rectangle 10"/>
            <p:cNvSpPr>
              <a:spLocks noChangeArrowheads="1"/>
            </p:cNvSpPr>
            <p:nvPr/>
          </p:nvSpPr>
          <p:spPr bwMode="auto">
            <a:xfrm>
              <a:off x="2400" y="2448"/>
              <a:ext cx="1296" cy="96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0427" name="Text Box 11"/>
            <p:cNvSpPr txBox="1">
              <a:spLocks noChangeArrowheads="1"/>
            </p:cNvSpPr>
            <p:nvPr/>
          </p:nvSpPr>
          <p:spPr bwMode="auto">
            <a:xfrm>
              <a:off x="2640" y="283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Memorija</a:t>
              </a:r>
            </a:p>
          </p:txBody>
        </p:sp>
      </p:grpSp>
      <p:grpSp>
        <p:nvGrpSpPr>
          <p:cNvPr id="60428" name="Group 12"/>
          <p:cNvGrpSpPr>
            <a:grpSpLocks/>
          </p:cNvGrpSpPr>
          <p:nvPr/>
        </p:nvGrpSpPr>
        <p:grpSpPr bwMode="auto">
          <a:xfrm>
            <a:off x="5181600" y="1600200"/>
            <a:ext cx="1295400" cy="1219200"/>
            <a:chOff x="3120" y="1056"/>
            <a:chExt cx="816" cy="768"/>
          </a:xfrm>
        </p:grpSpPr>
        <p:sp>
          <p:nvSpPr>
            <p:cNvPr id="60429" name="Rectangle 13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0430" name="Text Box 14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sr-Latn-CS"/>
                <a:t>Ulazni uređaji</a:t>
              </a:r>
              <a:endParaRPr lang="en-US"/>
            </a:p>
          </p:txBody>
        </p:sp>
      </p:grpSp>
      <p:sp>
        <p:nvSpPr>
          <p:cNvPr id="60431" name="Rectangle 15"/>
          <p:cNvSpPr>
            <a:spLocks noChangeArrowheads="1"/>
          </p:cNvSpPr>
          <p:nvPr/>
        </p:nvSpPr>
        <p:spPr bwMode="auto">
          <a:xfrm>
            <a:off x="304800" y="762000"/>
            <a:ext cx="2286000" cy="3581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685800" y="838200"/>
            <a:ext cx="76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CPU</a:t>
            </a:r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>
            <a:off x="1066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34" name="Text Box 18"/>
          <p:cNvSpPr txBox="1">
            <a:spLocks noChangeArrowheads="1"/>
          </p:cNvSpPr>
          <p:nvPr/>
        </p:nvSpPr>
        <p:spPr bwMode="auto">
          <a:xfrm>
            <a:off x="609600" y="4419600"/>
            <a:ext cx="454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R</a:t>
            </a:r>
          </a:p>
        </p:txBody>
      </p:sp>
      <p:sp>
        <p:nvSpPr>
          <p:cNvPr id="60435" name="Text Box 19"/>
          <p:cNvSpPr txBox="1">
            <a:spLocks noChangeArrowheads="1"/>
          </p:cNvSpPr>
          <p:nvPr/>
        </p:nvSpPr>
        <p:spPr bwMode="auto">
          <a:xfrm>
            <a:off x="609600" y="2590800"/>
            <a:ext cx="41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sz="1000"/>
              <a:t>R</a:t>
            </a:r>
          </a:p>
        </p:txBody>
      </p:sp>
      <p:sp>
        <p:nvSpPr>
          <p:cNvPr id="60436" name="Line 20"/>
          <p:cNvSpPr>
            <a:spLocks noChangeShapeType="1"/>
          </p:cNvSpPr>
          <p:nvPr/>
        </p:nvSpPr>
        <p:spPr bwMode="auto">
          <a:xfrm flipV="1">
            <a:off x="1066800" y="24384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37" name="Line 21"/>
          <p:cNvSpPr>
            <a:spLocks noChangeShapeType="1"/>
          </p:cNvSpPr>
          <p:nvPr/>
        </p:nvSpPr>
        <p:spPr bwMode="auto">
          <a:xfrm flipV="1">
            <a:off x="2057400" y="2438400"/>
            <a:ext cx="0" cy="609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38" name="Text Box 22"/>
          <p:cNvSpPr txBox="1">
            <a:spLocks noChangeArrowheads="1"/>
          </p:cNvSpPr>
          <p:nvPr/>
        </p:nvSpPr>
        <p:spPr bwMode="auto">
          <a:xfrm>
            <a:off x="1600200" y="2590800"/>
            <a:ext cx="449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A</a:t>
            </a:r>
            <a:r>
              <a:rPr lang="en-US" sz="1000" b="1">
                <a:solidFill>
                  <a:srgbClr val="FF0000"/>
                </a:solidFill>
              </a:rPr>
              <a:t>W</a:t>
            </a:r>
          </a:p>
        </p:txBody>
      </p:sp>
      <p:sp>
        <p:nvSpPr>
          <p:cNvPr id="60439" name="Line 23"/>
          <p:cNvSpPr>
            <a:spLocks noChangeShapeType="1"/>
          </p:cNvSpPr>
          <p:nvPr/>
        </p:nvSpPr>
        <p:spPr bwMode="auto">
          <a:xfrm>
            <a:off x="16002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40" name="Line 24"/>
          <p:cNvSpPr>
            <a:spLocks noChangeShapeType="1"/>
          </p:cNvSpPr>
          <p:nvPr/>
        </p:nvSpPr>
        <p:spPr bwMode="auto">
          <a:xfrm>
            <a:off x="2209800" y="41148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Dot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41" name="Text Box 25"/>
          <p:cNvSpPr txBox="1">
            <a:spLocks noChangeArrowheads="1"/>
          </p:cNvSpPr>
          <p:nvPr/>
        </p:nvSpPr>
        <p:spPr bwMode="auto">
          <a:xfrm>
            <a:off x="1752600" y="4419600"/>
            <a:ext cx="460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A</a:t>
            </a:r>
          </a:p>
        </p:txBody>
      </p:sp>
      <p:sp>
        <p:nvSpPr>
          <p:cNvPr id="60442" name="Text Box 26"/>
          <p:cNvSpPr txBox="1">
            <a:spLocks noChangeArrowheads="1"/>
          </p:cNvSpPr>
          <p:nvPr/>
        </p:nvSpPr>
        <p:spPr bwMode="auto">
          <a:xfrm>
            <a:off x="1143000" y="44196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sz="1000"/>
              <a:t>W</a:t>
            </a:r>
          </a:p>
        </p:txBody>
      </p:sp>
      <p:grpSp>
        <p:nvGrpSpPr>
          <p:cNvPr id="60443" name="Group 27"/>
          <p:cNvGrpSpPr>
            <a:grpSpLocks/>
          </p:cNvGrpSpPr>
          <p:nvPr/>
        </p:nvGrpSpPr>
        <p:grpSpPr bwMode="auto">
          <a:xfrm>
            <a:off x="5181600" y="3810000"/>
            <a:ext cx="1295400" cy="1219200"/>
            <a:chOff x="3120" y="1056"/>
            <a:chExt cx="816" cy="768"/>
          </a:xfrm>
        </p:grpSpPr>
        <p:sp>
          <p:nvSpPr>
            <p:cNvPr id="60444" name="Rectangle 28"/>
            <p:cNvSpPr>
              <a:spLocks noChangeArrowheads="1"/>
            </p:cNvSpPr>
            <p:nvPr/>
          </p:nvSpPr>
          <p:spPr bwMode="auto">
            <a:xfrm>
              <a:off x="3120" y="1056"/>
              <a:ext cx="816" cy="76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0445" name="Text Box 29"/>
            <p:cNvSpPr txBox="1">
              <a:spLocks noChangeArrowheads="1"/>
            </p:cNvSpPr>
            <p:nvPr/>
          </p:nvSpPr>
          <p:spPr bwMode="auto">
            <a:xfrm>
              <a:off x="3168" y="1248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/>
                <a:t>Izlazni</a:t>
              </a:r>
              <a:r>
                <a:rPr lang="sr-Latn-CS"/>
                <a:t> uređaji</a:t>
              </a:r>
              <a:endParaRPr lang="en-US"/>
            </a:p>
          </p:txBody>
        </p:sp>
      </p:grpSp>
      <p:sp>
        <p:nvSpPr>
          <p:cNvPr id="60446" name="Rectangle 30"/>
          <p:cNvSpPr>
            <a:spLocks noChangeArrowheads="1"/>
          </p:cNvSpPr>
          <p:nvPr/>
        </p:nvSpPr>
        <p:spPr bwMode="auto">
          <a:xfrm>
            <a:off x="4724400" y="1066800"/>
            <a:ext cx="2286000" cy="426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47" name="Text Box 31"/>
          <p:cNvSpPr txBox="1">
            <a:spLocks noChangeArrowheads="1"/>
          </p:cNvSpPr>
          <p:nvPr/>
        </p:nvSpPr>
        <p:spPr bwMode="auto">
          <a:xfrm>
            <a:off x="4876800" y="1066800"/>
            <a:ext cx="183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Komunikacije</a:t>
            </a:r>
          </a:p>
        </p:txBody>
      </p:sp>
      <p:grpSp>
        <p:nvGrpSpPr>
          <p:cNvPr id="60448" name="Group 32"/>
          <p:cNvGrpSpPr>
            <a:grpSpLocks/>
          </p:cNvGrpSpPr>
          <p:nvPr/>
        </p:nvGrpSpPr>
        <p:grpSpPr bwMode="auto">
          <a:xfrm>
            <a:off x="2362200" y="2590800"/>
            <a:ext cx="2819400" cy="685800"/>
            <a:chOff x="1872" y="1632"/>
            <a:chExt cx="1776" cy="432"/>
          </a:xfrm>
        </p:grpSpPr>
        <p:sp>
          <p:nvSpPr>
            <p:cNvPr id="60449" name="Line 33"/>
            <p:cNvSpPr>
              <a:spLocks noChangeShapeType="1"/>
            </p:cNvSpPr>
            <p:nvPr/>
          </p:nvSpPr>
          <p:spPr bwMode="auto">
            <a:xfrm>
              <a:off x="2208" y="1632"/>
              <a:ext cx="14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450" name="Line 34"/>
            <p:cNvSpPr>
              <a:spLocks noChangeShapeType="1"/>
            </p:cNvSpPr>
            <p:nvPr/>
          </p:nvSpPr>
          <p:spPr bwMode="auto">
            <a:xfrm>
              <a:off x="1872" y="2064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451" name="Line 35"/>
            <p:cNvSpPr>
              <a:spLocks noChangeShapeType="1"/>
            </p:cNvSpPr>
            <p:nvPr/>
          </p:nvSpPr>
          <p:spPr bwMode="auto">
            <a:xfrm flipV="1">
              <a:off x="2208" y="1632"/>
              <a:ext cx="0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452" name="Text Box 36"/>
          <p:cNvSpPr txBox="1">
            <a:spLocks noChangeArrowheads="1"/>
          </p:cNvSpPr>
          <p:nvPr/>
        </p:nvSpPr>
        <p:spPr bwMode="auto">
          <a:xfrm>
            <a:off x="4267200" y="2590800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</a:t>
            </a:r>
            <a:endParaRPr lang="en-US" sz="1000"/>
          </a:p>
        </p:txBody>
      </p:sp>
      <p:sp>
        <p:nvSpPr>
          <p:cNvPr id="60453" name="Line 37"/>
          <p:cNvSpPr>
            <a:spLocks noChangeShapeType="1"/>
          </p:cNvSpPr>
          <p:nvPr/>
        </p:nvSpPr>
        <p:spPr bwMode="auto">
          <a:xfrm>
            <a:off x="2362200" y="4038600"/>
            <a:ext cx="2819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54" name="Text Box 38"/>
          <p:cNvSpPr txBox="1">
            <a:spLocks noChangeArrowheads="1"/>
          </p:cNvSpPr>
          <p:nvPr/>
        </p:nvSpPr>
        <p:spPr bwMode="auto">
          <a:xfrm>
            <a:off x="4343400" y="3657600"/>
            <a:ext cx="38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</a:t>
            </a:r>
            <a:endParaRPr lang="en-US" sz="1000"/>
          </a:p>
        </p:txBody>
      </p:sp>
      <p:grpSp>
        <p:nvGrpSpPr>
          <p:cNvPr id="60455" name="Group 39"/>
          <p:cNvGrpSpPr>
            <a:grpSpLocks/>
          </p:cNvGrpSpPr>
          <p:nvPr/>
        </p:nvGrpSpPr>
        <p:grpSpPr bwMode="auto">
          <a:xfrm>
            <a:off x="2362200" y="685800"/>
            <a:ext cx="2819400" cy="5867400"/>
            <a:chOff x="1872" y="432"/>
            <a:chExt cx="1776" cy="3696"/>
          </a:xfrm>
        </p:grpSpPr>
        <p:sp>
          <p:nvSpPr>
            <p:cNvPr id="60456" name="Line 40"/>
            <p:cNvSpPr>
              <a:spLocks noChangeShapeType="1"/>
            </p:cNvSpPr>
            <p:nvPr/>
          </p:nvSpPr>
          <p:spPr bwMode="auto">
            <a:xfrm flipH="1">
              <a:off x="2592" y="432"/>
              <a:ext cx="0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457" name="Line 41"/>
            <p:cNvSpPr>
              <a:spLocks noChangeShapeType="1"/>
            </p:cNvSpPr>
            <p:nvPr/>
          </p:nvSpPr>
          <p:spPr bwMode="auto">
            <a:xfrm flipH="1">
              <a:off x="2784" y="432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458" name="Line 42"/>
            <p:cNvSpPr>
              <a:spLocks noChangeShapeType="1"/>
            </p:cNvSpPr>
            <p:nvPr/>
          </p:nvSpPr>
          <p:spPr bwMode="auto">
            <a:xfrm rot="5400000" flipH="1">
              <a:off x="2232" y="744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459" name="Line 43"/>
            <p:cNvSpPr>
              <a:spLocks noChangeShapeType="1"/>
            </p:cNvSpPr>
            <p:nvPr/>
          </p:nvSpPr>
          <p:spPr bwMode="auto">
            <a:xfrm rot="5400000" flipH="1">
              <a:off x="2232" y="936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460" name="Line 44"/>
            <p:cNvSpPr>
              <a:spLocks noChangeShapeType="1"/>
            </p:cNvSpPr>
            <p:nvPr/>
          </p:nvSpPr>
          <p:spPr bwMode="auto">
            <a:xfrm flipH="1">
              <a:off x="2592" y="1296"/>
              <a:ext cx="0" cy="9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461" name="Line 45"/>
            <p:cNvSpPr>
              <a:spLocks noChangeShapeType="1"/>
            </p:cNvSpPr>
            <p:nvPr/>
          </p:nvSpPr>
          <p:spPr bwMode="auto">
            <a:xfrm flipH="1">
              <a:off x="2784" y="1488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462" name="Group 46"/>
            <p:cNvGrpSpPr>
              <a:grpSpLocks/>
            </p:cNvGrpSpPr>
            <p:nvPr/>
          </p:nvGrpSpPr>
          <p:grpSpPr bwMode="auto">
            <a:xfrm rot="5400000">
              <a:off x="2136" y="1944"/>
              <a:ext cx="192" cy="720"/>
              <a:chOff x="2592" y="432"/>
              <a:chExt cx="192" cy="384"/>
            </a:xfrm>
          </p:grpSpPr>
          <p:sp>
            <p:nvSpPr>
              <p:cNvPr id="60463" name="Line 47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64" name="Line 48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0465" name="Line 49"/>
            <p:cNvSpPr>
              <a:spLocks noChangeShapeType="1"/>
            </p:cNvSpPr>
            <p:nvPr/>
          </p:nvSpPr>
          <p:spPr bwMode="auto">
            <a:xfrm flipH="1">
              <a:off x="2592" y="2400"/>
              <a:ext cx="0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466" name="Line 50"/>
            <p:cNvSpPr>
              <a:spLocks noChangeShapeType="1"/>
            </p:cNvSpPr>
            <p:nvPr/>
          </p:nvSpPr>
          <p:spPr bwMode="auto">
            <a:xfrm flipH="1">
              <a:off x="2784" y="2880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467" name="Group 51"/>
            <p:cNvGrpSpPr>
              <a:grpSpLocks/>
            </p:cNvGrpSpPr>
            <p:nvPr/>
          </p:nvGrpSpPr>
          <p:grpSpPr bwMode="auto">
            <a:xfrm rot="5400000">
              <a:off x="2208" y="3312"/>
              <a:ext cx="192" cy="576"/>
              <a:chOff x="2592" y="432"/>
              <a:chExt cx="192" cy="384"/>
            </a:xfrm>
          </p:grpSpPr>
          <p:sp>
            <p:nvSpPr>
              <p:cNvPr id="60468" name="Line 52"/>
              <p:cNvSpPr>
                <a:spLocks noChangeShapeType="1"/>
              </p:cNvSpPr>
              <p:nvPr/>
            </p:nvSpPr>
            <p:spPr bwMode="auto">
              <a:xfrm flipH="1">
                <a:off x="2592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69" name="Line 53"/>
              <p:cNvSpPr>
                <a:spLocks noChangeShapeType="1"/>
              </p:cNvSpPr>
              <p:nvPr/>
            </p:nvSpPr>
            <p:spPr bwMode="auto">
              <a:xfrm flipH="1">
                <a:off x="2784" y="432"/>
                <a:ext cx="0" cy="3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0470" name="Line 54"/>
            <p:cNvSpPr>
              <a:spLocks noChangeShapeType="1"/>
            </p:cNvSpPr>
            <p:nvPr/>
          </p:nvSpPr>
          <p:spPr bwMode="auto">
            <a:xfrm rot="5400000" flipH="1">
              <a:off x="3216" y="22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471" name="Line 55"/>
            <p:cNvSpPr>
              <a:spLocks noChangeShapeType="1"/>
            </p:cNvSpPr>
            <p:nvPr/>
          </p:nvSpPr>
          <p:spPr bwMode="auto">
            <a:xfrm rot="5400000" flipH="1">
              <a:off x="3216" y="2448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472" name="Line 56"/>
            <p:cNvSpPr>
              <a:spLocks noChangeShapeType="1"/>
            </p:cNvSpPr>
            <p:nvPr/>
          </p:nvSpPr>
          <p:spPr bwMode="auto">
            <a:xfrm rot="5400000" flipH="1">
              <a:off x="3216" y="864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473" name="Line 57"/>
            <p:cNvSpPr>
              <a:spLocks noChangeShapeType="1"/>
            </p:cNvSpPr>
            <p:nvPr/>
          </p:nvSpPr>
          <p:spPr bwMode="auto">
            <a:xfrm rot="5400000" flipH="1">
              <a:off x="3216" y="1056"/>
              <a:ext cx="0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474" name="Line 58"/>
            <p:cNvSpPr>
              <a:spLocks noChangeShapeType="1"/>
            </p:cNvSpPr>
            <p:nvPr/>
          </p:nvSpPr>
          <p:spPr bwMode="auto">
            <a:xfrm flipH="1">
              <a:off x="2592" y="3696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475" name="Rectangle 59"/>
          <p:cNvSpPr>
            <a:spLocks noChangeArrowheads="1"/>
          </p:cNvSpPr>
          <p:nvPr/>
        </p:nvSpPr>
        <p:spPr bwMode="auto">
          <a:xfrm>
            <a:off x="3733800" y="2057400"/>
            <a:ext cx="14478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76" name="Rectangle 60"/>
          <p:cNvSpPr>
            <a:spLocks noChangeArrowheads="1"/>
          </p:cNvSpPr>
          <p:nvPr/>
        </p:nvSpPr>
        <p:spPr bwMode="auto">
          <a:xfrm rot="16200000">
            <a:off x="990600" y="3429000"/>
            <a:ext cx="53340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77" name="Rectangle 61"/>
          <p:cNvSpPr>
            <a:spLocks noChangeArrowheads="1"/>
          </p:cNvSpPr>
          <p:nvPr/>
        </p:nvSpPr>
        <p:spPr bwMode="auto">
          <a:xfrm>
            <a:off x="2971800" y="1752600"/>
            <a:ext cx="5334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78" name="Rectangle 62"/>
          <p:cNvSpPr>
            <a:spLocks noChangeArrowheads="1"/>
          </p:cNvSpPr>
          <p:nvPr/>
        </p:nvSpPr>
        <p:spPr bwMode="auto">
          <a:xfrm>
            <a:off x="2971800" y="3505200"/>
            <a:ext cx="5334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79" name="Rectangle 63"/>
          <p:cNvSpPr>
            <a:spLocks noChangeArrowheads="1"/>
          </p:cNvSpPr>
          <p:nvPr/>
        </p:nvSpPr>
        <p:spPr bwMode="auto">
          <a:xfrm>
            <a:off x="3048000" y="5562600"/>
            <a:ext cx="4572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80" name="Rectangle 64"/>
          <p:cNvSpPr>
            <a:spLocks noChangeArrowheads="1"/>
          </p:cNvSpPr>
          <p:nvPr/>
        </p:nvSpPr>
        <p:spPr bwMode="auto">
          <a:xfrm>
            <a:off x="3810000" y="4267200"/>
            <a:ext cx="609600" cy="304800"/>
          </a:xfrm>
          <a:prstGeom prst="rect">
            <a:avLst/>
          </a:prstGeom>
          <a:solidFill>
            <a:schemeClr val="hlink"/>
          </a:solidFill>
          <a:ln w="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277</TotalTime>
  <Words>1958</Words>
  <Application>Microsoft Office PowerPoint</Application>
  <PresentationFormat>On-screen Show (4:3)</PresentationFormat>
  <Paragraphs>927</Paragraphs>
  <Slides>62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Vera Petrović</dc:creator>
  <cp:lastModifiedBy>PC</cp:lastModifiedBy>
  <cp:revision>94</cp:revision>
  <cp:lastPrinted>1601-01-01T00:00:00Z</cp:lastPrinted>
  <dcterms:created xsi:type="dcterms:W3CDTF">1601-01-01T00:00:00Z</dcterms:created>
  <dcterms:modified xsi:type="dcterms:W3CDTF">2018-05-14T15:09:12Z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