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3"/>
  </p:notesMasterIdLst>
  <p:handoutMasterIdLst>
    <p:handoutMasterId r:id="rId54"/>
  </p:handoutMasterIdLst>
  <p:sldIdLst>
    <p:sldId id="517" r:id="rId2"/>
    <p:sldId id="467" r:id="rId3"/>
    <p:sldId id="468" r:id="rId4"/>
    <p:sldId id="469" r:id="rId5"/>
    <p:sldId id="470" r:id="rId6"/>
    <p:sldId id="471" r:id="rId7"/>
    <p:sldId id="472" r:id="rId8"/>
    <p:sldId id="473" r:id="rId9"/>
    <p:sldId id="474" r:id="rId10"/>
    <p:sldId id="475" r:id="rId11"/>
    <p:sldId id="476" r:id="rId12"/>
    <p:sldId id="477" r:id="rId13"/>
    <p:sldId id="478" r:id="rId14"/>
    <p:sldId id="479" r:id="rId15"/>
    <p:sldId id="480" r:id="rId16"/>
    <p:sldId id="481" r:id="rId17"/>
    <p:sldId id="482" r:id="rId18"/>
    <p:sldId id="483" r:id="rId19"/>
    <p:sldId id="484" r:id="rId20"/>
    <p:sldId id="485" r:id="rId21"/>
    <p:sldId id="486" r:id="rId22"/>
    <p:sldId id="487" r:id="rId23"/>
    <p:sldId id="488" r:id="rId24"/>
    <p:sldId id="489" r:id="rId25"/>
    <p:sldId id="490" r:id="rId26"/>
    <p:sldId id="491" r:id="rId27"/>
    <p:sldId id="492" r:id="rId28"/>
    <p:sldId id="493" r:id="rId29"/>
    <p:sldId id="494" r:id="rId30"/>
    <p:sldId id="495" r:id="rId31"/>
    <p:sldId id="496" r:id="rId32"/>
    <p:sldId id="497" r:id="rId33"/>
    <p:sldId id="498" r:id="rId34"/>
    <p:sldId id="499" r:id="rId35"/>
    <p:sldId id="500" r:id="rId36"/>
    <p:sldId id="501" r:id="rId37"/>
    <p:sldId id="502" r:id="rId38"/>
    <p:sldId id="503" r:id="rId39"/>
    <p:sldId id="504" r:id="rId40"/>
    <p:sldId id="505" r:id="rId41"/>
    <p:sldId id="506" r:id="rId42"/>
    <p:sldId id="507" r:id="rId43"/>
    <p:sldId id="508" r:id="rId44"/>
    <p:sldId id="509" r:id="rId45"/>
    <p:sldId id="510" r:id="rId46"/>
    <p:sldId id="511" r:id="rId47"/>
    <p:sldId id="512" r:id="rId48"/>
    <p:sldId id="513" r:id="rId49"/>
    <p:sldId id="514" r:id="rId50"/>
    <p:sldId id="515" r:id="rId51"/>
    <p:sldId id="516" r:id="rId52"/>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99FF"/>
    <a:srgbClr val="3333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4" autoAdjust="0"/>
    <p:restoredTop sz="88165" autoAdjust="0"/>
  </p:normalViewPr>
  <p:slideViewPr>
    <p:cSldViewPr>
      <p:cViewPr>
        <p:scale>
          <a:sx n="66" d="100"/>
          <a:sy n="66" d="100"/>
        </p:scale>
        <p:origin x="-2934" y="-89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71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1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71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04B9D78-C8B1-44B2-B477-33026785F470}" type="slidenum">
              <a:rPr lang="en-US"/>
              <a:pPr/>
              <a:t>‹#›</a:t>
            </a:fld>
            <a:endParaRPr lang="en-US"/>
          </a:p>
        </p:txBody>
      </p:sp>
    </p:spTree>
    <p:extLst>
      <p:ext uri="{BB962C8B-B14F-4D97-AF65-F5344CB8AC3E}">
        <p14:creationId xmlns:p14="http://schemas.microsoft.com/office/powerpoint/2010/main" val="1020185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44DAD8B-2D2D-47B3-9983-F9D304413B12}" type="slidenum">
              <a:rPr lang="en-US"/>
              <a:pPr/>
              <a:t>‹#›</a:t>
            </a:fld>
            <a:endParaRPr lang="en-US"/>
          </a:p>
        </p:txBody>
      </p:sp>
    </p:spTree>
    <p:extLst>
      <p:ext uri="{BB962C8B-B14F-4D97-AF65-F5344CB8AC3E}">
        <p14:creationId xmlns:p14="http://schemas.microsoft.com/office/powerpoint/2010/main" val="4736750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r>
              <a:rPr lang="en-US" smtClean="0"/>
              <a:t>Dr.Vera Petrović</a:t>
            </a:r>
            <a:endParaRPr lang="en-US"/>
          </a:p>
        </p:txBody>
      </p:sp>
      <p:sp>
        <p:nvSpPr>
          <p:cNvPr id="27" name="Slide Number Placeholder 26"/>
          <p:cNvSpPr>
            <a:spLocks noGrp="1"/>
          </p:cNvSpPr>
          <p:nvPr>
            <p:ph type="sldNum" sz="quarter" idx="12"/>
          </p:nvPr>
        </p:nvSpPr>
        <p:spPr/>
        <p:txBody>
          <a:bodyPr/>
          <a:lstStyle/>
          <a:p>
            <a:fld id="{20D0A6E5-2D49-4F98-82A1-D3A08534681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Dr.Vera Petrović</a:t>
            </a:r>
            <a:endParaRPr lang="en-US"/>
          </a:p>
        </p:txBody>
      </p:sp>
      <p:sp>
        <p:nvSpPr>
          <p:cNvPr id="6" name="Slide Number Placeholder 5"/>
          <p:cNvSpPr>
            <a:spLocks noGrp="1"/>
          </p:cNvSpPr>
          <p:nvPr>
            <p:ph type="sldNum" sz="quarter" idx="12"/>
          </p:nvPr>
        </p:nvSpPr>
        <p:spPr/>
        <p:txBody>
          <a:bodyPr/>
          <a:lstStyle/>
          <a:p>
            <a:fld id="{EA6BB57D-6973-45B9-B137-E8EB5C97EE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Dr.Vera Petrović</a:t>
            </a:r>
            <a:endParaRPr lang="en-US"/>
          </a:p>
        </p:txBody>
      </p:sp>
      <p:sp>
        <p:nvSpPr>
          <p:cNvPr id="6" name="Slide Number Placeholder 5"/>
          <p:cNvSpPr>
            <a:spLocks noGrp="1"/>
          </p:cNvSpPr>
          <p:nvPr>
            <p:ph type="sldNum" sz="quarter" idx="12"/>
          </p:nvPr>
        </p:nvSpPr>
        <p:spPr/>
        <p:txBody>
          <a:bodyPr/>
          <a:lstStyle/>
          <a:p>
            <a:fld id="{F44B9DF5-8CD3-4AB7-B85F-A11561A28C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Dr.Vera Petrović</a:t>
            </a:r>
            <a:endParaRPr lang="en-US"/>
          </a:p>
        </p:txBody>
      </p:sp>
      <p:sp>
        <p:nvSpPr>
          <p:cNvPr id="6" name="Slide Number Placeholder 5"/>
          <p:cNvSpPr>
            <a:spLocks noGrp="1"/>
          </p:cNvSpPr>
          <p:nvPr>
            <p:ph type="sldNum" sz="quarter" idx="12"/>
          </p:nvPr>
        </p:nvSpPr>
        <p:spPr/>
        <p:txBody>
          <a:bodyPr/>
          <a:lstStyle/>
          <a:p>
            <a:fld id="{D8C6A8B5-C4C0-4B57-B998-D4D471EDDA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Dr.Vera Petrović</a:t>
            </a:r>
            <a:endParaRPr lang="en-US"/>
          </a:p>
        </p:txBody>
      </p:sp>
      <p:sp>
        <p:nvSpPr>
          <p:cNvPr id="6" name="Slide Number Placeholder 5"/>
          <p:cNvSpPr>
            <a:spLocks noGrp="1"/>
          </p:cNvSpPr>
          <p:nvPr>
            <p:ph type="sldNum" sz="quarter" idx="12"/>
          </p:nvPr>
        </p:nvSpPr>
        <p:spPr/>
        <p:txBody>
          <a:bodyPr/>
          <a:lstStyle/>
          <a:p>
            <a:fld id="{D116D7CA-1E27-4BC3-9839-502DDAE69D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Dr.Vera Petrović</a:t>
            </a:r>
            <a:endParaRPr lang="en-US"/>
          </a:p>
        </p:txBody>
      </p:sp>
      <p:sp>
        <p:nvSpPr>
          <p:cNvPr id="7" name="Slide Number Placeholder 6"/>
          <p:cNvSpPr>
            <a:spLocks noGrp="1"/>
          </p:cNvSpPr>
          <p:nvPr>
            <p:ph type="sldNum" sz="quarter" idx="12"/>
          </p:nvPr>
        </p:nvSpPr>
        <p:spPr/>
        <p:txBody>
          <a:bodyPr/>
          <a:lstStyle/>
          <a:p>
            <a:fld id="{C85D9FA5-3674-4509-AC8B-447BC9A7A0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Dr.Vera Petrović</a:t>
            </a:r>
            <a:endParaRPr lang="en-US"/>
          </a:p>
        </p:txBody>
      </p:sp>
      <p:sp>
        <p:nvSpPr>
          <p:cNvPr id="9" name="Slide Number Placeholder 8"/>
          <p:cNvSpPr>
            <a:spLocks noGrp="1"/>
          </p:cNvSpPr>
          <p:nvPr>
            <p:ph type="sldNum" sz="quarter" idx="12"/>
          </p:nvPr>
        </p:nvSpPr>
        <p:spPr/>
        <p:txBody>
          <a:bodyPr/>
          <a:lstStyle/>
          <a:p>
            <a:fld id="{35079BA2-9404-4D4C-8657-0890AE1796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Dr.Vera Petrović</a:t>
            </a:r>
            <a:endParaRPr lang="en-US"/>
          </a:p>
        </p:txBody>
      </p:sp>
      <p:sp>
        <p:nvSpPr>
          <p:cNvPr id="5" name="Slide Number Placeholder 4"/>
          <p:cNvSpPr>
            <a:spLocks noGrp="1"/>
          </p:cNvSpPr>
          <p:nvPr>
            <p:ph type="sldNum" sz="quarter" idx="12"/>
          </p:nvPr>
        </p:nvSpPr>
        <p:spPr/>
        <p:txBody>
          <a:bodyPr/>
          <a:lstStyle/>
          <a:p>
            <a:fld id="{A0D3B319-823A-414E-8476-D4B74A47E4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Dr.Vera Petrović</a:t>
            </a:r>
            <a:endParaRPr lang="en-US"/>
          </a:p>
        </p:txBody>
      </p:sp>
      <p:sp>
        <p:nvSpPr>
          <p:cNvPr id="4" name="Slide Number Placeholder 3"/>
          <p:cNvSpPr>
            <a:spLocks noGrp="1"/>
          </p:cNvSpPr>
          <p:nvPr>
            <p:ph type="sldNum" sz="quarter" idx="12"/>
          </p:nvPr>
        </p:nvSpPr>
        <p:spPr/>
        <p:txBody>
          <a:bodyPr/>
          <a:lstStyle/>
          <a:p>
            <a:fld id="{1E8593B5-BB96-41A1-8795-975AFDA0DE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Dr.Vera Petrović</a:t>
            </a:r>
            <a:endParaRPr lang="en-US"/>
          </a:p>
        </p:txBody>
      </p:sp>
      <p:sp>
        <p:nvSpPr>
          <p:cNvPr id="7" name="Slide Number Placeholder 6"/>
          <p:cNvSpPr>
            <a:spLocks noGrp="1"/>
          </p:cNvSpPr>
          <p:nvPr>
            <p:ph type="sldNum" sz="quarter" idx="12"/>
          </p:nvPr>
        </p:nvSpPr>
        <p:spPr/>
        <p:txBody>
          <a:bodyPr/>
          <a:lstStyle/>
          <a:p>
            <a:fld id="{9C2D5607-49F3-4540-B2AD-F5791202FDE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Dr.Vera Petrović</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A501BC8-5106-48A9-A4A1-874E57055A4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Dr.Vera Petrović</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85647B4-0BE3-444F-9B64-8E0BA30DDEF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e-learn.viser.edu.rs/moodle/mod/resource/view.php?r=1799"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learn.viser.edu.rs/moodle/mod/resource/view.php?r=1799" TargetMode="External"/><Relationship Id="rId2" Type="http://schemas.openxmlformats.org/officeDocument/2006/relationships/hyperlink" Target="http://e-learn.viser.edu.rs/moodle/mod/resource/view.php?r=1798"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e-learn.viser.edu.rs/moodle/mod/resource/view.php?r=1799" TargetMode="External"/><Relationship Id="rId2" Type="http://schemas.openxmlformats.org/officeDocument/2006/relationships/hyperlink" Target="http://e-learn.viser.edu.rs/moodle/mod/resource/view.php?r=1800" TargetMode="External"/><Relationship Id="rId1" Type="http://schemas.openxmlformats.org/officeDocument/2006/relationships/slideLayout" Target="../slideLayouts/slideLayout7.xml"/><Relationship Id="rId5" Type="http://schemas.openxmlformats.org/officeDocument/2006/relationships/hyperlink" Target="http://e-learn.viser.edu.rs/moodle/mod/resource/view.php?r=1838" TargetMode="External"/><Relationship Id="rId4" Type="http://schemas.openxmlformats.org/officeDocument/2006/relationships/hyperlink" Target="http://e-learn.viser.edu.rs/moodle/mod/resource/view.php?r=1729"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learn.viser.edu.rs/moodle/mod/resource/view.php?r=1799"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e-learn.viser.edu.rs/moodle/mod/resource/view.php?r=1799" TargetMode="External"/><Relationship Id="rId2" Type="http://schemas.openxmlformats.org/officeDocument/2006/relationships/hyperlink" Target="http://e-learn.viser.edu.rs/moodle/mod/resource/view.php?r=1801" TargetMode="External"/><Relationship Id="rId1" Type="http://schemas.openxmlformats.org/officeDocument/2006/relationships/slideLayout" Target="../slideLayouts/slideLayout7.xml"/><Relationship Id="rId4" Type="http://schemas.openxmlformats.org/officeDocument/2006/relationships/hyperlink" Target="http://e-learn.viser.edu.rs/moodle/mod/resource/view.php?r=1729"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e-learn.viser.edu.rs/moodle/mod/resource/view.php?r=1817" TargetMode="External"/><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e-learn.viser.edu.rs/moodle/mod/resource/view.php?r=1803" TargetMode="External"/><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e-learn.viser.edu.rs/moodle/mod/resource/view.php?r=1798"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e-learn.viser.edu.rs/moodle/mod/resource/view.php?r=1802" TargetMode="External"/><Relationship Id="rId2" Type="http://schemas.openxmlformats.org/officeDocument/2006/relationships/hyperlink" Target="http://e-learn.viser.edu.rs/moodle/mod/resource/view.php?r=1798"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e-learn.viser.edu.rs/moodle/mod/resource/view.php?r=1802" TargetMode="External"/><Relationship Id="rId2" Type="http://schemas.openxmlformats.org/officeDocument/2006/relationships/hyperlink" Target="http://e-learn.viser.edu.rs/moodle/mod/resource/view.php?r=1798" TargetMode="External"/><Relationship Id="rId1" Type="http://schemas.openxmlformats.org/officeDocument/2006/relationships/slideLayout" Target="../slideLayouts/slideLayout7.xml"/><Relationship Id="rId4" Type="http://schemas.openxmlformats.org/officeDocument/2006/relationships/hyperlink" Target="http://e-learn.viser.edu.rs/moodle/mod/resource/view.php?r=1729"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e-learn.viser.edu.rs/moodle/mod/resource/view.php?r=1802" TargetMode="External"/><Relationship Id="rId2" Type="http://schemas.openxmlformats.org/officeDocument/2006/relationships/hyperlink" Target="http://e-learn.viser.edu.rs/moodle/mod/resource/view.php?r=1803"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e-learn.viser.edu.rs/moodle/mod/resource/view.php?r=1729" TargetMode="External"/><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e-learn.viser.edu.rs/moodle/mod/resource/view.php?r=1802" TargetMode="External"/><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e-learn.viser.edu.rs/moodle/mod/resource/view.php?r=1729" TargetMode="External"/><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e-learn.viser.edu.rs/moodle/mod/resource/view.php?r=1802" TargetMode="External"/><Relationship Id="rId2" Type="http://schemas.openxmlformats.org/officeDocument/2006/relationships/hyperlink" Target="http://e-learn.viser.edu.rs/moodle/mod/resource/view.php?r=1804" TargetMode="External"/><Relationship Id="rId1" Type="http://schemas.openxmlformats.org/officeDocument/2006/relationships/slideLayout" Target="../slideLayouts/slideLayout7.xml"/><Relationship Id="rId5" Type="http://schemas.openxmlformats.org/officeDocument/2006/relationships/hyperlink" Target="http://e-learn.viser.edu.rs/moodle/mod/resource/view.php?r=1806" TargetMode="External"/><Relationship Id="rId4" Type="http://schemas.openxmlformats.org/officeDocument/2006/relationships/hyperlink" Target="http://e-learn.viser.edu.rs/moodle/mod/resource/view.php?r=1729"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e-learn.viser.edu.rs/moodle/mod/resource/view.php?r=1805"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e-learn.viser.edu.rs/moodle/mod/resource/view.php?r=1802" TargetMode="External"/><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e-learn.viser.edu.rs/moodle/mod/resource/view.php?r=1802" TargetMode="External"/><Relationship Id="rId2" Type="http://schemas.openxmlformats.org/officeDocument/2006/relationships/hyperlink" Target="http://e-learn.viser.edu.rs/moodle/mod/resource/view.php?r=1806"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e-learn.viser.edu.rs/moodle/mod/resource/view.php?r=1806"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e-learn.viser.edu.rs/moodle/mod/resource/view.php?r=1806" TargetMode="External"/><Relationship Id="rId2" Type="http://schemas.openxmlformats.org/officeDocument/2006/relationships/hyperlink" Target="http://e-learn.viser.edu.rs/moodle/mod/resource/view.php?r=1805" TargetMode="External"/><Relationship Id="rId1" Type="http://schemas.openxmlformats.org/officeDocument/2006/relationships/slideLayout" Target="../slideLayouts/slideLayout7.xml"/><Relationship Id="rId4" Type="http://schemas.openxmlformats.org/officeDocument/2006/relationships/hyperlink" Target="http://e-learn.viser.edu.rs/moodle/mod/resource/view.php?r=1802"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e-learn.viser.edu.rs/moodle/mod/resource/view.php?r=1799" TargetMode="External"/><Relationship Id="rId2" Type="http://schemas.openxmlformats.org/officeDocument/2006/relationships/hyperlink" Target="http://e-learn.viser.edu.rs/moodle/mod/resource/view.php?r=1798" TargetMode="External"/><Relationship Id="rId1" Type="http://schemas.openxmlformats.org/officeDocument/2006/relationships/slideLayout" Target="../slideLayouts/slideLayout7.xml"/><Relationship Id="rId4" Type="http://schemas.openxmlformats.org/officeDocument/2006/relationships/hyperlink" Target="http://e-learn.viser.edu.rs/moodle/mod/resource/view.php?r=1729"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e-learn.viser.edu.rs/moodle/mod/resource/view.php?r=1729" TargetMode="External"/><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e-learn.viser.edu.rs/moodle/mod/resource/view.php?r=1802" TargetMode="External"/><Relationship Id="rId2" Type="http://schemas.openxmlformats.org/officeDocument/2006/relationships/hyperlink" Target="http://e-learn.viser.edu.rs/moodle/mod/resource/view.php?r=1808" TargetMode="External"/><Relationship Id="rId1" Type="http://schemas.openxmlformats.org/officeDocument/2006/relationships/slideLayout" Target="../slideLayouts/slideLayout7.xml"/><Relationship Id="rId4" Type="http://schemas.openxmlformats.org/officeDocument/2006/relationships/hyperlink" Target="http://e-learn.viser.edu.rs/moodle/mod/resource/view.php?r=1729" TargetMode="External"/></Relationships>
</file>

<file path=ppt/slides/_rels/slide4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http://e-learn.viser.edu.rs/moodle/mod/resource/view.php?r=1802" TargetMode="External"/><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hyperlink" Target="http://e-learn.viser.edu.rs/moodle/mod/resource/view.php?r=1809" TargetMode="Externa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hyperlink" Target="http://e-learn.viser.edu.rs/moodle/mod/resource/view.php?r=1803" TargetMode="External"/><Relationship Id="rId2" Type="http://schemas.openxmlformats.org/officeDocument/2006/relationships/hyperlink" Target="http://e-learn.viser.edu.rs/moodle/mod/resource/view.php?r=1810"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e-learn.viser.edu.rs/moodle/mod/resource/view.php?r=1799" TargetMode="External"/><Relationship Id="rId1" Type="http://schemas.openxmlformats.org/officeDocument/2006/relationships/slideLayout" Target="../slideLayouts/slideLayout7.xml"/><Relationship Id="rId4" Type="http://schemas.openxmlformats.org/officeDocument/2006/relationships/hyperlink" Target="http://e-learn.viser.edu.rs/moodle/mod/resource/view.php?r=1802"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e-learn.viser.edu.rs/moodle/mod/resource/view.php?r=1802" TargetMode="External"/><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hyperlink" Target="http://e-learn.viser.edu.rs/moodle/mod/resource/view.php?r=1792" TargetMode="External"/><Relationship Id="rId2" Type="http://schemas.openxmlformats.org/officeDocument/2006/relationships/hyperlink" Target="http://e-learn.viser.edu.rs/moodle/mod/resource/view.php?r=1718" TargetMode="External"/><Relationship Id="rId1" Type="http://schemas.openxmlformats.org/officeDocument/2006/relationships/slideLayout" Target="../slideLayouts/slideLayout7.xml"/><Relationship Id="rId6" Type="http://schemas.openxmlformats.org/officeDocument/2006/relationships/hyperlink" Target="http://e-learn.viser.edu.rs/moodle/mod/resource/view.php?r=1802" TargetMode="External"/><Relationship Id="rId5" Type="http://schemas.openxmlformats.org/officeDocument/2006/relationships/hyperlink" Target="http://e-learn.viser.edu.rs/moodle/mod/resource/view.php?r=1834" TargetMode="External"/><Relationship Id="rId4" Type="http://schemas.openxmlformats.org/officeDocument/2006/relationships/hyperlink" Target="http://e-learn.viser.edu.rs/moodle/mod/resource/view.php?r=1798"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learn.viser.edu.rs/moodle/mod/resource/view.php?r=1799" TargetMode="External"/><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e-learn.viser.edu.rs/moodle/mod/resource/view.php?r=1799"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e-learn.viser.edu.rs/moodle/mod/resource/view.php?r=1799"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v-SE" dirty="0">
                <a:hlinkClick r:id="rId2" tooltip="Magistrale"/>
              </a:rPr>
              <a:t>Magistrale</a:t>
            </a:r>
            <a:r>
              <a:rPr lang="sv-SE" dirty="0"/>
              <a:t/>
            </a:r>
            <a:br>
              <a:rPr lang="sv-SE" dirty="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42500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p:cNvSpPr>
            <a:spLocks noChangeArrowheads="1"/>
          </p:cNvSpPr>
          <p:nvPr/>
        </p:nvSpPr>
        <p:spPr bwMode="auto">
          <a:xfrm>
            <a:off x="0" y="44450"/>
            <a:ext cx="9144000" cy="3113088"/>
          </a:xfrm>
          <a:prstGeom prst="rect">
            <a:avLst/>
          </a:prstGeom>
          <a:noFill/>
          <a:ln w="9525">
            <a:noFill/>
            <a:miter lim="800000"/>
            <a:headEnd/>
            <a:tailEnd/>
          </a:ln>
          <a:effectLst/>
        </p:spPr>
        <p:txBody>
          <a:bodyPr anchor="ctr">
            <a:spAutoFit/>
          </a:bodyPr>
          <a:lstStyle/>
          <a:p>
            <a:pPr algn="just"/>
            <a:r>
              <a:rPr lang="pl-PL"/>
              <a:t>Takt signal, dolazi na ulaz svih registara, odnosno sva digitalna kola u računaru su taktovana. Mada su svi </a:t>
            </a:r>
            <a:r>
              <a:rPr lang="pl-PL">
                <a:hlinkClick r:id="rId2" tooltip="Registri"/>
              </a:rPr>
              <a:t>registri</a:t>
            </a:r>
            <a:r>
              <a:rPr lang="pl-PL"/>
              <a:t> povezani na magistralu ak­tivan je samo onaj koji je dobio odgovarajući upravqački signal </a:t>
            </a:r>
            <a:r>
              <a:rPr lang="pl-PL" b="1"/>
              <a:t>OUTP</a:t>
            </a:r>
            <a:r>
              <a:rPr lang="pl-PL"/>
              <a:t>, a sva ostala kola su u stanju beskonačne impedanse, tj. njihovi izlazi kao da nisu povezani na magistralu. Signal </a:t>
            </a:r>
            <a:r>
              <a:rPr lang="pl-PL" b="1"/>
              <a:t>OUTP</a:t>
            </a:r>
            <a:r>
              <a:rPr lang="pl-PL"/>
              <a:t> traje sve do završetka prenosa podataka. Iako su ulazi svih registara povezani na magistralu, podatak će se preneti samo u onaj registar koji dobije upravljački impuls INP. Ponekad je pre upisa novog podatka u registar potrebno prvo izvršiti brisanje starog sadržaja, tj. upisati 0 u sve ćelije registra. Na slici 3.37 (b) prikazana je hipotetička magistrala podataka u računaru, gde se zbog preglednosti ne ucrtavaju linije svakog bita ponaosob, jer bi to bilo krajnje nepraktično (i nerazumljivo) u slučaju većeg broja botova (npr. 16 ili 32 i više).</a:t>
            </a:r>
          </a:p>
        </p:txBody>
      </p:sp>
      <p:sp>
        <p:nvSpPr>
          <p:cNvPr id="89093" name="Rectangle 5"/>
          <p:cNvSpPr>
            <a:spLocks noChangeArrowheads="1"/>
          </p:cNvSpPr>
          <p:nvPr/>
        </p:nvSpPr>
        <p:spPr bwMode="auto">
          <a:xfrm>
            <a:off x="0" y="3111500"/>
            <a:ext cx="9144000" cy="2838450"/>
          </a:xfrm>
          <a:prstGeom prst="rect">
            <a:avLst/>
          </a:prstGeom>
          <a:noFill/>
          <a:ln w="9525">
            <a:noFill/>
            <a:miter lim="800000"/>
            <a:headEnd/>
            <a:tailEnd/>
          </a:ln>
          <a:effectLst/>
        </p:spPr>
        <p:txBody>
          <a:bodyPr anchor="ctr">
            <a:spAutoFit/>
          </a:bodyPr>
          <a:lstStyle/>
          <a:p>
            <a:pPr algn="just"/>
            <a:r>
              <a:rPr lang="pl-PL"/>
              <a:t>Bez obzira na to o kojoj se magistrali radi, na nju je priključen veći broj registara, pri čemu svaki od njih u principu može biti ili izvor ili odredište podataka. Pri svakom prenosu učestvuju samo dva registra. Os­tali, iako priključeni na magistralu, ne učestvuju u prenosu. </a:t>
            </a:r>
            <a:r>
              <a:rPr lang="sv-SE"/>
              <a:t>U svakom procesoru može se nalaziti jedna ili više magistrala. Svaka magistrala sadrži tri grupe linija: jednosmerne linije za prenos signala adrese - adresna magistrala (adrese memorijskih lokacija ili ulaznih i izlaznih uređaja), i dvosmerne linije za prenos podataka i upravljačkih signala - magistrala podataka i upravljačka magistrala. Budući da broj magis­trala znatno utiče na organizaciju procesora i računara, prikazaćemo karakteristične tipove organizacije procesora oko jedne, dve ili tri </a:t>
            </a:r>
            <a:r>
              <a:rPr lang="sv-SE">
                <a:hlinkClick r:id="rId3" tooltip="Magistrale"/>
              </a:rPr>
              <a:t>magistrale</a:t>
            </a:r>
            <a:r>
              <a:rPr lang="sv-SE"/>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4"/>
          <p:cNvSpPr>
            <a:spLocks noChangeArrowheads="1"/>
          </p:cNvSpPr>
          <p:nvPr/>
        </p:nvSpPr>
        <p:spPr bwMode="auto">
          <a:xfrm>
            <a:off x="2268538" y="469900"/>
            <a:ext cx="4870450" cy="366713"/>
          </a:xfrm>
          <a:prstGeom prst="rect">
            <a:avLst/>
          </a:prstGeom>
          <a:noFill/>
          <a:ln w="9525">
            <a:noFill/>
            <a:miter lim="800000"/>
            <a:headEnd/>
            <a:tailEnd/>
          </a:ln>
          <a:effectLst/>
        </p:spPr>
        <p:txBody>
          <a:bodyPr wrap="none" anchor="ctr">
            <a:spAutoFit/>
          </a:bodyPr>
          <a:lstStyle/>
          <a:p>
            <a:pPr algn="l"/>
            <a:r>
              <a:rPr lang="sv-SE" b="1">
                <a:hlinkClick r:id="rId2" tooltip="Organizacija prostora oko jedne magistrale"/>
              </a:rPr>
              <a:t>Organizacija prostora oko jedne magistrale</a:t>
            </a:r>
            <a:endParaRPr lang="en-US"/>
          </a:p>
        </p:txBody>
      </p:sp>
      <p:sp>
        <p:nvSpPr>
          <p:cNvPr id="90117" name="Rectangle 5"/>
          <p:cNvSpPr>
            <a:spLocks noChangeArrowheads="1"/>
          </p:cNvSpPr>
          <p:nvPr/>
        </p:nvSpPr>
        <p:spPr bwMode="auto">
          <a:xfrm>
            <a:off x="252413" y="1125538"/>
            <a:ext cx="8640762" cy="1465262"/>
          </a:xfrm>
          <a:prstGeom prst="rect">
            <a:avLst/>
          </a:prstGeom>
          <a:noFill/>
          <a:ln w="9525">
            <a:noFill/>
            <a:miter lim="800000"/>
            <a:headEnd/>
            <a:tailEnd/>
          </a:ln>
          <a:effectLst/>
        </p:spPr>
        <p:txBody>
          <a:bodyPr anchor="ctr">
            <a:spAutoFit/>
          </a:bodyPr>
          <a:lstStyle/>
          <a:p>
            <a:pPr algn="just"/>
            <a:r>
              <a:rPr lang="sv-SE"/>
              <a:t>Pri gradnji računarskih sistema radi se isključivo sa spoljnim magistra­lama, tj. onim koje se nalaze van procesora. Međutim, pri razmatranju in­terne organizacije procesora odlučujuću ulogu imaju unutrašnje </a:t>
            </a:r>
            <a:r>
              <a:rPr lang="sv-SE">
                <a:hlinkClick r:id="rId3" tooltip="Magistrale"/>
              </a:rPr>
              <a:t>magistrale</a:t>
            </a:r>
            <a:r>
              <a:rPr lang="sv-SE"/>
              <a:t>, tj. one koje se nalaze u centralnom procesoru, i povezuju različite ele­mente unutar procesora. Razmotrimo najpre povezanost arhitekture računara sa brojem internih magistrala.</a:t>
            </a:r>
          </a:p>
        </p:txBody>
      </p:sp>
      <p:sp>
        <p:nvSpPr>
          <p:cNvPr id="90121" name="Rectangle 9"/>
          <p:cNvSpPr>
            <a:spLocks noChangeArrowheads="1"/>
          </p:cNvSpPr>
          <p:nvPr/>
        </p:nvSpPr>
        <p:spPr bwMode="auto">
          <a:xfrm>
            <a:off x="323850" y="2562225"/>
            <a:ext cx="8424863" cy="3387725"/>
          </a:xfrm>
          <a:prstGeom prst="rect">
            <a:avLst/>
          </a:prstGeom>
          <a:noFill/>
          <a:ln w="9525">
            <a:noFill/>
            <a:miter lim="800000"/>
            <a:headEnd/>
            <a:tailEnd/>
          </a:ln>
          <a:effectLst/>
        </p:spPr>
        <p:txBody>
          <a:bodyPr anchor="ctr">
            <a:spAutoFit/>
          </a:bodyPr>
          <a:lstStyle/>
          <a:p>
            <a:pPr algn="l"/>
            <a:r>
              <a:rPr lang="sv-SE"/>
              <a:t>Postoje procesori koji imaju jednu internu magistralu. Takvi procesori imaju najjednostavniju arhitekturu. Primer računara, odnosno njegovog procesora organizovanog oko jedne </a:t>
            </a:r>
            <a:r>
              <a:rPr lang="sv-SE">
                <a:hlinkClick r:id="rId3" tooltip="Magistrale"/>
              </a:rPr>
              <a:t>magistrale</a:t>
            </a:r>
            <a:r>
              <a:rPr lang="sv-SE"/>
              <a:t> prikazan je na slici 3.38. Na slici je, radi jednostavnosti, prikazana samo magistrala za podatke, iako je očigledno da ona može raditi samo zajedno sa internim adresnim i upravljačkim signalima, koji postoje, ali nisu nacrtani jer nas u ovom času zanima samo tok podataka. Prema tome jednom magistralom se vre­menski multipleksirano (jedan za drugim) prenose svi </a:t>
            </a:r>
            <a:r>
              <a:rPr lang="sv-SE">
                <a:hlinkClick r:id="rId4" tooltip="Podaci"/>
              </a:rPr>
              <a:t>podaci</a:t>
            </a:r>
            <a:r>
              <a:rPr lang="sv-SE"/>
              <a:t>. Sa magis­tralama je povezan određeni broj različitih registara, kao što su akumu­lator, </a:t>
            </a:r>
            <a:r>
              <a:rPr lang="sv-SE">
                <a:hlinkClick r:id="rId5" tooltip="Registri opšte namene"/>
              </a:rPr>
              <a:t>registri opšte namene</a:t>
            </a:r>
            <a:r>
              <a:rPr lang="sv-SE"/>
              <a:t> </a:t>
            </a:r>
            <a:r>
              <a:rPr lang="sv-SE" b="1"/>
              <a:t>R0</a:t>
            </a:r>
            <a:r>
              <a:rPr lang="sv-SE"/>
              <a:t> do </a:t>
            </a:r>
            <a:r>
              <a:rPr lang="sv-SE" b="1"/>
              <a:t>RN</a:t>
            </a:r>
            <a:r>
              <a:rPr lang="sv-SE"/>
              <a:t>, međuregistri, registar stanja, pa aritmetičko-logička jedinica. Kada u procesoru postoji samo jedna magis­trala, u jednom trenutku vremena se može obavljati samo jedan prenos, jer se na magistrali ne može istovremeno nalaziti više različitih po­dataka</a:t>
            </a:r>
            <a:r>
              <a:rPr lang="en-US"/>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40" name="Picture 217"/>
          <p:cNvPicPr>
            <a:picLocks noChangeAspect="1" noChangeArrowheads="1"/>
          </p:cNvPicPr>
          <p:nvPr/>
        </p:nvPicPr>
        <p:blipFill>
          <a:blip r:embed="rId2" cstate="print"/>
          <a:srcRect/>
          <a:stretch>
            <a:fillRect/>
          </a:stretch>
        </p:blipFill>
        <p:spPr bwMode="auto">
          <a:xfrm>
            <a:off x="684213" y="981075"/>
            <a:ext cx="7559675" cy="3260725"/>
          </a:xfrm>
          <a:prstGeom prst="rect">
            <a:avLst/>
          </a:prstGeom>
          <a:noFill/>
          <a:ln w="9525">
            <a:noFill/>
            <a:miter lim="800000"/>
            <a:headEnd/>
            <a:tailEnd/>
          </a:ln>
        </p:spPr>
      </p:pic>
      <p:sp>
        <p:nvSpPr>
          <p:cNvPr id="91141" name="Rectangle 5"/>
          <p:cNvSpPr>
            <a:spLocks noChangeArrowheads="1"/>
          </p:cNvSpPr>
          <p:nvPr/>
        </p:nvSpPr>
        <p:spPr bwMode="auto">
          <a:xfrm>
            <a:off x="1819275" y="4803775"/>
            <a:ext cx="5899150" cy="641350"/>
          </a:xfrm>
          <a:prstGeom prst="rect">
            <a:avLst/>
          </a:prstGeom>
          <a:noFill/>
          <a:ln w="9525">
            <a:noFill/>
            <a:miter lim="800000"/>
            <a:headEnd/>
            <a:tailEnd/>
          </a:ln>
          <a:effectLst/>
        </p:spPr>
        <p:txBody>
          <a:bodyPr wrap="none" anchor="ctr">
            <a:spAutoFit/>
          </a:bodyPr>
          <a:lstStyle/>
          <a:p>
            <a:r>
              <a:rPr lang="sv-SE"/>
              <a:t>Slika 3.38. </a:t>
            </a:r>
            <a:r>
              <a:rPr lang="pl-PL"/>
              <a:t>Organizacija procesora oko jedne </a:t>
            </a:r>
            <a:r>
              <a:rPr lang="pl-PL">
                <a:hlinkClick r:id="rId3" tooltip="Magistrale"/>
              </a:rPr>
              <a:t>magistrale</a:t>
            </a:r>
            <a:r>
              <a:rPr lang="pl-PL"/>
              <a:t>,</a:t>
            </a:r>
          </a:p>
          <a:p>
            <a:r>
              <a:rPr lang="pl-PL"/>
              <a:t> tipična organizacija mikroprocesora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4"/>
          <p:cNvSpPr>
            <a:spLocks noChangeArrowheads="1"/>
          </p:cNvSpPr>
          <p:nvPr/>
        </p:nvSpPr>
        <p:spPr bwMode="auto">
          <a:xfrm>
            <a:off x="144463" y="44450"/>
            <a:ext cx="8820150" cy="915988"/>
          </a:xfrm>
          <a:prstGeom prst="rect">
            <a:avLst/>
          </a:prstGeom>
          <a:noFill/>
          <a:ln w="9525">
            <a:noFill/>
            <a:miter lim="800000"/>
            <a:headEnd/>
            <a:tailEnd/>
          </a:ln>
          <a:effectLst/>
        </p:spPr>
        <p:txBody>
          <a:bodyPr anchor="ctr">
            <a:spAutoFit/>
          </a:bodyPr>
          <a:lstStyle/>
          <a:p>
            <a:pPr algn="just"/>
            <a:r>
              <a:rPr lang="sv-SE"/>
              <a:t>Procesor koji ima samo jednu magistralu podataka radi nešto sporije u poređenju sa sistemima koji imaju dve ili više magistrala koje mogu, između različitih elemenata računara, istovremeno prenositi po dva, pa čak i više podataka.</a:t>
            </a:r>
          </a:p>
        </p:txBody>
      </p:sp>
      <p:sp>
        <p:nvSpPr>
          <p:cNvPr id="96261" name="Rectangle 5"/>
          <p:cNvSpPr>
            <a:spLocks noChangeArrowheads="1"/>
          </p:cNvSpPr>
          <p:nvPr/>
        </p:nvSpPr>
        <p:spPr bwMode="auto">
          <a:xfrm>
            <a:off x="1979613" y="981075"/>
            <a:ext cx="5264150" cy="366713"/>
          </a:xfrm>
          <a:prstGeom prst="rect">
            <a:avLst/>
          </a:prstGeom>
          <a:noFill/>
          <a:ln w="9525">
            <a:noFill/>
            <a:miter lim="800000"/>
            <a:headEnd/>
            <a:tailEnd/>
          </a:ln>
          <a:effectLst/>
        </p:spPr>
        <p:txBody>
          <a:bodyPr wrap="none" anchor="ctr">
            <a:spAutoFit/>
          </a:bodyPr>
          <a:lstStyle/>
          <a:p>
            <a:pPr algn="l"/>
            <a:r>
              <a:rPr lang="sv-SE" b="1">
                <a:hlinkClick r:id="rId2" tooltip="Organizacija procesora oko dve i tri magistrale"/>
              </a:rPr>
              <a:t>Organizacija procesora oko dve i tri magistrale</a:t>
            </a:r>
            <a:endParaRPr lang="sv-SE" b="1"/>
          </a:p>
        </p:txBody>
      </p:sp>
      <p:sp>
        <p:nvSpPr>
          <p:cNvPr id="96262" name="Rectangle 6"/>
          <p:cNvSpPr>
            <a:spLocks noChangeArrowheads="1"/>
          </p:cNvSpPr>
          <p:nvPr/>
        </p:nvSpPr>
        <p:spPr bwMode="auto">
          <a:xfrm>
            <a:off x="250825" y="1484313"/>
            <a:ext cx="8353425" cy="1739900"/>
          </a:xfrm>
          <a:prstGeom prst="rect">
            <a:avLst/>
          </a:prstGeom>
          <a:noFill/>
          <a:ln w="9525">
            <a:noFill/>
            <a:miter lim="800000"/>
            <a:headEnd/>
            <a:tailEnd/>
          </a:ln>
          <a:effectLst/>
        </p:spPr>
        <p:txBody>
          <a:bodyPr anchor="ctr">
            <a:spAutoFit/>
          </a:bodyPr>
          <a:lstStyle/>
          <a:p>
            <a:pPr algn="just"/>
            <a:r>
              <a:rPr lang="sv-SE"/>
              <a:t>Primer procesora organizovanog oko dve </a:t>
            </a:r>
            <a:r>
              <a:rPr lang="sv-SE">
                <a:hlinkClick r:id="rId3" tooltip="Magistrale"/>
              </a:rPr>
              <a:t>magistrale</a:t>
            </a:r>
            <a:r>
              <a:rPr lang="sv-SE"/>
              <a:t> dat je na slici 3.39. Jedna magistrala služi za podatke koji dolaze na ulaz u </a:t>
            </a:r>
            <a:r>
              <a:rPr lang="sv-SE" b="1"/>
              <a:t>ALU</a:t>
            </a:r>
            <a:r>
              <a:rPr lang="sv-SE"/>
              <a:t> iz registra opšte namene i drugih elemenata. Rezultati obrade iz </a:t>
            </a:r>
            <a:r>
              <a:rPr lang="sv-SE" b="1"/>
              <a:t>ALU</a:t>
            </a:r>
            <a:r>
              <a:rPr lang="sv-SE"/>
              <a:t> dolaze na drugu magistralu, preko koje se mogu uputiti na bilo koje odredište. Kad se upotrebe dve </a:t>
            </a:r>
            <a:r>
              <a:rPr lang="sv-SE">
                <a:hlinkClick r:id="rId3" tooltip="Magistrale"/>
              </a:rPr>
              <a:t>magistrale</a:t>
            </a:r>
            <a:r>
              <a:rPr lang="sv-SE"/>
              <a:t>, </a:t>
            </a:r>
            <a:r>
              <a:rPr lang="sv-SE">
                <a:hlinkClick r:id="rId4" tooltip="Podaci"/>
              </a:rPr>
              <a:t>podaci</a:t>
            </a:r>
            <a:r>
              <a:rPr lang="sv-SE"/>
              <a:t> se mogu istovremeno prenositi po obe </a:t>
            </a:r>
            <a:r>
              <a:rPr lang="sv-SE">
                <a:hlinkClick r:id="rId3" tooltip="Magistrale"/>
              </a:rPr>
              <a:t>magistrale</a:t>
            </a:r>
            <a:r>
              <a:rPr lang="sv-SE"/>
              <a:t>, što ubrzava rad računarskog sistema. </a:t>
            </a:r>
          </a:p>
        </p:txBody>
      </p:sp>
      <p:sp>
        <p:nvSpPr>
          <p:cNvPr id="96265" name="Rectangle 9"/>
          <p:cNvSpPr>
            <a:spLocks noChangeArrowheads="1"/>
          </p:cNvSpPr>
          <p:nvPr/>
        </p:nvSpPr>
        <p:spPr bwMode="auto">
          <a:xfrm>
            <a:off x="0" y="3241675"/>
            <a:ext cx="9144000" cy="2563813"/>
          </a:xfrm>
          <a:prstGeom prst="rect">
            <a:avLst/>
          </a:prstGeom>
          <a:noFill/>
          <a:ln w="9525">
            <a:noFill/>
            <a:miter lim="800000"/>
            <a:headEnd/>
            <a:tailEnd/>
          </a:ln>
          <a:effectLst/>
        </p:spPr>
        <p:txBody>
          <a:bodyPr anchor="ctr">
            <a:spAutoFit/>
          </a:bodyPr>
          <a:lstStyle/>
          <a:p>
            <a:r>
              <a:rPr lang="sv-SE"/>
              <a:t>Primer organizacije procesora oko tri </a:t>
            </a:r>
            <a:r>
              <a:rPr lang="sv-SE">
                <a:hlinkClick r:id="rId3" tooltip="Magistrale"/>
              </a:rPr>
              <a:t>magistrale</a:t>
            </a:r>
            <a:r>
              <a:rPr lang="sv-SE"/>
              <a:t> prikazan je na slici 3.40. Svaki ulaz u aritmetičko-logičku jedinicu ima svoju magistralu za ulazne podatke. Zbog toga ovde, u principu, ne bi ni bili potrebni međuregistri na ulazu u </a:t>
            </a:r>
            <a:r>
              <a:rPr lang="sv-SE" b="1"/>
              <a:t>ALU</a:t>
            </a:r>
            <a:r>
              <a:rPr lang="sv-SE"/>
              <a:t>, jer bi se ulazni </a:t>
            </a:r>
            <a:r>
              <a:rPr lang="sv-SE">
                <a:hlinkClick r:id="rId4" tooltip="Podaci"/>
              </a:rPr>
              <a:t>podaci</a:t>
            </a:r>
            <a:r>
              <a:rPr lang="sv-SE"/>
              <a:t> mogli toj jedinici istovremeno proslediti direktno sa </a:t>
            </a:r>
            <a:r>
              <a:rPr lang="sv-SE">
                <a:hlinkClick r:id="rId3" tooltip="Magistrale"/>
              </a:rPr>
              <a:t>magistrale</a:t>
            </a:r>
            <a:r>
              <a:rPr lang="sv-SE"/>
              <a:t>.</a:t>
            </a:r>
            <a:endParaRPr lang="en-US"/>
          </a:p>
          <a:p>
            <a:r>
              <a:rPr lang="sv-SE"/>
              <a:t> </a:t>
            </a:r>
          </a:p>
          <a:p>
            <a:r>
              <a:rPr lang="sv-SE"/>
              <a:t>Većina proizvođača ipak stavlja međuregistre, jer su potrebni radi pamćenja ulaznih podataka, ali i iz drugih razloga. Izlazni </a:t>
            </a:r>
            <a:r>
              <a:rPr lang="sv-SE">
                <a:hlinkClick r:id="rId4" tooltip="Podaci"/>
              </a:rPr>
              <a:t>podaci</a:t>
            </a:r>
            <a:r>
              <a:rPr lang="sv-SE"/>
              <a:t> prenose se na odredište posebnom magistralom. Očito da takva organi­zacija omogućuje još brži rad računara, jer se istovremeno može prenositi više podataka, svaka magistrala prenosi svoje podatke</a:t>
            </a:r>
            <a:r>
              <a:rPr lang="en-US"/>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284" name="Picture 220"/>
          <p:cNvPicPr>
            <a:picLocks noChangeAspect="1" noChangeArrowheads="1"/>
          </p:cNvPicPr>
          <p:nvPr/>
        </p:nvPicPr>
        <p:blipFill>
          <a:blip r:embed="rId2" cstate="print"/>
          <a:srcRect/>
          <a:stretch>
            <a:fillRect/>
          </a:stretch>
        </p:blipFill>
        <p:spPr bwMode="auto">
          <a:xfrm>
            <a:off x="1116013" y="360363"/>
            <a:ext cx="6408737" cy="4868862"/>
          </a:xfrm>
          <a:prstGeom prst="rect">
            <a:avLst/>
          </a:prstGeom>
          <a:noFill/>
          <a:ln w="9525">
            <a:noFill/>
            <a:miter lim="800000"/>
            <a:headEnd/>
            <a:tailEnd/>
          </a:ln>
        </p:spPr>
      </p:pic>
      <p:sp>
        <p:nvSpPr>
          <p:cNvPr id="97285" name="Rectangle 5"/>
          <p:cNvSpPr>
            <a:spLocks noChangeArrowheads="1"/>
          </p:cNvSpPr>
          <p:nvPr/>
        </p:nvSpPr>
        <p:spPr bwMode="auto">
          <a:xfrm>
            <a:off x="1044575" y="5465763"/>
            <a:ext cx="7775575" cy="915987"/>
          </a:xfrm>
          <a:prstGeom prst="rect">
            <a:avLst/>
          </a:prstGeom>
          <a:noFill/>
          <a:ln w="9525">
            <a:noFill/>
            <a:miter lim="800000"/>
            <a:headEnd/>
            <a:tailEnd/>
          </a:ln>
          <a:effectLst/>
        </p:spPr>
        <p:txBody>
          <a:bodyPr anchor="ctr">
            <a:spAutoFit/>
          </a:bodyPr>
          <a:lstStyle/>
          <a:p>
            <a:pPr algn="l"/>
            <a:r>
              <a:rPr lang="pl-PL"/>
              <a:t>Ovde treba napomenuti da se u mikroračunarima i mikroprocesorima najčešće koristi jednosabirnička arhitektura sa slike 3.38.</a:t>
            </a:r>
          </a:p>
          <a:p>
            <a:pPr algn="l"/>
            <a:endParaRPr lang="pl-PL"/>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9" name="Rectangle 5"/>
          <p:cNvSpPr>
            <a:spLocks noChangeArrowheads="1"/>
          </p:cNvSpPr>
          <p:nvPr/>
        </p:nvSpPr>
        <p:spPr bwMode="auto">
          <a:xfrm>
            <a:off x="3924300" y="273050"/>
            <a:ext cx="1187450" cy="366713"/>
          </a:xfrm>
          <a:prstGeom prst="rect">
            <a:avLst/>
          </a:prstGeom>
          <a:noFill/>
          <a:ln w="9525">
            <a:noFill/>
            <a:miter lim="800000"/>
            <a:headEnd/>
            <a:tailEnd/>
          </a:ln>
          <a:effectLst/>
        </p:spPr>
        <p:txBody>
          <a:bodyPr wrap="none" anchor="ctr">
            <a:spAutoFit/>
          </a:bodyPr>
          <a:lstStyle/>
          <a:p>
            <a:pPr algn="l"/>
            <a:r>
              <a:rPr lang="en-US" b="1">
                <a:hlinkClick r:id="rId2" tooltip="Memorije"/>
              </a:rPr>
              <a:t>Memorije</a:t>
            </a:r>
            <a:endParaRPr lang="en-US"/>
          </a:p>
        </p:txBody>
      </p:sp>
      <p:sp>
        <p:nvSpPr>
          <p:cNvPr id="98312" name="Rectangle 8"/>
          <p:cNvSpPr>
            <a:spLocks noChangeArrowheads="1"/>
          </p:cNvSpPr>
          <p:nvPr/>
        </p:nvSpPr>
        <p:spPr bwMode="auto">
          <a:xfrm>
            <a:off x="250825" y="1268413"/>
            <a:ext cx="8424863" cy="3662362"/>
          </a:xfrm>
          <a:prstGeom prst="rect">
            <a:avLst/>
          </a:prstGeom>
          <a:noFill/>
          <a:ln w="9525">
            <a:noFill/>
            <a:miter lim="800000"/>
            <a:headEnd/>
            <a:tailEnd/>
          </a:ln>
          <a:effectLst/>
        </p:spPr>
        <p:txBody>
          <a:bodyPr anchor="ctr">
            <a:spAutoFit/>
          </a:bodyPr>
          <a:lstStyle/>
          <a:p>
            <a:pPr algn="l"/>
            <a:r>
              <a:rPr lang="en-US"/>
              <a:t>Memorija je specijalni hardver namenjen za smeštanje binarnih podataka (tj. upis), s ciljem čuvanja podataka do momenta uzimanja (tj. čitanja) po­dataka radi dalje obrade. Radnje upisa i čitanja podataka predstavljaju aktivnost koja se zove </a:t>
            </a:r>
            <a:r>
              <a:rPr lang="en-US">
                <a:hlinkClick r:id="rId3" tooltip="Pristup memoriji"/>
              </a:rPr>
              <a:t>pristup memoriji</a:t>
            </a:r>
            <a:r>
              <a:rPr lang="en-US"/>
              <a:t> (memory access). Što je kraće vreme pristupa to su </a:t>
            </a:r>
            <a:r>
              <a:rPr lang="en-US">
                <a:hlinkClick r:id="rId2" tooltip="Memorije"/>
              </a:rPr>
              <a:t>memorije</a:t>
            </a:r>
            <a:r>
              <a:rPr lang="en-US"/>
              <a:t> brže. </a:t>
            </a:r>
            <a:r>
              <a:rPr lang="en-US">
                <a:hlinkClick r:id="rId2" tooltip="Memorije"/>
              </a:rPr>
              <a:t>Memorije</a:t>
            </a:r>
            <a:r>
              <a:rPr lang="en-US"/>
              <a:t> nisu ništa drugo do određeni, obično vrlo veliki broj registara, povezanih u jednu celinu. </a:t>
            </a:r>
            <a:r>
              <a:rPr lang="pl-PL"/>
              <a:t>U svaki od tih registara može se zapisati jedan binarni podatak (broj), koji ima onoliko binarnih cifara, koliko je duga reč računara. Za razumevanje rada računara od osnovnog značaja je razumevanje načina memorisanja programa i podataka, i načina pronalaženja željenih po­dataka i instrukcija u unutrašnjoj memoriji računara. Po već opisanoj analogiji automatske i ručne obrade podataka, memoriju treba shvatiti kao svesku, gde je svaka stranica numerisana. </a:t>
            </a:r>
            <a:r>
              <a:rPr lang="sv-SE"/>
              <a:t>Na svakoj stranici ucrtana je tabela sa velikim brojem vrsta i samo dve kolone, kao na slici 3.41</a:t>
            </a:r>
            <a:r>
              <a:rPr lang="en-US"/>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2" name="Picture 223"/>
          <p:cNvPicPr>
            <a:picLocks noChangeAspect="1" noChangeArrowheads="1"/>
          </p:cNvPicPr>
          <p:nvPr/>
        </p:nvPicPr>
        <p:blipFill>
          <a:blip r:embed="rId2" cstate="print"/>
          <a:srcRect/>
          <a:stretch>
            <a:fillRect/>
          </a:stretch>
        </p:blipFill>
        <p:spPr bwMode="auto">
          <a:xfrm>
            <a:off x="215900" y="765175"/>
            <a:ext cx="8820150" cy="3060700"/>
          </a:xfrm>
          <a:prstGeom prst="rect">
            <a:avLst/>
          </a:prstGeom>
          <a:noFill/>
          <a:ln w="9525">
            <a:noFill/>
            <a:miter lim="800000"/>
            <a:headEnd/>
            <a:tailEnd/>
          </a:ln>
        </p:spPr>
      </p:pic>
      <p:sp>
        <p:nvSpPr>
          <p:cNvPr id="99333" name="Rectangle 5"/>
          <p:cNvSpPr>
            <a:spLocks noChangeArrowheads="1"/>
          </p:cNvSpPr>
          <p:nvPr/>
        </p:nvSpPr>
        <p:spPr bwMode="auto">
          <a:xfrm>
            <a:off x="1679575" y="4575175"/>
            <a:ext cx="5784850" cy="366713"/>
          </a:xfrm>
          <a:prstGeom prst="rect">
            <a:avLst/>
          </a:prstGeom>
          <a:noFill/>
          <a:ln w="9525">
            <a:noFill/>
            <a:miter lim="800000"/>
            <a:headEnd/>
            <a:tailEnd/>
          </a:ln>
          <a:effectLst/>
        </p:spPr>
        <p:txBody>
          <a:bodyPr wrap="none" anchor="ctr">
            <a:spAutoFit/>
          </a:bodyPr>
          <a:lstStyle/>
          <a:p>
            <a:pPr algn="l"/>
            <a:r>
              <a:rPr lang="sv-SE"/>
              <a:t>Slika 3.41. Korišćenje sveske za skladištenje podataka</a:t>
            </a:r>
            <a:r>
              <a:rPr lang="en-US"/>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4"/>
          <p:cNvSpPr>
            <a:spLocks noChangeArrowheads="1"/>
          </p:cNvSpPr>
          <p:nvPr/>
        </p:nvSpPr>
        <p:spPr bwMode="auto">
          <a:xfrm>
            <a:off x="395288" y="836613"/>
            <a:ext cx="8207375" cy="4486275"/>
          </a:xfrm>
          <a:prstGeom prst="rect">
            <a:avLst/>
          </a:prstGeom>
          <a:noFill/>
          <a:ln w="9525">
            <a:noFill/>
            <a:miter lim="800000"/>
            <a:headEnd/>
            <a:tailEnd/>
          </a:ln>
          <a:effectLst/>
        </p:spPr>
        <p:txBody>
          <a:bodyPr anchor="ctr">
            <a:spAutoFit/>
          </a:bodyPr>
          <a:lstStyle/>
          <a:p>
            <a:r>
              <a:rPr lang="sv-SE"/>
              <a:t>Prva kolona sadrži redni broj vrste, a u drugu kolonu se upisuju </a:t>
            </a:r>
            <a:r>
              <a:rPr lang="sv-SE">
                <a:hlinkClick r:id="rId2" tooltip="Podaci"/>
              </a:rPr>
              <a:t>podaci</a:t>
            </a:r>
            <a:r>
              <a:rPr lang="sv-SE"/>
              <a:t>. Pri tome, u jednoj vrsti, u određenom trenutku, može biti upisan samo jedan podatak. Kada u neko poqe upišemo novi podatak, prethodno memo­risani podatak se nepovratno gubi. Naime, da bi upisali novi podatak u tabelu moramo najpre obrisati stari podatak.</a:t>
            </a:r>
            <a:endParaRPr lang="en-US"/>
          </a:p>
          <a:p>
            <a:r>
              <a:rPr lang="sv-SE"/>
              <a:t> </a:t>
            </a:r>
            <a:endParaRPr lang="en-US"/>
          </a:p>
          <a:p>
            <a:r>
              <a:rPr lang="sv-SE"/>
              <a:t> </a:t>
            </a:r>
            <a:endParaRPr lang="en-US"/>
          </a:p>
          <a:p>
            <a:r>
              <a:rPr lang="sv-SE"/>
              <a:t>Ako sve stranice poređamo u neprekidan niz (jednu ispod druge), dobijamo memoriju u obliku celovitog bloka kao na slici 3.42. U jednu memorijsku lokaciju upisuje se jedna binarna reč. Broj botova u jednoj reči pred­stavlja dužinu memorijske reči.</a:t>
            </a:r>
            <a:endParaRPr lang="en-US"/>
          </a:p>
          <a:p>
            <a:r>
              <a:rPr lang="sv-SE"/>
              <a:t> </a:t>
            </a:r>
            <a:endParaRPr lang="en-US"/>
          </a:p>
          <a:p>
            <a:r>
              <a:rPr lang="sv-SE"/>
              <a:t>Redni broj vrste i stranice služe za pronalaženje podataka i nazivaju se adresa podatka, ili adresa lokacije podatka. Vrsta u kojoj se nalazi zapisan podatak naziva se lokacija. Sam broj koji je zapisan na nekoj lo­kaciji predstavlja podatak.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ChangeArrowheads="1"/>
          </p:cNvSpPr>
          <p:nvPr/>
        </p:nvSpPr>
        <p:spPr bwMode="auto">
          <a:xfrm>
            <a:off x="250825" y="908050"/>
            <a:ext cx="8353425" cy="4760913"/>
          </a:xfrm>
          <a:prstGeom prst="rect">
            <a:avLst/>
          </a:prstGeom>
          <a:noFill/>
          <a:ln w="9525">
            <a:noFill/>
            <a:miter lim="800000"/>
            <a:headEnd/>
            <a:tailEnd/>
          </a:ln>
          <a:effectLst/>
        </p:spPr>
        <p:txBody>
          <a:bodyPr anchor="ctr">
            <a:spAutoFit/>
          </a:bodyPr>
          <a:lstStyle/>
          <a:p>
            <a:r>
              <a:rPr lang="sv-SE"/>
              <a:t>Adresa lokacije podatka, odnosno redni broj vrste u svesci (memoriji), predstavlja fizičku - efektivnu adresu lokacije, i sastoji se od dve komponente:</a:t>
            </a:r>
            <a:endParaRPr lang="en-US"/>
          </a:p>
          <a:p>
            <a:r>
              <a:rPr lang="sv-SE"/>
              <a:t> </a:t>
            </a:r>
            <a:endParaRPr lang="en-US"/>
          </a:p>
          <a:p>
            <a:r>
              <a:rPr lang="sv-SE"/>
              <a:t> </a:t>
            </a:r>
            <a:endParaRPr lang="en-US"/>
          </a:p>
          <a:p>
            <a:r>
              <a:rPr lang="pl-PL"/>
              <a:t>· rednog broja stranice na kojoj se nalazi podatak i</a:t>
            </a:r>
            <a:endParaRPr lang="en-US"/>
          </a:p>
          <a:p>
            <a:r>
              <a:rPr lang="sv-SE"/>
              <a:t> </a:t>
            </a:r>
            <a:endParaRPr lang="en-US"/>
          </a:p>
          <a:p>
            <a:r>
              <a:rPr lang="pl-PL"/>
              <a:t>· rednog broja vrste na stranici (tj. rednog broja vrste u užem smislu), {to predstavlja neku vrstu prividne - virtuelne adrese lokacije. </a:t>
            </a:r>
            <a:endParaRPr lang="en-US"/>
          </a:p>
          <a:p>
            <a:r>
              <a:rPr lang="sv-SE"/>
              <a:t> </a:t>
            </a:r>
            <a:endParaRPr lang="en-US"/>
          </a:p>
          <a:p>
            <a:r>
              <a:rPr lang="sv-SE"/>
              <a:t> </a:t>
            </a:r>
            <a:endParaRPr lang="en-US"/>
          </a:p>
          <a:p>
            <a:r>
              <a:rPr lang="sv-SE"/>
              <a:t>Ukupan broj vrsta na svim stranicama zajedno, predstavlja maksimalni broj podataka koji se uopšte mogu u jednom trenutku zapisati, i naziva se ka­pacitet </a:t>
            </a:r>
            <a:r>
              <a:rPr lang="sv-SE">
                <a:hlinkClick r:id="rId2" tooltip="Memorije"/>
              </a:rPr>
              <a:t>memorije</a:t>
            </a:r>
            <a:r>
              <a:rPr lang="sv-SE"/>
              <a:t>.</a:t>
            </a:r>
            <a:endParaRPr lang="en-US"/>
          </a:p>
          <a:p>
            <a:r>
              <a:rPr lang="sv-SE"/>
              <a:t> </a:t>
            </a:r>
            <a:endParaRPr lang="en-US"/>
          </a:p>
          <a:p>
            <a:r>
              <a:rPr lang="sv-SE"/>
              <a:t>Kada je adresa lokacije podatka prikazana u obliku rednog broja te vrste, onda je to fizička adresa podatka. Da bi smo pronašli neki podatak moramo znati (ili nekako izračunati) njegovu fizičku adresu.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04" name="Picture 226"/>
          <p:cNvPicPr>
            <a:picLocks noChangeAspect="1" noChangeArrowheads="1"/>
          </p:cNvPicPr>
          <p:nvPr/>
        </p:nvPicPr>
        <p:blipFill>
          <a:blip r:embed="rId2" cstate="print"/>
          <a:srcRect/>
          <a:stretch>
            <a:fillRect/>
          </a:stretch>
        </p:blipFill>
        <p:spPr bwMode="auto">
          <a:xfrm>
            <a:off x="1258888" y="404813"/>
            <a:ext cx="6877050" cy="5321300"/>
          </a:xfrm>
          <a:prstGeom prst="rect">
            <a:avLst/>
          </a:prstGeom>
          <a:noFill/>
          <a:ln w="9525">
            <a:noFill/>
            <a:miter lim="800000"/>
            <a:headEnd/>
            <a:tailEnd/>
          </a:ln>
        </p:spPr>
      </p:pic>
      <p:sp>
        <p:nvSpPr>
          <p:cNvPr id="102405" name="Rectangle 5"/>
          <p:cNvSpPr>
            <a:spLocks noChangeArrowheads="1"/>
          </p:cNvSpPr>
          <p:nvPr/>
        </p:nvSpPr>
        <p:spPr bwMode="auto">
          <a:xfrm>
            <a:off x="2009775" y="5726113"/>
            <a:ext cx="5124450" cy="366712"/>
          </a:xfrm>
          <a:prstGeom prst="rect">
            <a:avLst/>
          </a:prstGeom>
          <a:noFill/>
          <a:ln w="9525">
            <a:noFill/>
            <a:miter lim="800000"/>
            <a:headEnd/>
            <a:tailEnd/>
          </a:ln>
          <a:effectLst/>
        </p:spPr>
        <p:txBody>
          <a:bodyPr wrap="none" anchor="ctr">
            <a:spAutoFit/>
          </a:bodyPr>
          <a:lstStyle/>
          <a:p>
            <a:r>
              <a:rPr lang="en-US"/>
              <a:t>Slika 3.42 Unutrašnja, </a:t>
            </a:r>
            <a:r>
              <a:rPr lang="en-US">
                <a:hlinkClick r:id="rId3" tooltip="Glavna memorija računara"/>
              </a:rPr>
              <a:t>glavna memorija računara</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1" name="Rectangle 5"/>
          <p:cNvSpPr>
            <a:spLocks noChangeArrowheads="1"/>
          </p:cNvSpPr>
          <p:nvPr/>
        </p:nvSpPr>
        <p:spPr bwMode="auto">
          <a:xfrm>
            <a:off x="0" y="857250"/>
            <a:ext cx="8748713" cy="4486275"/>
          </a:xfrm>
          <a:prstGeom prst="rect">
            <a:avLst/>
          </a:prstGeom>
          <a:noFill/>
          <a:ln w="9525">
            <a:noFill/>
            <a:miter lim="800000"/>
            <a:headEnd/>
            <a:tailEnd/>
          </a:ln>
          <a:effectLst/>
        </p:spPr>
        <p:txBody>
          <a:bodyPr anchor="ctr">
            <a:spAutoFit/>
          </a:bodyPr>
          <a:lstStyle/>
          <a:p>
            <a:pPr algn="just">
              <a:lnSpc>
                <a:spcPct val="200000"/>
              </a:lnSpc>
            </a:pPr>
            <a:r>
              <a:rPr lang="sv-SE"/>
              <a:t>Da bi računar mogao da radi, potrebna je komunikacija između logičkih kola, flip-flopova, pomeračkih registara i drugih komponenti, koje ulaze u sastav centralnog procesora. Komunikacija mora postojati i između cen­tralnog procesora, memorija, ulaznih i izlaznih jedinica, i drugih uređaja koji ulaze u sastav računarskog sistema. Neke od komponenti računara ostvaruju veze sa samo nekoliko drugih sklopova, dok neke druge zahtevaju povezivanje sa velikim brojem drugih delova računarskog sistema. Neki računarski sistemi dopuštaju direktno povezivanje svih komponenti, ta­kozvano povezivanje od tačke do tačke (</a:t>
            </a:r>
            <a:r>
              <a:rPr lang="sv-SE" b="1"/>
              <a:t>point to point</a:t>
            </a:r>
            <a:r>
              <a:rPr lang="sv-SE"/>
              <a:t>), prikazano na slici 3.35.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4"/>
          <p:cNvSpPr>
            <a:spLocks noChangeArrowheads="1"/>
          </p:cNvSpPr>
          <p:nvPr/>
        </p:nvSpPr>
        <p:spPr bwMode="auto">
          <a:xfrm>
            <a:off x="395288" y="500063"/>
            <a:ext cx="8353425" cy="5859462"/>
          </a:xfrm>
          <a:prstGeom prst="rect">
            <a:avLst/>
          </a:prstGeom>
          <a:noFill/>
          <a:ln w="9525">
            <a:noFill/>
            <a:miter lim="800000"/>
            <a:headEnd/>
            <a:tailEnd/>
          </a:ln>
          <a:effectLst/>
        </p:spPr>
        <p:txBody>
          <a:bodyPr anchor="ctr">
            <a:spAutoFit/>
          </a:bodyPr>
          <a:lstStyle/>
          <a:p>
            <a:r>
              <a:rPr lang="en-US"/>
              <a:t>Da bi sebi olakšao i ubrzao rad, čovek pri memorisanju i obradi velikog broja podataka primenjuje različite šablone. Tako recimo, podatke određenog tipa, smešta uvek u tačno određene vrste, pa umesto da u pro­gram obrade upisujemo sam podatak, upisujemo redni broj vrste (tj. adresu), gde se taj podatak nalazi. Ima još nekoliko razloga zbog kojih se u pro­gram obrade ne upisuje sam podatak već njegova adresa.</a:t>
            </a:r>
          </a:p>
          <a:p>
            <a:r>
              <a:rPr lang="en-US"/>
              <a:t>Prvi razlog je, što se neki </a:t>
            </a:r>
            <a:r>
              <a:rPr lang="en-US">
                <a:hlinkClick r:id="rId2" tooltip="Podaci"/>
              </a:rPr>
              <a:t>podaci</a:t>
            </a:r>
            <a:r>
              <a:rPr lang="en-US"/>
              <a:t> tokom vremena često menjaju, (na primer, plata radnika se svakog meseca menja), dok su postupci obrade u jednoj aplikaciji relativno nepromenljivi ili se retko menjaju (na primer, uvek nam treba da izračunamo prosečnu platu zaposlenih i slično). Ali u opštem slučaju </a:t>
            </a:r>
            <a:r>
              <a:rPr lang="en-US">
                <a:hlinkClick r:id="rId2" tooltip="Podaci"/>
              </a:rPr>
              <a:t>podaci</a:t>
            </a:r>
            <a:r>
              <a:rPr lang="en-US"/>
              <a:t> su znatno manje promenljivi nego postupci obrade, pa se najčešće jedni te isti </a:t>
            </a:r>
            <a:r>
              <a:rPr lang="en-US">
                <a:hlinkClick r:id="rId2" tooltip="Podaci"/>
              </a:rPr>
              <a:t>podaci</a:t>
            </a:r>
            <a:r>
              <a:rPr lang="en-US"/>
              <a:t> obrađuju na više raznih načina u cilju dobijanja različitih informacija.</a:t>
            </a:r>
          </a:p>
          <a:p>
            <a:r>
              <a:rPr lang="en-US"/>
              <a:t> </a:t>
            </a:r>
          </a:p>
          <a:p>
            <a:r>
              <a:rPr lang="en-US"/>
              <a:t>Drugi razlog je što, u postupcima obrade čitave grupe podataka (veliki broj podataka istog tipa), bivaju obrađene na isti način (zaposlenih može biti od nekoliko pojedinaca do nekoliko hiljada, i svi se obrađuju na isti način). </a:t>
            </a:r>
          </a:p>
          <a:p>
            <a:r>
              <a:rPr lang="en-US"/>
              <a:t> </a:t>
            </a:r>
          </a:p>
          <a:p>
            <a:r>
              <a:rPr lang="en-US"/>
              <a:t>Treći razlog je što različiti </a:t>
            </a:r>
            <a:r>
              <a:rPr lang="en-US">
                <a:hlinkClick r:id="rId2" tooltip="Podaci"/>
              </a:rPr>
              <a:t>podaci</a:t>
            </a:r>
            <a:r>
              <a:rPr lang="en-US"/>
              <a:t> mogu imati istu brojnu vrednost, pa bi direktno pisanje podataka u program obrade, taj program učinilo: manje razumljivim, manje preglednim, manje univerzalnim i program bi bio više podložan greškama.</a:t>
            </a:r>
          </a:p>
          <a:p>
            <a:r>
              <a:rPr lang="en-US"/>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ChangeArrowheads="1"/>
          </p:cNvSpPr>
          <p:nvPr/>
        </p:nvSpPr>
        <p:spPr bwMode="auto">
          <a:xfrm>
            <a:off x="107950" y="127000"/>
            <a:ext cx="8963025" cy="3662363"/>
          </a:xfrm>
          <a:prstGeom prst="rect">
            <a:avLst/>
          </a:prstGeom>
          <a:noFill/>
          <a:ln w="9525">
            <a:noFill/>
            <a:miter lim="800000"/>
            <a:headEnd/>
            <a:tailEnd/>
          </a:ln>
          <a:effectLst/>
        </p:spPr>
        <p:txBody>
          <a:bodyPr anchor="ctr">
            <a:spAutoFit/>
          </a:bodyPr>
          <a:lstStyle/>
          <a:p>
            <a:pPr algn="just"/>
            <a:r>
              <a:rPr lang="en-US"/>
              <a:t>Konačno, samom čoveku koji je neizostavni sastavni deo računarskog sis­tema, vrlo je teško da duže vreme pamti veliki broj adresa podataka, odnosno mnogo višecifrenih brojeva. </a:t>
            </a:r>
            <a:r>
              <a:rPr lang="pl-PL"/>
              <a:t>Čoveku je zato znatno lakše da po­datke sistematisuje po nekom kriterijumu, i da im pridruži neka sim­bolička imena, koja na neki način asociraju na njihovu prirodu i način upotrebe (tj. obrade koja se nad tim podatkom vrši). Upotreba simboličkih imena podataka u programu obrade, umesto samih podataka ili njihovih fizičkih adresa, naziva se simboličko adresiranje. Napomenimo da svi programski jezici, izuzev mašinskog jezika, omogućavaju programerima upotrebu simboličkih imena. Svaki računarski sistem poseduje različite vrste memorijskih uređaja. Neki su vrlo brzi, a drugi su spori. Uređaji kao što su magnetni i optički diskovi imaju vrlo veliki kapacitet, dok npr. </a:t>
            </a:r>
            <a:r>
              <a:rPr lang="sv-SE">
                <a:hlinkClick r:id="rId2" tooltip="Registri"/>
              </a:rPr>
              <a:t>registri</a:t>
            </a:r>
            <a:r>
              <a:rPr lang="sv-SE"/>
              <a:t> sadrže samo jedan bajt ili reč. Kapacitet i vrste memorija variraju od sistema do sistema. Na slici 3.43 je data opšta hijerarhijska šema raspoloživih uređaja za memorisanje</a:t>
            </a:r>
            <a:r>
              <a:rPr lang="en-US"/>
              <a:t> </a:t>
            </a:r>
            <a:endParaRPr lang="pl-PL"/>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76" name="Picture 229"/>
          <p:cNvPicPr>
            <a:picLocks noChangeAspect="1" noChangeArrowheads="1"/>
          </p:cNvPicPr>
          <p:nvPr/>
        </p:nvPicPr>
        <p:blipFill>
          <a:blip r:embed="rId2" cstate="print"/>
          <a:srcRect/>
          <a:stretch>
            <a:fillRect/>
          </a:stretch>
        </p:blipFill>
        <p:spPr bwMode="auto">
          <a:xfrm>
            <a:off x="539750" y="549275"/>
            <a:ext cx="7777163" cy="4748213"/>
          </a:xfrm>
          <a:prstGeom prst="rect">
            <a:avLst/>
          </a:prstGeom>
          <a:noFill/>
          <a:ln w="9525">
            <a:noFill/>
            <a:miter lim="800000"/>
            <a:headEnd/>
            <a:tailEnd/>
          </a:ln>
        </p:spPr>
      </p:pic>
      <p:sp>
        <p:nvSpPr>
          <p:cNvPr id="105477" name="Rectangle 5"/>
          <p:cNvSpPr>
            <a:spLocks noChangeArrowheads="1"/>
          </p:cNvSpPr>
          <p:nvPr/>
        </p:nvSpPr>
        <p:spPr bwMode="auto">
          <a:xfrm>
            <a:off x="1835150" y="5516563"/>
            <a:ext cx="5734050" cy="366712"/>
          </a:xfrm>
          <a:prstGeom prst="rect">
            <a:avLst/>
          </a:prstGeom>
          <a:noFill/>
          <a:ln w="9525">
            <a:noFill/>
            <a:miter lim="800000"/>
            <a:headEnd/>
            <a:tailEnd/>
          </a:ln>
          <a:effectLst/>
        </p:spPr>
        <p:txBody>
          <a:bodyPr wrap="none" anchor="ctr">
            <a:spAutoFit/>
          </a:bodyPr>
          <a:lstStyle/>
          <a:p>
            <a:r>
              <a:rPr lang="pl-PL"/>
              <a:t>Slika 3.43. Hijerarhija uređaja za skladištenje podataka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Rectangle 4"/>
          <p:cNvSpPr>
            <a:spLocks noChangeArrowheads="1"/>
          </p:cNvSpPr>
          <p:nvPr/>
        </p:nvSpPr>
        <p:spPr bwMode="auto">
          <a:xfrm>
            <a:off x="73025" y="46038"/>
            <a:ext cx="8820150" cy="2014537"/>
          </a:xfrm>
          <a:prstGeom prst="rect">
            <a:avLst/>
          </a:prstGeom>
          <a:noFill/>
          <a:ln w="9525">
            <a:noFill/>
            <a:miter lim="800000"/>
            <a:headEnd/>
            <a:tailEnd/>
          </a:ln>
          <a:effectLst/>
        </p:spPr>
        <p:txBody>
          <a:bodyPr anchor="ctr">
            <a:spAutoFit/>
          </a:bodyPr>
          <a:lstStyle/>
          <a:p>
            <a:pPr algn="just"/>
            <a:r>
              <a:rPr lang="pl-PL"/>
              <a:t>Šema se naziva hijerarhijska jer su uređaji poređani u rastućem redosledu odozdo na gore sa aspekta brzine rada. Susedni memorijski uređaji na hijerarhijskoj šemi u normalnim uslovima rada direktno komuniciraju, tj. prenos podataka ostvaruje se samo između dva susedna nivoa. Brzina prenosa podataka je uvek u obrnutoj srazmeri sa kapacitetom, što znači da je kapacitet utoliko veći što je uređaj dalje od vrha. Vidimo da u računarskim sistemima postoji mnoštvo različitih uređaja čija je osnovna, ali ne i jedina namena pamćenje i čuvanje po­dataka za kasniju upotrebu. </a:t>
            </a:r>
          </a:p>
        </p:txBody>
      </p:sp>
      <p:sp>
        <p:nvSpPr>
          <p:cNvPr id="106501" name="Rectangle 5"/>
          <p:cNvSpPr>
            <a:spLocks noChangeArrowheads="1"/>
          </p:cNvSpPr>
          <p:nvPr/>
        </p:nvSpPr>
        <p:spPr bwMode="auto">
          <a:xfrm>
            <a:off x="-31750" y="2413000"/>
            <a:ext cx="4121150" cy="366713"/>
          </a:xfrm>
          <a:prstGeom prst="rect">
            <a:avLst/>
          </a:prstGeom>
          <a:noFill/>
          <a:ln w="9525">
            <a:noFill/>
            <a:miter lim="800000"/>
            <a:headEnd/>
            <a:tailEnd/>
          </a:ln>
          <a:effectLst/>
        </p:spPr>
        <p:txBody>
          <a:bodyPr wrap="none" anchor="ctr">
            <a:spAutoFit/>
          </a:bodyPr>
          <a:lstStyle/>
          <a:p>
            <a:r>
              <a:rPr lang="pl-PL"/>
              <a:t>Među njima postoji sledeća hijerarhija:</a:t>
            </a:r>
            <a:r>
              <a:rPr lang="sv-SE"/>
              <a:t> </a:t>
            </a:r>
          </a:p>
        </p:txBody>
      </p:sp>
      <p:sp>
        <p:nvSpPr>
          <p:cNvPr id="106502" name="Rectangle 6"/>
          <p:cNvSpPr>
            <a:spLocks noChangeArrowheads="1"/>
          </p:cNvSpPr>
          <p:nvPr/>
        </p:nvSpPr>
        <p:spPr bwMode="auto">
          <a:xfrm>
            <a:off x="1187450" y="3213100"/>
            <a:ext cx="7056438" cy="2838450"/>
          </a:xfrm>
          <a:prstGeom prst="rect">
            <a:avLst/>
          </a:prstGeom>
          <a:noFill/>
          <a:ln w="9525">
            <a:noFill/>
            <a:miter lim="800000"/>
            <a:headEnd/>
            <a:tailEnd/>
          </a:ln>
          <a:effectLst/>
        </p:spPr>
        <p:txBody>
          <a:bodyPr anchor="ctr">
            <a:spAutoFit/>
          </a:bodyPr>
          <a:lstStyle/>
          <a:p>
            <a:pPr algn="l"/>
            <a:r>
              <a:rPr lang="en-US"/>
              <a:t>· </a:t>
            </a:r>
            <a:r>
              <a:rPr lang="sv-SE">
                <a:hlinkClick r:id="rId2" tooltip="Registri"/>
              </a:rPr>
              <a:t>registri</a:t>
            </a:r>
            <a:r>
              <a:rPr lang="sv-SE"/>
              <a:t> (</a:t>
            </a:r>
            <a:r>
              <a:rPr lang="sv-SE" b="1"/>
              <a:t>registers</a:t>
            </a:r>
            <a:r>
              <a:rPr lang="sv-SE"/>
              <a:t>), </a:t>
            </a:r>
            <a:endParaRPr lang="en-US"/>
          </a:p>
          <a:p>
            <a:pPr algn="l"/>
            <a:r>
              <a:rPr lang="sv-SE"/>
              <a:t> </a:t>
            </a:r>
            <a:r>
              <a:rPr lang="en-US"/>
              <a:t>· </a:t>
            </a:r>
            <a:r>
              <a:rPr lang="sv-SE"/>
              <a:t>skrivena memorija (</a:t>
            </a:r>
            <a:r>
              <a:rPr lang="sv-SE" b="1"/>
              <a:t>cache storage</a:t>
            </a:r>
            <a:r>
              <a:rPr lang="sv-SE"/>
              <a:t>),</a:t>
            </a:r>
            <a:endParaRPr lang="en-US"/>
          </a:p>
          <a:p>
            <a:pPr algn="l"/>
            <a:r>
              <a:rPr lang="sv-SE"/>
              <a:t> </a:t>
            </a:r>
            <a:r>
              <a:rPr lang="en-US"/>
              <a:t>· </a:t>
            </a:r>
            <a:r>
              <a:rPr lang="sv-SE"/>
              <a:t>primarna, glavna, operativna memorija (</a:t>
            </a:r>
            <a:r>
              <a:rPr lang="sv-SE" b="1"/>
              <a:t>primary storage</a:t>
            </a:r>
            <a:r>
              <a:rPr lang="sv-SE"/>
              <a:t>),</a:t>
            </a:r>
            <a:endParaRPr lang="en-US"/>
          </a:p>
          <a:p>
            <a:pPr algn="l"/>
            <a:r>
              <a:rPr lang="sv-SE"/>
              <a:t> </a:t>
            </a:r>
            <a:r>
              <a:rPr lang="en-US"/>
              <a:t>· </a:t>
            </a:r>
            <a:r>
              <a:rPr lang="sv-SE"/>
              <a:t>proširena memorija (</a:t>
            </a:r>
            <a:r>
              <a:rPr lang="sv-SE" b="1"/>
              <a:t>extended storage</a:t>
            </a:r>
            <a:r>
              <a:rPr lang="sv-SE"/>
              <a:t>),</a:t>
            </a:r>
            <a:endParaRPr lang="en-US"/>
          </a:p>
          <a:p>
            <a:pPr algn="l"/>
            <a:r>
              <a:rPr lang="sv-SE"/>
              <a:t> </a:t>
            </a:r>
            <a:r>
              <a:rPr lang="en-US"/>
              <a:t>· </a:t>
            </a:r>
            <a:r>
              <a:rPr lang="sv-SE"/>
              <a:t>skriveni disk (</a:t>
            </a:r>
            <a:r>
              <a:rPr lang="sv-SE" b="1"/>
              <a:t>cache disk</a:t>
            </a:r>
            <a:r>
              <a:rPr lang="sv-SE"/>
              <a:t>)</a:t>
            </a:r>
            <a:endParaRPr lang="en-US"/>
          </a:p>
          <a:p>
            <a:pPr algn="l"/>
            <a:r>
              <a:rPr lang="sv-SE"/>
              <a:t> </a:t>
            </a:r>
            <a:r>
              <a:rPr lang="pl-PL"/>
              <a:t>· stalno aktivne sekundarne </a:t>
            </a:r>
            <a:r>
              <a:rPr lang="pl-PL">
                <a:hlinkClick r:id="rId3" tooltip="Memorije"/>
              </a:rPr>
              <a:t>memorije</a:t>
            </a:r>
            <a:r>
              <a:rPr lang="pl-PL"/>
              <a:t> (</a:t>
            </a:r>
            <a:r>
              <a:rPr lang="pl-PL" b="1"/>
              <a:t>on-line secondary storage</a:t>
            </a:r>
            <a:r>
              <a:rPr lang="pl-PL"/>
              <a:t>), magnetni i optički diskovi koji su uključeni u obradu podataka i sastavni su deo računarskog sistema,</a:t>
            </a:r>
            <a:endParaRPr lang="en-US"/>
          </a:p>
          <a:p>
            <a:pPr algn="l"/>
            <a:r>
              <a:rPr lang="sv-SE"/>
              <a:t> </a:t>
            </a:r>
            <a:r>
              <a:rPr lang="en-US"/>
              <a:t>· povremeno aktivne sekundarne </a:t>
            </a:r>
            <a:r>
              <a:rPr lang="en-US">
                <a:hlinkClick r:id="rId3" tooltip="Memorije"/>
              </a:rPr>
              <a:t>memorije</a:t>
            </a:r>
            <a:r>
              <a:rPr lang="en-US"/>
              <a:t> (</a:t>
            </a:r>
            <a:r>
              <a:rPr lang="en-US" b="1"/>
              <a:t>off-line secondary storage</a:t>
            </a:r>
            <a:r>
              <a:rPr lang="en-US"/>
              <a:t>, trake, masovne </a:t>
            </a:r>
            <a:r>
              <a:rPr lang="en-US">
                <a:hlinkClick r:id="rId3" tooltip="Memorije"/>
              </a:rPr>
              <a:t>memorije</a:t>
            </a:r>
            <a:r>
              <a:rPr lang="en-US"/>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4"/>
          <p:cNvSpPr>
            <a:spLocks noChangeArrowheads="1"/>
          </p:cNvSpPr>
          <p:nvPr/>
        </p:nvSpPr>
        <p:spPr bwMode="auto">
          <a:xfrm>
            <a:off x="0" y="0"/>
            <a:ext cx="8748713" cy="4211638"/>
          </a:xfrm>
          <a:prstGeom prst="rect">
            <a:avLst/>
          </a:prstGeom>
          <a:noFill/>
          <a:ln w="9525">
            <a:noFill/>
            <a:miter lim="800000"/>
            <a:headEnd/>
            <a:tailEnd/>
          </a:ln>
          <a:effectLst/>
        </p:spPr>
        <p:txBody>
          <a:bodyPr anchor="ctr">
            <a:spAutoFit/>
          </a:bodyPr>
          <a:lstStyle/>
          <a:p>
            <a:r>
              <a:rPr lang="en-US">
                <a:hlinkClick r:id="rId2" tooltip="Registri"/>
              </a:rPr>
              <a:t>Registri</a:t>
            </a:r>
            <a:r>
              <a:rPr lang="en-US"/>
              <a:t> se nalaze u CPU i samim tim su na najvišem nivou hijerarhije. Oni su najbrža i najskuplja memorija u računarskom sistemu, no ujedno i najmanjeg kapaciteta. Imaju različitu namenu, i mogu služiti za pamćenje podataka čiji su namena i postupak obrade unapred definisani u računarskom sistemu (</a:t>
            </a:r>
            <a:r>
              <a:rPr lang="en-US">
                <a:hlinkClick r:id="rId2" tooltip="Registri"/>
              </a:rPr>
              <a:t>registri</a:t>
            </a:r>
            <a:r>
              <a:rPr lang="en-US"/>
              <a:t> specijalne namene), dok neki drugi </a:t>
            </a:r>
            <a:r>
              <a:rPr lang="en-US">
                <a:hlinkClick r:id="rId2" tooltip="Registri"/>
              </a:rPr>
              <a:t>registri</a:t>
            </a:r>
            <a:r>
              <a:rPr lang="en-US"/>
              <a:t> pamte podatke čija upotreba nije unapred određena (</a:t>
            </a:r>
            <a:r>
              <a:rPr lang="en-US">
                <a:hlinkClick r:id="rId2" tooltip="Registri"/>
              </a:rPr>
              <a:t>registri</a:t>
            </a:r>
            <a:r>
              <a:rPr lang="en-US"/>
              <a:t> opšte na­mene). Izrađeni su u najbržim poluprovodničkim tehnologijama.</a:t>
            </a:r>
          </a:p>
          <a:p>
            <a:r>
              <a:rPr lang="en-US"/>
              <a:t>Ispod registara, jeftinije i nešto manje brze i većeg kapaciteta, su skrivene </a:t>
            </a:r>
            <a:r>
              <a:rPr lang="en-US">
                <a:hlinkClick r:id="rId3" tooltip="Memorije"/>
              </a:rPr>
              <a:t>memorije</a:t>
            </a:r>
            <a:r>
              <a:rPr lang="en-US"/>
              <a:t>, koje služe kao sprega međumemorija (buffer) između registara i primarne </a:t>
            </a:r>
            <a:r>
              <a:rPr lang="en-US">
                <a:hlinkClick r:id="rId3" tooltip="Memorije"/>
              </a:rPr>
              <a:t>memorije</a:t>
            </a:r>
            <a:r>
              <a:rPr lang="en-US"/>
              <a:t>. U njoj se drže ili kopije najčešće korišćenih podataka (npr.VAX11/780), ili bloka instrukcija koje slede iza tekuće instrukcije (npr. MC 68020). U centralnom procesoru postoji poseban hardver koji vodi računa koji </a:t>
            </a:r>
            <a:r>
              <a:rPr lang="en-US">
                <a:hlinkClick r:id="rId4" tooltip="Podaci"/>
              </a:rPr>
              <a:t>podaci</a:t>
            </a:r>
            <a:r>
              <a:rPr lang="en-US"/>
              <a:t> i instrukcije se nalaze u ovoj memoriji, i kada treba pribaviti nove. Tako|e, sistem mora da obez­bedi da sve izmene podataka u ovoj memoriji budu preslikane i na origi­nale u primarnoj memoriji.</a:t>
            </a:r>
          </a:p>
        </p:txBody>
      </p:sp>
      <p:sp>
        <p:nvSpPr>
          <p:cNvPr id="107525" name="Rectangle 5"/>
          <p:cNvSpPr>
            <a:spLocks noChangeArrowheads="1"/>
          </p:cNvSpPr>
          <p:nvPr/>
        </p:nvSpPr>
        <p:spPr bwMode="auto">
          <a:xfrm>
            <a:off x="34925" y="4124325"/>
            <a:ext cx="8640763" cy="1465263"/>
          </a:xfrm>
          <a:prstGeom prst="rect">
            <a:avLst/>
          </a:prstGeom>
          <a:noFill/>
          <a:ln w="9525">
            <a:noFill/>
            <a:miter lim="800000"/>
            <a:headEnd/>
            <a:tailEnd/>
          </a:ln>
          <a:effectLst/>
        </p:spPr>
        <p:txBody>
          <a:bodyPr anchor="ctr">
            <a:spAutoFit/>
          </a:bodyPr>
          <a:lstStyle/>
          <a:p>
            <a:pPr algn="just"/>
            <a:r>
              <a:rPr lang="en-US"/>
              <a:t>Primarne </a:t>
            </a:r>
            <a:r>
              <a:rPr lang="en-US">
                <a:hlinkClick r:id="rId3" tooltip="Memorije"/>
              </a:rPr>
              <a:t>memorije</a:t>
            </a:r>
            <a:r>
              <a:rPr lang="en-US"/>
              <a:t>, još jeftinije i sporije, ali još većeg kapaciteta, sadrže instrukcije i podatke u tekućoj obradi, a koje mogu pripadati ili operativnom sistemu ili nekom od korisničkih programa. To je glavna, odnosno, operativna memorija, o kojoj ćemo u ovom poglavlju govoriti, i ona je kao i sve prethodne </a:t>
            </a:r>
            <a:r>
              <a:rPr lang="en-US">
                <a:hlinkClick r:id="rId3" tooltip="Memorije"/>
              </a:rPr>
              <a:t>memorije</a:t>
            </a:r>
            <a:r>
              <a:rPr lang="en-US"/>
              <a:t> izvedena u poluprovodničkoj tehnologiji.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274638"/>
            <a:ext cx="9144000" cy="2563812"/>
          </a:xfrm>
          <a:prstGeom prst="rect">
            <a:avLst/>
          </a:prstGeom>
          <a:noFill/>
          <a:ln w="9525">
            <a:noFill/>
            <a:miter lim="800000"/>
            <a:headEnd/>
            <a:tailEnd/>
          </a:ln>
          <a:effectLst/>
        </p:spPr>
        <p:txBody>
          <a:bodyPr anchor="ctr">
            <a:spAutoFit/>
          </a:bodyPr>
          <a:lstStyle/>
          <a:p>
            <a:r>
              <a:rPr lang="en-US"/>
              <a:t>U mnogim velikim računarima, primarnoj memoriji se dodaje malo sporija, proširena memorija, ogromnog kapaciteta, koja služi za držanje podataka, i programa koji su privremeno izbačeni iz primarne </a:t>
            </a:r>
            <a:r>
              <a:rPr lang="en-US">
                <a:hlinkClick r:id="rId2" tooltip="Memorije"/>
              </a:rPr>
              <a:t>memorije</a:t>
            </a:r>
            <a:r>
              <a:rPr lang="en-US"/>
              <a:t>. Brigu o do­deljivanju (alociranju) primarne i proširene </a:t>
            </a:r>
            <a:r>
              <a:rPr lang="en-US">
                <a:hlinkClick r:id="rId2" tooltip="Memorije"/>
              </a:rPr>
              <a:t>memorije</a:t>
            </a:r>
            <a:r>
              <a:rPr lang="en-US"/>
              <a:t> vodi deo opera­tivnog sistema koji se zove upravljanje memorijom. Sličnu ulogu, kao proširena memorija, ima i skriveni disk, sa još većim kapacitetom i još manjom brzinom rada, a zadatak mu je još da čuva rezervne kopije po­dataka.</a:t>
            </a:r>
          </a:p>
          <a:p>
            <a:r>
              <a:rPr lang="en-US"/>
              <a:t>On-line sekundarne </a:t>
            </a:r>
            <a:r>
              <a:rPr lang="en-US">
                <a:hlinkClick r:id="rId2" tooltip="Memorije"/>
              </a:rPr>
              <a:t>memorije</a:t>
            </a:r>
            <a:r>
              <a:rPr lang="en-US"/>
              <a:t> čine tvrdi diskovi, izmenjivi diskovi i optički diskovi, dok off-line sekundarne </a:t>
            </a:r>
            <a:r>
              <a:rPr lang="en-US">
                <a:hlinkClick r:id="rId2" tooltip="Memorije"/>
              </a:rPr>
              <a:t>memorije</a:t>
            </a:r>
            <a:r>
              <a:rPr lang="en-US"/>
              <a:t>, čine magnetne trake i specijalne masovne </a:t>
            </a:r>
            <a:r>
              <a:rPr lang="en-US">
                <a:hlinkClick r:id="rId2" tooltip="Memorije"/>
              </a:rPr>
              <a:t>memorije</a:t>
            </a:r>
            <a:r>
              <a:rPr lang="en-US"/>
              <a:t> koje služe za dugotrajno pamćenje podataka koji su na poseban način organizovani.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4"/>
          <p:cNvSpPr>
            <a:spLocks noChangeArrowheads="1"/>
          </p:cNvSpPr>
          <p:nvPr/>
        </p:nvSpPr>
        <p:spPr bwMode="auto">
          <a:xfrm>
            <a:off x="3059113" y="273050"/>
            <a:ext cx="3054350" cy="366713"/>
          </a:xfrm>
          <a:prstGeom prst="rect">
            <a:avLst/>
          </a:prstGeom>
          <a:noFill/>
          <a:ln w="9525">
            <a:noFill/>
            <a:miter lim="800000"/>
            <a:headEnd/>
            <a:tailEnd/>
          </a:ln>
          <a:effectLst/>
        </p:spPr>
        <p:txBody>
          <a:bodyPr wrap="none" anchor="ctr">
            <a:spAutoFit/>
          </a:bodyPr>
          <a:lstStyle/>
          <a:p>
            <a:pPr algn="l"/>
            <a:r>
              <a:rPr lang="en-US" b="1">
                <a:hlinkClick r:id="rId2" tooltip="Glavna memorija računara"/>
              </a:rPr>
              <a:t>Glavna memorija računara</a:t>
            </a:r>
            <a:endParaRPr lang="en-US"/>
          </a:p>
        </p:txBody>
      </p:sp>
      <p:sp>
        <p:nvSpPr>
          <p:cNvPr id="109573" name="Rectangle 5"/>
          <p:cNvSpPr>
            <a:spLocks noChangeArrowheads="1"/>
          </p:cNvSpPr>
          <p:nvPr/>
        </p:nvSpPr>
        <p:spPr bwMode="auto">
          <a:xfrm>
            <a:off x="0" y="908050"/>
            <a:ext cx="8748713" cy="3662363"/>
          </a:xfrm>
          <a:prstGeom prst="rect">
            <a:avLst/>
          </a:prstGeom>
          <a:noFill/>
          <a:ln w="9525">
            <a:noFill/>
            <a:miter lim="800000"/>
            <a:headEnd/>
            <a:tailEnd/>
          </a:ln>
          <a:effectLst/>
        </p:spPr>
        <p:txBody>
          <a:bodyPr anchor="ctr">
            <a:spAutoFit/>
          </a:bodyPr>
          <a:lstStyle/>
          <a:p>
            <a:r>
              <a:rPr lang="en-US"/>
              <a:t>Glavna, operativna memorija se može posmatrati kao određeni broj lo­kacija, koje imaju svoju dužinu (tj. broj botova) i svoju adresu (tj. redni broj). </a:t>
            </a:r>
            <a:r>
              <a:rPr lang="sv-SE"/>
              <a:t>Pomoću adrese pristupa se odre|enoj lokaciji sa ciljem upisa ili čitanja njenog sadržaja. Čitanje podatka iz </a:t>
            </a:r>
            <a:r>
              <a:rPr lang="sv-SE">
                <a:hlinkClick r:id="rId3" tooltip="Memorije"/>
              </a:rPr>
              <a:t>memorije</a:t>
            </a:r>
            <a:r>
              <a:rPr lang="sv-SE"/>
              <a:t>, znači zapravo kopi­ranje podatka iz jedne lokacije u memoriji, u neki registar izvan </a:t>
            </a:r>
            <a:r>
              <a:rPr lang="sv-SE">
                <a:hlinkClick r:id="rId3" tooltip="Memorije"/>
              </a:rPr>
              <a:t>memorije</a:t>
            </a:r>
            <a:r>
              <a:rPr lang="sv-SE"/>
              <a:t> (najčešće u neki registar CPU). Ukupni broj lokacija koje ima memorija (kapacitet), dužina memorijske reči i brzina pristupa, važni su faktori u određivanju veličine i snage računarskog sistema.</a:t>
            </a:r>
          </a:p>
          <a:p>
            <a:r>
              <a:rPr lang="sv-SE"/>
              <a:t>Kapacitet operativne </a:t>
            </a:r>
            <a:r>
              <a:rPr lang="sv-SE">
                <a:hlinkClick r:id="rId3" tooltip="Memorije"/>
              </a:rPr>
              <a:t>memorije</a:t>
            </a:r>
            <a:r>
              <a:rPr lang="sv-SE"/>
              <a:t> je reda 1,2,4,8,16,32 miliona memorijskih reči, mada su već u upotrebi i operativne </a:t>
            </a:r>
            <a:r>
              <a:rPr lang="sv-SE">
                <a:hlinkClick r:id="rId3" tooltip="Memorije"/>
              </a:rPr>
              <a:t>memorije</a:t>
            </a:r>
            <a:r>
              <a:rPr lang="sv-SE"/>
              <a:t> sa više od 100 megabajta (Megabyte). Dužina memorijske reči zavisi od vrste računara i varira, od 8, 16 ili 32 bita do više od 100 bita, a najčešće predstavlja umnožak od 8 botova tj. 1 bajta. Jedna memorijska reč obično sadrži 4 bajta, a dupla reč 8 bajta tj. 64 bita, mada to zavisi od tipa i pro­izvođača.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107950" y="252413"/>
            <a:ext cx="9036050" cy="2289175"/>
          </a:xfrm>
          <a:prstGeom prst="rect">
            <a:avLst/>
          </a:prstGeom>
          <a:noFill/>
          <a:ln w="9525">
            <a:noFill/>
            <a:miter lim="800000"/>
            <a:headEnd/>
            <a:tailEnd/>
          </a:ln>
          <a:effectLst/>
        </p:spPr>
        <p:txBody>
          <a:bodyPr anchor="ctr">
            <a:spAutoFit/>
          </a:bodyPr>
          <a:lstStyle/>
          <a:p>
            <a:pPr algn="just"/>
            <a:r>
              <a:rPr lang="sv-SE"/>
              <a:t>Kada broj lokacija pomnožimo sa dužinom reči, dobijamo ukupan broj memorijskih elemenata koje sadrži operativna memorija. Ove </a:t>
            </a:r>
            <a:r>
              <a:rPr lang="sv-SE">
                <a:hlinkClick r:id="rId2" tooltip="Memorije"/>
              </a:rPr>
              <a:t>memorije</a:t>
            </a:r>
            <a:r>
              <a:rPr lang="sv-SE"/>
              <a:t> su se nekada pravile od magnetnih jezgara, a danas se isključivo prave u poluprovodničkoj tehnologiji, koja je znatno brža i nije više tako skupa. </a:t>
            </a:r>
            <a:r>
              <a:rPr lang="pl-PL"/>
              <a:t>Brzina rada </a:t>
            </a:r>
            <a:r>
              <a:rPr lang="pl-PL">
                <a:hlinkClick r:id="rId2" tooltip="Memorije"/>
              </a:rPr>
              <a:t>memorije</a:t>
            </a:r>
            <a:r>
              <a:rPr lang="pl-PL"/>
              <a:t> je jedan od odlučujućih faktora brzine računara. Ona se može okarakterisati na više načina, a jedan je vreme pristupa, tj. vreme potrebno da se dobije sadržaj neke lokacije nakon postavljanja njene adrese.Po ovom kriterijumu razlikujemo dve vrste memorija: sekvencijalne </a:t>
            </a:r>
            <a:r>
              <a:rPr lang="pl-PL">
                <a:hlinkClick r:id="rId2" tooltip="Memorije"/>
              </a:rPr>
              <a:t>memorije</a:t>
            </a:r>
            <a:r>
              <a:rPr lang="pl-PL"/>
              <a:t> i </a:t>
            </a:r>
            <a:r>
              <a:rPr lang="pl-PL">
                <a:hlinkClick r:id="rId2" tooltip="Memorije"/>
              </a:rPr>
              <a:t>memorije</a:t>
            </a:r>
            <a:r>
              <a:rPr lang="pl-PL"/>
              <a:t> sa direktnim pristupom.</a:t>
            </a:r>
          </a:p>
        </p:txBody>
      </p:sp>
      <p:sp>
        <p:nvSpPr>
          <p:cNvPr id="110597" name="Rectangle 5"/>
          <p:cNvSpPr>
            <a:spLocks noChangeArrowheads="1"/>
          </p:cNvSpPr>
          <p:nvPr/>
        </p:nvSpPr>
        <p:spPr bwMode="auto">
          <a:xfrm>
            <a:off x="0" y="2565400"/>
            <a:ext cx="8820150" cy="1190625"/>
          </a:xfrm>
          <a:prstGeom prst="rect">
            <a:avLst/>
          </a:prstGeom>
          <a:noFill/>
          <a:ln w="9525">
            <a:noFill/>
            <a:miter lim="800000"/>
            <a:headEnd/>
            <a:tailEnd/>
          </a:ln>
          <a:effectLst/>
        </p:spPr>
        <p:txBody>
          <a:bodyPr anchor="ctr">
            <a:spAutoFit/>
          </a:bodyPr>
          <a:lstStyle/>
          <a:p>
            <a:pPr algn="just"/>
            <a:r>
              <a:rPr lang="pl-PL"/>
              <a:t>Kod sekvencijalnih memorija vreme pristupa zavisi od lokacije gde je po­datak memorisan. Glavni predstavnici ovih memorija su: magnetne trake, magnetni mehurići i </a:t>
            </a:r>
            <a:r>
              <a:rPr lang="pl-PL">
                <a:hlinkClick r:id="rId2" tooltip="Memorije"/>
              </a:rPr>
              <a:t>memorije</a:t>
            </a:r>
            <a:r>
              <a:rPr lang="pl-PL"/>
              <a:t> sa električnim nabojem (CCD), i uglavnom se koriste za realizaciju sekundarnih memorija.</a:t>
            </a:r>
          </a:p>
        </p:txBody>
      </p:sp>
      <p:sp>
        <p:nvSpPr>
          <p:cNvPr id="110598" name="Rectangle 6"/>
          <p:cNvSpPr>
            <a:spLocks noChangeArrowheads="1"/>
          </p:cNvSpPr>
          <p:nvPr/>
        </p:nvSpPr>
        <p:spPr bwMode="auto">
          <a:xfrm>
            <a:off x="0" y="3860800"/>
            <a:ext cx="9144000" cy="2289175"/>
          </a:xfrm>
          <a:prstGeom prst="rect">
            <a:avLst/>
          </a:prstGeom>
          <a:noFill/>
          <a:ln w="9525">
            <a:noFill/>
            <a:miter lim="800000"/>
            <a:headEnd/>
            <a:tailEnd/>
          </a:ln>
          <a:effectLst/>
        </p:spPr>
        <p:txBody>
          <a:bodyPr anchor="ctr">
            <a:spAutoFit/>
          </a:bodyPr>
          <a:lstStyle/>
          <a:p>
            <a:pPr algn="just"/>
            <a:r>
              <a:rPr lang="pl-PL"/>
              <a:t>Vreme pristupa kod memorija sa direktnim pristupom je uvek isto, i ne zavisi od lokacije podatka. </a:t>
            </a:r>
            <a:r>
              <a:rPr lang="en-US"/>
              <a:t>U ovu grupu memorija spadaju RAM (Random Access Memory) i ROM (Read Only Memory) </a:t>
            </a:r>
            <a:r>
              <a:rPr lang="en-US">
                <a:hlinkClick r:id="rId2" tooltip="Memorije"/>
              </a:rPr>
              <a:t>memorije</a:t>
            </a:r>
            <a:r>
              <a:rPr lang="en-US"/>
              <a:t>, i danas su to po pravilu poluprovodničke </a:t>
            </a:r>
            <a:r>
              <a:rPr lang="en-US">
                <a:hlinkClick r:id="rId2" tooltip="Memorije"/>
              </a:rPr>
              <a:t>memorije</a:t>
            </a:r>
            <a:r>
              <a:rPr lang="en-US"/>
              <a:t>. RAM </a:t>
            </a:r>
            <a:r>
              <a:rPr lang="en-US">
                <a:hlinkClick r:id="rId2" tooltip="Memorije"/>
              </a:rPr>
              <a:t>memorije</a:t>
            </a:r>
            <a:r>
              <a:rPr lang="en-US"/>
              <a:t> gube svoj sadržaj nakon isključenja napajanja, ali se u njih </a:t>
            </a:r>
            <a:r>
              <a:rPr lang="en-US">
                <a:hlinkClick r:id="rId3" tooltip="Podaci"/>
              </a:rPr>
              <a:t>podaci</a:t>
            </a:r>
            <a:r>
              <a:rPr lang="en-US"/>
              <a:t> mogu i upisivati i iz njih čitati. U ROM </a:t>
            </a:r>
            <a:r>
              <a:rPr lang="en-US">
                <a:hlinkClick r:id="rId2" tooltip="Memorije"/>
              </a:rPr>
              <a:t>memorije</a:t>
            </a:r>
            <a:r>
              <a:rPr lang="en-US"/>
              <a:t> se ne mogu ponovo upisivati </a:t>
            </a:r>
            <a:r>
              <a:rPr lang="en-US">
                <a:hlinkClick r:id="rId3" tooltip="Podaci"/>
              </a:rPr>
              <a:t>podaci</a:t>
            </a:r>
            <a:r>
              <a:rPr lang="en-US"/>
              <a:t> (već se samo čitaju), ali pri isključewu napajanja ne gube svoj sadržaj. Negde između ove dve grupe, nalaze se razne vrste diskova, koji se u literaturi sma­traju, ili memorijama sa direktnim pristupom, ili memorijama sa polu­direktnim pristupom.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ChangeArrowheads="1"/>
          </p:cNvSpPr>
          <p:nvPr/>
        </p:nvSpPr>
        <p:spPr bwMode="auto">
          <a:xfrm>
            <a:off x="-180975" y="77788"/>
            <a:ext cx="9144000" cy="1190625"/>
          </a:xfrm>
          <a:prstGeom prst="rect">
            <a:avLst/>
          </a:prstGeom>
          <a:noFill/>
          <a:ln w="9525">
            <a:noFill/>
            <a:miter lim="800000"/>
            <a:headEnd/>
            <a:tailEnd/>
          </a:ln>
          <a:effectLst/>
        </p:spPr>
        <p:txBody>
          <a:bodyPr>
            <a:spAutoFit/>
          </a:bodyPr>
          <a:lstStyle/>
          <a:p>
            <a:r>
              <a:rPr lang="en-US"/>
              <a:t>Kod nekih tipova </a:t>
            </a:r>
            <a:r>
              <a:rPr lang="en-US">
                <a:hlinkClick r:id="rId2" tooltip="Memorije"/>
              </a:rPr>
              <a:t>memorije</a:t>
            </a:r>
            <a:r>
              <a:rPr lang="en-US"/>
              <a:t>, prilikom čitanja, po­datak se izbriše iz </a:t>
            </a:r>
            <a:r>
              <a:rPr lang="en-US">
                <a:hlinkClick r:id="rId2" tooltip="Memorije"/>
              </a:rPr>
              <a:t>memorije</a:t>
            </a:r>
            <a:r>
              <a:rPr lang="en-US"/>
              <a:t>, pa ga je potrebno iznova zapisati. Ovaj proces se naziva memorijski ciklus (memory cycle), a </a:t>
            </a:r>
            <a:r>
              <a:rPr lang="sr-Latn-CS"/>
              <a:t>      </a:t>
            </a:r>
            <a:r>
              <a:rPr lang="en-US"/>
              <a:t>vreme potrebno za tu operaciju zove se vremenski ciklus (cycle time). </a:t>
            </a:r>
            <a:endParaRPr lang="sr-Latn-CS"/>
          </a:p>
          <a:p>
            <a:r>
              <a:rPr lang="en-US"/>
              <a:t>Ovakve </a:t>
            </a:r>
            <a:r>
              <a:rPr lang="en-US">
                <a:hlinkClick r:id="rId2" tooltip="Memorije"/>
              </a:rPr>
              <a:t>memorije</a:t>
            </a:r>
            <a:r>
              <a:rPr lang="en-US"/>
              <a:t> se nazivaju destruktivne </a:t>
            </a:r>
            <a:r>
              <a:rPr lang="en-US">
                <a:hlinkClick r:id="rId2" tooltip="Memorije"/>
              </a:rPr>
              <a:t>memorije</a:t>
            </a:r>
            <a:r>
              <a:rPr lang="en-US"/>
              <a:t>. </a:t>
            </a:r>
          </a:p>
        </p:txBody>
      </p:sp>
      <p:sp>
        <p:nvSpPr>
          <p:cNvPr id="111621" name="Rectangle 5"/>
          <p:cNvSpPr>
            <a:spLocks noChangeArrowheads="1"/>
          </p:cNvSpPr>
          <p:nvPr/>
        </p:nvSpPr>
        <p:spPr bwMode="auto">
          <a:xfrm>
            <a:off x="0" y="1462088"/>
            <a:ext cx="8820150" cy="3937000"/>
          </a:xfrm>
          <a:prstGeom prst="rect">
            <a:avLst/>
          </a:prstGeom>
          <a:noFill/>
          <a:ln w="9525">
            <a:noFill/>
            <a:miter lim="800000"/>
            <a:headEnd/>
            <a:tailEnd/>
          </a:ln>
          <a:effectLst/>
        </p:spPr>
        <p:txBody>
          <a:bodyPr anchor="ctr">
            <a:spAutoFit/>
          </a:bodyPr>
          <a:lstStyle/>
          <a:p>
            <a:pPr algn="just"/>
            <a:r>
              <a:rPr lang="en-US"/>
              <a:t>Takođe postoje dve vrste RAM memorija. Statičke poluprovodničke RAM </a:t>
            </a:r>
            <a:r>
              <a:rPr lang="en-US">
                <a:hlinkClick r:id="rId2" tooltip="Memorije"/>
              </a:rPr>
              <a:t>memorije</a:t>
            </a:r>
            <a:r>
              <a:rPr lang="en-US"/>
              <a:t>, koje se prave pomoću flip-flopova, koje zadržavaju svoj sadržaj i posle čitanja (nedestruktivne), sve do ponovnog zapisa, ili isključenja napajanja. Za razliku od njih, dinamičke RAM </a:t>
            </a:r>
            <a:r>
              <a:rPr lang="en-US">
                <a:hlinkClick r:id="rId2" tooltip="Memorije"/>
              </a:rPr>
              <a:t>memorije</a:t>
            </a:r>
            <a:r>
              <a:rPr lang="en-US"/>
              <a:t> (DRAM, Dynamic RAM) se realizuju kao kapacitivnost MOS tranzistora, i kao i svi kon­denzatori i ovi vremenom gube naboj, pa se povremeno (na primer, svake mili sekunde) moraju osvežavati, tj. ponovo se upisuju stari sadržaji. Dinamičke </a:t>
            </a:r>
            <a:r>
              <a:rPr lang="en-US">
                <a:hlinkClick r:id="rId2" tooltip="Memorije"/>
              </a:rPr>
              <a:t>memorije</a:t>
            </a:r>
            <a:r>
              <a:rPr lang="en-US"/>
              <a:t> su destruktivne, pa se i posle čitanja, mora vršiti ponovni upis pročitanog podatka. Danas dinamičke RAM </a:t>
            </a:r>
            <a:r>
              <a:rPr lang="en-US">
                <a:hlinkClick r:id="rId2" tooltip="Memorije"/>
              </a:rPr>
              <a:t>memorije</a:t>
            </a:r>
            <a:r>
              <a:rPr lang="en-US"/>
              <a:t> imaju ogroman kapacitet i brzinu. Naime, već postoje DRAM </a:t>
            </a:r>
            <a:r>
              <a:rPr lang="en-US">
                <a:hlinkClick r:id="rId2" tooltip="Memorije"/>
              </a:rPr>
              <a:t>memorije</a:t>
            </a:r>
            <a:r>
              <a:rPr lang="en-US"/>
              <a:t> sa 600 MBps (često mega bajta u sekundi), a očekuju se nDRAM </a:t>
            </a:r>
            <a:r>
              <a:rPr lang="en-US">
                <a:hlinkClick r:id="rId2" tooltip="Memorije"/>
              </a:rPr>
              <a:t>memorije</a:t>
            </a:r>
            <a:r>
              <a:rPr lang="en-US"/>
              <a:t> sa 1,6 GBps (gigabajta u sekundi). Zahvaljujući razvoju novih tehnologija RAM </a:t>
            </a:r>
            <a:r>
              <a:rPr lang="en-US">
                <a:hlinkClick r:id="rId2" tooltip="Memorije"/>
              </a:rPr>
              <a:t>memorije</a:t>
            </a:r>
            <a:r>
              <a:rPr lang="en-US"/>
              <a:t> više nisu tako skupe (3-10 $/MB), pa današnji računari koriste operativne </a:t>
            </a:r>
            <a:r>
              <a:rPr lang="en-US">
                <a:hlinkClick r:id="rId2" tooltip="Memorije"/>
              </a:rPr>
              <a:t>memorije</a:t>
            </a:r>
            <a:r>
              <a:rPr lang="en-US"/>
              <a:t> vrlo velikog kapaciteta. Danas čak i mikroračunari imaju preko 500 MB RAM-a, a kod mainframe računara ona se kreće i preko 100 GB.</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4"/>
          <p:cNvSpPr>
            <a:spLocks noChangeArrowheads="1"/>
          </p:cNvSpPr>
          <p:nvPr/>
        </p:nvSpPr>
        <p:spPr bwMode="auto">
          <a:xfrm>
            <a:off x="323850" y="620713"/>
            <a:ext cx="7993063" cy="4760912"/>
          </a:xfrm>
          <a:prstGeom prst="rect">
            <a:avLst/>
          </a:prstGeom>
          <a:noFill/>
          <a:ln w="9525">
            <a:noFill/>
            <a:miter lim="800000"/>
            <a:headEnd/>
            <a:tailEnd/>
          </a:ln>
          <a:effectLst/>
        </p:spPr>
        <p:txBody>
          <a:bodyPr anchor="ctr">
            <a:spAutoFit/>
          </a:bodyPr>
          <a:lstStyle/>
          <a:p>
            <a:r>
              <a:rPr lang="en-US"/>
              <a:t>Na slici 3.44. a) prikazana je uprošćena blok šema </a:t>
            </a:r>
            <a:r>
              <a:rPr lang="en-US">
                <a:hlinkClick r:id="rId2" tooltip="Memorije"/>
              </a:rPr>
              <a:t>memorije</a:t>
            </a:r>
            <a:r>
              <a:rPr lang="en-US"/>
              <a:t>. Da bi bilo moguće čitanje i upis podataka, u memoriji moraju postojati još neki sklopovi, koji sa samom memorijom čine jedinstvenu funkcionalnu celinu. </a:t>
            </a:r>
            <a:r>
              <a:rPr lang="sv-SE"/>
              <a:t>Jedan od njih je registar u koji se zapisuje adresa lokacije kojoj se pri­stupa. On se obično naziva memorijski adresni registar (MAR, memory adress register).</a:t>
            </a:r>
            <a:endParaRPr lang="en-US"/>
          </a:p>
          <a:p>
            <a:r>
              <a:rPr lang="sv-SE"/>
              <a:t>Drugi registar u koji se privremeno smešta podatak koji se upisuje, ili je pročitan iz lokacije koja je adresirana, je prihvatni registar podataka tzv. memorijski međuregistar (MBR, memory buffer register).</a:t>
            </a:r>
            <a:endParaRPr lang="en-US"/>
          </a:p>
          <a:p>
            <a:r>
              <a:rPr lang="sv-SE"/>
              <a:t>Treći sklop je dekoder adrese. Ovaj sklop, na bazi binarnog koda adrese memorijske lokacije, vrši selekciju te memorijske lokacije. To je dekoder tipa jedan od 2n, gde je n broj botova u adresi. Na slici 3.44. b) je pri­kazan dekoder jedan od 23, kojim se na bazi trobitnog ulaza izabira jedan od 8 izlaza. Četvrti sastavni deo svake operativne </a:t>
            </a:r>
            <a:r>
              <a:rPr lang="sv-SE">
                <a:hlinkClick r:id="rId2" tooltip="Memorije"/>
              </a:rPr>
              <a:t>memorije</a:t>
            </a:r>
            <a:r>
              <a:rPr lang="sv-SE"/>
              <a:t> je upravljački memorijski sklop, kojim se bira vrsta pristupa (upis-čitanje). Ovaj sklop nije prikazan na slici 3.44. jer njegova veza sa ostalim delovima nije tako očigledna. Sklop utiče na smer prenosa podataka između memorijskog elementa i prihvatnog registra podataka.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4" name="Picture 208"/>
          <p:cNvPicPr>
            <a:picLocks noChangeAspect="1" noChangeArrowheads="1"/>
          </p:cNvPicPr>
          <p:nvPr/>
        </p:nvPicPr>
        <p:blipFill>
          <a:blip r:embed="rId2" cstate="print"/>
          <a:srcRect/>
          <a:stretch>
            <a:fillRect/>
          </a:stretch>
        </p:blipFill>
        <p:spPr bwMode="auto">
          <a:xfrm>
            <a:off x="1547813" y="1028700"/>
            <a:ext cx="6192837" cy="3192463"/>
          </a:xfrm>
          <a:prstGeom prst="rect">
            <a:avLst/>
          </a:prstGeom>
          <a:noFill/>
          <a:ln w="9525">
            <a:noFill/>
            <a:miter lim="800000"/>
            <a:headEnd/>
            <a:tailEnd/>
          </a:ln>
        </p:spPr>
      </p:pic>
      <p:sp>
        <p:nvSpPr>
          <p:cNvPr id="81925" name="Rectangle 5"/>
          <p:cNvSpPr>
            <a:spLocks noChangeArrowheads="1"/>
          </p:cNvSpPr>
          <p:nvPr/>
        </p:nvSpPr>
        <p:spPr bwMode="auto">
          <a:xfrm>
            <a:off x="815975" y="4933950"/>
            <a:ext cx="7512050" cy="366713"/>
          </a:xfrm>
          <a:prstGeom prst="rect">
            <a:avLst/>
          </a:prstGeom>
          <a:noFill/>
          <a:ln w="9525">
            <a:noFill/>
            <a:miter lim="800000"/>
            <a:headEnd/>
            <a:tailEnd/>
          </a:ln>
          <a:effectLst/>
        </p:spPr>
        <p:txBody>
          <a:bodyPr wrap="none" anchor="ctr">
            <a:spAutoFit/>
          </a:bodyPr>
          <a:lstStyle/>
          <a:p>
            <a:r>
              <a:rPr lang="sv-SE"/>
              <a:t>Slika 3.35. Povezivanje od tačke do tačke i dodavanje nove komponente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4" name="Picture 232"/>
          <p:cNvPicPr>
            <a:picLocks noChangeAspect="1" noChangeArrowheads="1"/>
          </p:cNvPicPr>
          <p:nvPr/>
        </p:nvPicPr>
        <p:blipFill>
          <a:blip r:embed="rId2" cstate="print"/>
          <a:srcRect/>
          <a:stretch>
            <a:fillRect/>
          </a:stretch>
        </p:blipFill>
        <p:spPr bwMode="auto">
          <a:xfrm>
            <a:off x="287338" y="250825"/>
            <a:ext cx="8748712" cy="4906963"/>
          </a:xfrm>
          <a:prstGeom prst="rect">
            <a:avLst/>
          </a:prstGeom>
          <a:noFill/>
          <a:ln w="9525">
            <a:noFill/>
            <a:miter lim="800000"/>
            <a:headEnd/>
            <a:tailEnd/>
          </a:ln>
        </p:spPr>
      </p:pic>
      <p:sp>
        <p:nvSpPr>
          <p:cNvPr id="92165" name="Rectangle 5"/>
          <p:cNvSpPr>
            <a:spLocks noChangeArrowheads="1"/>
          </p:cNvSpPr>
          <p:nvPr/>
        </p:nvSpPr>
        <p:spPr bwMode="auto">
          <a:xfrm>
            <a:off x="2517775" y="5438775"/>
            <a:ext cx="4718050" cy="366713"/>
          </a:xfrm>
          <a:prstGeom prst="rect">
            <a:avLst/>
          </a:prstGeom>
          <a:noFill/>
          <a:ln w="9525">
            <a:noFill/>
            <a:miter lim="800000"/>
            <a:headEnd/>
            <a:tailEnd/>
          </a:ln>
          <a:effectLst/>
        </p:spPr>
        <p:txBody>
          <a:bodyPr wrap="none" anchor="ctr">
            <a:spAutoFit/>
          </a:bodyPr>
          <a:lstStyle/>
          <a:p>
            <a:r>
              <a:rPr lang="en-US"/>
              <a:t>Slika 3.44. Osnovni sastavni delovi </a:t>
            </a:r>
            <a:r>
              <a:rPr lang="en-US">
                <a:hlinkClick r:id="rId3" tooltip="Memorije"/>
              </a:rPr>
              <a:t>memorije</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ChangeArrowheads="1"/>
          </p:cNvSpPr>
          <p:nvPr/>
        </p:nvSpPr>
        <p:spPr bwMode="auto">
          <a:xfrm>
            <a:off x="0" y="350838"/>
            <a:ext cx="9144000" cy="5310187"/>
          </a:xfrm>
          <a:prstGeom prst="rect">
            <a:avLst/>
          </a:prstGeom>
          <a:noFill/>
          <a:ln w="9525">
            <a:noFill/>
            <a:miter lim="800000"/>
            <a:headEnd/>
            <a:tailEnd/>
          </a:ln>
          <a:effectLst/>
        </p:spPr>
        <p:txBody>
          <a:bodyPr anchor="ctr">
            <a:spAutoFit/>
          </a:bodyPr>
          <a:lstStyle/>
          <a:p>
            <a:r>
              <a:rPr lang="en-US"/>
              <a:t>Kod </a:t>
            </a:r>
            <a:r>
              <a:rPr lang="en-US">
                <a:hlinkClick r:id="rId2" tooltip="Memorije"/>
              </a:rPr>
              <a:t>memorije</a:t>
            </a:r>
            <a:r>
              <a:rPr lang="en-US"/>
              <a:t> velikog kapaciteta dekoder, jedan od 2n, može biti isuviše složen, pa su moguće i drukčije organizovane </a:t>
            </a:r>
            <a:r>
              <a:rPr lang="en-US">
                <a:hlinkClick r:id="rId2" tooltip="Memorije"/>
              </a:rPr>
              <a:t>memorije</a:t>
            </a:r>
            <a:r>
              <a:rPr lang="en-US"/>
              <a:t>. Pre razmatranja raznih tipova organizacije RAM i ROM memorija, još jednom moramo istaći da se </a:t>
            </a:r>
            <a:r>
              <a:rPr lang="en-US">
                <a:hlinkClick r:id="rId3" tooltip="Podaci"/>
              </a:rPr>
              <a:t>podaci</a:t>
            </a:r>
            <a:r>
              <a:rPr lang="en-US"/>
              <a:t> u računaru pamte u obliku niza binarnih cifara 0 i 1, odnosno kao binarni brojevi. Memorija služi samo za pamćenje podataka i ovi se mogu čitati i eventualno upisivati, tj. u memoriji se nikada ne vrši nikakva obrada. Obrada se vrši samo u centralnom procesoru.</a:t>
            </a:r>
          </a:p>
          <a:p>
            <a:r>
              <a:rPr lang="en-US"/>
              <a:t>Programi, tj. nizovi instrukcija imaju isti oblik, kao i </a:t>
            </a:r>
            <a:r>
              <a:rPr lang="en-US">
                <a:hlinkClick r:id="rId3" tooltip="Podaci"/>
              </a:rPr>
              <a:t>podaci</a:t>
            </a:r>
            <a:r>
              <a:rPr lang="en-US"/>
              <a:t>, kada se nalaze u računaru. Naime, i instrukcije se tako|e kodiraju pomoću cifara binarnog brojnog sistema, tako da su u računaru takođe predstavljene kao binarni brojevi. John von Neumann je došao na ideju da se </a:t>
            </a:r>
            <a:r>
              <a:rPr lang="en-US">
                <a:hlinkClick r:id="rId3" tooltip="Podaci"/>
              </a:rPr>
              <a:t>podaci</a:t>
            </a:r>
            <a:r>
              <a:rPr lang="en-US"/>
              <a:t> i programi smeštaju u istu operativnu memoriju. Ovo je tzv. Nojmanova kon­figuracija računara. Kada su instrukcije upisane u operativnu memoriju računara, one se mogu tretirati na isti način kao </a:t>
            </a:r>
            <a:r>
              <a:rPr lang="en-US">
                <a:hlinkClick r:id="rId3" tooltip="Podaci"/>
              </a:rPr>
              <a:t>podaci</a:t>
            </a:r>
            <a:r>
              <a:rPr lang="en-US"/>
              <a:t>. Na ovaj način je stvorena mogućnost da sam računar izvrši prevođenje programa, napisanog u programskom jeziku koji računar ne razume (na primer, u FORTRAN-u), u program ekvivalentan po funkciji, ali napisan u jeziku koji računar ra­zume (npr. u mašinskom jeziku). No, tretiranje instrukcija kao podataka je i opasno, pa operativni sistem računara mora strogo voditi računa o tome gde su u memoriji zapisani </a:t>
            </a:r>
            <a:r>
              <a:rPr lang="en-US">
                <a:hlinkClick r:id="rId3" tooltip="Podaci"/>
              </a:rPr>
              <a:t>podaci</a:t>
            </a:r>
            <a:r>
              <a:rPr lang="en-US"/>
              <a:t>, a gde instrukcije, jer centralni procesor vrši obradu instrukcija sasvim drukčije od obrade podataka. To je deo operativnog sistema koji se zove mehanizam zaštite </a:t>
            </a:r>
            <a:r>
              <a:rPr lang="en-US">
                <a:hlinkClick r:id="rId2" tooltip="Memorije"/>
              </a:rPr>
              <a:t>memorije</a:t>
            </a:r>
            <a:r>
              <a:rPr lang="en-US"/>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Rectangle 4"/>
          <p:cNvSpPr>
            <a:spLocks noChangeArrowheads="1"/>
          </p:cNvSpPr>
          <p:nvPr/>
        </p:nvSpPr>
        <p:spPr bwMode="auto">
          <a:xfrm>
            <a:off x="2411413" y="0"/>
            <a:ext cx="4184650" cy="366713"/>
          </a:xfrm>
          <a:prstGeom prst="rect">
            <a:avLst/>
          </a:prstGeom>
          <a:noFill/>
          <a:ln w="9525">
            <a:noFill/>
            <a:miter lim="800000"/>
            <a:headEnd/>
            <a:tailEnd/>
          </a:ln>
          <a:effectLst/>
        </p:spPr>
        <p:txBody>
          <a:bodyPr wrap="none" anchor="ctr">
            <a:spAutoFit/>
          </a:bodyPr>
          <a:lstStyle/>
          <a:p>
            <a:pPr algn="l"/>
            <a:r>
              <a:rPr lang="en-US" b="1">
                <a:hlinkClick r:id="rId2" tooltip="Različiti tipovi organizacija memorije"/>
              </a:rPr>
              <a:t>Različiti tipovi organizacija memorije</a:t>
            </a:r>
            <a:endParaRPr lang="en-US" b="1"/>
          </a:p>
        </p:txBody>
      </p:sp>
      <p:sp>
        <p:nvSpPr>
          <p:cNvPr id="94213" name="Rectangle 5"/>
          <p:cNvSpPr>
            <a:spLocks noChangeArrowheads="1"/>
          </p:cNvSpPr>
          <p:nvPr/>
        </p:nvSpPr>
        <p:spPr bwMode="auto">
          <a:xfrm>
            <a:off x="0" y="765175"/>
            <a:ext cx="9144000" cy="4486275"/>
          </a:xfrm>
          <a:prstGeom prst="rect">
            <a:avLst/>
          </a:prstGeom>
          <a:noFill/>
          <a:ln w="9525">
            <a:noFill/>
            <a:miter lim="800000"/>
            <a:headEnd/>
            <a:tailEnd/>
          </a:ln>
          <a:effectLst/>
        </p:spPr>
        <p:txBody>
          <a:bodyPr anchor="ctr">
            <a:spAutoFit/>
          </a:bodyPr>
          <a:lstStyle/>
          <a:p>
            <a:pPr algn="just"/>
            <a:r>
              <a:rPr lang="sv-SE"/>
              <a:t>Pamćenje podataka u memorijama uvek se svodi na pamćenje nula i je­dinice. To se može ostvariti na različite načine. Osnovni element </a:t>
            </a:r>
            <a:r>
              <a:rPr lang="sv-SE">
                <a:hlinkClick r:id="rId3" tooltip="Memorije"/>
              </a:rPr>
              <a:t>memorije</a:t>
            </a:r>
            <a:r>
              <a:rPr lang="sv-SE"/>
              <a:t>, nazovimo memorijska ćelija, beleži i pamti jednu nulu ili jedi­nicu, odnosno jedan binarni bit. </a:t>
            </a:r>
            <a:r>
              <a:rPr lang="en-US">
                <a:hlinkClick r:id="rId3" tooltip="Memorije"/>
              </a:rPr>
              <a:t>Memorije</a:t>
            </a:r>
            <a:r>
              <a:rPr lang="en-US"/>
              <a:t> moraju biti u stanju da beleže veliki broj bitova povezanih u bajtove i reči. Da bi se memorija mogla upotrebljavati, mora postojati mogućnost da se </a:t>
            </a:r>
            <a:r>
              <a:rPr lang="en-US">
                <a:hlinkClick r:id="rId4" tooltip="Podaci"/>
              </a:rPr>
              <a:t>podaci</a:t>
            </a:r>
            <a:r>
              <a:rPr lang="en-US"/>
              <a:t> upisuju u memoriju i da se čitaju iz nje. To znači da elementarne ćelije za pamćenje po­jedinačnih bitova treba na odgovarajući način povezati tako da mogu is­punjavati zadatke koji se od njih traže. Elementarne memorijske ćelije mogu biti povezane na različite načine ili, kako se drukčije kaže, </a:t>
            </a:r>
            <a:r>
              <a:rPr lang="en-US">
                <a:hlinkClick r:id="rId3" tooltip="Memorije"/>
              </a:rPr>
              <a:t>memorije</a:t>
            </a:r>
            <a:r>
              <a:rPr lang="en-US"/>
              <a:t> mogu biti organizovane na različite načine. Tako postoje dvo­dimenzionalne i </a:t>
            </a:r>
            <a:r>
              <a:rPr lang="en-US">
                <a:hlinkClick r:id="rId5" tooltip="Trodimenzionalne memorije"/>
              </a:rPr>
              <a:t>trodimenzionalne memorije</a:t>
            </a:r>
            <a:r>
              <a:rPr lang="en-US"/>
              <a:t>, i </a:t>
            </a:r>
            <a:r>
              <a:rPr lang="en-US">
                <a:hlinkClick r:id="rId3" tooltip="Memorije"/>
              </a:rPr>
              <a:t>memorije</a:t>
            </a:r>
            <a:r>
              <a:rPr lang="en-US"/>
              <a:t> organizovane kao stek. Osim takvih paralelnih organizacija memorija kod kojih se odjednom može upisivati ili čitati cela jedna reč ili bajt i to sa slučajnim pristupom, postoje i serijske </a:t>
            </a:r>
            <a:r>
              <a:rPr lang="en-US">
                <a:hlinkClick r:id="rId3" tooltip="Memorije"/>
              </a:rPr>
              <a:t>memorije</a:t>
            </a:r>
            <a:r>
              <a:rPr lang="en-US"/>
              <a:t> kod kojih se </a:t>
            </a:r>
            <a:r>
              <a:rPr lang="en-US">
                <a:hlinkClick r:id="rId4" tooltip="Podaci"/>
              </a:rPr>
              <a:t>podaci</a:t>
            </a:r>
            <a:r>
              <a:rPr lang="en-US"/>
              <a:t> kreću jedan iza drugog, pa se bitovima može pristupiti samo određenim redosledom, a ne slučajno. Razmotrićemo karakteristične tipove organizacija memorija, i to prvo dvodimanzionalne, a zatim trodimanzionalne </a:t>
            </a:r>
            <a:r>
              <a:rPr lang="en-US">
                <a:hlinkClick r:id="rId3" tooltip="Memorije"/>
              </a:rPr>
              <a:t>memorije</a:t>
            </a:r>
            <a:r>
              <a:rPr lang="en-US"/>
              <a:t>, stek-</a:t>
            </a:r>
            <a:r>
              <a:rPr lang="en-US">
                <a:hlinkClick r:id="rId3" tooltip="Memorije"/>
              </a:rPr>
              <a:t>memorije</a:t>
            </a:r>
            <a:r>
              <a:rPr lang="en-US"/>
              <a:t> i serijske pomeračke </a:t>
            </a:r>
            <a:r>
              <a:rPr lang="en-US">
                <a:hlinkClick r:id="rId3" tooltip="Memorije"/>
              </a:rPr>
              <a:t>memorije</a:t>
            </a:r>
            <a:r>
              <a:rPr lang="en-US"/>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ChangeArrowheads="1"/>
          </p:cNvSpPr>
          <p:nvPr/>
        </p:nvSpPr>
        <p:spPr bwMode="auto">
          <a:xfrm>
            <a:off x="2843213" y="333375"/>
            <a:ext cx="3282950" cy="366713"/>
          </a:xfrm>
          <a:prstGeom prst="rect">
            <a:avLst/>
          </a:prstGeom>
          <a:noFill/>
          <a:ln w="9525">
            <a:noFill/>
            <a:miter lim="800000"/>
            <a:headEnd/>
            <a:tailEnd/>
          </a:ln>
          <a:effectLst/>
        </p:spPr>
        <p:txBody>
          <a:bodyPr wrap="none" anchor="ctr">
            <a:spAutoFit/>
          </a:bodyPr>
          <a:lstStyle/>
          <a:p>
            <a:pPr algn="l"/>
            <a:r>
              <a:rPr lang="en-US" b="1">
                <a:hlinkClick r:id="rId2" tooltip="Dvodimenzionalne memorije"/>
              </a:rPr>
              <a:t>Dvodimenzionalne memorije</a:t>
            </a:r>
            <a:endParaRPr lang="en-US" b="1"/>
          </a:p>
        </p:txBody>
      </p:sp>
      <p:sp>
        <p:nvSpPr>
          <p:cNvPr id="95240" name="Rectangle 8"/>
          <p:cNvSpPr>
            <a:spLocks noChangeArrowheads="1"/>
          </p:cNvSpPr>
          <p:nvPr/>
        </p:nvSpPr>
        <p:spPr bwMode="auto">
          <a:xfrm>
            <a:off x="0" y="908050"/>
            <a:ext cx="8675688" cy="2563813"/>
          </a:xfrm>
          <a:prstGeom prst="rect">
            <a:avLst/>
          </a:prstGeom>
          <a:noFill/>
          <a:ln w="9525">
            <a:noFill/>
            <a:miter lim="800000"/>
            <a:headEnd/>
            <a:tailEnd/>
          </a:ln>
          <a:effectLst/>
        </p:spPr>
        <p:txBody>
          <a:bodyPr anchor="ctr">
            <a:spAutoFit/>
          </a:bodyPr>
          <a:lstStyle/>
          <a:p>
            <a:r>
              <a:rPr lang="pl-PL"/>
              <a:t>Kako izgleda organizacija dvodimenzionalnih memorija prikazano je na slici 3.45. Memorijski elementi (ćelije) pore|ani su jedan do drugog tako da niz takvih horizontalno pore|anih elemenata ( jedan red ) može da znači jednu reč. Memorijski elementi svrstani u vertikalne kolone čine bitove iste težine u različitim rečima. Tako prva kolona sleva može zapisivati podatke 20, druga kolona 21, treća 22 i poslednja 2m-1, gde je </a:t>
            </a:r>
            <a:r>
              <a:rPr lang="pl-PL" b="1"/>
              <a:t>m</a:t>
            </a:r>
            <a:r>
              <a:rPr lang="pl-PL"/>
              <a:t> dužina upotrebljene reči.  </a:t>
            </a:r>
            <a:endParaRPr lang="sv-SE"/>
          </a:p>
          <a:p>
            <a:r>
              <a:rPr lang="sv-SE"/>
              <a:t>Adresni registar od </a:t>
            </a:r>
            <a:r>
              <a:rPr lang="sv-SE" b="1"/>
              <a:t>n</a:t>
            </a:r>
            <a:r>
              <a:rPr lang="sv-SE"/>
              <a:t>-bitova može imati 2n različitih stanja. Svako takvo stanje dekoder pretvara u stanje </a:t>
            </a:r>
            <a:r>
              <a:rPr lang="sv-SE" b="1"/>
              <a:t>1</a:t>
            </a:r>
            <a:r>
              <a:rPr lang="sv-SE"/>
              <a:t> samo na jednoj od 2n izlaznih linija koje služe za selekciju adresirane memorijske lokacije sa koje se čita ili u koju se upisuje</a:t>
            </a:r>
            <a:r>
              <a:rPr lang="en-US"/>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692" name="Picture 235"/>
          <p:cNvPicPr>
            <a:picLocks noChangeAspect="1" noChangeArrowheads="1"/>
          </p:cNvPicPr>
          <p:nvPr/>
        </p:nvPicPr>
        <p:blipFill>
          <a:blip r:embed="rId2" cstate="print"/>
          <a:srcRect/>
          <a:stretch>
            <a:fillRect/>
          </a:stretch>
        </p:blipFill>
        <p:spPr bwMode="auto">
          <a:xfrm>
            <a:off x="1692275" y="260350"/>
            <a:ext cx="6227763" cy="4078288"/>
          </a:xfrm>
          <a:prstGeom prst="rect">
            <a:avLst/>
          </a:prstGeom>
          <a:noFill/>
          <a:ln w="9525">
            <a:noFill/>
            <a:miter lim="800000"/>
            <a:headEnd/>
            <a:tailEnd/>
          </a:ln>
        </p:spPr>
      </p:pic>
      <p:sp>
        <p:nvSpPr>
          <p:cNvPr id="114693" name="Rectangle 5"/>
          <p:cNvSpPr>
            <a:spLocks noChangeArrowheads="1"/>
          </p:cNvSpPr>
          <p:nvPr/>
        </p:nvSpPr>
        <p:spPr bwMode="auto">
          <a:xfrm>
            <a:off x="2022475" y="4862513"/>
            <a:ext cx="5429250" cy="366712"/>
          </a:xfrm>
          <a:prstGeom prst="rect">
            <a:avLst/>
          </a:prstGeom>
          <a:noFill/>
          <a:ln w="9525">
            <a:noFill/>
            <a:miter lim="800000"/>
            <a:headEnd/>
            <a:tailEnd/>
          </a:ln>
          <a:effectLst/>
        </p:spPr>
        <p:txBody>
          <a:bodyPr wrap="none" anchor="ctr">
            <a:spAutoFit/>
          </a:bodyPr>
          <a:lstStyle/>
          <a:p>
            <a:r>
              <a:rPr lang="en-US"/>
              <a:t>Slika 3.45 Organizacija dvodimenzionalne memorije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4"/>
          <p:cNvSpPr>
            <a:spLocks noChangeArrowheads="1"/>
          </p:cNvSpPr>
          <p:nvPr/>
        </p:nvSpPr>
        <p:spPr bwMode="auto">
          <a:xfrm>
            <a:off x="395288" y="620713"/>
            <a:ext cx="8208962" cy="5310187"/>
          </a:xfrm>
          <a:prstGeom prst="rect">
            <a:avLst/>
          </a:prstGeom>
          <a:noFill/>
          <a:ln w="9525">
            <a:noFill/>
            <a:miter lim="800000"/>
            <a:headEnd/>
            <a:tailEnd/>
          </a:ln>
          <a:effectLst/>
        </p:spPr>
        <p:txBody>
          <a:bodyPr anchor="ctr">
            <a:spAutoFit/>
          </a:bodyPr>
          <a:lstStyle/>
          <a:p>
            <a:pPr algn="just"/>
            <a:r>
              <a:rPr lang="en-US"/>
              <a:t>U jednom trenutku vremena, linijama za selekciju može se aktivirati samo jedan horizontalni red memorijskih elemenata koji čine jednu reč. Ostali horizontalni redovi nisu aktivni i ne učestvuju u operaciji čitanja ili upisivanja. Kada se generiše odgovarajući signal na liniji za upisivanje, podatak doveden na ulazne linije upisuju se u odgovarajuće ćelije selek­tovane reči. Pri čitanju stanja odgovarajućih memorijskih elemenata se­lektovana reč se pojavljuju na izlaznim linijama. Signal za čitanje obično je komplement signala za upisivanje, tj. stanje 1 na vodu za upisivanje omogućuje upis podataka u memorijski element, a pri stanju 0 na toj liniji pojavljuju se </a:t>
            </a:r>
            <a:r>
              <a:rPr lang="en-US">
                <a:hlinkClick r:id="rId2" tooltip="Podaci"/>
              </a:rPr>
              <a:t>podaci</a:t>
            </a:r>
            <a:r>
              <a:rPr lang="en-US"/>
              <a:t> na izlaznim linijama. Jednu dimenziju takve </a:t>
            </a:r>
            <a:r>
              <a:rPr lang="en-US">
                <a:hlinkClick r:id="rId3" tooltip="Memorije"/>
              </a:rPr>
              <a:t>memorije</a:t>
            </a:r>
            <a:r>
              <a:rPr lang="en-US"/>
              <a:t> čine adrese lokacija (na slici 3.45 ver­tikalno), a drugu dimenziju dužina reči (na slici 3.45 horizontalno). Zbog toga je nazivamo dvodimenzionalnom memorijom (a neki to nazivaju i jed­nodimenzionalnim, linearnim adresiranjem). Međutim, treba istaći da je takva organizacija prilično nepraktična, jer treba imati onoliko selek­cionih linija koliko memorija ima reči. Koliko je to linija, dovoljno je reći da za LSI-</a:t>
            </a:r>
            <a:r>
              <a:rPr lang="en-US">
                <a:hlinkClick r:id="rId3" tooltip="Memorije"/>
              </a:rPr>
              <a:t>memorije</a:t>
            </a:r>
            <a:r>
              <a:rPr lang="en-US"/>
              <a:t> (</a:t>
            </a:r>
            <a:r>
              <a:rPr lang="en-US">
                <a:hlinkClick r:id="rId3" tooltip="Memorije"/>
              </a:rPr>
              <a:t>memorije</a:t>
            </a:r>
            <a:r>
              <a:rPr lang="en-US"/>
              <a:t> visokog stepena integracije, Large Scale Integration) od 64K bita uz 8-bitne reči, treba više od 8000 linija. Treba reći još i to da se kapaciteti LSI-memorija obično izraćavaju u broju bitova, a ne bajtova. Tako LSI-memorija od 8K bita može prikazati 1K bajt, a ona od 64K bita predstavlja 8K bajta.</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0" name="Rectangle 4"/>
          <p:cNvSpPr>
            <a:spLocks noChangeArrowheads="1"/>
          </p:cNvSpPr>
          <p:nvPr/>
        </p:nvSpPr>
        <p:spPr bwMode="auto">
          <a:xfrm>
            <a:off x="2771775" y="606425"/>
            <a:ext cx="3219450" cy="366713"/>
          </a:xfrm>
          <a:prstGeom prst="rect">
            <a:avLst/>
          </a:prstGeom>
          <a:noFill/>
          <a:ln w="9525">
            <a:noFill/>
            <a:miter lim="800000"/>
            <a:headEnd/>
            <a:tailEnd/>
          </a:ln>
          <a:effectLst/>
        </p:spPr>
        <p:txBody>
          <a:bodyPr wrap="none" anchor="ctr">
            <a:spAutoFit/>
          </a:bodyPr>
          <a:lstStyle/>
          <a:p>
            <a:r>
              <a:rPr lang="en-US" b="1">
                <a:hlinkClick r:id="rId2" tooltip="Trodimenzionalne memorije"/>
              </a:rPr>
              <a:t>Trodimenzionalne memorije</a:t>
            </a:r>
            <a:endParaRPr lang="en-US"/>
          </a:p>
        </p:txBody>
      </p:sp>
      <p:sp>
        <p:nvSpPr>
          <p:cNvPr id="116741" name="Rectangle 5"/>
          <p:cNvSpPr>
            <a:spLocks noChangeArrowheads="1"/>
          </p:cNvSpPr>
          <p:nvPr/>
        </p:nvSpPr>
        <p:spPr bwMode="auto">
          <a:xfrm>
            <a:off x="468313" y="1268413"/>
            <a:ext cx="8675687" cy="3387725"/>
          </a:xfrm>
          <a:prstGeom prst="rect">
            <a:avLst/>
          </a:prstGeom>
          <a:noFill/>
          <a:ln w="9525">
            <a:noFill/>
            <a:miter lim="800000"/>
            <a:headEnd/>
            <a:tailEnd/>
          </a:ln>
          <a:effectLst/>
        </p:spPr>
        <p:txBody>
          <a:bodyPr anchor="ctr">
            <a:spAutoFit/>
          </a:bodyPr>
          <a:lstStyle/>
          <a:p>
            <a:pPr algn="l"/>
            <a:r>
              <a:rPr lang="pl-PL"/>
              <a:t>Dvodimenzionalna memorija mora imati veliki broj linija za selekciju reči, odnosno onoliko linija koliko ima reči. To znači da uz 25610, 102410 ili 409610 upotrebljenih reči, mora imati isto toliko selekcionih linija. Toliki broj selekcionih linija predstavlja problem, pa se nastoji da se njihov broj smanji upotrebom </a:t>
            </a:r>
            <a:r>
              <a:rPr lang="pl-PL">
                <a:hlinkClick r:id="rId2" tooltip="Trodimenzionalne memorije"/>
              </a:rPr>
              <a:t>trodimenzionalne memorije</a:t>
            </a:r>
            <a:r>
              <a:rPr lang="pl-PL"/>
              <a:t>. To se postiže tako da se selekcija pojedine memorijske ćelije ne izvrši do kraja u posebnom spoljnjem dekoderu, već se deo selekcije izvodi i u samoj memorijskoj ćeliji. Pod spoqnom selekcijom podrazumeva se sve ono što se nalazi izvan memorijskih ćelija, iako može biti na istom čipu. Najjednostavniji način takvog adresiranja pojedinih ćelija </a:t>
            </a:r>
            <a:r>
              <a:rPr lang="pl-PL">
                <a:hlinkClick r:id="rId3" tooltip="Memorije"/>
              </a:rPr>
              <a:t>memorije</a:t>
            </a:r>
            <a:r>
              <a:rPr lang="pl-PL"/>
              <a:t> jeste kad se adresni registar i dekoder podeli na dva dela, obično na dve polovine, jedna za horizontalno adresiranje, a druga za vertikalno. Svaka polovina odabere po jednu adresnu liniju u skladu sa podatkom koji je zapisan na odgovarajućoj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4"/>
          <p:cNvSpPr>
            <a:spLocks noChangeArrowheads="1"/>
          </p:cNvSpPr>
          <p:nvPr/>
        </p:nvSpPr>
        <p:spPr bwMode="auto">
          <a:xfrm>
            <a:off x="539750" y="549275"/>
            <a:ext cx="8280400" cy="1739900"/>
          </a:xfrm>
          <a:prstGeom prst="rect">
            <a:avLst/>
          </a:prstGeom>
          <a:noFill/>
          <a:ln w="9525">
            <a:noFill/>
            <a:miter lim="800000"/>
            <a:headEnd/>
            <a:tailEnd/>
          </a:ln>
          <a:effectLst/>
        </p:spPr>
        <p:txBody>
          <a:bodyPr anchor="ctr">
            <a:spAutoFit/>
          </a:bodyPr>
          <a:lstStyle/>
          <a:p>
            <a:pPr algn="l"/>
            <a:r>
              <a:rPr lang="pl-PL"/>
              <a:t>horizontalnoj, odnosno vertikalnoj polovini adresnog registra. </a:t>
            </a:r>
            <a:r>
              <a:rPr lang="sv-SE"/>
              <a:t>Adresira se samo ona memorijska ćelija koja se nalazi na preseku odabrane horizontalne i vertikalne linije. To se izvodi tako da se u svaku memorijsku ćeliju doda I kolo koje odabere memorijsku ćeliju samo onda kad su odabrane i horizontalne i vertikalne linije koje dolaze iz spoljnjeg dekodera. Kako se to može izvesti pokazano je za jednu ravan </a:t>
            </a:r>
            <a:r>
              <a:rPr lang="sv-SE">
                <a:hlinkClick r:id="rId2" tooltip="Trodimenzionalne memorije"/>
              </a:rPr>
              <a:t>trodimenzionalne memorije</a:t>
            </a:r>
            <a:r>
              <a:rPr lang="sv-SE"/>
              <a:t> na slici 3.46</a:t>
            </a:r>
            <a:r>
              <a:rPr lang="en-US"/>
              <a:t> </a:t>
            </a:r>
          </a:p>
        </p:txBody>
      </p:sp>
      <p:pic>
        <p:nvPicPr>
          <p:cNvPr id="117765" name="Picture 238"/>
          <p:cNvPicPr>
            <a:picLocks noChangeAspect="1" noChangeArrowheads="1"/>
          </p:cNvPicPr>
          <p:nvPr/>
        </p:nvPicPr>
        <p:blipFill>
          <a:blip r:embed="rId3" cstate="print"/>
          <a:srcRect/>
          <a:stretch>
            <a:fillRect/>
          </a:stretch>
        </p:blipFill>
        <p:spPr bwMode="auto">
          <a:xfrm>
            <a:off x="3346450" y="2349500"/>
            <a:ext cx="5329238" cy="3743325"/>
          </a:xfrm>
          <a:prstGeom prst="rect">
            <a:avLst/>
          </a:prstGeom>
          <a:noFill/>
          <a:ln w="9525">
            <a:noFill/>
            <a:miter lim="800000"/>
            <a:headEnd/>
            <a:tailEnd/>
          </a:ln>
        </p:spPr>
      </p:pic>
      <p:sp>
        <p:nvSpPr>
          <p:cNvPr id="117766" name="Rectangle 6"/>
          <p:cNvSpPr>
            <a:spLocks noChangeArrowheads="1"/>
          </p:cNvSpPr>
          <p:nvPr/>
        </p:nvSpPr>
        <p:spPr bwMode="auto">
          <a:xfrm>
            <a:off x="0" y="5084763"/>
            <a:ext cx="3130550" cy="641350"/>
          </a:xfrm>
          <a:prstGeom prst="rect">
            <a:avLst/>
          </a:prstGeom>
          <a:noFill/>
          <a:ln w="9525">
            <a:noFill/>
            <a:miter lim="800000"/>
            <a:headEnd/>
            <a:tailEnd/>
          </a:ln>
          <a:effectLst/>
        </p:spPr>
        <p:txBody>
          <a:bodyPr wrap="none" anchor="ctr">
            <a:spAutoFit/>
          </a:bodyPr>
          <a:lstStyle/>
          <a:p>
            <a:pPr algn="l"/>
            <a:r>
              <a:rPr lang="en-US"/>
              <a:t>Slika 3.46.Prikaz jedne ravni </a:t>
            </a:r>
            <a:endParaRPr lang="sr-Latn-CS"/>
          </a:p>
          <a:p>
            <a:pPr algn="l"/>
            <a:r>
              <a:rPr lang="en-US"/>
              <a:t>trodimenzionalne memorije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Rectangle 4"/>
          <p:cNvSpPr>
            <a:spLocks noChangeArrowheads="1"/>
          </p:cNvSpPr>
          <p:nvPr/>
        </p:nvSpPr>
        <p:spPr bwMode="auto">
          <a:xfrm>
            <a:off x="252413" y="115888"/>
            <a:ext cx="8496300" cy="2838450"/>
          </a:xfrm>
          <a:prstGeom prst="rect">
            <a:avLst/>
          </a:prstGeom>
          <a:noFill/>
          <a:ln w="9525">
            <a:noFill/>
            <a:miter lim="800000"/>
            <a:headEnd/>
            <a:tailEnd/>
          </a:ln>
          <a:effectLst/>
        </p:spPr>
        <p:txBody>
          <a:bodyPr anchor="ctr">
            <a:spAutoFit/>
          </a:bodyPr>
          <a:lstStyle/>
          <a:p>
            <a:pPr algn="just"/>
            <a:r>
              <a:rPr lang="sv-SE"/>
              <a:t>Polovina adrese namenjena je adresiranju reda (Y=n/2), a polovina adre­siranju kolone (X=n/2). Odabere se ćelija koja se nalazi na preseku oda­branih linija X i Y. Samo se u tu memorijsku ćeliju može upisati podatak kad se on pri postojanju signala za upisivanje nalazi na linija za po­datke. Isto se tako iz te ćelije može pročitati podatak, i on se takođe pojavljuje na liniji za podatke. Razmotrimo sada koliko dekoderskih linija treba za dvodimenzionalnu, odnosno trodimenzionalnu memoriju. Kod </a:t>
            </a:r>
            <a:r>
              <a:rPr lang="sv-SE">
                <a:hlinkClick r:id="rId2" tooltip="Dvodimenzionalne memorije"/>
              </a:rPr>
              <a:t>dvodimenzionalne memorije</a:t>
            </a:r>
            <a:r>
              <a:rPr lang="sv-SE"/>
              <a:t>, za n adresnih bitova na adresnom regi­stru potrebno je 2n izlaznih adresnih linija iz jedinstvenog dekodera. Kod trodimenzionalne svaki dekoder ima 2n/2 linija, a oba zajedno imaju 2·2n/2 = 2n/2+1, tj. približno dvostruko manje.</a:t>
            </a:r>
          </a:p>
        </p:txBody>
      </p:sp>
      <p:sp>
        <p:nvSpPr>
          <p:cNvPr id="118789" name="Rectangle 5"/>
          <p:cNvSpPr>
            <a:spLocks noChangeArrowheads="1"/>
          </p:cNvSpPr>
          <p:nvPr/>
        </p:nvSpPr>
        <p:spPr bwMode="auto">
          <a:xfrm>
            <a:off x="250825" y="3213100"/>
            <a:ext cx="8135938" cy="3113088"/>
          </a:xfrm>
          <a:prstGeom prst="rect">
            <a:avLst/>
          </a:prstGeom>
          <a:noFill/>
          <a:ln w="9525">
            <a:noFill/>
            <a:miter lim="800000"/>
            <a:headEnd/>
            <a:tailEnd/>
          </a:ln>
          <a:effectLst/>
        </p:spPr>
        <p:txBody>
          <a:bodyPr anchor="ctr">
            <a:spAutoFit/>
          </a:bodyPr>
          <a:lstStyle/>
          <a:p>
            <a:pPr algn="l"/>
            <a:r>
              <a:rPr lang="sv-SE"/>
              <a:t>Memoriju koja je ovde nazvana trodimenzionalnom neki nazivaju i memori­jom sa dvodimenzionalnim adresiranjem, odnosno memorijom sa koinci­dentnim adresiranjem. Kod </a:t>
            </a:r>
            <a:r>
              <a:rPr lang="sv-SE">
                <a:hlinkClick r:id="rId3" tooltip="Trodimenzionalne memorije"/>
              </a:rPr>
              <a:t>trodimenzionalne memorije</a:t>
            </a:r>
            <a:r>
              <a:rPr lang="sv-SE"/>
              <a:t> adrese čine dve dimenzije, a dužina reči treću dimenziju. </a:t>
            </a:r>
            <a:r>
              <a:rPr lang="pl-PL"/>
              <a:t>Da bi se organizovala takva trodimenzionalna memorija treba onoliko ravni </a:t>
            </a:r>
            <a:r>
              <a:rPr lang="pl-PL">
                <a:hlinkClick r:id="rId4" tooltip="Memorije"/>
              </a:rPr>
              <a:t>memorije</a:t>
            </a:r>
            <a:r>
              <a:rPr lang="pl-PL"/>
              <a:t> (kao što je ona na slici 3.46), koliko je bitova duga reč koja se pamti. U ravni </a:t>
            </a:r>
            <a:r>
              <a:rPr lang="pl-PL">
                <a:hlinkClick r:id="rId3" tooltip="Trodimenzionalne memorije"/>
              </a:rPr>
              <a:t>trodimenzionalne memorije</a:t>
            </a:r>
            <a:r>
              <a:rPr lang="pl-PL"/>
              <a:t> prikazanoj na slici 3.46, adresira se samo jedna memorijska ćelija. Ona predstavlja jedan bit (npr. nulti bit) adresirane reči, a sve ostale memorijske ćelije u toj ravni predstavqaju po jedan bit različitih reči. To znači da pri takvoj organizaciji </a:t>
            </a:r>
            <a:r>
              <a:rPr lang="pl-PL">
                <a:hlinkClick r:id="rId4" tooltip="Memorije"/>
              </a:rPr>
              <a:t>memorije</a:t>
            </a:r>
            <a:r>
              <a:rPr lang="pl-PL"/>
              <a:t> u jednoj ravni ima onoliko jednobitnih reči koliko ima bitova u toj ravni. </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4"/>
          <p:cNvSpPr>
            <a:spLocks noChangeArrowheads="1"/>
          </p:cNvSpPr>
          <p:nvPr/>
        </p:nvSpPr>
        <p:spPr bwMode="auto">
          <a:xfrm>
            <a:off x="0" y="333375"/>
            <a:ext cx="8675688" cy="915988"/>
          </a:xfrm>
          <a:prstGeom prst="rect">
            <a:avLst/>
          </a:prstGeom>
          <a:noFill/>
          <a:ln w="9525">
            <a:noFill/>
            <a:miter lim="800000"/>
            <a:headEnd/>
            <a:tailEnd/>
          </a:ln>
          <a:effectLst/>
        </p:spPr>
        <p:txBody>
          <a:bodyPr>
            <a:spAutoFit/>
          </a:bodyPr>
          <a:lstStyle/>
          <a:p>
            <a:r>
              <a:rPr lang="pl-PL"/>
              <a:t>Prema tome, da bi se dobilo više bitova tj. memorijska reč, treba upotrebqavati onoliko ravni </a:t>
            </a:r>
            <a:r>
              <a:rPr lang="pl-PL">
                <a:hlinkClick r:id="rId2" tooltip="Memorije"/>
              </a:rPr>
              <a:t>memorije</a:t>
            </a:r>
            <a:r>
              <a:rPr lang="pl-PL"/>
              <a:t> koliko su duge reči koje treba pamtiti. </a:t>
            </a:r>
            <a:r>
              <a:rPr lang="en-US"/>
              <a:t>Organizacija takve </a:t>
            </a:r>
            <a:r>
              <a:rPr lang="en-US">
                <a:hlinkClick r:id="rId2" tooltip="Memorije"/>
              </a:rPr>
              <a:t>memorije</a:t>
            </a:r>
            <a:r>
              <a:rPr lang="en-US"/>
              <a:t> prikazana je na slici 3.47. </a:t>
            </a:r>
          </a:p>
        </p:txBody>
      </p:sp>
      <p:pic>
        <p:nvPicPr>
          <p:cNvPr id="119813" name="Picture 241"/>
          <p:cNvPicPr>
            <a:picLocks noChangeAspect="1" noChangeArrowheads="1"/>
          </p:cNvPicPr>
          <p:nvPr/>
        </p:nvPicPr>
        <p:blipFill>
          <a:blip r:embed="rId3" cstate="print"/>
          <a:srcRect/>
          <a:stretch>
            <a:fillRect/>
          </a:stretch>
        </p:blipFill>
        <p:spPr bwMode="auto">
          <a:xfrm>
            <a:off x="1476375" y="1341438"/>
            <a:ext cx="5759450" cy="4319587"/>
          </a:xfrm>
          <a:prstGeom prst="rect">
            <a:avLst/>
          </a:prstGeom>
          <a:noFill/>
          <a:ln w="9525">
            <a:noFill/>
            <a:miter lim="800000"/>
            <a:headEnd/>
            <a:tailEnd/>
          </a:ln>
        </p:spPr>
      </p:pic>
      <p:sp>
        <p:nvSpPr>
          <p:cNvPr id="119814" name="Rectangle 6"/>
          <p:cNvSpPr>
            <a:spLocks noChangeArrowheads="1"/>
          </p:cNvSpPr>
          <p:nvPr/>
        </p:nvSpPr>
        <p:spPr bwMode="auto">
          <a:xfrm>
            <a:off x="1876425" y="5654675"/>
            <a:ext cx="5391150" cy="366713"/>
          </a:xfrm>
          <a:prstGeom prst="rect">
            <a:avLst/>
          </a:prstGeom>
          <a:noFill/>
          <a:ln w="9525">
            <a:noFill/>
            <a:miter lim="800000"/>
            <a:headEnd/>
            <a:tailEnd/>
          </a:ln>
          <a:effectLst/>
        </p:spPr>
        <p:txBody>
          <a:bodyPr wrap="none" anchor="ctr">
            <a:spAutoFit/>
          </a:bodyPr>
          <a:lstStyle/>
          <a:p>
            <a:r>
              <a:rPr lang="en-US"/>
              <a:t>Slika 3.47. Organizacija trodimenzionalne memorije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ChangeArrowheads="1"/>
          </p:cNvSpPr>
          <p:nvPr/>
        </p:nvSpPr>
        <p:spPr bwMode="auto">
          <a:xfrm>
            <a:off x="250825" y="119063"/>
            <a:ext cx="8675688" cy="2014537"/>
          </a:xfrm>
          <a:prstGeom prst="rect">
            <a:avLst/>
          </a:prstGeom>
          <a:noFill/>
          <a:ln w="9525">
            <a:noFill/>
            <a:miter lim="800000"/>
            <a:headEnd/>
            <a:tailEnd/>
          </a:ln>
          <a:effectLst/>
        </p:spPr>
        <p:txBody>
          <a:bodyPr anchor="ctr">
            <a:spAutoFit/>
          </a:bodyPr>
          <a:lstStyle/>
          <a:p>
            <a:pPr algn="just"/>
            <a:r>
              <a:rPr lang="sv-SE"/>
              <a:t>Ako bi komponente koje treba povezati bili </a:t>
            </a:r>
            <a:r>
              <a:rPr lang="sv-SE">
                <a:hlinkClick r:id="rId2" tooltip="Registri"/>
              </a:rPr>
              <a:t>registri</a:t>
            </a:r>
            <a:r>
              <a:rPr lang="sv-SE"/>
              <a:t> sa </a:t>
            </a:r>
            <a:r>
              <a:rPr lang="sv-SE" b="1"/>
              <a:t>n</a:t>
            </a:r>
            <a:r>
              <a:rPr lang="sv-SE"/>
              <a:t> botova, onda je za povezivanje </a:t>
            </a:r>
            <a:r>
              <a:rPr lang="sv-SE" b="1"/>
              <a:t>p</a:t>
            </a:r>
            <a:r>
              <a:rPr lang="sv-SE"/>
              <a:t> registra potrebno: (</a:t>
            </a:r>
            <a:r>
              <a:rPr lang="sv-SE" b="1"/>
              <a:t>p-1</a:t>
            </a:r>
            <a:r>
              <a:rPr lang="sv-SE"/>
              <a:t>)</a:t>
            </a:r>
            <a:r>
              <a:rPr lang="sv-SE" b="1"/>
              <a:t>· p·n/2 </a:t>
            </a:r>
            <a:r>
              <a:rPr lang="sv-SE"/>
              <a:t>linija veze. Pri dodavanju makar i samo jedne nove komponente treba ostvariti veliki broj novih veza, pa je rekonfiguracija sistema praktično vrlo teško izvodiva. Prednost ove strukture je velika brzina prenosa, jer se istovremeno može ostvariti veći broj međusobnih veza jednovremeno (povezivanje više re­gistara) i pouzdanost, jer se u slučaju otkaza direktne veze, veza između dva registra može uspostaviti preko drugih registara.</a:t>
            </a:r>
          </a:p>
        </p:txBody>
      </p:sp>
      <p:sp>
        <p:nvSpPr>
          <p:cNvPr id="82949" name="Rectangle 5"/>
          <p:cNvSpPr>
            <a:spLocks noChangeArrowheads="1"/>
          </p:cNvSpPr>
          <p:nvPr/>
        </p:nvSpPr>
        <p:spPr bwMode="auto">
          <a:xfrm>
            <a:off x="0" y="2084388"/>
            <a:ext cx="8748713" cy="3937000"/>
          </a:xfrm>
          <a:prstGeom prst="rect">
            <a:avLst/>
          </a:prstGeom>
          <a:noFill/>
          <a:ln w="9525">
            <a:noFill/>
            <a:miter lim="800000"/>
            <a:headEnd/>
            <a:tailEnd/>
          </a:ln>
          <a:effectLst/>
        </p:spPr>
        <p:txBody>
          <a:bodyPr anchor="ctr">
            <a:spAutoFit/>
          </a:bodyPr>
          <a:lstStyle/>
          <a:p>
            <a:r>
              <a:rPr lang="sv-SE"/>
              <a:t>Rešenje problema povezivanja više komponenti jeste u korišćenju za­jedničkih komunikacionih linija koje se zovu sabirnice ili </a:t>
            </a:r>
            <a:r>
              <a:rPr lang="sv-SE">
                <a:hlinkClick r:id="rId3" tooltip="Magistrale"/>
              </a:rPr>
              <a:t>magistrale</a:t>
            </a:r>
            <a:r>
              <a:rPr lang="sv-SE"/>
              <a:t> (</a:t>
            </a:r>
            <a:r>
              <a:rPr lang="sv-SE" b="1"/>
              <a:t>bus</a:t>
            </a:r>
            <a:r>
              <a:rPr lang="sv-SE"/>
              <a:t>), kao što je prikazano na slici 3.36.</a:t>
            </a:r>
          </a:p>
          <a:p>
            <a:r>
              <a:rPr lang="sv-SE"/>
              <a:t>Grupa linija preko kojih se informacije u binarnom obliku prenose između registara u sastavu centralnog procesora, naziva se interna magistrala. U ovakvoj organizaciji CPU duž jedne </a:t>
            </a:r>
            <a:r>
              <a:rPr lang="sv-SE">
                <a:hlinkClick r:id="rId3" tooltip="Magistrale"/>
              </a:rPr>
              <a:t>magistrale</a:t>
            </a:r>
            <a:r>
              <a:rPr lang="sv-SE"/>
              <a:t> u jedinici vremena, moguće je ostvariti samo jedan prenos, ali je zato broj linija jednak </a:t>
            </a:r>
            <a:r>
              <a:rPr lang="sv-SE" b="1"/>
              <a:t>n,</a:t>
            </a:r>
            <a:r>
              <a:rPr lang="sv-SE"/>
              <a:t> i ne za­visi od broja registara (i drugih digitalnih sklopova) koji su na nju povezani. Da bi se ostvario prenos između dva registra posredstvom ma­gistrale, mora se putem jedne grupe linija - adresne </a:t>
            </a:r>
            <a:r>
              <a:rPr lang="sv-SE">
                <a:hlinkClick r:id="rId3" tooltip="Magistrale"/>
              </a:rPr>
              <a:t>magistrale</a:t>
            </a:r>
            <a:r>
              <a:rPr lang="sv-SE"/>
              <a:t> (</a:t>
            </a:r>
            <a:r>
              <a:rPr lang="sv-SE" b="1"/>
              <a:t>address bus</a:t>
            </a:r>
            <a:r>
              <a:rPr lang="sv-SE"/>
              <a:t>), poslati binarni broj koji označava adresu registra koji u tom trenutku sudeluje u prenosu podataka, a čiji </a:t>
            </a:r>
            <a:r>
              <a:rPr lang="sv-SE">
                <a:hlinkClick r:id="rId4" tooltip="Podaci"/>
              </a:rPr>
              <a:t>podaci</a:t>
            </a:r>
            <a:r>
              <a:rPr lang="sv-SE"/>
              <a:t> se nalaze (ili će se naći) na magistrali podataka (</a:t>
            </a:r>
            <a:r>
              <a:rPr lang="sv-SE" b="1"/>
              <a:t>data bus</a:t>
            </a:r>
            <a:r>
              <a:rPr lang="sv-SE"/>
              <a:t>). Da bi se sve odvijalo kako treba, brine neka upravljačka jedinica (najčešće u sastavu </a:t>
            </a:r>
            <a:r>
              <a:rPr lang="sv-SE" b="1"/>
              <a:t>CPU</a:t>
            </a:r>
            <a:r>
              <a:rPr lang="sv-SE"/>
              <a:t>) koja preko upravljačke </a:t>
            </a:r>
            <a:r>
              <a:rPr lang="sv-SE">
                <a:hlinkClick r:id="rId3" tooltip="Magistrale"/>
              </a:rPr>
              <a:t>magistrale</a:t>
            </a:r>
            <a:r>
              <a:rPr lang="sv-SE"/>
              <a:t> (</a:t>
            </a:r>
            <a:r>
              <a:rPr lang="sv-SE" b="1"/>
              <a:t>control bus</a:t>
            </a:r>
            <a:r>
              <a:rPr lang="sv-SE"/>
              <a:t>), šalje upravljačke signale koji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Rectangle 4"/>
          <p:cNvSpPr>
            <a:spLocks noChangeArrowheads="1"/>
          </p:cNvSpPr>
          <p:nvPr/>
        </p:nvSpPr>
        <p:spPr bwMode="auto">
          <a:xfrm>
            <a:off x="250825" y="292100"/>
            <a:ext cx="8748713" cy="5584825"/>
          </a:xfrm>
          <a:prstGeom prst="rect">
            <a:avLst/>
          </a:prstGeom>
          <a:noFill/>
          <a:ln w="9525">
            <a:noFill/>
            <a:miter lim="800000"/>
            <a:headEnd/>
            <a:tailEnd/>
          </a:ln>
          <a:effectLst/>
        </p:spPr>
        <p:txBody>
          <a:bodyPr anchor="ctr">
            <a:spAutoFit/>
          </a:bodyPr>
          <a:lstStyle/>
          <a:p>
            <a:pPr algn="just">
              <a:lnSpc>
                <a:spcPct val="200000"/>
              </a:lnSpc>
            </a:pPr>
            <a:r>
              <a:rPr lang="en-US"/>
              <a:t>Dužina reči predstavlja treću dimenziju </a:t>
            </a:r>
            <a:r>
              <a:rPr lang="en-US">
                <a:hlinkClick r:id="rId2" tooltip="Memorije"/>
              </a:rPr>
              <a:t>memorije</a:t>
            </a:r>
            <a:r>
              <a:rPr lang="en-US"/>
              <a:t>, a bitovi jedne memo­rijske reči nalaze se jedan ispod drugog u raznim ravnima </a:t>
            </a:r>
            <a:r>
              <a:rPr lang="en-US">
                <a:hlinkClick r:id="rId2" tooltip="Memorije"/>
              </a:rPr>
              <a:t>memorije</a:t>
            </a:r>
            <a:r>
              <a:rPr lang="en-US"/>
              <a:t>. Pri tome dekodirane adresne linije iz prve ravni prelaze u drugu, zatim treću, itd., pa je, bez obzira na broj ravni, potreban uvek isti broj linija za adresiranje. </a:t>
            </a:r>
            <a:r>
              <a:rPr lang="en-US">
                <a:hlinkClick r:id="rId3" tooltip="Podaci"/>
              </a:rPr>
              <a:t>Podaci</a:t>
            </a:r>
            <a:r>
              <a:rPr lang="en-US"/>
              <a:t> se čitaju i upisuju na linijama za podatke u svakoj ravni. Tako se u nultoj ravni upisuje 20, u prvoj 21, u drugoj 22, trećoj 23, itd. Na slici 3.47, zbog jednostavnosti i preglednosti, prikazane su samo neke važnije linije, a ostale su izostavljene. Malim kružićem označena je osnovna memorijska ćelija, koja je osim pamćenja binarnog podatka obavlja i dodatnu logičku I-operaciju, jer je adresirana samo onda kada postoji logička jedinica i po liniji (X) i po liniji (Y) koje prolaze kroz kružić.</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4"/>
          <p:cNvSpPr>
            <a:spLocks noChangeArrowheads="1"/>
          </p:cNvSpPr>
          <p:nvPr/>
        </p:nvSpPr>
        <p:spPr bwMode="auto">
          <a:xfrm>
            <a:off x="2843213" y="677863"/>
            <a:ext cx="3448050" cy="366712"/>
          </a:xfrm>
          <a:prstGeom prst="rect">
            <a:avLst/>
          </a:prstGeom>
          <a:noFill/>
          <a:ln w="9525">
            <a:noFill/>
            <a:miter lim="800000"/>
            <a:headEnd/>
            <a:tailEnd/>
          </a:ln>
          <a:effectLst/>
        </p:spPr>
        <p:txBody>
          <a:bodyPr wrap="none" anchor="ctr">
            <a:spAutoFit/>
          </a:bodyPr>
          <a:lstStyle/>
          <a:p>
            <a:pPr algn="l"/>
            <a:r>
              <a:rPr lang="en-US" b="1">
                <a:hlinkClick r:id="rId2" tooltip="Memorije organizovane u stek"/>
              </a:rPr>
              <a:t>Memorije organizovane u stek</a:t>
            </a:r>
            <a:endParaRPr lang="en-US"/>
          </a:p>
        </p:txBody>
      </p:sp>
      <p:sp>
        <p:nvSpPr>
          <p:cNvPr id="121861" name="Rectangle 5"/>
          <p:cNvSpPr>
            <a:spLocks noChangeArrowheads="1"/>
          </p:cNvSpPr>
          <p:nvPr/>
        </p:nvSpPr>
        <p:spPr bwMode="auto">
          <a:xfrm>
            <a:off x="468313" y="1460500"/>
            <a:ext cx="8351837" cy="3937000"/>
          </a:xfrm>
          <a:prstGeom prst="rect">
            <a:avLst/>
          </a:prstGeom>
          <a:noFill/>
          <a:ln w="9525">
            <a:noFill/>
            <a:miter lim="800000"/>
            <a:headEnd/>
            <a:tailEnd/>
          </a:ln>
          <a:effectLst/>
        </p:spPr>
        <p:txBody>
          <a:bodyPr anchor="ctr">
            <a:spAutoFit/>
          </a:bodyPr>
          <a:lstStyle/>
          <a:p>
            <a:r>
              <a:rPr lang="pl-PL"/>
              <a:t>Dvodimenzionalna i trodimenzionalna organizacija memorija omogućuju slučajan pristup do svakog podatka. To znači da se bilo koji podatak može čitati ili upisivati nezavisno od tog koji se podatak čitao ili upisivao pre toga. Zbog toga se takve </a:t>
            </a:r>
            <a:r>
              <a:rPr lang="pl-PL">
                <a:hlinkClick r:id="rId3" tooltip="Memorije"/>
              </a:rPr>
              <a:t>memorije</a:t>
            </a:r>
            <a:r>
              <a:rPr lang="pl-PL"/>
              <a:t> i nazivaju memorijima sa slučajnim pristupom, bez obzira na to da li se radi o memorijama </a:t>
            </a:r>
            <a:r>
              <a:rPr lang="pl-PL" b="1"/>
              <a:t>RAM</a:t>
            </a:r>
            <a:r>
              <a:rPr lang="pl-PL"/>
              <a:t> ili </a:t>
            </a:r>
            <a:r>
              <a:rPr lang="pl-PL" b="1"/>
              <a:t>ROM</a:t>
            </a:r>
            <a:r>
              <a:rPr lang="pl-PL"/>
              <a:t>.</a:t>
            </a:r>
            <a:endParaRPr lang="en-US"/>
          </a:p>
          <a:p>
            <a:r>
              <a:rPr lang="pl-PL"/>
              <a:t> </a:t>
            </a:r>
            <a:endParaRPr lang="en-US"/>
          </a:p>
          <a:p>
            <a:r>
              <a:rPr lang="pl-PL"/>
              <a:t>No, postoje i takve organizacije memorija gda se </a:t>
            </a:r>
            <a:r>
              <a:rPr lang="pl-PL">
                <a:hlinkClick r:id="rId4" tooltip="Podaci"/>
              </a:rPr>
              <a:t>podaci</a:t>
            </a:r>
            <a:r>
              <a:rPr lang="pl-PL"/>
              <a:t> mogu upisivati ili čitati samo po nekom redu, pa to nisu </a:t>
            </a:r>
            <a:r>
              <a:rPr lang="pl-PL">
                <a:hlinkClick r:id="rId3" tooltip="Memorije"/>
              </a:rPr>
              <a:t>memorije</a:t>
            </a:r>
            <a:r>
              <a:rPr lang="pl-PL"/>
              <a:t> sa slučajnim pristupom. </a:t>
            </a:r>
            <a:r>
              <a:rPr lang="sv-SE"/>
              <a:t>Jedna od takvih je i stog ili stek memorija (</a:t>
            </a:r>
            <a:r>
              <a:rPr lang="sv-SE" b="1"/>
              <a:t>stack</a:t>
            </a:r>
            <a:r>
              <a:rPr lang="sv-SE"/>
              <a:t>).</a:t>
            </a:r>
            <a:endParaRPr lang="en-US"/>
          </a:p>
          <a:p>
            <a:r>
              <a:rPr lang="sv-SE"/>
              <a:t> </a:t>
            </a:r>
          </a:p>
          <a:p>
            <a:r>
              <a:rPr lang="sv-SE"/>
              <a:t>Memorija organizovana u stek sastoji se od niza registara, od kojih se svaki sastoji od odre|enog broja memorijskih elemenata (ćelija). Takav niz registara, složenih jedan na drugi kao stog, za razliku od memorija sa slučajnim pristupom, ima dostupan samo onaj registar koji je na vrhu </a:t>
            </a:r>
          </a:p>
        </p:txBody>
      </p:sp>
      <p:sp>
        <p:nvSpPr>
          <p:cNvPr id="121862" name="Rectangle 6"/>
          <p:cNvSpPr>
            <a:spLocks noChangeArrowheads="1"/>
          </p:cNvSpPr>
          <p:nvPr/>
        </p:nvSpPr>
        <p:spPr bwMode="auto">
          <a:xfrm>
            <a:off x="611188" y="5465763"/>
            <a:ext cx="7921625" cy="915987"/>
          </a:xfrm>
          <a:prstGeom prst="rect">
            <a:avLst/>
          </a:prstGeom>
          <a:noFill/>
          <a:ln w="9525">
            <a:noFill/>
            <a:miter lim="800000"/>
            <a:headEnd/>
            <a:tailEnd/>
          </a:ln>
          <a:effectLst/>
        </p:spPr>
        <p:txBody>
          <a:bodyPr anchor="ctr">
            <a:spAutoFit/>
          </a:bodyPr>
          <a:lstStyle/>
          <a:p>
            <a:pPr algn="l"/>
            <a:r>
              <a:rPr lang="sv-SE"/>
              <a:t>stoga. </a:t>
            </a:r>
            <a:r>
              <a:rPr lang="sv-SE">
                <a:hlinkClick r:id="rId4" tooltip="Podaci"/>
              </a:rPr>
              <a:t>Podaci</a:t>
            </a:r>
            <a:r>
              <a:rPr lang="sv-SE"/>
              <a:t> se umeću na vrh stoga, a sa vrha se i vade. Na slici 3.48 a) pri­kazano je jedno moguće stanje steka.</a:t>
            </a:r>
            <a:r>
              <a:rPr lang="en-US"/>
              <a:t> </a:t>
            </a:r>
            <a:endParaRPr lang="sr-Latn-CS"/>
          </a:p>
          <a:p>
            <a:pPr algn="l"/>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84" name="Picture 244"/>
          <p:cNvPicPr>
            <a:picLocks noChangeAspect="1" noChangeArrowheads="1"/>
          </p:cNvPicPr>
          <p:nvPr/>
        </p:nvPicPr>
        <p:blipFill>
          <a:blip r:embed="rId2" cstate="print"/>
          <a:srcRect/>
          <a:stretch>
            <a:fillRect/>
          </a:stretch>
        </p:blipFill>
        <p:spPr bwMode="auto">
          <a:xfrm>
            <a:off x="250825" y="1150938"/>
            <a:ext cx="8748713" cy="2854325"/>
          </a:xfrm>
          <a:prstGeom prst="rect">
            <a:avLst/>
          </a:prstGeom>
          <a:noFill/>
          <a:ln w="9525">
            <a:noFill/>
            <a:miter lim="800000"/>
            <a:headEnd/>
            <a:tailEnd/>
          </a:ln>
        </p:spPr>
      </p:pic>
      <p:sp>
        <p:nvSpPr>
          <p:cNvPr id="122885" name="Rectangle 5"/>
          <p:cNvSpPr>
            <a:spLocks noChangeArrowheads="1"/>
          </p:cNvSpPr>
          <p:nvPr/>
        </p:nvSpPr>
        <p:spPr bwMode="auto">
          <a:xfrm>
            <a:off x="2079625" y="4214813"/>
            <a:ext cx="4984750" cy="366712"/>
          </a:xfrm>
          <a:prstGeom prst="rect">
            <a:avLst/>
          </a:prstGeom>
          <a:noFill/>
          <a:ln w="9525">
            <a:noFill/>
            <a:miter lim="800000"/>
            <a:headEnd/>
            <a:tailEnd/>
          </a:ln>
          <a:effectLst/>
        </p:spPr>
        <p:txBody>
          <a:bodyPr wrap="none" anchor="ctr">
            <a:spAutoFit/>
          </a:bodyPr>
          <a:lstStyle/>
          <a:p>
            <a:r>
              <a:rPr lang="sv-SE"/>
              <a:t>Slika 3.48. Stek memorija i operacije sa stekom</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ChangeArrowheads="1"/>
          </p:cNvSpPr>
          <p:nvPr/>
        </p:nvSpPr>
        <p:spPr bwMode="auto">
          <a:xfrm>
            <a:off x="395288" y="404813"/>
            <a:ext cx="8137525" cy="5310187"/>
          </a:xfrm>
          <a:prstGeom prst="rect">
            <a:avLst/>
          </a:prstGeom>
          <a:noFill/>
          <a:ln w="9525">
            <a:noFill/>
            <a:miter lim="800000"/>
            <a:headEnd/>
            <a:tailEnd/>
          </a:ln>
          <a:effectLst/>
        </p:spPr>
        <p:txBody>
          <a:bodyPr anchor="ctr">
            <a:spAutoFit/>
          </a:bodyPr>
          <a:lstStyle/>
          <a:p>
            <a:pPr algn="just"/>
            <a:r>
              <a:rPr lang="sv-SE"/>
              <a:t>Funkcionisanje steka može se uporediti sa situacijom kad se na radnom stolu na gomilu slažu papiri koje treba rešiti (obraditi). Novi papiri uvek se stavljaju na vrh gomile, a onaj ko rešava te papire uvek uzima papir samo sa vrha gomile. Kad uzme jedan papir i reši ga, premesti ga na drugo mesto, ili baci. Na vrhu steka tada se nađe papir koji je bio ispod prethodnog, itd. </a:t>
            </a:r>
            <a:r>
              <a:rPr lang="en-US"/>
              <a:t>Takav način rada zove se "poslednji ušao prvi izlazi", ili </a:t>
            </a:r>
            <a:r>
              <a:rPr lang="en-US" b="1"/>
              <a:t>LIFO</a:t>
            </a:r>
            <a:r>
              <a:rPr lang="en-US"/>
              <a:t>, (</a:t>
            </a:r>
            <a:r>
              <a:rPr lang="en-US" b="1"/>
              <a:t>Last In First Out</a:t>
            </a:r>
            <a:r>
              <a:rPr lang="en-US"/>
              <a:t>). </a:t>
            </a:r>
            <a:r>
              <a:rPr lang="pl-PL"/>
              <a:t>Ako se umetne nova reč, onda se sve reči koje su pre bile u steku pomaknu za jedan korak naniže, a nova uđe na vrh. </a:t>
            </a:r>
            <a:r>
              <a:rPr lang="sv-SE"/>
              <a:t>Na slici 3.48. b) vidi se stanje nakon umetanja nove reči ZORAN. Ako se izvadi jedna reč (od početnog stanja prikazanog na slici 3.48 a)), dobije se situacija kao na slici 3.48. c). Pri upisivanju reči (slika 3.48. d)) briše se pređašnja reč MARKO i umesto nje se može upisati, recimo., reč SONJA. Pri upisivanju se </a:t>
            </a:r>
            <a:r>
              <a:rPr lang="sv-SE">
                <a:hlinkClick r:id="rId2" tooltip="Podaci"/>
              </a:rPr>
              <a:t>podaci</a:t>
            </a:r>
            <a:r>
              <a:rPr lang="sv-SE"/>
              <a:t> u ostalim registrima ne menjaju, tj. reč JANKO i PERO ostaju na svojim pređašnjim mestima. Pri čitanju se pročita reč s vrha steka, dakle, reč MARKO, slika 3.48. e). Čitanje i upisivanje podatka isto je kao u običnoj RAM memoriji računara, dok su operacije umetanja i vađenja podatka svojstvene samo steku i ne postoje kod obične </a:t>
            </a:r>
            <a:r>
              <a:rPr lang="sv-SE">
                <a:hlinkClick r:id="rId3" tooltip="Memorije"/>
              </a:rPr>
              <a:t>memorije</a:t>
            </a:r>
            <a:r>
              <a:rPr lang="sv-SE"/>
              <a:t>. Obzirom da su </a:t>
            </a:r>
            <a:r>
              <a:rPr lang="sv-SE">
                <a:hlinkClick r:id="rId2" tooltip="Podaci"/>
              </a:rPr>
              <a:t>podaci</a:t>
            </a:r>
            <a:r>
              <a:rPr lang="sv-SE"/>
              <a:t> zapisani u binarnom obliku i da je u pitanju pomeranje podataka, najjednostavniji način realizacije steka, jeste upotreba pomeračkih regis­tara (</a:t>
            </a:r>
            <a:r>
              <a:rPr lang="sv-SE" b="1"/>
              <a:t>shift register</a:t>
            </a:r>
            <a:r>
              <a:rPr lang="sv-SE"/>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4"/>
          <p:cNvSpPr>
            <a:spLocks noChangeArrowheads="1"/>
          </p:cNvSpPr>
          <p:nvPr/>
        </p:nvSpPr>
        <p:spPr bwMode="auto">
          <a:xfrm>
            <a:off x="0" y="136525"/>
            <a:ext cx="9144000" cy="2563813"/>
          </a:xfrm>
          <a:prstGeom prst="rect">
            <a:avLst/>
          </a:prstGeom>
          <a:noFill/>
          <a:ln w="9525">
            <a:noFill/>
            <a:miter lim="800000"/>
            <a:headEnd/>
            <a:tailEnd/>
          </a:ln>
          <a:effectLst/>
        </p:spPr>
        <p:txBody>
          <a:bodyPr anchor="ctr">
            <a:spAutoFit/>
          </a:bodyPr>
          <a:lstStyle/>
          <a:p>
            <a:r>
              <a:rPr lang="sv-SE"/>
              <a:t>Bit najmanje težine u svim registrima zajedno predstavlja jedan pomerački registar, a sledeći bit je drugi pomerački registar, itd. Pri realizaciji steka na takav način </a:t>
            </a:r>
            <a:r>
              <a:rPr lang="sv-SE">
                <a:hlinkClick r:id="rId2" tooltip="Podaci"/>
              </a:rPr>
              <a:t>podaci</a:t>
            </a:r>
            <a:r>
              <a:rPr lang="sv-SE"/>
              <a:t> se pomeraju po registrima. Takav način re­alizacije u načelu je sličan steku prikazanom na slikama 3.48. </a:t>
            </a:r>
            <a:endParaRPr lang="en-US"/>
          </a:p>
          <a:p>
            <a:r>
              <a:rPr lang="sv-SE"/>
              <a:t> </a:t>
            </a:r>
            <a:endParaRPr lang="en-US"/>
          </a:p>
          <a:p>
            <a:r>
              <a:rPr lang="sv-SE"/>
              <a:t>Postoji i druga mogućnost realizacije steka, tako da se ne pomera po­datak, nego se menja adresa koja odgovara vrhu steka. Takav način reali­zacije steka prikazan je na slici 3.49. Pri toj realizacije aktivna adresa steka, tj. adresa koja odgovara prethodnom vrhu steka, pomera se pri umetanju, odnosno vađenju podatka. </a:t>
            </a:r>
          </a:p>
        </p:txBody>
      </p:sp>
      <p:sp>
        <p:nvSpPr>
          <p:cNvPr id="124933" name="Rectangle 5"/>
          <p:cNvSpPr>
            <a:spLocks noChangeArrowheads="1"/>
          </p:cNvSpPr>
          <p:nvPr/>
        </p:nvSpPr>
        <p:spPr bwMode="auto">
          <a:xfrm>
            <a:off x="0" y="3143250"/>
            <a:ext cx="8604250" cy="2014538"/>
          </a:xfrm>
          <a:prstGeom prst="rect">
            <a:avLst/>
          </a:prstGeom>
          <a:noFill/>
          <a:ln w="9525">
            <a:noFill/>
            <a:miter lim="800000"/>
            <a:headEnd/>
            <a:tailEnd/>
          </a:ln>
          <a:effectLst/>
        </p:spPr>
        <p:txBody>
          <a:bodyPr anchor="ctr">
            <a:spAutoFit/>
          </a:bodyPr>
          <a:lstStyle/>
          <a:p>
            <a:pPr algn="just"/>
            <a:r>
              <a:rPr lang="pl-PL"/>
              <a:t>Ona u pojmovnom smislu i dalje čini vrh steka, mada je bolje da se zove aktivna adresa, jer vrh steka u tom slučaju može biti i na donjoj strani. Ako, dakle, sadašnja aktivna adresa pokazuje lokaciju x u kojoj je zapisana reč MARKO, a na nižim položajima su reči JANKO i PERO, kao na slici 3.49 a), onda će se pri stavljanju nove reči ZORAN (slika 3.49 b)), aktivna adresa najpre pomeriti na položaj x+1, pa će se zatim u nju zapisati umetnuta reč. </a:t>
            </a:r>
            <a:r>
              <a:rPr lang="sv-SE"/>
              <a:t>Ako se želi izvaditi reč MARKO, onda se ona pročita i izbriše, a zatim se aktivna adresa pomeri na položaj x-1.</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Rectangle 4"/>
          <p:cNvSpPr>
            <a:spLocks noChangeArrowheads="1"/>
          </p:cNvSpPr>
          <p:nvPr/>
        </p:nvSpPr>
        <p:spPr bwMode="auto">
          <a:xfrm>
            <a:off x="3563938" y="273050"/>
            <a:ext cx="1784350" cy="366713"/>
          </a:xfrm>
          <a:prstGeom prst="rect">
            <a:avLst/>
          </a:prstGeom>
          <a:noFill/>
          <a:ln w="9525">
            <a:noFill/>
            <a:miter lim="800000"/>
            <a:headEnd/>
            <a:tailEnd/>
          </a:ln>
          <a:effectLst/>
        </p:spPr>
        <p:txBody>
          <a:bodyPr wrap="none" anchor="ctr">
            <a:spAutoFit/>
          </a:bodyPr>
          <a:lstStyle/>
          <a:p>
            <a:pPr algn="l"/>
            <a:r>
              <a:rPr lang="en-US" b="1">
                <a:hlinkClick r:id="rId2" tooltip="Memorija ROM"/>
              </a:rPr>
              <a:t>Memorija ROM</a:t>
            </a:r>
            <a:endParaRPr lang="en-US"/>
          </a:p>
        </p:txBody>
      </p:sp>
      <p:sp>
        <p:nvSpPr>
          <p:cNvPr id="125957" name="Rectangle 5"/>
          <p:cNvSpPr>
            <a:spLocks noChangeArrowheads="1"/>
          </p:cNvSpPr>
          <p:nvPr/>
        </p:nvSpPr>
        <p:spPr bwMode="auto">
          <a:xfrm>
            <a:off x="755650" y="1246188"/>
            <a:ext cx="7194550" cy="1190625"/>
          </a:xfrm>
          <a:prstGeom prst="rect">
            <a:avLst/>
          </a:prstGeom>
          <a:noFill/>
          <a:ln w="9525">
            <a:noFill/>
            <a:miter lim="800000"/>
            <a:headEnd/>
            <a:tailEnd/>
          </a:ln>
          <a:effectLst/>
        </p:spPr>
        <p:txBody>
          <a:bodyPr wrap="none" anchor="ctr">
            <a:spAutoFit/>
          </a:bodyPr>
          <a:lstStyle/>
          <a:p>
            <a:r>
              <a:rPr lang="en-US">
                <a:hlinkClick r:id="rId2" tooltip="Memorija ROM"/>
              </a:rPr>
              <a:t>Memorija ROM</a:t>
            </a:r>
            <a:r>
              <a:rPr lang="en-US"/>
              <a:t> ili ROS (Read-Only Store) ispunjava dva zahteva:</a:t>
            </a:r>
          </a:p>
          <a:p>
            <a:r>
              <a:rPr lang="en-US"/>
              <a:t> · neizbrisivost (</a:t>
            </a:r>
            <a:r>
              <a:rPr lang="en-US" b="1"/>
              <a:t>non-volatibility</a:t>
            </a:r>
            <a:r>
              <a:rPr lang="en-US"/>
              <a:t>),  </a:t>
            </a:r>
          </a:p>
          <a:p>
            <a:r>
              <a:rPr lang="en-US"/>
              <a:t>· nedestruktibilnost-neuništivost sadržaja (</a:t>
            </a:r>
            <a:r>
              <a:rPr lang="en-US" b="1"/>
              <a:t>non-destructive readout</a:t>
            </a:r>
            <a:r>
              <a:rPr lang="en-US"/>
              <a:t>).</a:t>
            </a:r>
          </a:p>
          <a:p>
            <a:r>
              <a:rPr lang="en-US"/>
              <a:t> </a:t>
            </a:r>
          </a:p>
        </p:txBody>
      </p:sp>
      <p:sp>
        <p:nvSpPr>
          <p:cNvPr id="125958" name="Rectangle 6"/>
          <p:cNvSpPr>
            <a:spLocks noChangeArrowheads="1"/>
          </p:cNvSpPr>
          <p:nvPr/>
        </p:nvSpPr>
        <p:spPr bwMode="auto">
          <a:xfrm>
            <a:off x="0" y="2698750"/>
            <a:ext cx="8532813" cy="1465263"/>
          </a:xfrm>
          <a:prstGeom prst="rect">
            <a:avLst/>
          </a:prstGeom>
          <a:noFill/>
          <a:ln w="9525">
            <a:noFill/>
            <a:miter lim="800000"/>
            <a:headEnd/>
            <a:tailEnd/>
          </a:ln>
          <a:effectLst/>
        </p:spPr>
        <p:txBody>
          <a:bodyPr anchor="ctr">
            <a:spAutoFit/>
          </a:bodyPr>
          <a:lstStyle/>
          <a:p>
            <a:r>
              <a:rPr lang="en-US"/>
              <a:t>Neuništivost znači da se ROM pojavljuje kao memorijsko polje čiji je sadržaj, jednom upisan, stalan i ne može se promeniti pod uticajem procesora (operacijom upisivanja). </a:t>
            </a:r>
            <a:r>
              <a:rPr lang="sv-SE"/>
              <a:t>Zbog svojih karakteristika ROM se obično upotrebljava za memorisanje stalnih programa.</a:t>
            </a:r>
            <a:endParaRPr lang="en-US"/>
          </a:p>
          <a:p>
            <a:r>
              <a:rPr lang="sv-SE"/>
              <a:t> </a:t>
            </a:r>
          </a:p>
        </p:txBody>
      </p:sp>
      <p:sp>
        <p:nvSpPr>
          <p:cNvPr id="125959" name="Rectangle 7"/>
          <p:cNvSpPr>
            <a:spLocks noChangeArrowheads="1"/>
          </p:cNvSpPr>
          <p:nvPr/>
        </p:nvSpPr>
        <p:spPr bwMode="auto">
          <a:xfrm>
            <a:off x="508000" y="4454525"/>
            <a:ext cx="7766050" cy="1739900"/>
          </a:xfrm>
          <a:prstGeom prst="rect">
            <a:avLst/>
          </a:prstGeom>
          <a:noFill/>
          <a:ln w="9525">
            <a:noFill/>
            <a:miter lim="800000"/>
            <a:headEnd/>
            <a:tailEnd/>
          </a:ln>
          <a:effectLst/>
        </p:spPr>
        <p:txBody>
          <a:bodyPr wrap="none" anchor="ctr">
            <a:spAutoFit/>
          </a:bodyPr>
          <a:lstStyle/>
          <a:p>
            <a:r>
              <a:rPr lang="pl-PL"/>
              <a:t>U grupu ispisnih memorija, tj. memorija koje se mogu samo čitati, spadaju:</a:t>
            </a:r>
            <a:r>
              <a:rPr lang="sv-SE"/>
              <a:t> </a:t>
            </a:r>
            <a:endParaRPr lang="en-US"/>
          </a:p>
          <a:p>
            <a:r>
              <a:rPr lang="en-US"/>
              <a:t>· </a:t>
            </a:r>
            <a:r>
              <a:rPr lang="sv-SE"/>
              <a:t>ROM - isključivo ispisna memorija, </a:t>
            </a:r>
            <a:endParaRPr lang="en-US"/>
          </a:p>
          <a:p>
            <a:r>
              <a:rPr lang="en-US"/>
              <a:t>· </a:t>
            </a:r>
            <a:r>
              <a:rPr lang="sv-SE"/>
              <a:t>PROM - programabilna ispisna memorija, </a:t>
            </a:r>
            <a:endParaRPr lang="en-US"/>
          </a:p>
          <a:p>
            <a:r>
              <a:rPr lang="en-US"/>
              <a:t>· </a:t>
            </a:r>
            <a:r>
              <a:rPr lang="sv-SE"/>
              <a:t>EPROM - promenqiva programabilna ispisna memorija, </a:t>
            </a:r>
            <a:endParaRPr lang="en-US"/>
          </a:p>
          <a:p>
            <a:r>
              <a:rPr lang="en-US"/>
              <a:t>· </a:t>
            </a:r>
            <a:r>
              <a:rPr lang="sv-SE"/>
              <a:t>EEPROM (EAROM)-električno programabilna ispisna memorija.</a:t>
            </a:r>
            <a:endParaRPr lang="en-US"/>
          </a:p>
          <a:p>
            <a:r>
              <a:rPr lang="sv-SE"/>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4"/>
          <p:cNvSpPr>
            <a:spLocks noChangeArrowheads="1"/>
          </p:cNvSpPr>
          <p:nvPr/>
        </p:nvSpPr>
        <p:spPr bwMode="auto">
          <a:xfrm>
            <a:off x="0" y="396875"/>
            <a:ext cx="9144000" cy="2289175"/>
          </a:xfrm>
          <a:prstGeom prst="rect">
            <a:avLst/>
          </a:prstGeom>
          <a:noFill/>
          <a:ln w="9525">
            <a:noFill/>
            <a:miter lim="800000"/>
            <a:headEnd/>
            <a:tailEnd/>
          </a:ln>
          <a:effectLst/>
        </p:spPr>
        <p:txBody>
          <a:bodyPr anchor="ctr">
            <a:spAutoFit/>
          </a:bodyPr>
          <a:lstStyle/>
          <a:p>
            <a:pPr algn="just"/>
            <a:r>
              <a:rPr lang="sv-SE"/>
              <a:t>a) U ROM je upisan određeni sadržaj već za vreme izrade memorijskog čipa. Bit-uzorke koji odgovaraju željenom programu korisnik dostavlja proizvođaču u standardnom obliku (npr. MOTOROLA zahteva papirnu traku kao rezultat upotrebe MC6800 programskog paketa ili heksa­dekadni kod na bušenoj kartici IBM). Proizvođač izrađuje odgovarajuću masku (prema priloženom programu korisnika) i kao zadnji korak u proizvodnji čipa ROM vrši metalizaciju, odnosno uspostavlja veze između redova i kolona. Minimalni broj ROM-ova koji se na taj način mogu proizvesti odre|uje proizvođač, a kreće se oko broja 1000. Vreme pristupa za ROM u tehnologiji MOS je 500 do 850 ns.</a:t>
            </a:r>
          </a:p>
        </p:txBody>
      </p:sp>
      <p:sp>
        <p:nvSpPr>
          <p:cNvPr id="126981" name="Rectangle 5"/>
          <p:cNvSpPr>
            <a:spLocks noChangeArrowheads="1"/>
          </p:cNvSpPr>
          <p:nvPr/>
        </p:nvSpPr>
        <p:spPr bwMode="auto">
          <a:xfrm>
            <a:off x="0" y="2895600"/>
            <a:ext cx="9144000" cy="2838450"/>
          </a:xfrm>
          <a:prstGeom prst="rect">
            <a:avLst/>
          </a:prstGeom>
          <a:noFill/>
          <a:ln w="9525">
            <a:noFill/>
            <a:miter lim="800000"/>
            <a:headEnd/>
            <a:tailEnd/>
          </a:ln>
          <a:effectLst/>
        </p:spPr>
        <p:txBody>
          <a:bodyPr anchor="ctr">
            <a:spAutoFit/>
          </a:bodyPr>
          <a:lstStyle/>
          <a:p>
            <a:pPr algn="l"/>
            <a:r>
              <a:rPr lang="sv-SE"/>
              <a:t>b) PROM (user-programmable read only memory) je tip ispisne </a:t>
            </a:r>
            <a:r>
              <a:rPr lang="sv-SE">
                <a:hlinkClick r:id="rId2" tooltip="Memorije"/>
              </a:rPr>
              <a:t>memorije</a:t>
            </a:r>
            <a:r>
              <a:rPr lang="sv-SE"/>
              <a:t> koju može isprogramirati sam korisnik uz pomoć uređaja za pro­gramirawe PROM-ova. U </a:t>
            </a:r>
            <a:r>
              <a:rPr lang="sv-SE">
                <a:hlinkClick r:id="rId2" tooltip="Memorije"/>
              </a:rPr>
              <a:t>memorije</a:t>
            </a:r>
            <a:r>
              <a:rPr lang="sv-SE"/>
              <a:t> PROM spadaju dva tipa programa-bilnih ROM-ova: bipolarno polje dioda i bipolarna tranzistorska konfiguracija. Oba ova tipa primenjuju teniku "pregorljivih veza" (fusi­ble links), tj. metalizovanih veza između baze i emitera ili u PN spoju dioda, slika 3.50. Za vreme programiranja uređaj generiše niz impulsa kojim će se izabrane "pregorljive veze" rastopiti i time prekinuti vezu u matrici između kolone i reda. PROM ima kratko vreme pristupa - manje od 100 ns i upotrebljava se kod većine mikroračunara izrađenih u malim serijama za smeštanje programa. Nedostatak PROM-a sličan je nedostatku ROM-a - kada je jednom isprogramiran, ne može se menjati njegov sadržaj</a:t>
            </a:r>
            <a:r>
              <a:rPr lang="en-US"/>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004" name="Picture 247"/>
          <p:cNvPicPr>
            <a:picLocks noChangeAspect="1" noChangeArrowheads="1"/>
          </p:cNvPicPr>
          <p:nvPr/>
        </p:nvPicPr>
        <p:blipFill>
          <a:blip r:embed="rId2" cstate="print"/>
          <a:srcRect/>
          <a:stretch>
            <a:fillRect/>
          </a:stretch>
        </p:blipFill>
        <p:spPr bwMode="auto">
          <a:xfrm>
            <a:off x="323850" y="765175"/>
            <a:ext cx="3743325" cy="3562350"/>
          </a:xfrm>
          <a:prstGeom prst="rect">
            <a:avLst/>
          </a:prstGeom>
          <a:noFill/>
          <a:ln w="9525">
            <a:noFill/>
            <a:miter lim="800000"/>
            <a:headEnd/>
            <a:tailEnd/>
          </a:ln>
        </p:spPr>
      </p:pic>
      <p:sp>
        <p:nvSpPr>
          <p:cNvPr id="128005" name="Rectangle 5"/>
          <p:cNvSpPr>
            <a:spLocks noChangeArrowheads="1"/>
          </p:cNvSpPr>
          <p:nvPr/>
        </p:nvSpPr>
        <p:spPr bwMode="auto">
          <a:xfrm>
            <a:off x="4500563" y="2133600"/>
            <a:ext cx="2711450" cy="366713"/>
          </a:xfrm>
          <a:prstGeom prst="rect">
            <a:avLst/>
          </a:prstGeom>
          <a:noFill/>
          <a:ln w="9525">
            <a:noFill/>
            <a:miter lim="800000"/>
            <a:headEnd/>
            <a:tailEnd/>
          </a:ln>
          <a:effectLst/>
        </p:spPr>
        <p:txBody>
          <a:bodyPr wrap="none" anchor="ctr">
            <a:spAutoFit/>
          </a:bodyPr>
          <a:lstStyle/>
          <a:p>
            <a:r>
              <a:rPr lang="en-US"/>
              <a:t>Slika 3.50. Diodni PROM</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8" name="Rectangle 4"/>
          <p:cNvSpPr>
            <a:spLocks noChangeArrowheads="1"/>
          </p:cNvSpPr>
          <p:nvPr/>
        </p:nvSpPr>
        <p:spPr bwMode="auto">
          <a:xfrm>
            <a:off x="0" y="136525"/>
            <a:ext cx="9144000" cy="2014538"/>
          </a:xfrm>
          <a:prstGeom prst="rect">
            <a:avLst/>
          </a:prstGeom>
          <a:noFill/>
          <a:ln w="9525">
            <a:noFill/>
            <a:miter lim="800000"/>
            <a:headEnd/>
            <a:tailEnd/>
          </a:ln>
          <a:effectLst/>
        </p:spPr>
        <p:txBody>
          <a:bodyPr anchor="ctr">
            <a:spAutoFit/>
          </a:bodyPr>
          <a:lstStyle/>
          <a:p>
            <a:pPr algn="just"/>
            <a:r>
              <a:rPr lang="en-US"/>
              <a:t>c) EPROM je memorija koju može programirati korisnik uz pomoć (E)PROM-programera, ali se njen sadržaj može izbrisati i zatim po­novo isprogramirati. EPROM se briše osvetljavanjem čipa ultra-ljubičastim zracima u trajanju od pet do deset minuta. Sadržaj svih memorijskih lokacija se briše. Nakon brisanja, EPROM može biti po­novo isprogramiran. Cena EPROM-a je relativno visoka. Vreme pris­tupa je između 150 do 1200 nanosekundi. Za izradu memorija EPROM upotrebljava se tehnologija MOS. </a:t>
            </a:r>
            <a:r>
              <a:rPr lang="sv-SE"/>
              <a:t>Jedan tip višestruko programibilnog PROM-a je RPROM, koji se briše električki.</a:t>
            </a:r>
          </a:p>
        </p:txBody>
      </p:sp>
      <p:sp>
        <p:nvSpPr>
          <p:cNvPr id="129029" name="Rectangle 5"/>
          <p:cNvSpPr>
            <a:spLocks noChangeArrowheads="1"/>
          </p:cNvSpPr>
          <p:nvPr/>
        </p:nvSpPr>
        <p:spPr bwMode="auto">
          <a:xfrm>
            <a:off x="0" y="2579688"/>
            <a:ext cx="9144000" cy="2289175"/>
          </a:xfrm>
          <a:prstGeom prst="rect">
            <a:avLst/>
          </a:prstGeom>
          <a:noFill/>
          <a:ln w="9525">
            <a:noFill/>
            <a:miter lim="800000"/>
            <a:headEnd/>
            <a:tailEnd/>
          </a:ln>
          <a:effectLst/>
        </p:spPr>
        <p:txBody>
          <a:bodyPr anchor="ctr">
            <a:spAutoFit/>
          </a:bodyPr>
          <a:lstStyle/>
          <a:p>
            <a:pPr algn="just"/>
            <a:r>
              <a:rPr lang="en-US"/>
              <a:t>d) EEPROM ili EAROM (electrically alterable ROM). Kao alternativno rešenje problema izbrisivosti naveden je i EEPROM, obično svrstan u razred memorija koje se uglavnom čitaju (read-mostly memory, RMM); međutim, EEPROM omogućuje i upisivanja. </a:t>
            </a:r>
            <a:r>
              <a:rPr lang="sv-SE"/>
              <a:t>Operacija upisivanja traži vreme reda veličine milisekunde, dok su operacije čitanja reda mik­rosekunde. Očito je da se takve </a:t>
            </a:r>
            <a:r>
              <a:rPr lang="sv-SE">
                <a:hlinkClick r:id="rId2" tooltip="Memorije"/>
              </a:rPr>
              <a:t>memorije</a:t>
            </a:r>
            <a:r>
              <a:rPr lang="sv-SE"/>
              <a:t> ne mogu upotrebljavati kao klasične </a:t>
            </a:r>
            <a:r>
              <a:rPr lang="sv-SE">
                <a:hlinkClick r:id="rId2" tooltip="Memorije"/>
              </a:rPr>
              <a:t>memorije</a:t>
            </a:r>
            <a:r>
              <a:rPr lang="sv-SE"/>
              <a:t> sa direktnim pristupom. Memorija EAROM se upo­trebljava tamo gde je nužno smeštanje malog broja podataka ili para­metara. Ima mali kapacitet, nekoliko desetina KB (kilo bajta).</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Rectangle 4"/>
          <p:cNvSpPr>
            <a:spLocks noChangeArrowheads="1"/>
          </p:cNvSpPr>
          <p:nvPr/>
        </p:nvSpPr>
        <p:spPr bwMode="auto">
          <a:xfrm>
            <a:off x="2411413" y="273050"/>
            <a:ext cx="4349750" cy="366713"/>
          </a:xfrm>
          <a:prstGeom prst="rect">
            <a:avLst/>
          </a:prstGeom>
          <a:noFill/>
          <a:ln w="9525">
            <a:noFill/>
            <a:miter lim="800000"/>
            <a:headEnd/>
            <a:tailEnd/>
          </a:ln>
          <a:effectLst/>
        </p:spPr>
        <p:txBody>
          <a:bodyPr wrap="none" anchor="ctr">
            <a:spAutoFit/>
          </a:bodyPr>
          <a:lstStyle/>
          <a:p>
            <a:pPr algn="l"/>
            <a:r>
              <a:rPr lang="sv-SE" b="1">
                <a:hlinkClick r:id="rId2" tooltip="Memorije sa više modula i preklapanje"/>
              </a:rPr>
              <a:t>Memorije sa više modula i preklapanje</a:t>
            </a:r>
            <a:endParaRPr lang="sv-SE"/>
          </a:p>
        </p:txBody>
      </p:sp>
      <p:sp>
        <p:nvSpPr>
          <p:cNvPr id="130053" name="Rectangle 5"/>
          <p:cNvSpPr>
            <a:spLocks noChangeArrowheads="1"/>
          </p:cNvSpPr>
          <p:nvPr/>
        </p:nvSpPr>
        <p:spPr bwMode="auto">
          <a:xfrm>
            <a:off x="215900" y="765175"/>
            <a:ext cx="8604250" cy="2289175"/>
          </a:xfrm>
          <a:prstGeom prst="rect">
            <a:avLst/>
          </a:prstGeom>
          <a:noFill/>
          <a:ln w="9525">
            <a:noFill/>
            <a:miter lim="800000"/>
            <a:headEnd/>
            <a:tailEnd/>
          </a:ln>
          <a:effectLst/>
        </p:spPr>
        <p:txBody>
          <a:bodyPr anchor="ctr">
            <a:spAutoFit/>
          </a:bodyPr>
          <a:lstStyle/>
          <a:p>
            <a:pPr algn="just"/>
            <a:r>
              <a:rPr lang="sv-SE">
                <a:hlinkClick r:id="rId3" tooltip="Glavna memorija računara"/>
              </a:rPr>
              <a:t>Glavna memorija računara</a:t>
            </a:r>
            <a:r>
              <a:rPr lang="sv-SE"/>
              <a:t> najčešće predstavlja kolekciju većeg broja fizički odvojenih modula. Svaki od njih ima svoj memorijski adresni registar (MAR) i memorijski bafer registar (MBR) tako da je moguće postići da dva i više modula istovremeno izvršava operaciju upisa (write) ili čitanja (read). Na taj način se može postići znatno skraćenje srednjeg vremena pristupa memorijskim lokacijama.. Da bi se to postiglo potrebno je imati dodatne upravljačke uređaje što poskupčljuje hardver, pa se ovi sistemi obično koriste u velikim računarima. </a:t>
            </a:r>
            <a:r>
              <a:rPr lang="en-US"/>
              <a:t>Moguća su dva pri­stupa: </a:t>
            </a:r>
          </a:p>
        </p:txBody>
      </p:sp>
      <p:sp>
        <p:nvSpPr>
          <p:cNvPr id="130054" name="Rectangle 6"/>
          <p:cNvSpPr>
            <a:spLocks noChangeArrowheads="1"/>
          </p:cNvSpPr>
          <p:nvPr/>
        </p:nvSpPr>
        <p:spPr bwMode="auto">
          <a:xfrm>
            <a:off x="395288" y="3213100"/>
            <a:ext cx="8280400" cy="2838450"/>
          </a:xfrm>
          <a:prstGeom prst="rect">
            <a:avLst/>
          </a:prstGeom>
          <a:noFill/>
          <a:ln w="9525">
            <a:noFill/>
            <a:miter lim="800000"/>
            <a:headEnd/>
            <a:tailEnd/>
          </a:ln>
          <a:effectLst/>
        </p:spPr>
        <p:txBody>
          <a:bodyPr anchor="ctr">
            <a:spAutoFit/>
          </a:bodyPr>
          <a:lstStyle/>
          <a:p>
            <a:pPr>
              <a:tabLst>
                <a:tab pos="342900" algn="l"/>
              </a:tabLst>
            </a:pPr>
            <a:r>
              <a:rPr lang="en-US"/>
              <a:t>prvi, kada se uzastopne lokacije (reči) nalaze u istom memorijskom modulu. Ovaj metod omogućava, recimo, da jednom modulu pristupa cen­tralni procesor radi upisa ili čitanja podatka (ili instrukcije), dok je drugi modul pod kontrolom, recimo, DMA kontrolera i izvrćava prenos podataka u ili iz ulazno-izlaznih jedinica. Za selekciju memorijskog modula koristi se k bitova najveće težine (u efektivnoj memorijskoj adresi).</a:t>
            </a:r>
          </a:p>
          <a:p>
            <a:pPr>
              <a:tabLst>
                <a:tab pos="342900" algn="l"/>
              </a:tabLst>
            </a:pPr>
            <a:r>
              <a:rPr lang="en-US"/>
              <a:t>drugi, kada se uzastopne lokacije (reči) nalaze u uzastopnim (raznim) memorijskim modulima. Obaj metod se naziva preplitanje memorija (memory interleaving), i omogućava centralnom procesoru (ili DMA kontroleru) da istovremeno pristupi većem broju memorijskih lokacija. </a:t>
            </a:r>
            <a:endParaRPr lang="sv-S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ChangeArrowheads="1"/>
          </p:cNvSpPr>
          <p:nvPr/>
        </p:nvSpPr>
        <p:spPr bwMode="auto">
          <a:xfrm>
            <a:off x="215900" y="260350"/>
            <a:ext cx="8532813" cy="1190625"/>
          </a:xfrm>
          <a:prstGeom prst="rect">
            <a:avLst/>
          </a:prstGeom>
          <a:noFill/>
          <a:ln w="9525">
            <a:noFill/>
            <a:miter lim="800000"/>
            <a:headEnd/>
            <a:tailEnd/>
          </a:ln>
          <a:effectLst/>
        </p:spPr>
        <p:txBody>
          <a:bodyPr anchor="ctr">
            <a:spAutoFit/>
          </a:bodyPr>
          <a:lstStyle/>
          <a:p>
            <a:pPr algn="l"/>
            <a:r>
              <a:rPr lang="sv-SE"/>
              <a:t>određuju smer prenosa podataka i signale koji usklađuju događaje u vremenu. Iako su ovo po funkciji tri različite </a:t>
            </a:r>
            <a:r>
              <a:rPr lang="sv-SE">
                <a:hlinkClick r:id="rId2" tooltip="Magistrale"/>
              </a:rPr>
              <a:t>magistrale</a:t>
            </a:r>
            <a:r>
              <a:rPr lang="sv-SE"/>
              <a:t>, često se na crtežima prikazuju kao jedna.</a:t>
            </a:r>
            <a:r>
              <a:rPr lang="en-US"/>
              <a:t> </a:t>
            </a:r>
            <a:endParaRPr lang="sr-Latn-CS"/>
          </a:p>
          <a:p>
            <a:pPr algn="l"/>
            <a:endParaRPr lang="en-US"/>
          </a:p>
        </p:txBody>
      </p:sp>
      <p:pic>
        <p:nvPicPr>
          <p:cNvPr id="83973" name="Picture 211"/>
          <p:cNvPicPr>
            <a:picLocks noChangeAspect="1" noChangeArrowheads="1"/>
          </p:cNvPicPr>
          <p:nvPr/>
        </p:nvPicPr>
        <p:blipFill>
          <a:blip r:embed="rId3" cstate="print"/>
          <a:srcRect/>
          <a:stretch>
            <a:fillRect/>
          </a:stretch>
        </p:blipFill>
        <p:spPr bwMode="auto">
          <a:xfrm>
            <a:off x="2268538" y="981075"/>
            <a:ext cx="4679950" cy="1368425"/>
          </a:xfrm>
          <a:prstGeom prst="rect">
            <a:avLst/>
          </a:prstGeom>
          <a:noFill/>
          <a:ln w="9525">
            <a:noFill/>
            <a:miter lim="800000"/>
            <a:headEnd/>
            <a:tailEnd/>
          </a:ln>
        </p:spPr>
      </p:pic>
      <p:sp>
        <p:nvSpPr>
          <p:cNvPr id="83974" name="Rectangle 6"/>
          <p:cNvSpPr>
            <a:spLocks noChangeArrowheads="1"/>
          </p:cNvSpPr>
          <p:nvPr/>
        </p:nvSpPr>
        <p:spPr bwMode="auto">
          <a:xfrm>
            <a:off x="250825" y="2476500"/>
            <a:ext cx="8748713" cy="3113088"/>
          </a:xfrm>
          <a:prstGeom prst="rect">
            <a:avLst/>
          </a:prstGeom>
          <a:noFill/>
          <a:ln w="9525">
            <a:noFill/>
            <a:miter lim="800000"/>
            <a:headEnd/>
            <a:tailEnd/>
          </a:ln>
          <a:effectLst/>
        </p:spPr>
        <p:txBody>
          <a:bodyPr anchor="ctr">
            <a:spAutoFit/>
          </a:bodyPr>
          <a:lstStyle/>
          <a:p>
            <a:pPr algn="just"/>
            <a:r>
              <a:rPr lang="sv-SE"/>
              <a:t>Mnogi računari imaju nekoliko raznih magistrala, to su takozvani </a:t>
            </a:r>
            <a:r>
              <a:rPr lang="sv-SE" b="1"/>
              <a:t>multi­ple</a:t>
            </a:r>
            <a:r>
              <a:rPr lang="sv-SE"/>
              <a:t>-</a:t>
            </a:r>
            <a:r>
              <a:rPr lang="sv-SE" b="1"/>
              <a:t>bus</a:t>
            </a:r>
            <a:r>
              <a:rPr lang="sv-SE"/>
              <a:t> računari. Kod većine takvih računara postoje dva osnovna sistema magistrala. Jedan su interne, tj. unutrašnje </a:t>
            </a:r>
            <a:r>
              <a:rPr lang="sv-SE">
                <a:hlinkClick r:id="rId2" tooltip="Magistrale"/>
              </a:rPr>
              <a:t>magistrale</a:t>
            </a:r>
            <a:r>
              <a:rPr lang="sv-SE"/>
              <a:t> (slika 1.4), koje služe za prenos podataka između glavne </a:t>
            </a:r>
            <a:r>
              <a:rPr lang="sv-SE">
                <a:hlinkClick r:id="rId4" tooltip="Memorije"/>
              </a:rPr>
              <a:t>memorije</a:t>
            </a:r>
            <a:r>
              <a:rPr lang="sv-SE"/>
              <a:t> i različitih delova centralnog procesora, (ALU, raznih registara i sl.). Drugi čine spoljašnje </a:t>
            </a:r>
            <a:r>
              <a:rPr lang="sv-SE">
                <a:hlinkClick r:id="rId2" tooltip="Magistrale"/>
              </a:rPr>
              <a:t>magistrale</a:t>
            </a:r>
            <a:r>
              <a:rPr lang="sv-SE"/>
              <a:t> koje povezuju centralni procesor sa ostalim delovima računarskog sistema. Korišćenje dve </a:t>
            </a:r>
            <a:r>
              <a:rPr lang="sv-SE">
                <a:hlinkClick r:id="rId2" tooltip="Magistrale"/>
              </a:rPr>
              <a:t>magistrale</a:t>
            </a:r>
            <a:r>
              <a:rPr lang="sv-SE"/>
              <a:t> povećava brzinu rada i omogućava paralelno odvijanje memorijskih i ulazno-izlaznih ope­racija. Ali unutrašnje i spoljne </a:t>
            </a:r>
            <a:r>
              <a:rPr lang="sv-SE">
                <a:hlinkClick r:id="rId2" tooltip="Magistrale"/>
              </a:rPr>
              <a:t>magistrale</a:t>
            </a:r>
            <a:r>
              <a:rPr lang="sv-SE"/>
              <a:t> su međusobno povezane, jer samo na taj način može se usklađeno odvijati rad procesora i ostalih jedinica koje čine računarski sistem. Povezivanje ovih magistrala obavlja se pomoću ulazno-izlaznih međusklopova (</a:t>
            </a:r>
            <a:r>
              <a:rPr lang="sv-SE" b="1"/>
              <a:t>interfaces</a:t>
            </a:r>
            <a:r>
              <a:rPr lang="sv-SE"/>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6" name="Rectangle 4"/>
          <p:cNvSpPr>
            <a:spLocks noChangeArrowheads="1"/>
          </p:cNvSpPr>
          <p:nvPr/>
        </p:nvSpPr>
        <p:spPr bwMode="auto">
          <a:xfrm>
            <a:off x="107950" y="333375"/>
            <a:ext cx="8820150" cy="2563813"/>
          </a:xfrm>
          <a:prstGeom prst="rect">
            <a:avLst/>
          </a:prstGeom>
          <a:noFill/>
          <a:ln w="9525">
            <a:noFill/>
            <a:miter lim="800000"/>
            <a:headEnd/>
            <a:tailEnd/>
          </a:ln>
          <a:effectLst/>
        </p:spPr>
        <p:txBody>
          <a:bodyPr>
            <a:spAutoFit/>
          </a:bodyPr>
          <a:lstStyle/>
          <a:p>
            <a:r>
              <a:rPr lang="en-US"/>
              <a:t>Da bi sistem bio vrlo efikasan procesor mora imati mogućnost da “predvidi” koji će mu podatak biti uskoro potreban i da unapred pošalje zahtev memoriji. (prefetch). To je slučaj kada se obrađuju nizovi podataka (u uzastopnim lokacijama). </a:t>
            </a:r>
            <a:r>
              <a:rPr lang="sv-SE"/>
              <a:t>Sem toga, potrebno je da broj memorijskih modula bude r=2k. Za selekciju memorijskog modula u kome je željeni podatak koristi se k bitova najmanje težine. Ovo može teorijski skratiti vreme pribavljanja podataka za 1/r puta (gde je r broj memorijskih modula). Ove pogodnosti se gube pri izvršavanju naredbi uslovnog ili bezuslovnog skoka, jer se tada upravljanje prenosi na neku drugu instrukciju kojoj su najčešće potrebni </a:t>
            </a:r>
            <a:r>
              <a:rPr lang="sv-SE">
                <a:hlinkClick r:id="rId2" tooltip="Podaci"/>
              </a:rPr>
              <a:t>podaci</a:t>
            </a:r>
            <a:r>
              <a:rPr lang="sv-SE"/>
              <a:t> iz nekog drugog dela </a:t>
            </a:r>
            <a:r>
              <a:rPr lang="sv-SE">
                <a:hlinkClick r:id="rId3" tooltip="Memorije"/>
              </a:rPr>
              <a:t>memorije</a:t>
            </a:r>
            <a:r>
              <a:rPr lang="sv-SE"/>
              <a: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4"/>
          <p:cNvSpPr>
            <a:spLocks noChangeArrowheads="1"/>
          </p:cNvSpPr>
          <p:nvPr/>
        </p:nvSpPr>
        <p:spPr bwMode="auto">
          <a:xfrm>
            <a:off x="0" y="136525"/>
            <a:ext cx="8748713" cy="5859463"/>
          </a:xfrm>
          <a:prstGeom prst="rect">
            <a:avLst/>
          </a:prstGeom>
          <a:noFill/>
          <a:ln w="9525">
            <a:noFill/>
            <a:miter lim="800000"/>
            <a:headEnd/>
            <a:tailEnd/>
          </a:ln>
          <a:effectLst/>
        </p:spPr>
        <p:txBody>
          <a:bodyPr anchor="ctr">
            <a:spAutoFit/>
          </a:bodyPr>
          <a:lstStyle/>
          <a:p>
            <a:pPr>
              <a:tabLst>
                <a:tab pos="342900" algn="l"/>
              </a:tabLst>
            </a:pPr>
            <a:r>
              <a:rPr lang="en-US">
                <a:hlinkClick r:id="rId2" tooltip="Zaključak"/>
              </a:rPr>
              <a:t>Zaključak</a:t>
            </a:r>
            <a:r>
              <a:rPr lang="en-US"/>
              <a:t/>
            </a:r>
            <a:br>
              <a:rPr lang="en-US"/>
            </a:br>
            <a:r>
              <a:rPr lang="en-US"/>
              <a:t/>
            </a:r>
            <a:br>
              <a:rPr lang="en-US"/>
            </a:br>
            <a:r>
              <a:rPr lang="sv-SE"/>
              <a:t>U ovom poglavlju proučene su logičke osnove računara kao i </a:t>
            </a:r>
            <a:r>
              <a:rPr lang="sv-SE">
                <a:hlinkClick r:id="rId3" tooltip="Elementarna logička kola"/>
              </a:rPr>
              <a:t>elementarna logička kola</a:t>
            </a:r>
            <a:r>
              <a:rPr lang="sv-SE"/>
              <a:t> koja se koriste u realizaciji računara. Kombinovanjem osnovnih logičkih kola mogu se realizovati različite funkcionalne logičke mreže kao što su: ko­deri, dekoderi, multiplekseri, demultiplekseri, polisabirači i sabirači.</a:t>
            </a:r>
            <a:r>
              <a:rPr lang="en-US">
                <a:hlinkClick r:id="rId3" tooltip="Elementarna logička kola"/>
              </a:rPr>
              <a:t>Elementarna logička kola</a:t>
            </a:r>
            <a:r>
              <a:rPr lang="en-US"/>
              <a:t> se takođe koriste u realizaciji osnovnih memorijskih sklopova za memorisanje jednog bita, kao što su razne vrste flip-flopova. Za memorisanje podataka dužine reči, koriste se </a:t>
            </a:r>
            <a:r>
              <a:rPr lang="en-US">
                <a:hlinkClick r:id="rId4" tooltip="Registri"/>
              </a:rPr>
              <a:t>registri</a:t>
            </a:r>
            <a:r>
              <a:rPr lang="en-US"/>
              <a:t> koji imaju onoliko flip-flopova koliko reč ima botova. Za upis, i čitanje podataka iz registara koriste se odgovarajući upravljački signali koje generišu upravljačke logičke mreže. Kombinovanjem više flip-flopova prave se i druge digitalne mreže kao što su </a:t>
            </a:r>
            <a:r>
              <a:rPr lang="en-US">
                <a:hlinkClick r:id="rId5" tooltip="Brojači i pomerački registri"/>
              </a:rPr>
              <a:t>brojači i pomerački registri</a:t>
            </a:r>
            <a:r>
              <a:rPr lang="en-US"/>
              <a:t>.</a:t>
            </a:r>
          </a:p>
          <a:p>
            <a:pPr>
              <a:tabLst>
                <a:tab pos="342900" algn="l"/>
              </a:tabLst>
            </a:pPr>
            <a:r>
              <a:rPr lang="en-US"/>
              <a:t> </a:t>
            </a:r>
          </a:p>
          <a:p>
            <a:pPr>
              <a:tabLst>
                <a:tab pos="342900" algn="l"/>
              </a:tabLst>
            </a:pPr>
            <a:r>
              <a:rPr lang="en-US"/>
              <a:t>Za memorisanje većeg broja binarnih podataka koriste se hardverski sklopovi koji se zovu </a:t>
            </a:r>
            <a:r>
              <a:rPr lang="en-US">
                <a:hlinkClick r:id="rId6" tooltip="Memorije"/>
              </a:rPr>
              <a:t>memorije</a:t>
            </a:r>
            <a:r>
              <a:rPr lang="en-US"/>
              <a:t>, za čiju realizaciju se mogu koristiti različiti mediji i koje se mogu organizovati na razne načine.ALU i </a:t>
            </a:r>
            <a:r>
              <a:rPr lang="en-US">
                <a:hlinkClick r:id="rId4" tooltip="Registri"/>
              </a:rPr>
              <a:t>registri</a:t>
            </a:r>
            <a:r>
              <a:rPr lang="en-US"/>
              <a:t> unutar centralne procesorske jedinice, povezani su međusobom posredstvom specijalnih linija koje dopuštaju istovremeno prisustvo većeg broja digitalnih kola, i koja se zove interna magistrala. Veza CPU sa memorisjkim jedinicama i ulazno-izlaznim uređajima, tako|e je ostvarena posredstvom magis­trala, za čije funkcionisanje je takođe potrebno imati određene upravljačke signale.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ChangeArrowheads="1"/>
          </p:cNvSpPr>
          <p:nvPr/>
        </p:nvSpPr>
        <p:spPr bwMode="auto">
          <a:xfrm>
            <a:off x="323850" y="333375"/>
            <a:ext cx="8496300" cy="2014538"/>
          </a:xfrm>
          <a:prstGeom prst="rect">
            <a:avLst/>
          </a:prstGeom>
          <a:noFill/>
          <a:ln w="9525">
            <a:noFill/>
            <a:miter lim="800000"/>
            <a:headEnd/>
            <a:tailEnd/>
          </a:ln>
          <a:effectLst/>
        </p:spPr>
        <p:txBody>
          <a:bodyPr anchor="ctr">
            <a:spAutoFit/>
          </a:bodyPr>
          <a:lstStyle/>
          <a:p>
            <a:pPr algn="just"/>
            <a:r>
              <a:rPr lang="sv-SE"/>
              <a:t>Druga vrsta računara ima samo jednu magistralu na koju su povezani svi delovi računarskog sistema. To su takozvani </a:t>
            </a:r>
            <a:r>
              <a:rPr lang="sv-SE" b="1"/>
              <a:t>single</a:t>
            </a:r>
            <a:r>
              <a:rPr lang="sv-SE"/>
              <a:t>-</a:t>
            </a:r>
            <a:r>
              <a:rPr lang="sv-SE" b="1"/>
              <a:t>bus</a:t>
            </a:r>
            <a:r>
              <a:rPr lang="sv-SE"/>
              <a:t> računari (slika 1.3). Prednosti ovakve arhitekture jesu mala cena i jednostavno dodavanje novih periferijskih uređaja. Normalno, to je plaćeno smanjenjem brzine rada računara. Na osnovu ovih razmatranja možemo zaključiti da se jedna magistrala koristi obično kod malih računara koji se zovu mini i mikroračunari, a da veliki računari obično koriste sisteme sa više magistrala. </a:t>
            </a:r>
          </a:p>
        </p:txBody>
      </p:sp>
      <p:sp>
        <p:nvSpPr>
          <p:cNvPr id="84997" name="Rectangle 5"/>
          <p:cNvSpPr>
            <a:spLocks noChangeArrowheads="1"/>
          </p:cNvSpPr>
          <p:nvPr/>
        </p:nvSpPr>
        <p:spPr bwMode="auto">
          <a:xfrm>
            <a:off x="323850" y="2228850"/>
            <a:ext cx="8820150" cy="3937000"/>
          </a:xfrm>
          <a:prstGeom prst="rect">
            <a:avLst/>
          </a:prstGeom>
          <a:noFill/>
          <a:ln w="9525">
            <a:noFill/>
            <a:miter lim="800000"/>
            <a:headEnd/>
            <a:tailEnd/>
          </a:ln>
          <a:effectLst/>
        </p:spPr>
        <p:txBody>
          <a:bodyPr anchor="ctr">
            <a:spAutoFit/>
          </a:bodyPr>
          <a:lstStyle/>
          <a:p>
            <a:pPr algn="l"/>
            <a:r>
              <a:rPr lang="sv-SE"/>
              <a:t>Iako je na magistralu povezano mnoštvo komponenti, u jednom trenutku vremena, u prenosu podataka učestvuju samo dve. Ostali sklopovi ne učestvuju u prenosu, u datom trenutku, ali i ne smeju ometati prenos između aktivnih komponenti. Ovo je moguće ostvariti zahvaljujući primeni </a:t>
            </a:r>
            <a:r>
              <a:rPr lang="sv-SE" b="1"/>
              <a:t>buffer</a:t>
            </a:r>
            <a:r>
              <a:rPr lang="sv-SE"/>
              <a:t> registara i specijalne klase logičkih kola u izradi računarskih sklopova. To su logička kola sa tri stanja, tj. ova kola mogu biti u stanju logičke nule, jedinice i beskonačne impedanse. Kada su digitalna kola u stanju beskonačne impedanse, ona kao da nisu povezana na magistralu, tj. kao da ne postoje. Prenos podataka duž magistrala dodatno komplikuje činjenica da svi delovi računarskog sistema koji su povezani na magis­tralu nemaju istu brzinu rada. Neki elektromehanički uređaji su rela­tivno spori, na primer: printeri, terminali, ploteri, tastature i sl. Diskovi i trake su znatno brži od njih, ali kudikamo sporiji od opera­tivne </a:t>
            </a:r>
            <a:r>
              <a:rPr lang="sv-SE">
                <a:hlinkClick r:id="rId2" tooltip="Memorije"/>
              </a:rPr>
              <a:t>memorije</a:t>
            </a:r>
            <a:r>
              <a:rPr lang="sv-SE"/>
              <a:t> ili procesora. Kako svi ovi uređaji moraju da komuniciraju preko </a:t>
            </a:r>
            <a:r>
              <a:rPr lang="sv-SE">
                <a:hlinkClick r:id="rId3" tooltip="Magistrale"/>
              </a:rPr>
              <a:t>magistrale</a:t>
            </a:r>
            <a:r>
              <a:rPr lang="sv-SE"/>
              <a:t>, neophodno je obezbediti efikasan mehanizam kojim će se premostiti razlike u njihovoj brzini rada</a:t>
            </a:r>
            <a:r>
              <a:rPr lang="en-US"/>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4"/>
          <p:cNvSpPr>
            <a:spLocks noChangeArrowheads="1"/>
          </p:cNvSpPr>
          <p:nvPr/>
        </p:nvSpPr>
        <p:spPr bwMode="auto">
          <a:xfrm>
            <a:off x="107950" y="63500"/>
            <a:ext cx="9036050" cy="5310188"/>
          </a:xfrm>
          <a:prstGeom prst="rect">
            <a:avLst/>
          </a:prstGeom>
          <a:noFill/>
          <a:ln w="9525">
            <a:noFill/>
            <a:miter lim="800000"/>
            <a:headEnd/>
            <a:tailEnd/>
          </a:ln>
          <a:effectLst/>
        </p:spPr>
        <p:txBody>
          <a:bodyPr anchor="ctr">
            <a:spAutoFit/>
          </a:bodyPr>
          <a:lstStyle/>
          <a:p>
            <a:pPr algn="l"/>
            <a:r>
              <a:rPr lang="sv-SE"/>
              <a:t>Rešenje je nađeno u upotrebi međuregistara (buffer registers) koji se ugrađuju u ove uređaje da bi privremeno čuvali podatke za vreme prenosa. Pogledajmo to na primeru prenosa jednog karaktera (znaka) iz procesora u printer gde će biti odštampan. Procesor započinje prenos slanjem tog znaka preko </a:t>
            </a:r>
            <a:r>
              <a:rPr lang="sv-SE">
                <a:hlinkClick r:id="rId2" tooltip="Magistrale"/>
              </a:rPr>
              <a:t>magistrale</a:t>
            </a:r>
            <a:r>
              <a:rPr lang="sv-SE"/>
              <a:t> na međuregistar (buffer) za printer. Pošto je buffer elektronski sklop ovaj prenos zahteva malo vremena. Kada je među-registar napunjen, printer može da počne sa štampanjem bez dodatnih in­tervencija od strane procesora. Dakle, procesor i magistrala više nisu potrebni printeru i mogu se koristiti za druge aktivnosti. Printer nastavlja sa štampanjem karaktera koji je zapisan u njegovom buffer-u, i nije na raspolaganju za druge zahteve za štampanjem dok ne završi štam­panje onog znaka koji se nalazi u njegovom buffer-u. Da zaključimo, međuregistar eliminiše razlike u brzini rada procesora i printera i onemogučava da spori uređaji blokiraju rad brzih uređaja, odnosno da procesor čeka dok printer ne završi sa štampanjem. Ovo omogućava procesoru da se brzo prebacuje sa jednog uređaja na drugi, i da praktično istovremeno upravlja prenosom podataka sa i u više raznih uređaja. Broj magistrala bitno utiče na organizaciju centralnog procesora, a karakteristična su tri tipa organizacije: oko jedne, oko dve i oko tri </a:t>
            </a:r>
            <a:r>
              <a:rPr lang="sv-SE">
                <a:hlinkClick r:id="rId2" tooltip="Magistrale"/>
              </a:rPr>
              <a:t>magistrale</a:t>
            </a:r>
            <a:r>
              <a:rPr lang="sv-SE"/>
              <a:t>. Pre toga pokažimo kako se posredstvom jedne četvorobitne </a:t>
            </a:r>
            <a:r>
              <a:rPr lang="sv-SE">
                <a:hlinkClick r:id="rId2" tooltip="Magistrale"/>
              </a:rPr>
              <a:t>magistrale</a:t>
            </a:r>
            <a:r>
              <a:rPr lang="sv-SE"/>
              <a:t> DL0 - DL3, na koju su povezana četiri registra X, Y, Z, W, vrši prenos podataka između dva registra, slika 3.37 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4" name="Picture 214"/>
          <p:cNvPicPr>
            <a:picLocks noChangeAspect="1" noChangeArrowheads="1"/>
          </p:cNvPicPr>
          <p:nvPr/>
        </p:nvPicPr>
        <p:blipFill>
          <a:blip r:embed="rId2" cstate="print"/>
          <a:srcRect/>
          <a:stretch>
            <a:fillRect/>
          </a:stretch>
        </p:blipFill>
        <p:spPr bwMode="auto">
          <a:xfrm>
            <a:off x="576263" y="188913"/>
            <a:ext cx="8243887" cy="5472112"/>
          </a:xfrm>
          <a:prstGeom prst="rect">
            <a:avLst/>
          </a:prstGeom>
          <a:noFill/>
          <a:ln w="9525">
            <a:noFill/>
            <a:miter lim="800000"/>
            <a:headEnd/>
            <a:tailEnd/>
          </a:ln>
        </p:spPr>
      </p:pic>
      <p:sp>
        <p:nvSpPr>
          <p:cNvPr id="87045" name="Rectangle 5"/>
          <p:cNvSpPr>
            <a:spLocks noChangeArrowheads="1"/>
          </p:cNvSpPr>
          <p:nvPr/>
        </p:nvSpPr>
        <p:spPr bwMode="auto">
          <a:xfrm>
            <a:off x="250825" y="5654675"/>
            <a:ext cx="8642350" cy="366713"/>
          </a:xfrm>
          <a:prstGeom prst="rect">
            <a:avLst/>
          </a:prstGeom>
          <a:noFill/>
          <a:ln w="9525">
            <a:noFill/>
            <a:miter lim="800000"/>
            <a:headEnd/>
            <a:tailEnd/>
          </a:ln>
          <a:effectLst/>
        </p:spPr>
        <p:txBody>
          <a:bodyPr wrap="none" anchor="ctr">
            <a:spAutoFit/>
          </a:bodyPr>
          <a:lstStyle/>
          <a:p>
            <a:r>
              <a:rPr lang="sv-SE"/>
              <a:t>Slika 3.37. Primer a) četvorobitne </a:t>
            </a:r>
            <a:r>
              <a:rPr lang="sv-SE">
                <a:hlinkClick r:id="rId3" tooltip="Magistrale"/>
              </a:rPr>
              <a:t>magistrale</a:t>
            </a:r>
            <a:r>
              <a:rPr lang="sv-SE"/>
              <a:t> i b) i hipotetičke računarske </a:t>
            </a:r>
            <a:r>
              <a:rPr lang="sv-SE">
                <a:hlinkClick r:id="rId3" tooltip="Magistrale"/>
              </a:rPr>
              <a:t>magistrale</a:t>
            </a:r>
            <a:endParaRPr lang="sv-S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Rectangle 4"/>
          <p:cNvSpPr>
            <a:spLocks noChangeArrowheads="1"/>
          </p:cNvSpPr>
          <p:nvPr/>
        </p:nvSpPr>
        <p:spPr bwMode="auto">
          <a:xfrm>
            <a:off x="0" y="188913"/>
            <a:ext cx="9144000" cy="915987"/>
          </a:xfrm>
          <a:prstGeom prst="rect">
            <a:avLst/>
          </a:prstGeom>
          <a:noFill/>
          <a:ln w="9525">
            <a:noFill/>
            <a:miter lim="800000"/>
            <a:headEnd/>
            <a:tailEnd/>
          </a:ln>
          <a:effectLst/>
        </p:spPr>
        <p:txBody>
          <a:bodyPr anchor="ctr">
            <a:spAutoFit/>
          </a:bodyPr>
          <a:lstStyle/>
          <a:p>
            <a:pPr algn="l"/>
            <a:r>
              <a:rPr lang="sv-SE"/>
              <a:t>Šta se događa na magistrali i koji su upravljački impulsi potrebni da se izvrši prenos podatka iz registra </a:t>
            </a:r>
            <a:r>
              <a:rPr lang="sv-SE" b="1"/>
              <a:t>Z</a:t>
            </a:r>
            <a:r>
              <a:rPr lang="sv-SE"/>
              <a:t> u registar </a:t>
            </a:r>
            <a:r>
              <a:rPr lang="sv-SE" b="1"/>
              <a:t>X</a:t>
            </a:r>
            <a:r>
              <a:rPr lang="sv-SE"/>
              <a:t> (koji ima paralelni ulaz i serijski izlaz)</a:t>
            </a:r>
            <a:r>
              <a:rPr lang="sv-SE" b="1"/>
              <a:t>.</a:t>
            </a:r>
            <a:r>
              <a:rPr lang="sv-SE"/>
              <a:t> Svaka linija podataka sadrži po jedan bit. Neka je u registru </a:t>
            </a:r>
            <a:r>
              <a:rPr lang="sv-SE" b="1"/>
              <a:t>Z</a:t>
            </a:r>
            <a:r>
              <a:rPr lang="sv-SE"/>
              <a:t> zapamćen broj 0110.</a:t>
            </a:r>
            <a:r>
              <a:rPr lang="en-US"/>
              <a:t> </a:t>
            </a:r>
          </a:p>
        </p:txBody>
      </p:sp>
      <p:sp>
        <p:nvSpPr>
          <p:cNvPr id="88069" name="Rectangle 5"/>
          <p:cNvSpPr>
            <a:spLocks noChangeArrowheads="1"/>
          </p:cNvSpPr>
          <p:nvPr/>
        </p:nvSpPr>
        <p:spPr bwMode="auto">
          <a:xfrm>
            <a:off x="219075" y="2206625"/>
            <a:ext cx="8785225" cy="2014538"/>
          </a:xfrm>
          <a:prstGeom prst="rect">
            <a:avLst/>
          </a:prstGeom>
          <a:noFill/>
          <a:ln w="9525">
            <a:noFill/>
            <a:miter lim="800000"/>
            <a:headEnd/>
            <a:tailEnd/>
          </a:ln>
          <a:effectLst/>
        </p:spPr>
        <p:txBody>
          <a:bodyPr wrap="none" anchor="ctr">
            <a:spAutoFit/>
          </a:bodyPr>
          <a:lstStyle/>
          <a:p>
            <a:pPr algn="l"/>
            <a:r>
              <a:rPr lang="en-US"/>
              <a:t>Postupak prenosa je sledeći:</a:t>
            </a:r>
          </a:p>
          <a:p>
            <a:pPr algn="l">
              <a:buFontTx/>
              <a:buChar char="•"/>
            </a:pPr>
            <a:r>
              <a:rPr lang="sv-SE"/>
              <a:t>poslati </a:t>
            </a:r>
            <a:r>
              <a:rPr lang="sv-SE" b="1"/>
              <a:t>Z</a:t>
            </a:r>
            <a:r>
              <a:rPr lang="sv-SE"/>
              <a:t>outp upravljački signal registru Z,</a:t>
            </a:r>
            <a:endParaRPr lang="en-US"/>
          </a:p>
          <a:p>
            <a:pPr algn="l">
              <a:buFontTx/>
              <a:buChar char="•"/>
            </a:pPr>
            <a:r>
              <a:rPr lang="pl-PL"/>
              <a:t>u sledećem ciklusu takt signala, čita se podatak iz registra Z i šalje se na magistralu,</a:t>
            </a:r>
            <a:endParaRPr lang="en-US"/>
          </a:p>
          <a:p>
            <a:pPr algn="l">
              <a:buFontTx/>
              <a:buChar char="•"/>
            </a:pPr>
            <a:r>
              <a:rPr lang="pl-PL"/>
              <a:t>podatak je na magistrali i dostupan je svim registrima X, Y, Z i W,</a:t>
            </a:r>
            <a:endParaRPr lang="en-US"/>
          </a:p>
          <a:p>
            <a:pPr algn="l">
              <a:buFontTx/>
              <a:buChar char="•"/>
            </a:pPr>
            <a:r>
              <a:rPr lang="sv-SE"/>
              <a:t>poslati </a:t>
            </a:r>
            <a:r>
              <a:rPr lang="sv-SE" b="1"/>
              <a:t>X</a:t>
            </a:r>
            <a:r>
              <a:rPr lang="sv-SE"/>
              <a:t>inp upravljački signal na registar X,</a:t>
            </a:r>
            <a:endParaRPr lang="en-US"/>
          </a:p>
          <a:p>
            <a:pPr algn="l">
              <a:buFontTx/>
              <a:buChar char="•"/>
            </a:pPr>
            <a:r>
              <a:rPr lang="pl-PL"/>
              <a:t>u sledećem ciklusu takta </a:t>
            </a:r>
            <a:r>
              <a:rPr lang="pl-PL" b="1"/>
              <a:t>CLK</a:t>
            </a:r>
            <a:r>
              <a:rPr lang="pl-PL"/>
              <a:t>, registar X prihvata podatke sa magis­trale.</a:t>
            </a:r>
            <a:endParaRPr lang="en-US"/>
          </a:p>
          <a:p>
            <a:pPr algn="l" eaLnBrk="0" hangingPunct="0"/>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TotalTime>
  <Words>6897</Words>
  <Application>Microsoft Office PowerPoint</Application>
  <PresentationFormat>On-screen Show (4:3)</PresentationFormat>
  <Paragraphs>148</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Flow</vt:lpstr>
      <vt:lpstr>Magistrale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Dukica</dc:creator>
  <cp:lastModifiedBy>PC</cp:lastModifiedBy>
  <cp:revision>11</cp:revision>
  <dcterms:created xsi:type="dcterms:W3CDTF">2010-05-27T12:32:44Z</dcterms:created>
  <dcterms:modified xsi:type="dcterms:W3CDTF">2018-05-14T15:07:02Z</dcterms:modified>
</cp:coreProperties>
</file>