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150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 Id="rId4"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D13FB9A-6AFC-4BEB-AED4-DF2E0F7D52AA}" type="datetimeFigureOut">
              <a:rPr lang="en-US" smtClean="0"/>
              <a:t>4/24/2018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FB9BF70-841A-4490-91A8-037658C320B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D13FB9A-6AFC-4BEB-AED4-DF2E0F7D52AA}"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9BF70-841A-4490-91A8-037658C320B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D13FB9A-6AFC-4BEB-AED4-DF2E0F7D52AA}"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9BF70-841A-4490-91A8-037658C320B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51575"/>
            <a:ext cx="2133600" cy="476250"/>
          </a:xfrm>
        </p:spPr>
        <p:txBody>
          <a:bodyPr/>
          <a:lstStyle>
            <a:lvl1pPr>
              <a:defRPr/>
            </a:lvl1pPr>
          </a:lstStyle>
          <a:p>
            <a:endParaRPr lang="en-US"/>
          </a:p>
        </p:txBody>
      </p:sp>
      <p:sp>
        <p:nvSpPr>
          <p:cNvPr id="7" name="Slide Number Placeholder 6"/>
          <p:cNvSpPr>
            <a:spLocks noGrp="1"/>
          </p:cNvSpPr>
          <p:nvPr>
            <p:ph type="sldNum" sz="quarter" idx="11"/>
          </p:nvPr>
        </p:nvSpPr>
        <p:spPr>
          <a:xfrm>
            <a:off x="6553200" y="6248400"/>
            <a:ext cx="2133600" cy="476250"/>
          </a:xfrm>
        </p:spPr>
        <p:txBody>
          <a:bodyPr/>
          <a:lstStyle>
            <a:lvl1pPr>
              <a:defRPr/>
            </a:lvl1pPr>
          </a:lstStyle>
          <a:p>
            <a:fld id="{8647541A-8F80-4AAE-AA4C-EBBD0552C8A9}" type="slidenum">
              <a:rPr lang="en-US"/>
              <a:pPr/>
              <a:t>‹#›</a:t>
            </a:fld>
            <a:endParaRPr lang="en-US"/>
          </a:p>
        </p:txBody>
      </p:sp>
      <p:sp>
        <p:nvSpPr>
          <p:cNvPr id="8" name="Footer Placeholder 7"/>
          <p:cNvSpPr>
            <a:spLocks noGrp="1"/>
          </p:cNvSpPr>
          <p:nvPr>
            <p:ph type="ftr" sz="quarter" idx="12"/>
          </p:nvPr>
        </p:nvSpPr>
        <p:spPr>
          <a:xfrm>
            <a:off x="3124200" y="6248400"/>
            <a:ext cx="2895600" cy="476250"/>
          </a:xfrm>
        </p:spPr>
        <p:txBody>
          <a:bodyPr/>
          <a:lstStyle>
            <a:lvl1pPr>
              <a:defRPr/>
            </a:lvl1pPr>
          </a:lstStyle>
          <a:p>
            <a:endParaRPr lang="en-US"/>
          </a:p>
        </p:txBody>
      </p:sp>
    </p:spTree>
    <p:extLst>
      <p:ext uri="{BB962C8B-B14F-4D97-AF65-F5344CB8AC3E}">
        <p14:creationId xmlns:p14="http://schemas.microsoft.com/office/powerpoint/2010/main" val="1652177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67E7835F-F991-49B6-A64B-AC9FF7EAAD38}" type="slidenum">
              <a:rPr lang="en-US"/>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endParaRPr lang="en-US"/>
          </a:p>
        </p:txBody>
      </p:sp>
    </p:spTree>
    <p:extLst>
      <p:ext uri="{BB962C8B-B14F-4D97-AF65-F5344CB8AC3E}">
        <p14:creationId xmlns:p14="http://schemas.microsoft.com/office/powerpoint/2010/main" val="327244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45322EC9-3275-4707-8680-B34DDDB7F05F}" type="slidenum">
              <a:rPr lang="en-US"/>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endParaRPr lang="en-US"/>
          </a:p>
        </p:txBody>
      </p:sp>
    </p:spTree>
    <p:extLst>
      <p:ext uri="{BB962C8B-B14F-4D97-AF65-F5344CB8AC3E}">
        <p14:creationId xmlns:p14="http://schemas.microsoft.com/office/powerpoint/2010/main" val="2294801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D13FB9A-6AFC-4BEB-AED4-DF2E0F7D52AA}"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9BF70-841A-4490-91A8-037658C320B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D13FB9A-6AFC-4BEB-AED4-DF2E0F7D52AA}"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9BF70-841A-4490-91A8-037658C320B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D13FB9A-6AFC-4BEB-AED4-DF2E0F7D52AA}"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B9BF70-841A-4490-91A8-037658C320B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D13FB9A-6AFC-4BEB-AED4-DF2E0F7D52AA}" type="datetimeFigureOut">
              <a:rPr lang="en-US" smtClean="0"/>
              <a:t>4/24/2018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B9BF70-841A-4490-91A8-037658C320B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D13FB9A-6AFC-4BEB-AED4-DF2E0F7D52AA}" type="datetimeFigureOut">
              <a:rPr lang="en-US" smtClean="0"/>
              <a:t>4/24/2018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B9BF70-841A-4490-91A8-037658C320B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13FB9A-6AFC-4BEB-AED4-DF2E0F7D52AA}" type="datetimeFigureOut">
              <a:rPr lang="en-US" smtClean="0"/>
              <a:t>4/24/2018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B9BF70-841A-4490-91A8-037658C320B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D13FB9A-6AFC-4BEB-AED4-DF2E0F7D52AA}"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B9BF70-841A-4490-91A8-037658C320B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D13FB9A-6AFC-4BEB-AED4-DF2E0F7D52AA}"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4FB9BF70-841A-4490-91A8-037658C320B5}"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D13FB9A-6AFC-4BEB-AED4-DF2E0F7D52AA}" type="datetimeFigureOut">
              <a:rPr lang="en-US" smtClean="0"/>
              <a:t>4/24/2018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FB9BF70-841A-4490-91A8-037658C320B5}"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e-learn.viser.edu.rs/moodle/mod/resource/view.php?r=1797"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e-learn.viser.edu.rs/moodle/mod/resource/view.php?r=1729"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e-learn.viser.edu.rs/moodle/mod/resource/view.php?r=1729" TargetMode="External"/><Relationship Id="rId2" Type="http://schemas.openxmlformats.org/officeDocument/2006/relationships/hyperlink" Target="http://e-learn.viser.edu.rs/moodle/mod/resource/view.php?r=1798"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e-learn.viser.edu.rs/moodle/mod/resource/view.php?r=1798"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e-learn.viser.edu.rs/moodle/mod/resource/view.php?r=1798"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e-learn.viser.edu.rs/moodle/mod/resource/view.php?r=1729" TargetMode="External"/><Relationship Id="rId2" Type="http://schemas.openxmlformats.org/officeDocument/2006/relationships/hyperlink" Target="http://e-learn.viser.edu.rs/moodle/mod/resource/view.php?r=1795"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e-learn.viser.edu.rs/moodle/mod/resource/view.php?r=1838" TargetMode="External"/><Relationship Id="rId2" Type="http://schemas.openxmlformats.org/officeDocument/2006/relationships/hyperlink" Target="http://e-learn.viser.edu.rs/moodle/mod/resource/view.php?r=1798"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e-learn.viser.edu.rs/moodle/mod/resource/view.php?r=1799" TargetMode="External"/><Relationship Id="rId2" Type="http://schemas.openxmlformats.org/officeDocument/2006/relationships/hyperlink" Target="http://e-learn.viser.edu.rs/moodle/mod/resource/view.php?r=1729" TargetMode="External"/><Relationship Id="rId1" Type="http://schemas.openxmlformats.org/officeDocument/2006/relationships/slideLayout" Target="../slideLayouts/slideLayout7.xml"/><Relationship Id="rId4" Type="http://schemas.openxmlformats.org/officeDocument/2006/relationships/hyperlink" Target="http://e-learn.viser.edu.rs/moodle/mod/resource/view.php?r=1802"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e-learn.viser.edu.rs/moodle/mod/resource/view.php?r=1729" TargetMode="External"/><Relationship Id="rId2" Type="http://schemas.openxmlformats.org/officeDocument/2006/relationships/hyperlink" Target="http://e-learn.viser.edu.rs/moodle/mod/resource/view.php?r=1798" TargetMode="External"/><Relationship Id="rId1" Type="http://schemas.openxmlformats.org/officeDocument/2006/relationships/slideLayout" Target="../slideLayouts/slideLayout7.xml"/><Relationship Id="rId4" Type="http://schemas.openxmlformats.org/officeDocument/2006/relationships/hyperlink" Target="http://e-learn.viser.edu.rs/moodle/mod/resource/view.php?r=1799"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e-learn.viser.edu.rs/moodle/mod/resource/view.php?r=1796"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e-learn.viser.edu.rs/moodle/mod/resource/view.php?r=1729" TargetMode="External"/><Relationship Id="rId2" Type="http://schemas.openxmlformats.org/officeDocument/2006/relationships/hyperlink" Target="http://e-learn.viser.edu.rs/moodle/mod/resource/view.php?r=1798" TargetMode="External"/><Relationship Id="rId1" Type="http://schemas.openxmlformats.org/officeDocument/2006/relationships/slideLayout" Target="../slideLayouts/slideLayout7.xml"/><Relationship Id="rId6" Type="http://schemas.openxmlformats.org/officeDocument/2006/relationships/hyperlink" Target="http://e-learn.viser.edu.rs/moodle/mod/resource/view.php?r=1837" TargetMode="External"/><Relationship Id="rId5" Type="http://schemas.openxmlformats.org/officeDocument/2006/relationships/hyperlink" Target="http://e-learn.viser.edu.rs/moodle/mod/resource/view.php?r=1836" TargetMode="External"/><Relationship Id="rId4" Type="http://schemas.openxmlformats.org/officeDocument/2006/relationships/hyperlink" Target="http://e-learn.viser.edu.rs/moodle/mod/resource/view.php?r=1835"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embeddings/oleObject2.bin"/><Relationship Id="rId4" Type="http://schemas.openxmlformats.org/officeDocument/2006/relationships/image" Target="../media/image10.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14.emf"/><Relationship Id="rId5" Type="http://schemas.openxmlformats.org/officeDocument/2006/relationships/oleObject" Target="../embeddings/oleObject5.bin"/><Relationship Id="rId4" Type="http://schemas.openxmlformats.org/officeDocument/2006/relationships/image" Target="../media/image13.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15.emf"/></Relationships>
</file>

<file path=ppt/slides/_rels/slide3.xml.rels><?xml version="1.0" encoding="UTF-8" standalone="yes"?>
<Relationships xmlns="http://schemas.openxmlformats.org/package/2006/relationships"><Relationship Id="rId2" Type="http://schemas.openxmlformats.org/officeDocument/2006/relationships/hyperlink" Target="http://e-learn.viser.edu.rs/moodle/mod/resource/view.php?r=1796"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17.emf"/><Relationship Id="rId5" Type="http://schemas.openxmlformats.org/officeDocument/2006/relationships/oleObject" Target="../embeddings/oleObject8.bin"/><Relationship Id="rId10" Type="http://schemas.openxmlformats.org/officeDocument/2006/relationships/image" Target="../media/image19.emf"/><Relationship Id="rId4" Type="http://schemas.openxmlformats.org/officeDocument/2006/relationships/image" Target="../media/image16.emf"/><Relationship Id="rId9" Type="http://schemas.openxmlformats.org/officeDocument/2006/relationships/oleObject" Target="../embeddings/oleObject10.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21.emf"/><Relationship Id="rId5" Type="http://schemas.openxmlformats.org/officeDocument/2006/relationships/oleObject" Target="../embeddings/oleObject12.bin"/><Relationship Id="rId4" Type="http://schemas.openxmlformats.org/officeDocument/2006/relationships/image" Target="../media/image20.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4.xml"/><Relationship Id="rId1" Type="http://schemas.openxmlformats.org/officeDocument/2006/relationships/vmlDrawing" Target="../drawings/vmlDrawing6.vml"/><Relationship Id="rId4" Type="http://schemas.openxmlformats.org/officeDocument/2006/relationships/image" Target="../media/image22.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3.emf"/></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oleObject" Target="../embeddings/oleObject15.bin"/><Relationship Id="rId7" Type="http://schemas.openxmlformats.org/officeDocument/2006/relationships/image" Target="../media/image28.png"/><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37.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2.jpe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1.png"/><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oleObject" Target="../embeddings/oleObject16.bin"/><Relationship Id="rId9" Type="http://schemas.openxmlformats.org/officeDocument/2006/relationships/image" Target="../media/image36.png"/><Relationship Id="rId14" Type="http://schemas.openxmlformats.org/officeDocument/2006/relationships/image" Target="../media/image41.png"/></Relationships>
</file>

<file path=ppt/slides/_rels/slide3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1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learn.viser.edu.rs/moodle/mod/resource/view.php?r=1729" TargetMode="External"/><Relationship Id="rId2" Type="http://schemas.openxmlformats.org/officeDocument/2006/relationships/hyperlink" Target="http://e-learn.viser.edu.rs/moodle/mod/resource/view.php?r=1796"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51.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52.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53.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54.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55.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56.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57.emf"/></Relationships>
</file>

<file path=ppt/slides/_rels/slide5.xml.rels><?xml version="1.0" encoding="UTF-8" standalone="yes"?>
<Relationships xmlns="http://schemas.openxmlformats.org/package/2006/relationships"><Relationship Id="rId2" Type="http://schemas.openxmlformats.org/officeDocument/2006/relationships/hyperlink" Target="http://e-learn.viser.edu.rs/moodle/mod/resource/view.php?r=1796" TargetMode="Externa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61.e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62.e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63.w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4.xml"/><Relationship Id="rId1" Type="http://schemas.openxmlformats.org/officeDocument/2006/relationships/vmlDrawing" Target="../drawings/vmlDrawing20.vml"/><Relationship Id="rId4" Type="http://schemas.openxmlformats.org/officeDocument/2006/relationships/image" Target="../media/image64.e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e-learn.viser.edu.rs/moodle/mod/resource/view.php?r=1796"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sr-Latn-RS" dirty="0" smtClean="0"/>
              <a:t>Osnovi informatike i računarstva</a:t>
            </a:r>
            <a:br>
              <a:rPr lang="sr-Latn-RS" dirty="0" smtClean="0"/>
            </a:b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4"/>
          <p:cNvSpPr>
            <a:spLocks noChangeArrowheads="1"/>
          </p:cNvSpPr>
          <p:nvPr/>
        </p:nvSpPr>
        <p:spPr bwMode="auto">
          <a:xfrm>
            <a:off x="215900" y="130175"/>
            <a:ext cx="8748713" cy="3662363"/>
          </a:xfrm>
          <a:prstGeom prst="rect">
            <a:avLst/>
          </a:prstGeom>
          <a:noFill/>
          <a:ln w="9525">
            <a:noFill/>
            <a:miter lim="800000"/>
            <a:headEnd/>
            <a:tailEnd/>
          </a:ln>
          <a:effectLst/>
        </p:spPr>
        <p:txBody>
          <a:bodyPr anchor="ctr">
            <a:spAutoFit/>
          </a:bodyPr>
          <a:lstStyle/>
          <a:p>
            <a:pPr algn="l"/>
            <a:r>
              <a:rPr lang="pl-PL"/>
              <a:t>Ulaz sa oznakom T naziva se sinhronizacioni ulaz, ili takt signal (clock). Treba napomenuti da sva digitalna logička kola u jednom računaru najčešće rade pod dejstvom jednog jedinstvenog vremenskog signala, koji obezbeđuje jednovremenost, sinhronizaciju u čitavom računaru. Učestanost takt signala se meri jedinicom koja se zove megaherc (MHz), a to je mi­lion impulsa u sekundi. Ako je takt signal 50 MHz, to znači da ima 50 miliona impulsa u sekundi, ili jedan impuls svakih 20 nano sekundi. </a:t>
            </a:r>
            <a:r>
              <a:rPr lang="sv-SE"/>
              <a:t>Takt signali se generišu pomoću posebnih elektronskih sklopova koji se zovu oscilatori ili takt generatori. Takt signal se uz pomoć kola za kašnjenje može podeliti na manje vremenske intervale. Isto tako, uz pomoć specijalnih digitalnih kola, takozvanih delitelja, takt intervali vremena se mogu povećavati. Na taj način se dobijaju impulsi različitog trajanja i učestanosti, a koriste se u upravljanju svim elementarnim operacijama u centralnom procesoru i ostalim delovima računara.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p:cNvSpPr>
            <a:spLocks noChangeArrowheads="1"/>
          </p:cNvSpPr>
          <p:nvPr/>
        </p:nvSpPr>
        <p:spPr bwMode="auto">
          <a:xfrm>
            <a:off x="2771775" y="333375"/>
            <a:ext cx="3346450" cy="366713"/>
          </a:xfrm>
          <a:prstGeom prst="rect">
            <a:avLst/>
          </a:prstGeom>
          <a:noFill/>
          <a:ln w="9525">
            <a:noFill/>
            <a:miter lim="800000"/>
            <a:headEnd/>
            <a:tailEnd/>
          </a:ln>
          <a:effectLst/>
        </p:spPr>
        <p:txBody>
          <a:bodyPr wrap="none" anchor="ctr">
            <a:spAutoFit/>
          </a:bodyPr>
          <a:lstStyle/>
          <a:p>
            <a:pPr algn="l"/>
            <a:r>
              <a:rPr lang="sv-SE" b="1">
                <a:hlinkClick r:id="rId2" tooltip="Elementarna aritmetička kola"/>
              </a:rPr>
              <a:t>Elementarna aritmetička kola</a:t>
            </a:r>
            <a:endParaRPr lang="sv-SE" b="1"/>
          </a:p>
        </p:txBody>
      </p:sp>
      <p:sp>
        <p:nvSpPr>
          <p:cNvPr id="65541" name="Rectangle 5"/>
          <p:cNvSpPr>
            <a:spLocks noChangeArrowheads="1"/>
          </p:cNvSpPr>
          <p:nvPr/>
        </p:nvSpPr>
        <p:spPr bwMode="auto">
          <a:xfrm>
            <a:off x="179388" y="908050"/>
            <a:ext cx="8820150" cy="2014538"/>
          </a:xfrm>
          <a:prstGeom prst="rect">
            <a:avLst/>
          </a:prstGeom>
          <a:noFill/>
          <a:ln w="9525">
            <a:noFill/>
            <a:miter lim="800000"/>
            <a:headEnd/>
            <a:tailEnd/>
          </a:ln>
          <a:effectLst/>
        </p:spPr>
        <p:txBody>
          <a:bodyPr anchor="ctr">
            <a:spAutoFit/>
          </a:bodyPr>
          <a:lstStyle/>
          <a:p>
            <a:pPr algn="just"/>
            <a:r>
              <a:rPr lang="sv-SE"/>
              <a:t>Pamćenje podataka je jedna od funkcija koju obavljaju digitalna kola u računaru. Ona takođe mogu biti namenjena i obavljanju binarnih arit­metičkih operacija. Na slici 3.30 prikazana je logička mreža poznata pod nazivom polusabirač (</a:t>
            </a:r>
            <a:r>
              <a:rPr lang="sv-SE" b="1"/>
              <a:t>half adder</a:t>
            </a:r>
            <a:r>
              <a:rPr lang="sv-SE"/>
              <a:t>), njegova simbolička oznaka i tabela istinitosti. Polusabirač je realizovan uz pomoć I, ILI</a:t>
            </a:r>
            <a:r>
              <a:rPr lang="sv-SE" b="1"/>
              <a:t> </a:t>
            </a:r>
            <a:r>
              <a:rPr lang="sv-SE"/>
              <a:t>i</a:t>
            </a:r>
            <a:r>
              <a:rPr lang="sv-SE" b="1"/>
              <a:t> </a:t>
            </a:r>
            <a:r>
              <a:rPr lang="sv-SE"/>
              <a:t>NE logičkih kola. Ova logička mreža vrši sabiranje dva bita, dve binarne cifre. Rezultat sabiranja binarnih brojeva sadrži dve komponente: zbir </a:t>
            </a:r>
            <a:r>
              <a:rPr lang="sv-SE" b="1"/>
              <a:t>Si</a:t>
            </a:r>
            <a:r>
              <a:rPr lang="sv-SE"/>
              <a:t> i prenos u sledeći razred </a:t>
            </a:r>
            <a:r>
              <a:rPr lang="sv-SE" b="1"/>
              <a:t>Ci</a:t>
            </a:r>
            <a:r>
              <a:rPr lang="sv-SE"/>
              <a:t>. </a:t>
            </a:r>
          </a:p>
        </p:txBody>
      </p:sp>
      <p:pic>
        <p:nvPicPr>
          <p:cNvPr id="65542" name="Picture 193"/>
          <p:cNvPicPr>
            <a:picLocks noChangeAspect="1" noChangeArrowheads="1"/>
          </p:cNvPicPr>
          <p:nvPr/>
        </p:nvPicPr>
        <p:blipFill>
          <a:blip r:embed="rId3" cstate="print"/>
          <a:srcRect/>
          <a:stretch>
            <a:fillRect/>
          </a:stretch>
        </p:blipFill>
        <p:spPr bwMode="auto">
          <a:xfrm>
            <a:off x="330200" y="3001963"/>
            <a:ext cx="8489950" cy="2085975"/>
          </a:xfrm>
          <a:prstGeom prst="rect">
            <a:avLst/>
          </a:prstGeom>
          <a:noFill/>
          <a:ln w="9525">
            <a:noFill/>
            <a:miter lim="800000"/>
            <a:headEnd/>
            <a:tailEnd/>
          </a:ln>
        </p:spPr>
      </p:pic>
      <p:sp>
        <p:nvSpPr>
          <p:cNvPr id="65543" name="Rectangle 7"/>
          <p:cNvSpPr>
            <a:spLocks noChangeArrowheads="1"/>
          </p:cNvSpPr>
          <p:nvPr/>
        </p:nvSpPr>
        <p:spPr bwMode="auto">
          <a:xfrm>
            <a:off x="904875" y="5300663"/>
            <a:ext cx="7334250" cy="366712"/>
          </a:xfrm>
          <a:prstGeom prst="rect">
            <a:avLst/>
          </a:prstGeom>
          <a:noFill/>
          <a:ln w="9525">
            <a:noFill/>
            <a:miter lim="800000"/>
            <a:headEnd/>
            <a:tailEnd/>
          </a:ln>
          <a:effectLst/>
        </p:spPr>
        <p:txBody>
          <a:bodyPr wrap="none" anchor="ctr">
            <a:spAutoFit/>
          </a:bodyPr>
          <a:lstStyle/>
          <a:p>
            <a:pPr algn="l"/>
            <a:r>
              <a:rPr lang="sv-SE"/>
              <a:t>Slika 3.30. Tabela istinitosti, logička mreža polusabirača, blok dijagram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ChangeArrowheads="1"/>
          </p:cNvSpPr>
          <p:nvPr/>
        </p:nvSpPr>
        <p:spPr bwMode="auto">
          <a:xfrm>
            <a:off x="395288" y="500063"/>
            <a:ext cx="8353425" cy="5859462"/>
          </a:xfrm>
          <a:prstGeom prst="rect">
            <a:avLst/>
          </a:prstGeom>
          <a:noFill/>
          <a:ln w="9525">
            <a:noFill/>
            <a:miter lim="800000"/>
            <a:headEnd/>
            <a:tailEnd/>
          </a:ln>
          <a:effectLst/>
        </p:spPr>
        <p:txBody>
          <a:bodyPr anchor="ctr">
            <a:spAutoFit/>
          </a:bodyPr>
          <a:lstStyle/>
          <a:p>
            <a:pPr algn="just"/>
            <a:r>
              <a:rPr lang="sv-SE"/>
              <a:t>Ulazni </a:t>
            </a:r>
            <a:r>
              <a:rPr lang="sv-SE">
                <a:hlinkClick r:id="rId2" tooltip="Podaci"/>
              </a:rPr>
              <a:t>podaci</a:t>
            </a:r>
            <a:r>
              <a:rPr lang="sv-SE"/>
              <a:t> </a:t>
            </a:r>
            <a:r>
              <a:rPr lang="sv-SE" b="1"/>
              <a:t>ai</a:t>
            </a:r>
            <a:r>
              <a:rPr lang="sv-SE"/>
              <a:t>, </a:t>
            </a:r>
            <a:r>
              <a:rPr lang="sv-SE" b="1"/>
              <a:t>bi </a:t>
            </a:r>
            <a:r>
              <a:rPr lang="sv-SE"/>
              <a:t>stupaju na ulaze logičkih kola, koja na osnovu njihovih trenutnih vrednosti generišu signale na svojim izlazima. </a:t>
            </a:r>
            <a:r>
              <a:rPr lang="pl-PL"/>
              <a:t>Kada su oba ulazna signala nula, na izlazu prvog I kola (1) generiše se prenos: </a:t>
            </a:r>
            <a:r>
              <a:rPr lang="pl-PL" b="1"/>
              <a:t>Ci = 0</a:t>
            </a:r>
            <a:r>
              <a:rPr lang="pl-PL"/>
              <a:t>. Ista dva ulazna signala dolaze i na ulaz</a:t>
            </a:r>
            <a:r>
              <a:rPr lang="pl-PL" b="1"/>
              <a:t> </a:t>
            </a:r>
            <a:r>
              <a:rPr lang="pl-PL"/>
              <a:t>ILI kola (2), koje takođe na svom izlazu daje nulu. </a:t>
            </a:r>
            <a:r>
              <a:rPr lang="sv-SE"/>
              <a:t>NE kolo (3) prihvata bit prenosa i pretvara nulu sa svog ulaza u jedinicu na svom izlazu. </a:t>
            </a:r>
            <a:r>
              <a:rPr lang="pl-PL"/>
              <a:t>Ova jedinica za­jedno sa nulom iz ILI kola (2) dolazi na ulaze drugog I kola (4) koje na svom izlazu generiše nulu, signal na izlazu I kola 4 predstavlja zbir </a:t>
            </a:r>
            <a:r>
              <a:rPr lang="pl-PL" b="1"/>
              <a:t>Si</a:t>
            </a:r>
            <a:r>
              <a:rPr lang="pl-PL"/>
              <a:t> binarnih cifara </a:t>
            </a:r>
            <a:r>
              <a:rPr lang="pl-PL" b="1"/>
              <a:t>ai</a:t>
            </a:r>
            <a:r>
              <a:rPr lang="pl-PL"/>
              <a:t> i </a:t>
            </a:r>
            <a:r>
              <a:rPr lang="pl-PL" b="1"/>
              <a:t>bi</a:t>
            </a:r>
            <a:r>
              <a:rPr lang="pl-PL"/>
              <a:t> sa ulaza. Kada je </a:t>
            </a:r>
            <a:r>
              <a:rPr lang="pl-PL" b="1"/>
              <a:t>ai = 1</a:t>
            </a:r>
            <a:r>
              <a:rPr lang="pl-PL"/>
              <a:t> a </a:t>
            </a:r>
            <a:r>
              <a:rPr lang="pl-PL" b="1"/>
              <a:t>bi = 0</a:t>
            </a:r>
            <a:r>
              <a:rPr lang="pl-PL"/>
              <a:t>, prvo </a:t>
            </a:r>
            <a:r>
              <a:rPr lang="pl-PL" b="1"/>
              <a:t>I</a:t>
            </a:r>
            <a:r>
              <a:rPr lang="pl-PL"/>
              <a:t> kolo konvertuje ulazne podatke u nula bit prenosa na svom izlazu (</a:t>
            </a:r>
            <a:r>
              <a:rPr lang="pl-PL" b="1"/>
              <a:t>Ci = 0</a:t>
            </a:r>
            <a:r>
              <a:rPr lang="pl-PL"/>
              <a:t>). </a:t>
            </a:r>
            <a:r>
              <a:rPr lang="de-DE"/>
              <a:t>ILI kolo konvertuje te iste ulazne po­datke u jedinicu na svom izlazu. Invertor NE prihvata bit prenosa i pretvara ga u jedinicu, koja zajedno sa jedinicom iz ILI kola dolazi na ulaze drugog I kola. Drugo I kolo na osnovu dve jedinice na svojim ulazima pravi jedinicu na svom izlazu, koja predstavlja zbir </a:t>
            </a:r>
            <a:r>
              <a:rPr lang="de-DE" b="1"/>
              <a:t>Si = 1. </a:t>
            </a:r>
            <a:r>
              <a:rPr lang="pl-PL"/>
              <a:t>U trećem slučaju za ulazne podatke </a:t>
            </a:r>
            <a:r>
              <a:rPr lang="pl-PL" b="1"/>
              <a:t>ai = 0</a:t>
            </a:r>
            <a:r>
              <a:rPr lang="pl-PL"/>
              <a:t> i </a:t>
            </a:r>
            <a:r>
              <a:rPr lang="pl-PL" b="1"/>
              <a:t>bi = 1</a:t>
            </a:r>
            <a:r>
              <a:rPr lang="pl-PL"/>
              <a:t>, postupak obrade i rezultat su isti, tj.: </a:t>
            </a:r>
            <a:r>
              <a:rPr lang="pl-PL" b="1"/>
              <a:t>Si = 1</a:t>
            </a:r>
            <a:r>
              <a:rPr lang="pl-PL"/>
              <a:t> i </a:t>
            </a:r>
            <a:r>
              <a:rPr lang="pl-PL" b="1"/>
              <a:t>Ci = 0</a:t>
            </a:r>
            <a:r>
              <a:rPr lang="pl-PL"/>
              <a:t>. U četvrtom slučaju, treba sabrati dve binarne jedinice, </a:t>
            </a:r>
            <a:r>
              <a:rPr lang="pl-PL" b="1"/>
              <a:t>ai = 1</a:t>
            </a:r>
            <a:r>
              <a:rPr lang="pl-PL"/>
              <a:t> i </a:t>
            </a:r>
            <a:r>
              <a:rPr lang="pl-PL" b="1"/>
              <a:t>bi = 1</a:t>
            </a:r>
            <a:r>
              <a:rPr lang="pl-PL"/>
              <a:t>. Kada na ulaz prvog I kola dođu dve jedinice, ovo kolo na svom izlazu daje bit prenosa koji je takođe jednak jedinici, </a:t>
            </a:r>
            <a:r>
              <a:rPr lang="pl-PL" b="1"/>
              <a:t>Ci = 1</a:t>
            </a:r>
            <a:r>
              <a:rPr lang="pl-PL"/>
              <a:t>.</a:t>
            </a:r>
            <a:r>
              <a:rPr lang="pl-PL" b="1"/>
              <a:t> </a:t>
            </a:r>
            <a:r>
              <a:rPr lang="pl-PL"/>
              <a:t>ILI kolo prihvata dve jedinice na svojim ulazima, i na izlazu daje takođe jedinicu. Bit prenosa stupa na ulaz invertora NE, koji od jedinice pravi nulu na svom izlazu. Ova nula zajedno sa jedinicom sa izlaza ILI kola dolazi na ulaze drugog I kola, koje na izlazu daje zbir </a:t>
            </a:r>
            <a:r>
              <a:rPr lang="pl-PL" b="1"/>
              <a:t>Si = 0</a:t>
            </a:r>
            <a:r>
              <a:rPr lang="pl-PL"/>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ChangeArrowheads="1"/>
          </p:cNvSpPr>
          <p:nvPr/>
        </p:nvSpPr>
        <p:spPr bwMode="auto">
          <a:xfrm>
            <a:off x="468313" y="404813"/>
            <a:ext cx="1987550" cy="641350"/>
          </a:xfrm>
          <a:prstGeom prst="rect">
            <a:avLst/>
          </a:prstGeom>
          <a:noFill/>
          <a:ln w="9525">
            <a:noFill/>
            <a:miter lim="800000"/>
            <a:headEnd/>
            <a:tailEnd/>
          </a:ln>
          <a:effectLst/>
        </p:spPr>
        <p:txBody>
          <a:bodyPr wrap="none" anchor="ctr">
            <a:spAutoFit/>
          </a:bodyPr>
          <a:lstStyle/>
          <a:p>
            <a:r>
              <a:rPr lang="pl-PL"/>
              <a:t>Znači, rezultat je: </a:t>
            </a:r>
            <a:endParaRPr lang="en-US"/>
          </a:p>
          <a:p>
            <a:r>
              <a:rPr lang="pl-PL" b="1"/>
              <a:t>Si = 0 </a:t>
            </a:r>
            <a:r>
              <a:rPr lang="pl-PL"/>
              <a:t>i </a:t>
            </a:r>
            <a:r>
              <a:rPr lang="pl-PL" b="1"/>
              <a:t>Ci = 1</a:t>
            </a:r>
            <a:r>
              <a:rPr lang="pl-PL"/>
              <a:t>. </a:t>
            </a:r>
          </a:p>
        </p:txBody>
      </p:sp>
      <p:sp>
        <p:nvSpPr>
          <p:cNvPr id="67589" name="Rectangle 5"/>
          <p:cNvSpPr>
            <a:spLocks noChangeArrowheads="1"/>
          </p:cNvSpPr>
          <p:nvPr/>
        </p:nvSpPr>
        <p:spPr bwMode="auto">
          <a:xfrm>
            <a:off x="323850" y="1460500"/>
            <a:ext cx="8208963" cy="3937000"/>
          </a:xfrm>
          <a:prstGeom prst="rect">
            <a:avLst/>
          </a:prstGeom>
          <a:noFill/>
          <a:ln w="9525">
            <a:noFill/>
            <a:miter lim="800000"/>
            <a:headEnd/>
            <a:tailEnd/>
          </a:ln>
          <a:effectLst/>
        </p:spPr>
        <p:txBody>
          <a:bodyPr anchor="ctr">
            <a:spAutoFit/>
          </a:bodyPr>
          <a:lstStyle/>
          <a:p>
            <a:pPr algn="l"/>
            <a:r>
              <a:rPr lang="pl-PL"/>
              <a:t>Polusabirač je pogodan jedino za sabiranje samo dva bita, ali ne može sabrati i prenos iz prethodnog razreda. No, kod mnogih računara se i za ovakva sabiranja koristi drugačije rešenje. Prenos iz prethodnog razreda se može javiti i kod sabiranja višecifrenih binarnih brojeva. Sabiranje brojeva sa učešćem bita prenosa iz prethodnog razreda obavlja, se uz pomoć digitalne mreže koja se zove potpuni sabirač, ili sumator (</a:t>
            </a:r>
            <a:r>
              <a:rPr lang="pl-PL" b="1"/>
              <a:t>full ad­der</a:t>
            </a:r>
            <a:r>
              <a:rPr lang="pl-PL"/>
              <a:t>). </a:t>
            </a:r>
            <a:r>
              <a:rPr lang="sv-SE"/>
              <a:t>Šema potpunog sabirača i njegova tablica istinitosti dati su na slici 3.31. Kao što se vidi sa slike potpuni sabirač se sastoji od dva polusabirača i jednog logičkog </a:t>
            </a:r>
            <a:r>
              <a:rPr lang="sv-SE" b="1"/>
              <a:t>ILI</a:t>
            </a:r>
            <a:r>
              <a:rPr lang="sv-SE"/>
              <a:t> kola. Na ulaze jednog polusabirača dolaze binarne cifre </a:t>
            </a:r>
            <a:r>
              <a:rPr lang="sv-SE" b="1"/>
              <a:t>ai</a:t>
            </a:r>
            <a:r>
              <a:rPr lang="sv-SE"/>
              <a:t> i </a:t>
            </a:r>
            <a:r>
              <a:rPr lang="sv-SE" b="1"/>
              <a:t>bi</a:t>
            </a:r>
            <a:r>
              <a:rPr lang="sv-SE"/>
              <a:t>, i on na svojim izlazima daje delimičan zbir </a:t>
            </a:r>
            <a:r>
              <a:rPr lang="sv-SE" b="1"/>
              <a:t>Sx</a:t>
            </a:r>
            <a:r>
              <a:rPr lang="sv-SE"/>
              <a:t> i prenos </a:t>
            </a:r>
            <a:r>
              <a:rPr lang="sv-SE" b="1"/>
              <a:t>Cx</a:t>
            </a:r>
            <a:r>
              <a:rPr lang="sv-SE"/>
              <a:t>. Na ulaze drugog polusabirača dolaze delimični zbir </a:t>
            </a:r>
            <a:r>
              <a:rPr lang="sv-SE" b="1"/>
              <a:t>Sx</a:t>
            </a:r>
            <a:r>
              <a:rPr lang="sv-SE"/>
              <a:t> i prenos iz prethodnog razreda </a:t>
            </a:r>
            <a:r>
              <a:rPr lang="sv-SE" b="1"/>
              <a:t>Ci-1</a:t>
            </a:r>
            <a:r>
              <a:rPr lang="sv-SE"/>
              <a:t>. Drugi polusabirač na svom izlazu daje potpuni zbir </a:t>
            </a:r>
            <a:r>
              <a:rPr lang="sv-SE" b="1"/>
              <a:t>Si</a:t>
            </a:r>
            <a:r>
              <a:rPr lang="sv-SE"/>
              <a:t> binarnih cifara</a:t>
            </a:r>
            <a:r>
              <a:rPr lang="sv-SE" b="1"/>
              <a:t> ai</a:t>
            </a:r>
            <a:r>
              <a:rPr lang="sv-SE"/>
              <a:t> i </a:t>
            </a:r>
            <a:r>
              <a:rPr lang="sv-SE" b="1"/>
              <a:t>bi</a:t>
            </a:r>
            <a:r>
              <a:rPr lang="sv-SE"/>
              <a:t> i prenosa iz prethodnog raz­reda </a:t>
            </a:r>
            <a:r>
              <a:rPr lang="sv-SE" b="1"/>
              <a:t>Ci-1</a:t>
            </a:r>
            <a:r>
              <a:rPr lang="sv-SE"/>
              <a:t>, i delimični prenos</a:t>
            </a:r>
            <a:r>
              <a:rPr lang="sv-SE" b="1"/>
              <a:t> Cy</a:t>
            </a:r>
            <a:r>
              <a:rPr lang="sv-SE"/>
              <a:t>. </a:t>
            </a:r>
            <a:r>
              <a:rPr lang="pl-PL"/>
              <a:t>Konačni prenos u sledeći razred </a:t>
            </a:r>
            <a:r>
              <a:rPr lang="pl-PL" b="1"/>
              <a:t>Ci</a:t>
            </a:r>
            <a:r>
              <a:rPr lang="pl-PL"/>
              <a:t>, dobija se na izlazu iz </a:t>
            </a:r>
            <a:r>
              <a:rPr lang="pl-PL" b="1"/>
              <a:t>ILI</a:t>
            </a:r>
            <a:r>
              <a:rPr lang="pl-PL"/>
              <a:t> kola</a:t>
            </a:r>
            <a:r>
              <a:rPr lang="en-US"/>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196"/>
          <p:cNvPicPr>
            <a:picLocks noChangeAspect="1" noChangeArrowheads="1"/>
          </p:cNvPicPr>
          <p:nvPr/>
        </p:nvPicPr>
        <p:blipFill>
          <a:blip r:embed="rId2" cstate="print"/>
          <a:srcRect/>
          <a:stretch>
            <a:fillRect/>
          </a:stretch>
        </p:blipFill>
        <p:spPr bwMode="auto">
          <a:xfrm>
            <a:off x="323850" y="404813"/>
            <a:ext cx="8424863" cy="1868487"/>
          </a:xfrm>
          <a:prstGeom prst="rect">
            <a:avLst/>
          </a:prstGeom>
          <a:noFill/>
          <a:ln w="9525">
            <a:noFill/>
            <a:miter lim="800000"/>
            <a:headEnd/>
            <a:tailEnd/>
          </a:ln>
        </p:spPr>
      </p:pic>
      <p:sp>
        <p:nvSpPr>
          <p:cNvPr id="68613" name="Rectangle 5"/>
          <p:cNvSpPr>
            <a:spLocks noChangeArrowheads="1"/>
          </p:cNvSpPr>
          <p:nvPr/>
        </p:nvSpPr>
        <p:spPr bwMode="auto">
          <a:xfrm>
            <a:off x="1331913" y="2565400"/>
            <a:ext cx="6508750" cy="366713"/>
          </a:xfrm>
          <a:prstGeom prst="rect">
            <a:avLst/>
          </a:prstGeom>
          <a:noFill/>
          <a:ln w="9525">
            <a:noFill/>
            <a:miter lim="800000"/>
            <a:headEnd/>
            <a:tailEnd/>
          </a:ln>
          <a:effectLst/>
        </p:spPr>
        <p:txBody>
          <a:bodyPr wrap="none" anchor="ctr">
            <a:spAutoFit/>
          </a:bodyPr>
          <a:lstStyle/>
          <a:p>
            <a:pPr algn="l"/>
            <a:r>
              <a:rPr lang="pl-PL"/>
              <a:t>Slika 3.31. Tabela itinitosti i blok dijagram potpunog sabirača   </a:t>
            </a:r>
            <a:endParaRPr lang="en-US"/>
          </a:p>
        </p:txBody>
      </p:sp>
      <p:sp>
        <p:nvSpPr>
          <p:cNvPr id="68614" name="Rectangle 6"/>
          <p:cNvSpPr>
            <a:spLocks noChangeArrowheads="1"/>
          </p:cNvSpPr>
          <p:nvPr/>
        </p:nvSpPr>
        <p:spPr bwMode="auto">
          <a:xfrm>
            <a:off x="395288" y="2908300"/>
            <a:ext cx="8424862" cy="3113088"/>
          </a:xfrm>
          <a:prstGeom prst="rect">
            <a:avLst/>
          </a:prstGeom>
          <a:noFill/>
          <a:ln w="9525">
            <a:noFill/>
            <a:miter lim="800000"/>
            <a:headEnd/>
            <a:tailEnd/>
          </a:ln>
          <a:effectLst/>
        </p:spPr>
        <p:txBody>
          <a:bodyPr anchor="ctr">
            <a:spAutoFit/>
          </a:bodyPr>
          <a:lstStyle/>
          <a:p>
            <a:pPr algn="l"/>
            <a:r>
              <a:rPr lang="pl-PL"/>
              <a:t>Ovakav proces izračunavanja ponavlja se za sve razrede binarnog broja. Nekada su se zbog visoke cene hardvera pravili i računari koji su imali samo jedan sabirač na čije ulaze su se dovodile binarne cifre i prenos iz prethodnog razreda jedan za drugim, tj serijski. Ovakav sabirač se zvao serijski ili redni sabirač, a sabiranje osmobitnog broja se odvijalo u osam taktova. Danas se za svaki binarni razred koristi poseban sabirač. Tako za sabiranje 32-bitnih brojeva postoji jedan polusabirač za sabiranje LSB, i niz od 31-og potpunog sabirača za sabiranje preostalih botova, ili niz od 32 potpuna sabirača, na čije ulaze istovremeno dolaze svih 32 bita brojeva koji se sabiraju. Ovakvo sabiranje se zove paralelno sabi­ranje, a deo aritmetičko-logičke jedinice koja to obavlja zove se paralelni sabirač, slika 3.32.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199"/>
          <p:cNvPicPr>
            <a:picLocks noChangeAspect="1" noChangeArrowheads="1"/>
          </p:cNvPicPr>
          <p:nvPr/>
        </p:nvPicPr>
        <p:blipFill>
          <a:blip r:embed="rId2" cstate="print"/>
          <a:srcRect/>
          <a:stretch>
            <a:fillRect/>
          </a:stretch>
        </p:blipFill>
        <p:spPr bwMode="auto">
          <a:xfrm>
            <a:off x="1258888" y="1252538"/>
            <a:ext cx="6553200" cy="2897187"/>
          </a:xfrm>
          <a:prstGeom prst="rect">
            <a:avLst/>
          </a:prstGeom>
          <a:noFill/>
          <a:ln w="9525">
            <a:noFill/>
            <a:miter lim="800000"/>
            <a:headEnd/>
            <a:tailEnd/>
          </a:ln>
        </p:spPr>
      </p:pic>
      <p:sp>
        <p:nvSpPr>
          <p:cNvPr id="69637" name="Rectangle 5"/>
          <p:cNvSpPr>
            <a:spLocks noChangeArrowheads="1"/>
          </p:cNvSpPr>
          <p:nvPr/>
        </p:nvSpPr>
        <p:spPr bwMode="auto">
          <a:xfrm>
            <a:off x="1239838" y="4862513"/>
            <a:ext cx="6572250" cy="366712"/>
          </a:xfrm>
          <a:prstGeom prst="rect">
            <a:avLst/>
          </a:prstGeom>
          <a:noFill/>
          <a:ln w="9525">
            <a:noFill/>
            <a:miter lim="800000"/>
            <a:headEnd/>
            <a:tailEnd/>
          </a:ln>
          <a:effectLst/>
        </p:spPr>
        <p:txBody>
          <a:bodyPr wrap="none" anchor="ctr">
            <a:spAutoFit/>
          </a:bodyPr>
          <a:lstStyle/>
          <a:p>
            <a:pPr algn="l"/>
            <a:r>
              <a:rPr lang="pl-PL"/>
              <a:t>Slika 3.32. Blok dijagram paralelnog četvorobitnog sabirača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ChangeArrowheads="1"/>
          </p:cNvSpPr>
          <p:nvPr/>
        </p:nvSpPr>
        <p:spPr bwMode="auto">
          <a:xfrm>
            <a:off x="252413" y="188913"/>
            <a:ext cx="8351837" cy="2289175"/>
          </a:xfrm>
          <a:prstGeom prst="rect">
            <a:avLst/>
          </a:prstGeom>
          <a:noFill/>
          <a:ln w="9525">
            <a:noFill/>
            <a:miter lim="800000"/>
            <a:headEnd/>
            <a:tailEnd/>
          </a:ln>
          <a:effectLst/>
        </p:spPr>
        <p:txBody>
          <a:bodyPr anchor="ctr">
            <a:spAutoFit/>
          </a:bodyPr>
          <a:lstStyle/>
          <a:p>
            <a:pPr algn="l"/>
            <a:r>
              <a:rPr lang="pl-PL"/>
              <a:t>Aritmetičko-logička jedinica (ALU) obavlja aritmetičke i logičke ope­racije nad binarnim brojevima i rotiranje. To mogu biti operacije sabi­ranja, oduzimanja, množenja i deljenja binarnih i BCD brojeva, logičke operacije, razne vrste pomeranja binarnih brojeva ulevo i udesno, i možda još poneka jednostavna operacija, ali obično ne mnogo više od nabrojenog. Pomoću tih osnovnih operacija rešavaju se zadaci postavljeni računaru. Aritmetičko-logička jedinica se obično šematski predstavlja u obliku slova V, kao štoje prikazano na slici 3.33.     </a:t>
            </a:r>
          </a:p>
        </p:txBody>
      </p:sp>
      <p:pic>
        <p:nvPicPr>
          <p:cNvPr id="70661" name="Picture 202"/>
          <p:cNvPicPr>
            <a:picLocks noChangeAspect="1" noChangeArrowheads="1"/>
          </p:cNvPicPr>
          <p:nvPr/>
        </p:nvPicPr>
        <p:blipFill>
          <a:blip r:embed="rId2" cstate="print"/>
          <a:srcRect/>
          <a:stretch>
            <a:fillRect/>
          </a:stretch>
        </p:blipFill>
        <p:spPr bwMode="auto">
          <a:xfrm>
            <a:off x="5435600" y="2492375"/>
            <a:ext cx="2701925" cy="2736850"/>
          </a:xfrm>
          <a:prstGeom prst="rect">
            <a:avLst/>
          </a:prstGeom>
          <a:noFill/>
          <a:ln w="9525">
            <a:noFill/>
            <a:miter lim="800000"/>
            <a:headEnd/>
            <a:tailEnd/>
          </a:ln>
        </p:spPr>
      </p:pic>
      <p:sp>
        <p:nvSpPr>
          <p:cNvPr id="70662" name="Rectangle 6"/>
          <p:cNvSpPr>
            <a:spLocks noChangeArrowheads="1"/>
          </p:cNvSpPr>
          <p:nvPr/>
        </p:nvSpPr>
        <p:spPr bwMode="auto">
          <a:xfrm>
            <a:off x="250825" y="5294313"/>
            <a:ext cx="5607050" cy="366712"/>
          </a:xfrm>
          <a:prstGeom prst="rect">
            <a:avLst/>
          </a:prstGeom>
          <a:noFill/>
          <a:ln w="9525">
            <a:noFill/>
            <a:miter lim="800000"/>
            <a:headEnd/>
            <a:tailEnd/>
          </a:ln>
          <a:effectLst/>
        </p:spPr>
        <p:txBody>
          <a:bodyPr wrap="none" anchor="ctr">
            <a:spAutoFit/>
          </a:bodyPr>
          <a:lstStyle/>
          <a:p>
            <a:r>
              <a:rPr lang="sv-SE"/>
              <a:t>3.33. Šematski prikaz ALU sa pripadajućim registrima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4"/>
          <p:cNvSpPr>
            <a:spLocks noChangeArrowheads="1"/>
          </p:cNvSpPr>
          <p:nvPr/>
        </p:nvSpPr>
        <p:spPr bwMode="auto">
          <a:xfrm>
            <a:off x="431800" y="835025"/>
            <a:ext cx="8172450" cy="4178300"/>
          </a:xfrm>
          <a:prstGeom prst="rect">
            <a:avLst/>
          </a:prstGeom>
          <a:noFill/>
          <a:ln w="9525">
            <a:noFill/>
            <a:miter lim="800000"/>
            <a:headEnd/>
            <a:tailEnd/>
          </a:ln>
          <a:effectLst/>
        </p:spPr>
        <p:txBody>
          <a:bodyPr anchor="ctr">
            <a:spAutoFit/>
          </a:bodyPr>
          <a:lstStyle/>
          <a:p>
            <a:pPr algn="just">
              <a:lnSpc>
                <a:spcPct val="135000"/>
              </a:lnSpc>
            </a:pPr>
            <a:r>
              <a:rPr lang="sv-SE"/>
              <a:t>Pored sabirača, u aritmetičko-logičkoj jedinici se nalaze i mnogi drugi sklopovi. Tu su logičke mreže koje obavljaju operacije I, ILI, iskqučivo ILI i NE nad svim ciframa binarnih brojeva istovremeno, zatim po­merački </a:t>
            </a:r>
            <a:r>
              <a:rPr lang="sv-SE">
                <a:hlinkClick r:id="rId2" tooltip="Registri"/>
              </a:rPr>
              <a:t>registri</a:t>
            </a:r>
            <a:r>
              <a:rPr lang="sv-SE"/>
              <a:t>, kola za komplementiranje itd. Kod nekih velikih računara u sastav ALU ulaze i sklopovi za BCD aritmetičke operacije, sklopovi za računanje u pokretnom zarezu. Mnogi autori u sastav ALU uključuju i neke registre specijalne namene u kojima se nalaze operandi i rezultat operacije, to su privremeni </a:t>
            </a:r>
            <a:r>
              <a:rPr lang="sv-SE">
                <a:hlinkClick r:id="rId2" tooltip="Registri"/>
              </a:rPr>
              <a:t>registri</a:t>
            </a:r>
            <a:r>
              <a:rPr lang="sv-SE"/>
              <a:t> i akumulatori, kao i jedan specijalni registar u koji se automatski upisuju određeni </a:t>
            </a:r>
            <a:r>
              <a:rPr lang="sv-SE">
                <a:hlinkClick r:id="rId3" tooltip="Podaci"/>
              </a:rPr>
              <a:t>podaci</a:t>
            </a:r>
            <a:r>
              <a:rPr lang="sv-SE"/>
              <a:t> nakon svake operacije koju izvrši centralni procesor. Taj registar u raznim računarskim sistemima ima drugačije ime, a mi ćemo ga zvati registar stanja.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ChangeArrowheads="1"/>
          </p:cNvSpPr>
          <p:nvPr/>
        </p:nvSpPr>
        <p:spPr bwMode="auto">
          <a:xfrm>
            <a:off x="3995738" y="333375"/>
            <a:ext cx="1035050" cy="366713"/>
          </a:xfrm>
          <a:prstGeom prst="rect">
            <a:avLst/>
          </a:prstGeom>
          <a:noFill/>
          <a:ln w="9525">
            <a:noFill/>
            <a:miter lim="800000"/>
            <a:headEnd/>
            <a:tailEnd/>
          </a:ln>
          <a:effectLst/>
        </p:spPr>
        <p:txBody>
          <a:bodyPr wrap="none" anchor="ctr">
            <a:spAutoFit/>
          </a:bodyPr>
          <a:lstStyle/>
          <a:p>
            <a:pPr algn="l"/>
            <a:r>
              <a:rPr lang="sv-SE" b="1">
                <a:hlinkClick r:id="rId2" tooltip="Registri"/>
              </a:rPr>
              <a:t>Registri</a:t>
            </a:r>
            <a:endParaRPr lang="sv-SE" b="1"/>
          </a:p>
        </p:txBody>
      </p:sp>
      <p:sp>
        <p:nvSpPr>
          <p:cNvPr id="72709" name="Rectangle 5"/>
          <p:cNvSpPr>
            <a:spLocks noChangeArrowheads="1"/>
          </p:cNvSpPr>
          <p:nvPr/>
        </p:nvSpPr>
        <p:spPr bwMode="auto">
          <a:xfrm>
            <a:off x="323850" y="820738"/>
            <a:ext cx="8280400" cy="3113087"/>
          </a:xfrm>
          <a:prstGeom prst="rect">
            <a:avLst/>
          </a:prstGeom>
          <a:noFill/>
          <a:ln w="9525">
            <a:noFill/>
            <a:miter lim="800000"/>
            <a:headEnd/>
            <a:tailEnd/>
          </a:ln>
          <a:effectLst/>
        </p:spPr>
        <p:txBody>
          <a:bodyPr anchor="ctr">
            <a:spAutoFit/>
          </a:bodyPr>
          <a:lstStyle/>
          <a:p>
            <a:pPr algn="just"/>
            <a:r>
              <a:rPr lang="sv-SE"/>
              <a:t>Najčešće korišćeni elementi digitalnih uređaja su različite vrste re­gistara. Registar je element koji služi za skladištenje proizvoljnog bi­narnog broja ograničene dužine. Svaka binarna cifra datog broja čuva se u zasebnom memorijskom elementu, pa je za binarni broj od </a:t>
            </a:r>
            <a:r>
              <a:rPr lang="sv-SE" b="1"/>
              <a:t>n</a:t>
            </a:r>
            <a:r>
              <a:rPr lang="sv-SE"/>
              <a:t> cifara potrebno </a:t>
            </a:r>
            <a:r>
              <a:rPr lang="sv-SE" b="1"/>
              <a:t>n</a:t>
            </a:r>
            <a:r>
              <a:rPr lang="sv-SE"/>
              <a:t> binarnih memorijskih ćelija. </a:t>
            </a:r>
            <a:r>
              <a:rPr lang="en-US">
                <a:hlinkClick r:id="rId2" tooltip="Registri"/>
              </a:rPr>
              <a:t>Registri</a:t>
            </a:r>
            <a:r>
              <a:rPr lang="en-US"/>
              <a:t> se primenjuju uglavnom za privremeno memorisanje ili prihvatanje delimičnih ili konačnih rezul­tata u procesu obrade podataka. Neophodni su na svim mestima gde treba ostvariti vezu između blokova sa različitim brzinama, zatim pri rea­lizovanju aritmetičkih operacija, za pretvaranje serijskog u paralelni kod i obratno, itd. </a:t>
            </a:r>
            <a:r>
              <a:rPr lang="pl-PL"/>
              <a:t>Binarni broj koji se nalazi u registru naziva se sadržaj registra. </a:t>
            </a:r>
            <a:r>
              <a:rPr lang="sv-SE"/>
              <a:t>Za ulaz binarnog broja u registar koristi se termin upisivanje, dok se za izlaz broja iz registra koristi termin čitanje.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ChangeArrowheads="1"/>
          </p:cNvSpPr>
          <p:nvPr/>
        </p:nvSpPr>
        <p:spPr bwMode="auto">
          <a:xfrm>
            <a:off x="576263" y="333375"/>
            <a:ext cx="8172450" cy="2014538"/>
          </a:xfrm>
          <a:prstGeom prst="rect">
            <a:avLst/>
          </a:prstGeom>
          <a:noFill/>
          <a:ln w="9525">
            <a:noFill/>
            <a:miter lim="800000"/>
            <a:headEnd/>
            <a:tailEnd/>
          </a:ln>
          <a:effectLst/>
        </p:spPr>
        <p:txBody>
          <a:bodyPr anchor="ctr">
            <a:spAutoFit/>
          </a:bodyPr>
          <a:lstStyle/>
          <a:p>
            <a:r>
              <a:rPr lang="pl-PL"/>
              <a:t>Upisivanje i čitanje sadržaja može da se uradi na dva načina:</a:t>
            </a:r>
            <a:endParaRPr lang="en-US"/>
          </a:p>
          <a:p>
            <a:r>
              <a:rPr lang="pl-PL"/>
              <a:t>· paralelno, kada sve cifre binarnog broja ulaze u registar ili izlaze iz njega istovremeno,</a:t>
            </a:r>
            <a:endParaRPr lang="en-US"/>
          </a:p>
          <a:p>
            <a:r>
              <a:rPr lang="en-US"/>
              <a:t>· </a:t>
            </a:r>
            <a:r>
              <a:rPr lang="sv-SE"/>
              <a:t>serijski, kada broj ulazi, odnosno izlazi iz registra cifra po cifra (</a:t>
            </a:r>
            <a:r>
              <a:rPr lang="sv-SE" b="1"/>
              <a:t>bit po bit</a:t>
            </a:r>
            <a:r>
              <a:rPr lang="sv-SE"/>
              <a:t>), počevši od najmlađeg ili najstarijeg razreda. </a:t>
            </a:r>
            <a:endParaRPr lang="en-US"/>
          </a:p>
          <a:p>
            <a:r>
              <a:rPr lang="sv-SE"/>
              <a:t>Kombinacijom opisanih načina ulaza i izlaza informacija razlikujemo različite tipove registara, slika 3.34:</a:t>
            </a:r>
          </a:p>
        </p:txBody>
      </p:sp>
      <p:sp>
        <p:nvSpPr>
          <p:cNvPr id="73733" name="Rectangle 5"/>
          <p:cNvSpPr>
            <a:spLocks noChangeArrowheads="1"/>
          </p:cNvSpPr>
          <p:nvPr/>
        </p:nvSpPr>
        <p:spPr bwMode="auto">
          <a:xfrm>
            <a:off x="1831975" y="3246438"/>
            <a:ext cx="5480050" cy="1190625"/>
          </a:xfrm>
          <a:prstGeom prst="rect">
            <a:avLst/>
          </a:prstGeom>
          <a:noFill/>
          <a:ln w="9525">
            <a:noFill/>
            <a:miter lim="800000"/>
            <a:headEnd/>
            <a:tailEnd/>
          </a:ln>
          <a:effectLst/>
        </p:spPr>
        <p:txBody>
          <a:bodyPr wrap="none" anchor="ctr">
            <a:spAutoFit/>
          </a:bodyPr>
          <a:lstStyle/>
          <a:p>
            <a:pPr algn="l"/>
            <a:r>
              <a:rPr lang="sv-SE"/>
              <a:t>1. </a:t>
            </a:r>
            <a:r>
              <a:rPr lang="sv-SE">
                <a:hlinkClick r:id="rId2" tooltip="Registri"/>
              </a:rPr>
              <a:t>registri</a:t>
            </a:r>
            <a:r>
              <a:rPr lang="sv-SE"/>
              <a:t> sa paralelnim ulazom i paralelnim izlazom,</a:t>
            </a:r>
            <a:endParaRPr lang="en-US"/>
          </a:p>
          <a:p>
            <a:pPr algn="l"/>
            <a:r>
              <a:rPr lang="sv-SE"/>
              <a:t>2. </a:t>
            </a:r>
            <a:r>
              <a:rPr lang="sv-SE">
                <a:hlinkClick r:id="rId2" tooltip="Registri"/>
              </a:rPr>
              <a:t>registri</a:t>
            </a:r>
            <a:r>
              <a:rPr lang="sv-SE"/>
              <a:t> sa serijskim ulazom i serijskim izlazom,</a:t>
            </a:r>
            <a:endParaRPr lang="en-US"/>
          </a:p>
          <a:p>
            <a:pPr algn="l"/>
            <a:r>
              <a:rPr lang="sv-SE"/>
              <a:t>3. </a:t>
            </a:r>
            <a:r>
              <a:rPr lang="sv-SE">
                <a:hlinkClick r:id="rId2" tooltip="Registri"/>
              </a:rPr>
              <a:t>registri</a:t>
            </a:r>
            <a:r>
              <a:rPr lang="sv-SE"/>
              <a:t> sa serijskim ulazom i paralelnim izlazom,</a:t>
            </a:r>
          </a:p>
          <a:p>
            <a:pPr algn="l"/>
            <a:r>
              <a:rPr lang="sv-SE"/>
              <a:t>4. </a:t>
            </a:r>
            <a:r>
              <a:rPr lang="sv-SE">
                <a:hlinkClick r:id="rId2" tooltip="Registri"/>
              </a:rPr>
              <a:t>registri</a:t>
            </a:r>
            <a:r>
              <a:rPr lang="sv-SE"/>
              <a:t> sa paralelnim ulazom i serijskim izlazom</a:t>
            </a:r>
            <a:r>
              <a:rPr lang="en-US"/>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ChangeArrowheads="1"/>
          </p:cNvSpPr>
          <p:nvPr/>
        </p:nvSpPr>
        <p:spPr bwMode="auto">
          <a:xfrm>
            <a:off x="2643174" y="928670"/>
            <a:ext cx="3409950" cy="366713"/>
          </a:xfrm>
          <a:prstGeom prst="rect">
            <a:avLst/>
          </a:prstGeom>
          <a:noFill/>
          <a:ln w="9525">
            <a:noFill/>
            <a:miter lim="800000"/>
            <a:headEnd/>
            <a:tailEnd/>
          </a:ln>
          <a:effectLst/>
        </p:spPr>
        <p:txBody>
          <a:bodyPr wrap="none" anchor="ctr">
            <a:spAutoFit/>
          </a:bodyPr>
          <a:lstStyle/>
          <a:p>
            <a:pPr algn="l"/>
            <a:r>
              <a:rPr lang="sv-SE" b="1" dirty="0">
                <a:hlinkClick r:id="rId2" tooltip="Elementarna memorijska kola"/>
              </a:rPr>
              <a:t>Elementarna memorijska kola</a:t>
            </a:r>
            <a:endParaRPr lang="sv-SE" dirty="0"/>
          </a:p>
        </p:txBody>
      </p:sp>
      <p:sp>
        <p:nvSpPr>
          <p:cNvPr id="56325" name="Rectangle 5"/>
          <p:cNvSpPr>
            <a:spLocks noChangeArrowheads="1"/>
          </p:cNvSpPr>
          <p:nvPr/>
        </p:nvSpPr>
        <p:spPr bwMode="auto">
          <a:xfrm>
            <a:off x="395288" y="1417638"/>
            <a:ext cx="8748712" cy="3306762"/>
          </a:xfrm>
          <a:prstGeom prst="rect">
            <a:avLst/>
          </a:prstGeom>
          <a:noFill/>
          <a:ln w="9525">
            <a:noFill/>
            <a:miter lim="800000"/>
            <a:headEnd/>
            <a:tailEnd/>
          </a:ln>
          <a:effectLst/>
        </p:spPr>
        <p:txBody>
          <a:bodyPr anchor="ctr">
            <a:spAutoFit/>
          </a:bodyPr>
          <a:lstStyle/>
          <a:p>
            <a:pPr algn="l">
              <a:lnSpc>
                <a:spcPct val="130000"/>
              </a:lnSpc>
            </a:pPr>
            <a:r>
              <a:rPr lang="sv-SE"/>
              <a:t>Logička stanja 0 i 1 u digitalnim logičkim kolima predstavljena su niskim i visokim naponom. Tokom rada računara (u postupku obrade), naponski signali prolaze kroz elektronska kola i pri tome se brzo i neprekidno menjaju. </a:t>
            </a:r>
            <a:r>
              <a:rPr lang="en-US">
                <a:hlinkClick r:id="rId3" tooltip="Podaci"/>
              </a:rPr>
              <a:t>Podaci</a:t>
            </a:r>
            <a:r>
              <a:rPr lang="en-US"/>
              <a:t> dolaze na ulaze logičkih kola u vidu elek­tričnih impulsa preko jedne ili više ulaznih linije veze. Logička kola obrađuju ove signale i generišu izlazni naponski signal, koji se takođe vodi na neke ulazne linije drugih logičkih kola. Čim se promeni nivo napona na ulazu, menja se i nivo napona na izlazu (saglasno zakonu obrade u toj logičkoj mreži). Logičke mreže, kod kojih izlazna stanja zavise samo od trenutne vrednosti ulaznih veličina nazivaju se kombinacione mreže.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205"/>
          <p:cNvPicPr>
            <a:picLocks noChangeAspect="1" noChangeArrowheads="1"/>
          </p:cNvPicPr>
          <p:nvPr/>
        </p:nvPicPr>
        <p:blipFill>
          <a:blip r:embed="rId2" cstate="print"/>
          <a:srcRect/>
          <a:stretch>
            <a:fillRect/>
          </a:stretch>
        </p:blipFill>
        <p:spPr bwMode="auto">
          <a:xfrm>
            <a:off x="1403350" y="692150"/>
            <a:ext cx="6300788" cy="4321175"/>
          </a:xfrm>
          <a:prstGeom prst="rect">
            <a:avLst/>
          </a:prstGeom>
          <a:noFill/>
          <a:ln w="9525">
            <a:noFill/>
            <a:miter lim="800000"/>
            <a:headEnd/>
            <a:tailEnd/>
          </a:ln>
        </p:spPr>
      </p:pic>
      <p:sp>
        <p:nvSpPr>
          <p:cNvPr id="74757" name="Rectangle 5"/>
          <p:cNvSpPr>
            <a:spLocks noChangeArrowheads="1"/>
          </p:cNvSpPr>
          <p:nvPr/>
        </p:nvSpPr>
        <p:spPr bwMode="auto">
          <a:xfrm>
            <a:off x="2670175" y="5222875"/>
            <a:ext cx="3803650" cy="366713"/>
          </a:xfrm>
          <a:prstGeom prst="rect">
            <a:avLst/>
          </a:prstGeom>
          <a:noFill/>
          <a:ln w="9525">
            <a:noFill/>
            <a:miter lim="800000"/>
            <a:headEnd/>
            <a:tailEnd/>
          </a:ln>
          <a:effectLst/>
        </p:spPr>
        <p:txBody>
          <a:bodyPr wrap="none" anchor="ctr">
            <a:spAutoFit/>
          </a:bodyPr>
          <a:lstStyle/>
          <a:p>
            <a:pPr algn="l"/>
            <a:r>
              <a:rPr lang="sv-SE"/>
              <a:t>Slika 3.34. Osnovne vrste registara</a:t>
            </a:r>
            <a:r>
              <a:rPr lang="en-US"/>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4"/>
          <p:cNvSpPr>
            <a:spLocks noChangeArrowheads="1"/>
          </p:cNvSpPr>
          <p:nvPr/>
        </p:nvSpPr>
        <p:spPr bwMode="auto">
          <a:xfrm>
            <a:off x="323850" y="541338"/>
            <a:ext cx="8820150" cy="1739900"/>
          </a:xfrm>
          <a:prstGeom prst="rect">
            <a:avLst/>
          </a:prstGeom>
          <a:noFill/>
          <a:ln w="9525">
            <a:noFill/>
            <a:miter lim="800000"/>
            <a:headEnd/>
            <a:tailEnd/>
          </a:ln>
          <a:effectLst/>
        </p:spPr>
        <p:txBody>
          <a:bodyPr anchor="ctr">
            <a:spAutoFit/>
          </a:bodyPr>
          <a:lstStyle/>
          <a:p>
            <a:r>
              <a:rPr lang="sv-SE"/>
              <a:t>Kod prvog tipa registara upisana informacija ostaje stalno u njemu, i oni se zovu stacionarni </a:t>
            </a:r>
            <a:r>
              <a:rPr lang="sv-SE">
                <a:hlinkClick r:id="rId2" tooltip="Registri"/>
              </a:rPr>
              <a:t>registri</a:t>
            </a:r>
            <a:r>
              <a:rPr lang="sv-SE"/>
              <a:t>. Kod ostala tri tipa registara sadržaj re­gistra se pomera kako pristižu novi bitovi, i ukoliko se ne očita na vreme, on može biti i izgubljen. Zbog toga se ovi </a:t>
            </a:r>
            <a:r>
              <a:rPr lang="sv-SE">
                <a:hlinkClick r:id="rId2" tooltip="Registri"/>
              </a:rPr>
              <a:t>registri</a:t>
            </a:r>
            <a:r>
              <a:rPr lang="sv-SE"/>
              <a:t> nazivaju di­namički, pomerački ili šift-</a:t>
            </a:r>
            <a:r>
              <a:rPr lang="sv-SE">
                <a:hlinkClick r:id="rId2" tooltip="Registri"/>
              </a:rPr>
              <a:t>registri</a:t>
            </a:r>
            <a:r>
              <a:rPr lang="sv-SE"/>
              <a:t> (</a:t>
            </a:r>
            <a:r>
              <a:rPr lang="sv-SE" b="1"/>
              <a:t>shift registers</a:t>
            </a:r>
            <a:r>
              <a:rPr lang="sv-SE"/>
              <a:t>).</a:t>
            </a:r>
            <a:endParaRPr lang="en-US"/>
          </a:p>
          <a:p>
            <a:r>
              <a:rPr lang="sv-SE"/>
              <a:t>U sastav centralnog procesora ulaze pored ALU i kontrolno-upravljačka jedinica i veći broj registara. </a:t>
            </a:r>
          </a:p>
        </p:txBody>
      </p:sp>
      <p:sp>
        <p:nvSpPr>
          <p:cNvPr id="75781" name="Rectangle 5"/>
          <p:cNvSpPr>
            <a:spLocks noChangeArrowheads="1"/>
          </p:cNvSpPr>
          <p:nvPr/>
        </p:nvSpPr>
        <p:spPr bwMode="auto">
          <a:xfrm>
            <a:off x="0" y="3273425"/>
            <a:ext cx="8820150" cy="1739900"/>
          </a:xfrm>
          <a:prstGeom prst="rect">
            <a:avLst/>
          </a:prstGeom>
          <a:noFill/>
          <a:ln w="9525">
            <a:noFill/>
            <a:miter lim="800000"/>
            <a:headEnd/>
            <a:tailEnd/>
          </a:ln>
          <a:effectLst/>
        </p:spPr>
        <p:txBody>
          <a:bodyPr anchor="ctr">
            <a:spAutoFit/>
          </a:bodyPr>
          <a:lstStyle/>
          <a:p>
            <a:r>
              <a:rPr lang="pl-PL"/>
              <a:t>Ovi </a:t>
            </a:r>
            <a:r>
              <a:rPr lang="pl-PL">
                <a:hlinkClick r:id="rId2" tooltip="Registri"/>
              </a:rPr>
              <a:t>registri</a:t>
            </a:r>
            <a:r>
              <a:rPr lang="pl-PL"/>
              <a:t> se dele na dve grupe saglasno njihovoj nameni:</a:t>
            </a:r>
            <a:endParaRPr lang="en-US"/>
          </a:p>
          <a:p>
            <a:r>
              <a:rPr lang="en-US"/>
              <a:t>· </a:t>
            </a:r>
            <a:r>
              <a:rPr lang="sv-SE">
                <a:hlinkClick r:id="rId3" tooltip="Registri opšte namene"/>
              </a:rPr>
              <a:t>registri opšte namene</a:t>
            </a:r>
            <a:r>
              <a:rPr lang="sv-SE"/>
              <a:t>, </a:t>
            </a:r>
            <a:endParaRPr lang="en-US"/>
          </a:p>
          <a:p>
            <a:r>
              <a:rPr lang="en-US"/>
              <a:t>· </a:t>
            </a:r>
            <a:r>
              <a:rPr lang="pl-PL">
                <a:hlinkClick r:id="rId2" tooltip="Registri"/>
              </a:rPr>
              <a:t>registri</a:t>
            </a:r>
            <a:r>
              <a:rPr lang="pl-PL"/>
              <a:t> specijalne namene (akumulatori, me|uregistri, registar stawa (status registar), programski brojač, registar instrukcija, registar po­dataka, adresni </a:t>
            </a:r>
            <a:r>
              <a:rPr lang="pl-PL">
                <a:hlinkClick r:id="rId2" tooltip="Registri"/>
              </a:rPr>
              <a:t>registri</a:t>
            </a:r>
            <a:r>
              <a:rPr lang="pl-PL"/>
              <a:t> i niz drugih registara). Na ovom mestu ćemo pomenuti samo neke koji su trenutno od interesa a uloga ostalih će biti objašnjena u okviru obrada u kojima učestvuju.</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4"/>
          <p:cNvSpPr>
            <a:spLocks noChangeArrowheads="1"/>
          </p:cNvSpPr>
          <p:nvPr/>
        </p:nvSpPr>
        <p:spPr bwMode="auto">
          <a:xfrm>
            <a:off x="0" y="327025"/>
            <a:ext cx="8820150" cy="4549775"/>
          </a:xfrm>
          <a:prstGeom prst="rect">
            <a:avLst/>
          </a:prstGeom>
          <a:noFill/>
          <a:ln w="9525">
            <a:noFill/>
            <a:miter lim="800000"/>
            <a:headEnd/>
            <a:tailEnd/>
          </a:ln>
          <a:effectLst/>
        </p:spPr>
        <p:txBody>
          <a:bodyPr anchor="ctr">
            <a:spAutoFit/>
          </a:bodyPr>
          <a:lstStyle/>
          <a:p>
            <a:pPr>
              <a:lnSpc>
                <a:spcPct val="135000"/>
              </a:lnSpc>
            </a:pPr>
            <a:r>
              <a:rPr lang="pl-PL"/>
              <a:t>Akumulator (</a:t>
            </a:r>
            <a:r>
              <a:rPr lang="pl-PL" b="1"/>
              <a:t>accumulator</a:t>
            </a:r>
            <a:r>
              <a:rPr lang="pl-PL"/>
              <a:t>) je registar u kojem se obično dobijaju (akumu­liraju) rezultati različitih operacija s binarnim brojevima. </a:t>
            </a:r>
            <a:r>
              <a:rPr lang="sv-SE">
                <a:hlinkClick r:id="rId2" tooltip="Podaci"/>
              </a:rPr>
              <a:t>Podaci</a:t>
            </a:r>
            <a:r>
              <a:rPr lang="sv-SE"/>
              <a:t> u akumulator dolaze sa </a:t>
            </a:r>
            <a:r>
              <a:rPr lang="sv-SE">
                <a:hlinkClick r:id="rId3" tooltip="Magistrale"/>
              </a:rPr>
              <a:t>magistrale</a:t>
            </a:r>
            <a:r>
              <a:rPr lang="sv-SE"/>
              <a:t> za podatke, a iz akumulatora se prenose na međuregistar. U sastavu procesora može biti jedan ili više akumula­tora.</a:t>
            </a:r>
            <a:endParaRPr lang="en-US"/>
          </a:p>
          <a:p>
            <a:pPr>
              <a:lnSpc>
                <a:spcPct val="135000"/>
              </a:lnSpc>
            </a:pPr>
            <a:r>
              <a:rPr lang="pl-PL"/>
              <a:t>Međuregistri (</a:t>
            </a:r>
            <a:r>
              <a:rPr lang="pl-PL" b="1"/>
              <a:t>buffers</a:t>
            </a:r>
            <a:r>
              <a:rPr lang="pl-PL"/>
              <a:t>) privremeno "pamte"-prihvataju podatke, i to jedan (na slici 3.33 levo) podatke iz akumulatora, a drugi (desni) podatke koji dolaze pravo sa </a:t>
            </a:r>
            <a:r>
              <a:rPr lang="pl-PL">
                <a:hlinkClick r:id="rId3" tooltip="Magistrale"/>
              </a:rPr>
              <a:t>magistrale</a:t>
            </a:r>
            <a:r>
              <a:rPr lang="pl-PL"/>
              <a:t>. Takvo privremeno pamćenje podataka potrebno je da bi se po dva podatka mogla dovesti na ulaz aritmetičko-logičke jedinice, koja ih obrađuje u prikladnom momentu. Pored ovih međuregistara u procesoru se nalaze i memorijski adresni registar i prihvatni registar podataka, čiju ulogu ćemo objasniti u okviru </a:t>
            </a:r>
            <a:r>
              <a:rPr lang="pl-PL">
                <a:hlinkClick r:id="rId4" tooltip="Memorije"/>
              </a:rPr>
              <a:t>memorije</a:t>
            </a:r>
            <a:r>
              <a:rPr lang="pl-PL"/>
              <a:t>. Prema tome, međuregistri imaju samo pomoćnu ulogu, pa se ponekad pri razmatranju prenosa podataka mogu izostaviti.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4"/>
          <p:cNvSpPr>
            <a:spLocks noChangeArrowheads="1"/>
          </p:cNvSpPr>
          <p:nvPr/>
        </p:nvSpPr>
        <p:spPr bwMode="auto">
          <a:xfrm>
            <a:off x="323850" y="1192213"/>
            <a:ext cx="8820150" cy="4475162"/>
          </a:xfrm>
          <a:prstGeom prst="rect">
            <a:avLst/>
          </a:prstGeom>
          <a:noFill/>
          <a:ln w="9525">
            <a:noFill/>
            <a:miter lim="800000"/>
            <a:headEnd/>
            <a:tailEnd/>
          </a:ln>
          <a:effectLst/>
        </p:spPr>
        <p:txBody>
          <a:bodyPr anchor="ctr">
            <a:spAutoFit/>
          </a:bodyPr>
          <a:lstStyle/>
          <a:p>
            <a:pPr algn="just">
              <a:lnSpc>
                <a:spcPct val="145000"/>
              </a:lnSpc>
            </a:pPr>
            <a:r>
              <a:rPr lang="pl-PL">
                <a:hlinkClick r:id="rId2" tooltip="Registri"/>
              </a:rPr>
              <a:t>Registri</a:t>
            </a:r>
            <a:r>
              <a:rPr lang="pl-PL"/>
              <a:t> opšte namene</a:t>
            </a:r>
            <a:r>
              <a:rPr lang="pl-PL" b="1"/>
              <a:t> (RO-RN)</a:t>
            </a:r>
            <a:r>
              <a:rPr lang="pl-PL"/>
              <a:t> postoje u većini računara, sem kod nekih mikroračunara. Broj ovih registara varira od računara do računara, pa ih mogu imati od jednog ili dva do nekoliko desetina. Na tim registrima privremeno se zapisuju različiti </a:t>
            </a:r>
            <a:r>
              <a:rPr lang="pl-PL">
                <a:hlinkClick r:id="rId3" tooltip="Podaci"/>
              </a:rPr>
              <a:t>podaci</a:t>
            </a:r>
            <a:r>
              <a:rPr lang="pl-PL"/>
              <a:t>, i zato su to </a:t>
            </a:r>
            <a:r>
              <a:rPr lang="pl-PL">
                <a:hlinkClick r:id="rId2" tooltip="Registri"/>
              </a:rPr>
              <a:t>registri</a:t>
            </a:r>
            <a:r>
              <a:rPr lang="pl-PL"/>
              <a:t> opšte na­mene. Oni su </a:t>
            </a:r>
            <a:r>
              <a:rPr lang="pl-PL">
                <a:hlinkClick r:id="rId2" tooltip="Registri"/>
              </a:rPr>
              <a:t>registri</a:t>
            </a:r>
            <a:r>
              <a:rPr lang="pl-PL"/>
              <a:t> "pri ruci", pa je pristup do njih jednostavniji i brži nego do registra u memoriji. Vreme pristupa podacima unutar ovih registara je višestruko kraće nego kada se pristupa podacima u memoriji. Stoga se njihovom upotrebom ubrzava rad procesora. No ovi </a:t>
            </a:r>
            <a:r>
              <a:rPr lang="pl-PL">
                <a:hlinkClick r:id="rId2" tooltip="Registri"/>
              </a:rPr>
              <a:t>registri</a:t>
            </a:r>
            <a:r>
              <a:rPr lang="pl-PL"/>
              <a:t> su istovremeno vrlo skupi jer se izrađuju u specijalnim poluprovodničkim tehnologijama. </a:t>
            </a:r>
            <a:r>
              <a:rPr lang="en-US">
                <a:hlinkClick r:id="rId3" tooltip="Podaci"/>
              </a:rPr>
              <a:t>Podaci</a:t>
            </a:r>
            <a:r>
              <a:rPr lang="en-US"/>
              <a:t> na magistralu dolaze ili iz prihvatnog registra podataka, ili iz registara opšte namene ili iz aritmetičko-logičke jedinice. </a:t>
            </a:r>
            <a:r>
              <a:rPr lang="sv-SE">
                <a:hlinkClick r:id="rId3" tooltip="Podaci"/>
              </a:rPr>
              <a:t>Podaci</a:t>
            </a:r>
            <a:r>
              <a:rPr lang="sv-SE"/>
              <a:t> sa </a:t>
            </a:r>
            <a:r>
              <a:rPr lang="sv-SE">
                <a:hlinkClick r:id="rId4" tooltip="Magistrale"/>
              </a:rPr>
              <a:t>magistrale</a:t>
            </a:r>
            <a:r>
              <a:rPr lang="sv-SE"/>
              <a:t> idu na registre opšte namene, na akumu­lator, ili na neki od međuregistara.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4"/>
          <p:cNvSpPr>
            <a:spLocks noChangeArrowheads="1"/>
          </p:cNvSpPr>
          <p:nvPr/>
        </p:nvSpPr>
        <p:spPr bwMode="auto">
          <a:xfrm>
            <a:off x="323850" y="1590675"/>
            <a:ext cx="8496300" cy="3678238"/>
          </a:xfrm>
          <a:prstGeom prst="rect">
            <a:avLst/>
          </a:prstGeom>
          <a:noFill/>
          <a:ln w="9525">
            <a:noFill/>
            <a:miter lim="800000"/>
            <a:headEnd/>
            <a:tailEnd/>
          </a:ln>
          <a:effectLst/>
        </p:spPr>
        <p:txBody>
          <a:bodyPr anchor="ctr">
            <a:spAutoFit/>
          </a:bodyPr>
          <a:lstStyle/>
          <a:p>
            <a:pPr algn="just">
              <a:lnSpc>
                <a:spcPct val="145000"/>
              </a:lnSpc>
            </a:pPr>
            <a:r>
              <a:rPr lang="sv-SE"/>
              <a:t>Registar stanja (registar statusa, registar uslova), služi za to da se na njemu prikažu različita stanja koja mogu nastati tokom obrade podataka. U stvari, taj se registar sastoji od niza međusobno nezavisnih </a:t>
            </a:r>
            <a:r>
              <a:rPr lang="sv-SE">
                <a:hlinkClick r:id="rId2" tooltip="Flip-flop"/>
              </a:rPr>
              <a:t>flip-flop</a:t>
            </a:r>
            <a:r>
              <a:rPr lang="sv-SE"/>
              <a:t>­ova takozvanih zastavica (</a:t>
            </a:r>
            <a:r>
              <a:rPr lang="sv-SE" b="1"/>
              <a:t>flags</a:t>
            </a:r>
            <a:r>
              <a:rPr lang="sv-SE"/>
              <a:t>). Svaka od tih zastavica signalizira neko stanje koje je nastalo tokom obrade podataka. To mogu biti, na primer ova stanja: </a:t>
            </a:r>
            <a:r>
              <a:rPr lang="sv-SE" i="1"/>
              <a:t>rezultat je jednak nuli, omogućen prekid programa, došlo je do prepunjenja, postoji bit prenosa</a:t>
            </a:r>
            <a:r>
              <a:rPr lang="sv-SE"/>
              <a:t> itd. Takva stanja mogu uticati na dalje odvijanje rada. Te zastavice omogućuju korisniku (programeru) da proverom stanja određene zastavice usmeri odvijanje programa.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4"/>
          <p:cNvSpPr>
            <a:spLocks noChangeArrowheads="1"/>
          </p:cNvSpPr>
          <p:nvPr/>
        </p:nvSpPr>
        <p:spPr bwMode="auto">
          <a:xfrm>
            <a:off x="0" y="1736725"/>
            <a:ext cx="8675688" cy="3387725"/>
          </a:xfrm>
          <a:prstGeom prst="rect">
            <a:avLst/>
          </a:prstGeom>
          <a:noFill/>
          <a:ln w="9525">
            <a:noFill/>
            <a:miter lim="800000"/>
            <a:headEnd/>
            <a:tailEnd/>
          </a:ln>
          <a:effectLst/>
        </p:spPr>
        <p:txBody>
          <a:bodyPr anchor="ctr">
            <a:spAutoFit/>
          </a:bodyPr>
          <a:lstStyle/>
          <a:p>
            <a:pPr algn="l">
              <a:lnSpc>
                <a:spcPct val="200000"/>
              </a:lnSpc>
            </a:pPr>
            <a:r>
              <a:rPr lang="sv-SE"/>
              <a:t>Adresni </a:t>
            </a:r>
            <a:r>
              <a:rPr lang="sv-SE">
                <a:hlinkClick r:id="rId2" tooltip="Registri"/>
              </a:rPr>
              <a:t>registri</a:t>
            </a:r>
            <a:r>
              <a:rPr lang="sv-SE"/>
              <a:t> (</a:t>
            </a:r>
            <a:r>
              <a:rPr lang="sv-SE" b="1"/>
              <a:t>address registers</a:t>
            </a:r>
            <a:r>
              <a:rPr lang="sv-SE"/>
              <a:t>)</a:t>
            </a:r>
            <a:r>
              <a:rPr lang="sv-SE" b="1"/>
              <a:t> </a:t>
            </a:r>
            <a:r>
              <a:rPr lang="sv-SE"/>
              <a:t>služe za čuvawe adresa memorijskih lokacija u kojima se nalaze instrukcije (brojač instrukcija), ili adresa lokacija u kojima se nalaze </a:t>
            </a:r>
            <a:r>
              <a:rPr lang="sv-SE">
                <a:hlinkClick r:id="rId3" tooltip="Podaci"/>
              </a:rPr>
              <a:t>podaci</a:t>
            </a:r>
            <a:r>
              <a:rPr lang="sv-SE"/>
              <a:t> (brojač podataka, </a:t>
            </a:r>
            <a:r>
              <a:rPr lang="sv-SE">
                <a:hlinkClick r:id="rId4" tooltip="Pokazivač steka"/>
              </a:rPr>
              <a:t>pokazivač steka</a:t>
            </a:r>
            <a:r>
              <a:rPr lang="sv-SE"/>
              <a:t>, </a:t>
            </a:r>
            <a:r>
              <a:rPr lang="sv-SE">
                <a:hlinkClick r:id="rId5" tooltip="Indeks registri"/>
              </a:rPr>
              <a:t>indeks registri</a:t>
            </a:r>
            <a:r>
              <a:rPr lang="sv-SE"/>
              <a:t>), ili pak sadrže dodatne informacije pomoću kojih se izračunavaju adrese i podataka i instrukcija (</a:t>
            </a:r>
            <a:r>
              <a:rPr lang="sv-SE">
                <a:hlinkClick r:id="rId6" tooltip="Bazni i segmentni registri"/>
              </a:rPr>
              <a:t>bazni i segmentni registri</a:t>
            </a:r>
            <a:r>
              <a:rPr lang="sv-SE"/>
              <a:t>).</a:t>
            </a:r>
            <a:endParaRPr lang="en-US"/>
          </a:p>
          <a:p>
            <a:pPr algn="l" eaLnBrk="0" hangingPunct="0">
              <a:lnSpc>
                <a:spcPct val="200000"/>
              </a:lnSpc>
            </a:pP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a:xfrm>
            <a:off x="0" y="0"/>
            <a:ext cx="9144000" cy="771525"/>
          </a:xfrm>
        </p:spPr>
        <p:txBody>
          <a:bodyPr anchor="t">
            <a:normAutofit fontScale="90000"/>
          </a:bodyPr>
          <a:lstStyle/>
          <a:p>
            <a:r>
              <a:rPr lang="sl-SI" sz="4000"/>
              <a:t>	</a:t>
            </a:r>
            <a:r>
              <a:rPr lang="en-US" b="0">
                <a:solidFill>
                  <a:schemeClr val="hlink"/>
                </a:solidFill>
                <a:latin typeface="Times New Roman" pitchFamily="18" charset="0"/>
              </a:rPr>
              <a:t>Elementarna </a:t>
            </a:r>
            <a:r>
              <a:rPr lang="sr-Latn-CS" b="0">
                <a:solidFill>
                  <a:schemeClr val="hlink"/>
                </a:solidFill>
                <a:latin typeface="Times New Roman" pitchFamily="18" charset="0"/>
              </a:rPr>
              <a:t>memorijska kola</a:t>
            </a:r>
            <a:r>
              <a:rPr lang="sl-SI" sz="3600"/>
              <a:t>	</a:t>
            </a:r>
            <a:br>
              <a:rPr lang="sl-SI" sz="3600"/>
            </a:br>
            <a:r>
              <a:rPr lang="sl-SI" sz="3600"/>
              <a:t>	</a:t>
            </a:r>
            <a:endParaRPr lang="en-US" sz="3600"/>
          </a:p>
        </p:txBody>
      </p:sp>
      <p:sp>
        <p:nvSpPr>
          <p:cNvPr id="3075" name="Rectangle 3"/>
          <p:cNvSpPr>
            <a:spLocks noGrp="1" noChangeArrowheads="1"/>
          </p:cNvSpPr>
          <p:nvPr>
            <p:ph sz="half" idx="1"/>
          </p:nvPr>
        </p:nvSpPr>
        <p:spPr>
          <a:xfrm>
            <a:off x="228600" y="723900"/>
            <a:ext cx="8915400" cy="5946775"/>
          </a:xfrm>
          <a:solidFill>
            <a:schemeClr val="bg1"/>
          </a:solidFill>
        </p:spPr>
        <p:txBody>
          <a:bodyPr>
            <a:normAutofit lnSpcReduction="10000"/>
          </a:bodyPr>
          <a:lstStyle/>
          <a:p>
            <a:pPr>
              <a:lnSpc>
                <a:spcPct val="90000"/>
              </a:lnSpc>
              <a:buSzPct val="75000"/>
              <a:buFont typeface="Marlett" pitchFamily="2" charset="2"/>
              <a:buChar char="g"/>
            </a:pPr>
            <a:r>
              <a:rPr lang="sl-SI" sz="3600" b="1">
                <a:solidFill>
                  <a:schemeClr val="accent1"/>
                </a:solidFill>
              </a:rPr>
              <a:t>Memorijska kola mogu da zapamte prethodno stanje</a:t>
            </a:r>
          </a:p>
          <a:p>
            <a:pPr>
              <a:lnSpc>
                <a:spcPct val="90000"/>
              </a:lnSpc>
              <a:buSzPct val="75000"/>
              <a:buFont typeface="Marlett" pitchFamily="2" charset="2"/>
              <a:buChar char="g"/>
            </a:pPr>
            <a:r>
              <a:rPr lang="sl-SI" sz="3600" b="1">
                <a:solidFill>
                  <a:schemeClr val="accent1"/>
                </a:solidFill>
              </a:rPr>
              <a:t>Flip-flop je logička mreža koja može da zapamti samo jedan bit podatka (jednu binarnu cifru)</a:t>
            </a:r>
          </a:p>
          <a:p>
            <a:pPr lvl="1">
              <a:lnSpc>
                <a:spcPct val="90000"/>
              </a:lnSpc>
              <a:buClr>
                <a:schemeClr val="accent1"/>
              </a:buClr>
              <a:buSzTx/>
              <a:buFont typeface="Wingdings" pitchFamily="2" charset="2"/>
              <a:buChar char="Ø"/>
            </a:pPr>
            <a:r>
              <a:rPr lang="en-US" sz="3200" b="1"/>
              <a:t>f</a:t>
            </a:r>
            <a:r>
              <a:rPr lang="sl-SI" sz="3200" b="1"/>
              <a:t>lip - flop je kolo sa dva stabilna stanja</a:t>
            </a:r>
          </a:p>
          <a:p>
            <a:pPr>
              <a:lnSpc>
                <a:spcPct val="90000"/>
              </a:lnSpc>
              <a:buSzPct val="75000"/>
              <a:buFont typeface="Marlett" pitchFamily="2" charset="2"/>
              <a:buChar char="g"/>
            </a:pPr>
            <a:r>
              <a:rPr lang="sl-SI" sz="3600" b="1">
                <a:solidFill>
                  <a:schemeClr val="accent1"/>
                </a:solidFill>
              </a:rPr>
              <a:t>Rad flip - flopa može da se opiše: </a:t>
            </a:r>
          </a:p>
          <a:p>
            <a:pPr lvl="1">
              <a:lnSpc>
                <a:spcPct val="90000"/>
              </a:lnSpc>
              <a:buClr>
                <a:schemeClr val="accent1"/>
              </a:buClr>
              <a:buSzTx/>
              <a:buFont typeface="Wingdings" pitchFamily="2" charset="2"/>
              <a:buChar char="Ø"/>
            </a:pPr>
            <a:r>
              <a:rPr lang="sl-SI" sz="3200" b="1"/>
              <a:t>tabelom stanja</a:t>
            </a:r>
          </a:p>
          <a:p>
            <a:pPr lvl="1">
              <a:lnSpc>
                <a:spcPct val="90000"/>
              </a:lnSpc>
              <a:buClr>
                <a:schemeClr val="accent1"/>
              </a:buClr>
              <a:buSzTx/>
              <a:buFont typeface="Wingdings" pitchFamily="2" charset="2"/>
              <a:buChar char="Ø"/>
            </a:pPr>
            <a:r>
              <a:rPr lang="sl-SI" sz="3200" b="1"/>
              <a:t>analitički logičk</a:t>
            </a:r>
            <a:r>
              <a:rPr lang="en-US" sz="3200" b="1"/>
              <a:t>om</a:t>
            </a:r>
            <a:r>
              <a:rPr lang="sl-SI" sz="3200" b="1"/>
              <a:t> funkcij</a:t>
            </a:r>
            <a:r>
              <a:rPr lang="en-US" sz="3200" b="1"/>
              <a:t>om</a:t>
            </a:r>
          </a:p>
          <a:p>
            <a:pPr>
              <a:lnSpc>
                <a:spcPct val="90000"/>
              </a:lnSpc>
              <a:buSzPct val="75000"/>
              <a:buFont typeface="Marlett" pitchFamily="2" charset="2"/>
              <a:buChar char="g"/>
            </a:pPr>
            <a:r>
              <a:rPr lang="en-US" sz="3600" b="1">
                <a:solidFill>
                  <a:schemeClr val="accent1"/>
                </a:solidFill>
              </a:rPr>
              <a:t>Rad f</a:t>
            </a:r>
            <a:r>
              <a:rPr lang="sl-SI" sz="3600" b="1">
                <a:solidFill>
                  <a:schemeClr val="accent1"/>
                </a:solidFill>
              </a:rPr>
              <a:t>lip - flop</a:t>
            </a:r>
            <a:r>
              <a:rPr lang="en-US" sz="3600" b="1">
                <a:solidFill>
                  <a:schemeClr val="accent1"/>
                </a:solidFill>
              </a:rPr>
              <a:t>a</a:t>
            </a:r>
            <a:r>
              <a:rPr lang="sl-SI" sz="3600" b="1">
                <a:solidFill>
                  <a:schemeClr val="accent1"/>
                </a:solidFill>
              </a:rPr>
              <a:t> može da se sinhronizuje sa signalom takta</a:t>
            </a:r>
            <a:r>
              <a:rPr lang="en-US" sz="3600" b="1">
                <a:solidFill>
                  <a:schemeClr val="accent1"/>
                </a:solidFill>
              </a:rPr>
              <a:t> (</a:t>
            </a:r>
            <a:r>
              <a:rPr lang="en-US" sz="3600" b="1" i="1">
                <a:solidFill>
                  <a:schemeClr val="accent1"/>
                </a:solidFill>
              </a:rPr>
              <a:t>clock</a:t>
            </a:r>
            <a:r>
              <a:rPr lang="en-US" sz="3600" b="1">
                <a:solidFill>
                  <a:schemeClr val="accent1"/>
                </a:solidFill>
              </a:rPr>
              <a:t>)</a:t>
            </a:r>
            <a:r>
              <a:rPr lang="sl-SI" sz="2000" b="1">
                <a:solidFill>
                  <a:schemeClr val="bg1"/>
                </a:solidFill>
              </a:rPr>
              <a:t>	</a:t>
            </a:r>
            <a:endParaRPr lang="en-US" sz="2000" b="1">
              <a:solidFill>
                <a:schemeClr val="bg1"/>
              </a:solidFill>
            </a:endParaRPr>
          </a:p>
        </p:txBody>
      </p:sp>
    </p:spTree>
    <p:extLst>
      <p:ext uri="{BB962C8B-B14F-4D97-AF65-F5344CB8AC3E}">
        <p14:creationId xmlns:p14="http://schemas.microsoft.com/office/powerpoint/2010/main" val="272404618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990600" y="4241800"/>
            <a:ext cx="7543800" cy="2209800"/>
          </a:xfrm>
          <a:prstGeom prst="rect">
            <a:avLst/>
          </a:prstGeom>
          <a:solidFill>
            <a:schemeClr val="bg1"/>
          </a:solidFill>
          <a:ln w="9525">
            <a:solidFill>
              <a:schemeClr val="tx1"/>
            </a:solidFill>
            <a:miter lim="800000"/>
            <a:headEnd/>
            <a:tailEnd/>
          </a:ln>
          <a:effectLst>
            <a:outerShdw dist="107763" dir="2700000" algn="ctr" rotWithShape="0">
              <a:schemeClr val="accent1">
                <a:alpha val="50000"/>
              </a:schemeClr>
            </a:outerShdw>
          </a:effectLst>
        </p:spPr>
        <p:txBody>
          <a:bodyPr wrap="none" anchor="ctr"/>
          <a:lstStyle/>
          <a:p>
            <a:pPr algn="ctr" eaLnBrk="1" hangingPunct="1"/>
            <a:endParaRPr lang="sr-Latn-CS" sz="2400">
              <a:latin typeface="Times New Roman" pitchFamily="18" charset="0"/>
            </a:endParaRPr>
          </a:p>
        </p:txBody>
      </p:sp>
      <p:sp>
        <p:nvSpPr>
          <p:cNvPr id="4100" name="Rectangle 4"/>
          <p:cNvSpPr>
            <a:spLocks noGrp="1" noChangeArrowheads="1"/>
          </p:cNvSpPr>
          <p:nvPr>
            <p:ph sz="half" idx="1"/>
          </p:nvPr>
        </p:nvSpPr>
        <p:spPr>
          <a:xfrm>
            <a:off x="247650" y="1066800"/>
            <a:ext cx="8378825" cy="3225800"/>
          </a:xfrm>
        </p:spPr>
        <p:txBody>
          <a:bodyPr/>
          <a:lstStyle/>
          <a:p>
            <a:pPr>
              <a:buSzPct val="75000"/>
              <a:buFont typeface="Marlett" pitchFamily="2" charset="2"/>
              <a:buChar char="g"/>
            </a:pPr>
            <a:r>
              <a:rPr lang="sl-SI" sz="3600" b="1">
                <a:solidFill>
                  <a:schemeClr val="accent1"/>
                </a:solidFill>
              </a:rPr>
              <a:t>RS-FF je memorijsko kolo koje ima </a:t>
            </a:r>
            <a:r>
              <a:rPr lang="en-US" sz="3600" b="1">
                <a:solidFill>
                  <a:schemeClr val="accent1"/>
                </a:solidFill>
              </a:rPr>
              <a:t>priklju</a:t>
            </a:r>
            <a:r>
              <a:rPr lang="sr-Latn-CS" sz="3600" b="1">
                <a:solidFill>
                  <a:schemeClr val="accent1"/>
                </a:solidFill>
              </a:rPr>
              <a:t>čke za</a:t>
            </a:r>
            <a:r>
              <a:rPr lang="sl-SI" sz="3600" b="1">
                <a:solidFill>
                  <a:schemeClr val="accent1"/>
                </a:solidFill>
              </a:rPr>
              <a:t> </a:t>
            </a:r>
            <a:r>
              <a:rPr lang="sl-SI" sz="3600" b="1">
                <a:solidFill>
                  <a:schemeClr val="hlink"/>
                </a:solidFill>
              </a:rPr>
              <a:t>S</a:t>
            </a:r>
            <a:r>
              <a:rPr lang="sl-SI" sz="3600" b="1">
                <a:solidFill>
                  <a:schemeClr val="accent1"/>
                </a:solidFill>
              </a:rPr>
              <a:t>et i </a:t>
            </a:r>
            <a:r>
              <a:rPr lang="sl-SI" sz="3600" b="1">
                <a:solidFill>
                  <a:schemeClr val="hlink"/>
                </a:solidFill>
              </a:rPr>
              <a:t>R</a:t>
            </a:r>
            <a:r>
              <a:rPr lang="sl-SI" sz="3600" b="1">
                <a:solidFill>
                  <a:schemeClr val="accent1"/>
                </a:solidFill>
              </a:rPr>
              <a:t>eset </a:t>
            </a:r>
          </a:p>
          <a:p>
            <a:pPr lvl="1">
              <a:buClr>
                <a:schemeClr val="accent1"/>
              </a:buClr>
              <a:buSzTx/>
              <a:buFont typeface="Wingdings" pitchFamily="2" charset="2"/>
              <a:buChar char="Ø"/>
            </a:pPr>
            <a:r>
              <a:rPr lang="sl-SI" sz="3200" b="1"/>
              <a:t>Realizuje se pomoću logičkih kola</a:t>
            </a:r>
          </a:p>
          <a:p>
            <a:pPr lvl="1">
              <a:buClr>
                <a:schemeClr val="accent1"/>
              </a:buClr>
              <a:buSzTx/>
              <a:buFont typeface="Wingdings" pitchFamily="2" charset="2"/>
              <a:buChar char="Ø"/>
            </a:pPr>
            <a:r>
              <a:rPr lang="sl-SI" sz="3200" b="1"/>
              <a:t>Sastoji se od ukrštene veze izlaza i ulaza dva NILI ili dva NI kola</a:t>
            </a:r>
            <a:endParaRPr lang="en-US" sz="3200" b="1"/>
          </a:p>
          <a:p>
            <a:pPr lvl="1">
              <a:buClr>
                <a:schemeClr val="accent1"/>
              </a:buClr>
              <a:buSzTx/>
              <a:buFont typeface="Wingdings" pitchFamily="2" charset="2"/>
              <a:buChar char="Ø"/>
            </a:pPr>
            <a:endParaRPr lang="sl-SI" sz="2800" b="1"/>
          </a:p>
        </p:txBody>
      </p:sp>
      <p:graphicFrame>
        <p:nvGraphicFramePr>
          <p:cNvPr id="4101" name="Object 5"/>
          <p:cNvGraphicFramePr>
            <a:graphicFrameLocks noChangeAspect="1"/>
          </p:cNvGraphicFramePr>
          <p:nvPr/>
        </p:nvGraphicFramePr>
        <p:xfrm>
          <a:off x="1143000" y="4289425"/>
          <a:ext cx="1752600" cy="2095500"/>
        </p:xfrm>
        <a:graphic>
          <a:graphicData uri="http://schemas.openxmlformats.org/presentationml/2006/ole">
            <mc:AlternateContent xmlns:mc="http://schemas.openxmlformats.org/markup-compatibility/2006">
              <mc:Choice xmlns:v="urn:schemas-microsoft-com:vml" Requires="v">
                <p:oleObj spid="_x0000_s1026" name="Visio" r:id="rId3" imgW="880110" imgH="1083381" progId="Visio.Drawing.6">
                  <p:embed/>
                </p:oleObj>
              </mc:Choice>
              <mc:Fallback>
                <p:oleObj name="Visio" r:id="rId3" imgW="880110" imgH="1083381"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289425"/>
                        <a:ext cx="1752600"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2" name="Object 6"/>
          <p:cNvGraphicFramePr>
            <a:graphicFrameLocks noChangeAspect="1"/>
          </p:cNvGraphicFramePr>
          <p:nvPr/>
        </p:nvGraphicFramePr>
        <p:xfrm>
          <a:off x="3136900" y="4394200"/>
          <a:ext cx="2514600" cy="1828800"/>
        </p:xfrm>
        <a:graphic>
          <a:graphicData uri="http://schemas.openxmlformats.org/presentationml/2006/ole">
            <mc:AlternateContent xmlns:mc="http://schemas.openxmlformats.org/markup-compatibility/2006">
              <mc:Choice xmlns:v="urn:schemas-microsoft-com:vml" Requires="v">
                <p:oleObj spid="_x0000_s1027" name="Visio" r:id="rId5" imgW="1333623" imgH="884773" progId="Visio.Drawing.6">
                  <p:embed/>
                </p:oleObj>
              </mc:Choice>
              <mc:Fallback>
                <p:oleObj name="Visio" r:id="rId5" imgW="1333623" imgH="884773" progId="Visio.Drawing.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6900" y="4394200"/>
                        <a:ext cx="25146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3" name="Object 7"/>
          <p:cNvGraphicFramePr>
            <a:graphicFrameLocks noChangeAspect="1"/>
          </p:cNvGraphicFramePr>
          <p:nvPr/>
        </p:nvGraphicFramePr>
        <p:xfrm>
          <a:off x="5943600" y="4495800"/>
          <a:ext cx="2590800" cy="1689100"/>
        </p:xfrm>
        <a:graphic>
          <a:graphicData uri="http://schemas.openxmlformats.org/presentationml/2006/ole">
            <mc:AlternateContent xmlns:mc="http://schemas.openxmlformats.org/markup-compatibility/2006">
              <mc:Choice xmlns:v="urn:schemas-microsoft-com:vml" Requires="v">
                <p:oleObj spid="_x0000_s1028" name="Visio" r:id="rId7" imgW="1377499" imgH="902970" progId="Visio.Drawing.6">
                  <p:embed/>
                </p:oleObj>
              </mc:Choice>
              <mc:Fallback>
                <p:oleObj name="Visio" r:id="rId7" imgW="1377499" imgH="90297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3600" y="4495800"/>
                        <a:ext cx="2590800"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5644693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3" name="Object 3"/>
          <p:cNvGraphicFramePr>
            <a:graphicFrameLocks noChangeAspect="1"/>
          </p:cNvGraphicFramePr>
          <p:nvPr/>
        </p:nvGraphicFramePr>
        <p:xfrm>
          <a:off x="50800" y="977900"/>
          <a:ext cx="8851900" cy="5727700"/>
        </p:xfrm>
        <a:graphic>
          <a:graphicData uri="http://schemas.openxmlformats.org/presentationml/2006/ole">
            <mc:AlternateContent xmlns:mc="http://schemas.openxmlformats.org/markup-compatibility/2006">
              <mc:Choice xmlns:v="urn:schemas-microsoft-com:vml" Requires="v">
                <p:oleObj spid="_x0000_s2050" name="Visio" r:id="rId3" imgW="5285964" imgH="3459603" progId="Visio.Drawing.6">
                  <p:embed/>
                </p:oleObj>
              </mc:Choice>
              <mc:Fallback>
                <p:oleObj name="Visio" r:id="rId3" imgW="5285964" imgH="3459603"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 y="977900"/>
                        <a:ext cx="8851900" cy="572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4" name="Object 4"/>
          <p:cNvGraphicFramePr>
            <a:graphicFrameLocks noChangeAspect="1"/>
          </p:cNvGraphicFramePr>
          <p:nvPr/>
        </p:nvGraphicFramePr>
        <p:xfrm>
          <a:off x="4724400" y="3962400"/>
          <a:ext cx="3276600" cy="2395538"/>
        </p:xfrm>
        <a:graphic>
          <a:graphicData uri="http://schemas.openxmlformats.org/presentationml/2006/ole">
            <mc:AlternateContent xmlns:mc="http://schemas.openxmlformats.org/markup-compatibility/2006">
              <mc:Choice xmlns:v="urn:schemas-microsoft-com:vml" Requires="v">
                <p:oleObj spid="_x0000_s2051" name="Visio" r:id="rId5" imgW="1989003" imgH="1536782" progId="Visio.Drawing.6">
                  <p:embed/>
                </p:oleObj>
              </mc:Choice>
              <mc:Fallback>
                <p:oleObj name="Visio" r:id="rId5" imgW="1989003" imgH="1536782" progId="Visio.Drawing.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3962400"/>
                        <a:ext cx="3276600" cy="239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5" name="Rectangle 5"/>
          <p:cNvSpPr>
            <a:spLocks noGrp="1" noRot="1" noChangeArrowheads="1"/>
          </p:cNvSpPr>
          <p:nvPr>
            <p:ph type="title"/>
          </p:nvPr>
        </p:nvSpPr>
        <p:spPr/>
        <p:txBody>
          <a:bodyPr/>
          <a:lstStyle/>
          <a:p>
            <a:endParaRPr lang="en-US"/>
          </a:p>
        </p:txBody>
      </p:sp>
    </p:spTree>
    <p:extLst>
      <p:ext uri="{BB962C8B-B14F-4D97-AF65-F5344CB8AC3E}">
        <p14:creationId xmlns:p14="http://schemas.microsoft.com/office/powerpoint/2010/main" val="57056190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7" name="Object 3"/>
          <p:cNvGraphicFramePr>
            <a:graphicFrameLocks noChangeAspect="1"/>
          </p:cNvGraphicFramePr>
          <p:nvPr/>
        </p:nvGraphicFramePr>
        <p:xfrm>
          <a:off x="914400" y="2143125"/>
          <a:ext cx="7788275" cy="4486275"/>
        </p:xfrm>
        <a:graphic>
          <a:graphicData uri="http://schemas.openxmlformats.org/presentationml/2006/ole">
            <mc:AlternateContent xmlns:mc="http://schemas.openxmlformats.org/markup-compatibility/2006">
              <mc:Choice xmlns:v="urn:schemas-microsoft-com:vml" Requires="v">
                <p:oleObj spid="_x0000_s3074" name="Visio" r:id="rId3" imgW="6190122" imgH="3783699" progId="Visio.Drawing.6">
                  <p:embed/>
                </p:oleObj>
              </mc:Choice>
              <mc:Fallback>
                <p:oleObj name="Visio" r:id="rId3" imgW="6190122" imgH="3783699"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143125"/>
                        <a:ext cx="7788275"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8" name="Rectangle 4"/>
          <p:cNvSpPr>
            <a:spLocks noChangeArrowheads="1"/>
          </p:cNvSpPr>
          <p:nvPr/>
        </p:nvSpPr>
        <p:spPr bwMode="auto">
          <a:xfrm>
            <a:off x="800100" y="1441450"/>
            <a:ext cx="3638550" cy="641350"/>
          </a:xfrm>
          <a:prstGeom prst="rect">
            <a:avLst/>
          </a:prstGeom>
          <a:noFill/>
          <a:ln w="9525">
            <a:noFill/>
            <a:miter lim="800000"/>
            <a:headEnd/>
            <a:tailEnd/>
          </a:ln>
          <a:effectLst/>
        </p:spPr>
        <p:txBody>
          <a:bodyPr wrap="none">
            <a:spAutoFit/>
          </a:bodyPr>
          <a:lstStyle/>
          <a:p>
            <a:pPr eaLnBrk="1" hangingPunct="1">
              <a:buClr>
                <a:schemeClr val="hlink"/>
              </a:buClr>
              <a:buSzPct val="75000"/>
              <a:buFont typeface="Marlett" pitchFamily="2" charset="2"/>
              <a:buChar char="g"/>
            </a:pPr>
            <a:r>
              <a:rPr lang="sl-SI" sz="3600" b="1">
                <a:solidFill>
                  <a:schemeClr val="accent1"/>
                </a:solidFill>
                <a:latin typeface="Times New Roman" pitchFamily="18" charset="0"/>
              </a:rPr>
              <a:t>Sinhroni RS-FF</a:t>
            </a:r>
            <a:endParaRPr lang="en-US" sz="3600" b="1">
              <a:solidFill>
                <a:schemeClr val="accent1"/>
              </a:solidFill>
              <a:latin typeface="Times New Roman" pitchFamily="18" charset="0"/>
            </a:endParaRPr>
          </a:p>
        </p:txBody>
      </p:sp>
    </p:spTree>
    <p:extLst>
      <p:ext uri="{BB962C8B-B14F-4D97-AF65-F5344CB8AC3E}">
        <p14:creationId xmlns:p14="http://schemas.microsoft.com/office/powerpoint/2010/main" val="145852194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ChangeArrowheads="1"/>
          </p:cNvSpPr>
          <p:nvPr/>
        </p:nvSpPr>
        <p:spPr bwMode="auto">
          <a:xfrm>
            <a:off x="0" y="914400"/>
            <a:ext cx="8675688" cy="5035550"/>
          </a:xfrm>
          <a:prstGeom prst="rect">
            <a:avLst/>
          </a:prstGeom>
          <a:noFill/>
          <a:ln w="9525">
            <a:noFill/>
            <a:miter lim="800000"/>
            <a:headEnd/>
            <a:tailEnd/>
          </a:ln>
          <a:effectLst/>
        </p:spPr>
        <p:txBody>
          <a:bodyPr anchor="ctr">
            <a:spAutoFit/>
          </a:bodyPr>
          <a:lstStyle/>
          <a:p>
            <a:pPr algn="l">
              <a:lnSpc>
                <a:spcPct val="200000"/>
              </a:lnSpc>
            </a:pPr>
            <a:r>
              <a:rPr lang="en-US"/>
              <a:t>Drugu vrstu logičkih mreža tzv. </a:t>
            </a:r>
            <a:r>
              <a:rPr lang="en-US" b="1"/>
              <a:t>sekvencijalne mreže</a:t>
            </a:r>
            <a:r>
              <a:rPr lang="en-US"/>
              <a:t>, čine mreže kod kojih logičko stanje na izlazu zavisi ne samo od trenutne vrednosti sig­nala na ulazu, već i od prethodnog stanja u kom se ta logička mreža nalazila. Da bi bila moguća realizacija ovakvih mreža, moraju postojati takvi elektronski sklopovi sposobni da zapamte</a:t>
            </a:r>
            <a:r>
              <a:rPr lang="en-US" b="1"/>
              <a:t> </a:t>
            </a:r>
            <a:r>
              <a:rPr lang="en-US"/>
              <a:t>prethodno stanje. </a:t>
            </a:r>
            <a:r>
              <a:rPr lang="sv-SE"/>
              <a:t>Takva elektronska kola nazivaju se memorijski elementi. Minimalna količina podataka koja se može zapamtiti je jedna </a:t>
            </a:r>
            <a:r>
              <a:rPr lang="sv-SE" b="1"/>
              <a:t>0</a:t>
            </a:r>
            <a:r>
              <a:rPr lang="sv-SE"/>
              <a:t> ili </a:t>
            </a:r>
            <a:r>
              <a:rPr lang="sv-SE" b="1"/>
              <a:t>1</a:t>
            </a:r>
            <a:r>
              <a:rPr lang="sv-SE"/>
              <a:t>, tj. jedan bit. Logička mreža koja može da zapamti jedan bit (jednu binarnu cifru), zove se </a:t>
            </a:r>
            <a:r>
              <a:rPr lang="sv-SE">
                <a:hlinkClick r:id="rId2" tooltip="Flip-flop"/>
              </a:rPr>
              <a:t>flip-flop</a:t>
            </a:r>
            <a:r>
              <a:rPr lang="sv-SE"/>
              <a:t>.</a:t>
            </a:r>
            <a:endParaRPr lang="en-US"/>
          </a:p>
          <a:p>
            <a:pPr algn="l" eaLnBrk="0" hangingPunct="0">
              <a:lnSpc>
                <a:spcPct val="200000"/>
              </a:lnSpc>
            </a:pP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p:cNvSpPr>
            <a:spLocks noGrp="1" noChangeArrowheads="1"/>
          </p:cNvSpPr>
          <p:nvPr>
            <p:ph type="body" sz="half" idx="1"/>
          </p:nvPr>
        </p:nvSpPr>
        <p:spPr>
          <a:xfrm>
            <a:off x="228600" y="749300"/>
            <a:ext cx="8058150" cy="571500"/>
          </a:xfrm>
        </p:spPr>
        <p:txBody>
          <a:bodyPr>
            <a:normAutofit fontScale="92500" lnSpcReduction="10000"/>
          </a:bodyPr>
          <a:lstStyle/>
          <a:p>
            <a:pPr>
              <a:buFont typeface="Marlett" pitchFamily="2" charset="2"/>
              <a:buChar char="g"/>
            </a:pPr>
            <a:r>
              <a:rPr lang="sl-SI" sz="3600" b="1">
                <a:solidFill>
                  <a:schemeClr val="accent1"/>
                </a:solidFill>
              </a:rPr>
              <a:t>JK-FF nema nedefinisana stanja</a:t>
            </a:r>
            <a:endParaRPr lang="sr-Latn-CS" sz="3600" b="1">
              <a:solidFill>
                <a:schemeClr val="accent1"/>
              </a:solidFill>
            </a:endParaRPr>
          </a:p>
        </p:txBody>
      </p:sp>
      <p:graphicFrame>
        <p:nvGraphicFramePr>
          <p:cNvPr id="7174" name="Object 6"/>
          <p:cNvGraphicFramePr>
            <a:graphicFrameLocks noGrp="1" noChangeAspect="1"/>
          </p:cNvGraphicFramePr>
          <p:nvPr>
            <p:ph sz="quarter" idx="2"/>
          </p:nvPr>
        </p:nvGraphicFramePr>
        <p:xfrm>
          <a:off x="1397000" y="5346700"/>
          <a:ext cx="1662113" cy="1270000"/>
        </p:xfrm>
        <a:graphic>
          <a:graphicData uri="http://schemas.openxmlformats.org/presentationml/2006/ole">
            <mc:AlternateContent xmlns:mc="http://schemas.openxmlformats.org/markup-compatibility/2006">
              <mc:Choice xmlns:v="urn:schemas-microsoft-com:vml" Requires="v">
                <p:oleObj spid="_x0000_s4098" name="Visio" r:id="rId3" imgW="1829897" imgH="1399253" progId="Visio.Drawing.6">
                  <p:embed/>
                </p:oleObj>
              </mc:Choice>
              <mc:Fallback>
                <p:oleObj name="Visio" r:id="rId3" imgW="1829897" imgH="1399253"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7000" y="5346700"/>
                        <a:ext cx="1662113"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2" name="Object 4"/>
          <p:cNvGraphicFramePr>
            <a:graphicFrameLocks noGrp="1" noChangeAspect="1"/>
          </p:cNvGraphicFramePr>
          <p:nvPr>
            <p:ph sz="quarter" idx="3"/>
          </p:nvPr>
        </p:nvGraphicFramePr>
        <p:xfrm>
          <a:off x="428625" y="1447800"/>
          <a:ext cx="3101975" cy="3829050"/>
        </p:xfrm>
        <a:graphic>
          <a:graphicData uri="http://schemas.openxmlformats.org/presentationml/2006/ole">
            <mc:AlternateContent xmlns:mc="http://schemas.openxmlformats.org/markup-compatibility/2006">
              <mc:Choice xmlns:v="urn:schemas-microsoft-com:vml" Requires="v">
                <p:oleObj spid="_x0000_s4099" name="Visio" r:id="rId5" imgW="2788920" imgH="3443011" progId="Visio.Drawing.6">
                  <p:embed/>
                </p:oleObj>
              </mc:Choice>
              <mc:Fallback>
                <p:oleObj name="Visio" r:id="rId5" imgW="2788920" imgH="3443011" progId="Visio.Drawing.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 y="1447800"/>
                        <a:ext cx="3101975"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3" name="Object 5"/>
          <p:cNvGraphicFramePr>
            <a:graphicFrameLocks noChangeAspect="1"/>
          </p:cNvGraphicFramePr>
          <p:nvPr/>
        </p:nvGraphicFramePr>
        <p:xfrm>
          <a:off x="3552825" y="4413250"/>
          <a:ext cx="5567363" cy="2343150"/>
        </p:xfrm>
        <a:graphic>
          <a:graphicData uri="http://schemas.openxmlformats.org/presentationml/2006/ole">
            <mc:AlternateContent xmlns:mc="http://schemas.openxmlformats.org/markup-compatibility/2006">
              <mc:Choice xmlns:v="urn:schemas-microsoft-com:vml" Requires="v">
                <p:oleObj spid="_x0000_s4100" name="Visio" r:id="rId7" imgW="6407068" imgH="2236593" progId="Visio.Drawing.6">
                  <p:embed/>
                </p:oleObj>
              </mc:Choice>
              <mc:Fallback>
                <p:oleObj name="Visio" r:id="rId7" imgW="6407068" imgH="2236593"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52825" y="4413250"/>
                        <a:ext cx="5567363" cy="2343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5" name="Object 7"/>
          <p:cNvGraphicFramePr>
            <a:graphicFrameLocks noChangeAspect="1"/>
          </p:cNvGraphicFramePr>
          <p:nvPr/>
        </p:nvGraphicFramePr>
        <p:xfrm>
          <a:off x="4872038" y="1973263"/>
          <a:ext cx="2820987" cy="1811337"/>
        </p:xfrm>
        <a:graphic>
          <a:graphicData uri="http://schemas.openxmlformats.org/presentationml/2006/ole">
            <mc:AlternateContent xmlns:mc="http://schemas.openxmlformats.org/markup-compatibility/2006">
              <mc:Choice xmlns:v="urn:schemas-microsoft-com:vml" Requires="v">
                <p:oleObj spid="_x0000_s4101" name="Visio" r:id="rId9" imgW="1918045" imgH="1394829" progId="Visio.Drawing.6">
                  <p:embed/>
                </p:oleObj>
              </mc:Choice>
              <mc:Fallback>
                <p:oleObj name="Visio" r:id="rId9" imgW="1918045" imgH="1394829" progId="Visio.Drawing.6">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72038" y="1973263"/>
                        <a:ext cx="2820987" cy="181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05397664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p:cTn id="7" dur="500" fill="hold"/>
                                        <p:tgtEl>
                                          <p:spTgt spid="71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171">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172"/>
                                        </p:tgtEl>
                                        <p:attrNameLst>
                                          <p:attrName>style.visibility</p:attrName>
                                        </p:attrNameLst>
                                      </p:cBhvr>
                                      <p:to>
                                        <p:strVal val="visible"/>
                                      </p:to>
                                    </p:set>
                                    <p:anim calcmode="lin" valueType="num">
                                      <p:cBhvr additive="base">
                                        <p:cTn id="12" dur="500" fill="hold"/>
                                        <p:tgtEl>
                                          <p:spTgt spid="7172"/>
                                        </p:tgtEl>
                                        <p:attrNameLst>
                                          <p:attrName>ppt_x</p:attrName>
                                        </p:attrNameLst>
                                      </p:cBhvr>
                                      <p:tavLst>
                                        <p:tav tm="0">
                                          <p:val>
                                            <p:strVal val="#ppt_x"/>
                                          </p:val>
                                        </p:tav>
                                        <p:tav tm="100000">
                                          <p:val>
                                            <p:strVal val="#ppt_x"/>
                                          </p:val>
                                        </p:tav>
                                      </p:tavLst>
                                    </p:anim>
                                    <p:anim calcmode="lin" valueType="num">
                                      <p:cBhvr additive="base">
                                        <p:cTn id="13" dur="500" fill="hold"/>
                                        <p:tgtEl>
                                          <p:spTgt spid="717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173"/>
                                        </p:tgtEl>
                                        <p:attrNameLst>
                                          <p:attrName>style.visibility</p:attrName>
                                        </p:attrNameLst>
                                      </p:cBhvr>
                                      <p:to>
                                        <p:strVal val="visible"/>
                                      </p:to>
                                    </p:set>
                                    <p:anim calcmode="lin" valueType="num">
                                      <p:cBhvr additive="base">
                                        <p:cTn id="16" dur="500" fill="hold"/>
                                        <p:tgtEl>
                                          <p:spTgt spid="7173"/>
                                        </p:tgtEl>
                                        <p:attrNameLst>
                                          <p:attrName>ppt_x</p:attrName>
                                        </p:attrNameLst>
                                      </p:cBhvr>
                                      <p:tavLst>
                                        <p:tav tm="0">
                                          <p:val>
                                            <p:strVal val="#ppt_x"/>
                                          </p:val>
                                        </p:tav>
                                        <p:tav tm="100000">
                                          <p:val>
                                            <p:strVal val="#ppt_x"/>
                                          </p:val>
                                        </p:tav>
                                      </p:tavLst>
                                    </p:anim>
                                    <p:anim calcmode="lin" valueType="num">
                                      <p:cBhvr additive="base">
                                        <p:cTn id="17" dur="500" fill="hold"/>
                                        <p:tgtEl>
                                          <p:spTgt spid="7173"/>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7174"/>
                                        </p:tgtEl>
                                        <p:attrNameLst>
                                          <p:attrName>style.visibility</p:attrName>
                                        </p:attrNameLst>
                                      </p:cBhvr>
                                      <p:to>
                                        <p:strVal val="visible"/>
                                      </p:to>
                                    </p:set>
                                    <p:anim calcmode="lin" valueType="num">
                                      <p:cBhvr additive="base">
                                        <p:cTn id="20" dur="500" fill="hold"/>
                                        <p:tgtEl>
                                          <p:spTgt spid="7174"/>
                                        </p:tgtEl>
                                        <p:attrNameLst>
                                          <p:attrName>ppt_x</p:attrName>
                                        </p:attrNameLst>
                                      </p:cBhvr>
                                      <p:tavLst>
                                        <p:tav tm="0">
                                          <p:val>
                                            <p:strVal val="#ppt_x"/>
                                          </p:val>
                                        </p:tav>
                                        <p:tav tm="100000">
                                          <p:val>
                                            <p:strVal val="#ppt_x"/>
                                          </p:val>
                                        </p:tav>
                                      </p:tavLst>
                                    </p:anim>
                                    <p:anim calcmode="lin" valueType="num">
                                      <p:cBhvr additive="base">
                                        <p:cTn id="21" dur="500" fill="hold"/>
                                        <p:tgtEl>
                                          <p:spTgt spid="7174"/>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7175"/>
                                        </p:tgtEl>
                                        <p:attrNameLst>
                                          <p:attrName>style.visibility</p:attrName>
                                        </p:attrNameLst>
                                      </p:cBhvr>
                                      <p:to>
                                        <p:strVal val="visible"/>
                                      </p:to>
                                    </p:set>
                                    <p:anim calcmode="lin" valueType="num">
                                      <p:cBhvr additive="base">
                                        <p:cTn id="24" dur="500" fill="hold"/>
                                        <p:tgtEl>
                                          <p:spTgt spid="7175"/>
                                        </p:tgtEl>
                                        <p:attrNameLst>
                                          <p:attrName>ppt_x</p:attrName>
                                        </p:attrNameLst>
                                      </p:cBhvr>
                                      <p:tavLst>
                                        <p:tav tm="0">
                                          <p:val>
                                            <p:strVal val="#ppt_x"/>
                                          </p:val>
                                        </p:tav>
                                        <p:tav tm="100000">
                                          <p:val>
                                            <p:strVal val="#ppt_x"/>
                                          </p:val>
                                        </p:tav>
                                      </p:tavLst>
                                    </p:anim>
                                    <p:anim calcmode="lin" valueType="num">
                                      <p:cBhvr additive="base">
                                        <p:cTn id="25" dur="500" fill="hold"/>
                                        <p:tgtEl>
                                          <p:spTgt spid="71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sz="half" idx="1"/>
          </p:nvPr>
        </p:nvSpPr>
        <p:spPr>
          <a:xfrm>
            <a:off x="0" y="1130300"/>
            <a:ext cx="9144000" cy="2832100"/>
          </a:xfrm>
        </p:spPr>
        <p:txBody>
          <a:bodyPr>
            <a:normAutofit lnSpcReduction="10000"/>
          </a:bodyPr>
          <a:lstStyle/>
          <a:p>
            <a:pPr>
              <a:buSzPct val="75000"/>
              <a:buFont typeface="Marlett" pitchFamily="2" charset="2"/>
              <a:buChar char="g"/>
            </a:pPr>
            <a:r>
              <a:rPr lang="en-US" sz="3600" b="1">
                <a:solidFill>
                  <a:schemeClr val="accent1"/>
                </a:solidFill>
              </a:rPr>
              <a:t>D</a:t>
            </a:r>
            <a:r>
              <a:rPr lang="sl-SI" sz="3600" b="1">
                <a:solidFill>
                  <a:schemeClr val="accent1"/>
                </a:solidFill>
              </a:rPr>
              <a:t>-FF </a:t>
            </a:r>
            <a:r>
              <a:rPr lang="en-US" sz="3600" b="1">
                <a:solidFill>
                  <a:schemeClr val="accent1"/>
                </a:solidFill>
              </a:rPr>
              <a:t>ima samo jedan ulazni priklju</a:t>
            </a:r>
            <a:r>
              <a:rPr lang="sl-SI" sz="3600" b="1">
                <a:solidFill>
                  <a:schemeClr val="accent1"/>
                </a:solidFill>
              </a:rPr>
              <a:t>čak </a:t>
            </a:r>
            <a:r>
              <a:rPr lang="sl-SI" sz="3200"/>
              <a:t> </a:t>
            </a:r>
          </a:p>
          <a:p>
            <a:pPr lvl="1">
              <a:buClr>
                <a:schemeClr val="accent1"/>
              </a:buClr>
              <a:buSzTx/>
              <a:buFont typeface="Wingdings" pitchFamily="2" charset="2"/>
              <a:buChar char="Ø"/>
            </a:pPr>
            <a:r>
              <a:rPr lang="sl-SI" sz="3200" b="1"/>
              <a:t>Pogodniji je za prihvatanje i  prenos</a:t>
            </a:r>
          </a:p>
          <a:p>
            <a:pPr lvl="1">
              <a:buClr>
                <a:schemeClr val="accent1"/>
              </a:buClr>
              <a:buSzTx/>
              <a:buFont typeface="Wingdings" pitchFamily="2" charset="2"/>
              <a:buNone/>
            </a:pPr>
            <a:r>
              <a:rPr lang="sl-SI" sz="3200" b="1"/>
              <a:t>	podataka od flip-flopova sa dva ulaza</a:t>
            </a:r>
          </a:p>
          <a:p>
            <a:pPr lvl="1">
              <a:buClr>
                <a:schemeClr val="accent1"/>
              </a:buClr>
              <a:buSzTx/>
              <a:buFont typeface="Wingdings" pitchFamily="2" charset="2"/>
              <a:buChar char="Ø"/>
            </a:pPr>
            <a:r>
              <a:rPr lang="sl-SI" sz="3200" b="1"/>
              <a:t>Koristi se kao osnovna komponenta za realizaciju drugih memorijskih kola</a:t>
            </a:r>
          </a:p>
        </p:txBody>
      </p:sp>
      <p:graphicFrame>
        <p:nvGraphicFramePr>
          <p:cNvPr id="8196" name="Object 4"/>
          <p:cNvGraphicFramePr>
            <a:graphicFrameLocks noChangeAspect="1"/>
          </p:cNvGraphicFramePr>
          <p:nvPr/>
        </p:nvGraphicFramePr>
        <p:xfrm>
          <a:off x="6400800" y="4038600"/>
          <a:ext cx="2743200" cy="2590800"/>
        </p:xfrm>
        <a:graphic>
          <a:graphicData uri="http://schemas.openxmlformats.org/presentationml/2006/ole">
            <mc:AlternateContent xmlns:mc="http://schemas.openxmlformats.org/markup-compatibility/2006">
              <mc:Choice xmlns:v="urn:schemas-microsoft-com:vml" Requires="v">
                <p:oleObj spid="_x0000_s5122" name="VISIO" r:id="rId3" imgW="2021040" imgH="1932840" progId="Visio.Drawing.6">
                  <p:embed/>
                </p:oleObj>
              </mc:Choice>
              <mc:Fallback>
                <p:oleObj name="VISIO" r:id="rId3" imgW="2021040" imgH="193284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038600"/>
                        <a:ext cx="27432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7" name="Object 5"/>
          <p:cNvGraphicFramePr>
            <a:graphicFrameLocks noChangeAspect="1"/>
          </p:cNvGraphicFramePr>
          <p:nvPr/>
        </p:nvGraphicFramePr>
        <p:xfrm>
          <a:off x="38100" y="3987800"/>
          <a:ext cx="6373813" cy="2743200"/>
        </p:xfrm>
        <a:graphic>
          <a:graphicData uri="http://schemas.openxmlformats.org/presentationml/2006/ole">
            <mc:AlternateContent xmlns:mc="http://schemas.openxmlformats.org/markup-compatibility/2006">
              <mc:Choice xmlns:v="urn:schemas-microsoft-com:vml" Requires="v">
                <p:oleObj spid="_x0000_s5123" name="Visio" r:id="rId5" imgW="4463231" imgH="1640434" progId="Visio.Drawing.6">
                  <p:embed/>
                </p:oleObj>
              </mc:Choice>
              <mc:Fallback>
                <p:oleObj name="Visio" r:id="rId5" imgW="4463231" imgH="1640434" progId="Visio.Drawing.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 y="3987800"/>
                        <a:ext cx="6373813" cy="2743200"/>
                      </a:xfrm>
                      <a:prstGeom prst="rect">
                        <a:avLst/>
                      </a:prstGeom>
                      <a:noFill/>
                      <a:ln>
                        <a:noFill/>
                      </a:ln>
                      <a:effectLst>
                        <a:outerShdw dist="107763" dir="2700000" algn="ctr" rotWithShape="0">
                          <a:srgbClr val="6699FF">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4867225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9" name="Object 3"/>
          <p:cNvGraphicFramePr>
            <a:graphicFrameLocks noChangeAspect="1"/>
          </p:cNvGraphicFramePr>
          <p:nvPr/>
        </p:nvGraphicFramePr>
        <p:xfrm>
          <a:off x="508000" y="2489200"/>
          <a:ext cx="8293100" cy="4305300"/>
        </p:xfrm>
        <a:graphic>
          <a:graphicData uri="http://schemas.openxmlformats.org/presentationml/2006/ole">
            <mc:AlternateContent xmlns:mc="http://schemas.openxmlformats.org/markup-compatibility/2006">
              <mc:Choice xmlns:v="urn:schemas-microsoft-com:vml" Requires="v">
                <p:oleObj spid="_x0000_s6146" name="Visio" r:id="rId3" imgW="6073811" imgH="3108591" progId="Visio.Drawing.6">
                  <p:embed/>
                </p:oleObj>
              </mc:Choice>
              <mc:Fallback>
                <p:oleObj name="Visio" r:id="rId3" imgW="6073811" imgH="3108591"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2489200"/>
                        <a:ext cx="8293100" cy="430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0" name="Rectangle 4"/>
          <p:cNvSpPr>
            <a:spLocks noChangeArrowheads="1"/>
          </p:cNvSpPr>
          <p:nvPr/>
        </p:nvSpPr>
        <p:spPr bwMode="auto">
          <a:xfrm>
            <a:off x="800100" y="1441450"/>
            <a:ext cx="3384550" cy="641350"/>
          </a:xfrm>
          <a:prstGeom prst="rect">
            <a:avLst/>
          </a:prstGeom>
          <a:noFill/>
          <a:ln w="9525">
            <a:noFill/>
            <a:miter lim="800000"/>
            <a:headEnd/>
            <a:tailEnd/>
          </a:ln>
          <a:effectLst/>
        </p:spPr>
        <p:txBody>
          <a:bodyPr wrap="none">
            <a:spAutoFit/>
          </a:bodyPr>
          <a:lstStyle/>
          <a:p>
            <a:pPr eaLnBrk="1" hangingPunct="1">
              <a:buClr>
                <a:schemeClr val="hlink"/>
              </a:buClr>
              <a:buSzPct val="75000"/>
              <a:buFont typeface="Marlett" pitchFamily="2" charset="2"/>
              <a:buChar char="g"/>
            </a:pPr>
            <a:r>
              <a:rPr lang="sl-SI" sz="3600" b="1">
                <a:solidFill>
                  <a:schemeClr val="accent1"/>
                </a:solidFill>
                <a:latin typeface="Times New Roman" pitchFamily="18" charset="0"/>
              </a:rPr>
              <a:t>Sinhroni D-FF</a:t>
            </a:r>
            <a:endParaRPr lang="en-US" sz="3600" b="1">
              <a:solidFill>
                <a:schemeClr val="accent1"/>
              </a:solidFill>
              <a:latin typeface="Times New Roman" pitchFamily="18" charset="0"/>
            </a:endParaRPr>
          </a:p>
        </p:txBody>
      </p:sp>
    </p:spTree>
    <p:extLst>
      <p:ext uri="{BB962C8B-B14F-4D97-AF65-F5344CB8AC3E}">
        <p14:creationId xmlns:p14="http://schemas.microsoft.com/office/powerpoint/2010/main" val="304600565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1066800" y="0"/>
            <a:ext cx="7793038" cy="1143000"/>
          </a:xfrm>
        </p:spPr>
        <p:txBody>
          <a:bodyPr/>
          <a:lstStyle/>
          <a:p>
            <a:r>
              <a:rPr lang="sl-SI" sz="4000" b="0">
                <a:solidFill>
                  <a:schemeClr val="hlink"/>
                </a:solidFill>
                <a:latin typeface="Times New Roman" pitchFamily="18" charset="0"/>
              </a:rPr>
              <a:t> </a:t>
            </a:r>
            <a:r>
              <a:rPr lang="en-US" b="0">
                <a:solidFill>
                  <a:schemeClr val="hlink"/>
                </a:solidFill>
                <a:latin typeface="Times New Roman" pitchFamily="18" charset="0"/>
              </a:rPr>
              <a:t>Registri</a:t>
            </a:r>
          </a:p>
        </p:txBody>
      </p:sp>
      <p:sp>
        <p:nvSpPr>
          <p:cNvPr id="10243" name="Rectangle 3"/>
          <p:cNvSpPr>
            <a:spLocks noGrp="1" noChangeArrowheads="1"/>
          </p:cNvSpPr>
          <p:nvPr>
            <p:ph idx="1"/>
          </p:nvPr>
        </p:nvSpPr>
        <p:spPr>
          <a:xfrm>
            <a:off x="304800" y="1219200"/>
            <a:ext cx="8534400" cy="5257800"/>
          </a:xfrm>
        </p:spPr>
        <p:txBody>
          <a:bodyPr/>
          <a:lstStyle/>
          <a:p>
            <a:pPr>
              <a:lnSpc>
                <a:spcPct val="90000"/>
              </a:lnSpc>
              <a:buSzPct val="75000"/>
            </a:pPr>
            <a:r>
              <a:rPr lang="en-US" sz="3600" b="1">
                <a:solidFill>
                  <a:schemeClr val="accent1"/>
                </a:solidFill>
              </a:rPr>
              <a:t>Registar je element koji slu</a:t>
            </a:r>
            <a:r>
              <a:rPr lang="sl-SI" sz="3600" b="1">
                <a:solidFill>
                  <a:schemeClr val="accent1"/>
                </a:solidFill>
              </a:rPr>
              <a:t>ži za čuvanje proizvoljnog binarnog broja ograničene dužine</a:t>
            </a:r>
          </a:p>
          <a:p>
            <a:pPr lvl="1">
              <a:lnSpc>
                <a:spcPct val="90000"/>
              </a:lnSpc>
              <a:buClr>
                <a:schemeClr val="accent1"/>
              </a:buClr>
              <a:buSzTx/>
              <a:buFont typeface="Wingdings" pitchFamily="2" charset="2"/>
              <a:buChar char="Ø"/>
            </a:pPr>
            <a:r>
              <a:rPr lang="sl-SI" b="1"/>
              <a:t>Za binarni broj od n cifara potrebno je n memorijskih ćelija</a:t>
            </a:r>
            <a:endParaRPr lang="en-US" b="1"/>
          </a:p>
          <a:p>
            <a:pPr lvl="1">
              <a:lnSpc>
                <a:spcPct val="90000"/>
              </a:lnSpc>
              <a:buClr>
                <a:schemeClr val="accent1"/>
              </a:buClr>
              <a:buSzTx/>
              <a:buFont typeface="Wingdings" pitchFamily="2" charset="2"/>
              <a:buChar char="Ø"/>
            </a:pPr>
            <a:r>
              <a:rPr lang="sl-SI" b="1"/>
              <a:t>Binarni broj u registru je</a:t>
            </a:r>
            <a:r>
              <a:rPr lang="sl-SI"/>
              <a:t> </a:t>
            </a:r>
            <a:r>
              <a:rPr lang="sl-SI" b="1"/>
              <a:t>sadržaj registra</a:t>
            </a:r>
            <a:endParaRPr lang="sl-SI"/>
          </a:p>
          <a:p>
            <a:pPr>
              <a:lnSpc>
                <a:spcPct val="90000"/>
              </a:lnSpc>
              <a:buSzPct val="75000"/>
            </a:pPr>
            <a:r>
              <a:rPr lang="sl-SI" sz="3600" b="1">
                <a:solidFill>
                  <a:schemeClr val="accent1"/>
                </a:solidFill>
              </a:rPr>
              <a:t>Primena</a:t>
            </a:r>
            <a:r>
              <a:rPr lang="en-US" sz="3600" b="1">
                <a:solidFill>
                  <a:schemeClr val="accent1"/>
                </a:solidFill>
              </a:rPr>
              <a:t> registara</a:t>
            </a:r>
            <a:endParaRPr lang="sl-SI" sz="3600" b="1">
              <a:solidFill>
                <a:schemeClr val="accent1"/>
              </a:solidFill>
            </a:endParaRPr>
          </a:p>
          <a:p>
            <a:pPr lvl="1">
              <a:lnSpc>
                <a:spcPct val="90000"/>
              </a:lnSpc>
              <a:buClr>
                <a:schemeClr val="accent1"/>
              </a:buClr>
              <a:buSzTx/>
              <a:buFont typeface="Wingdings" pitchFamily="2" charset="2"/>
              <a:buChar char="Ø"/>
            </a:pPr>
            <a:r>
              <a:rPr lang="en-US" b="1"/>
              <a:t>V</a:t>
            </a:r>
            <a:r>
              <a:rPr lang="sl-SI" b="1"/>
              <a:t>eza između blokova sa različitim brzinama</a:t>
            </a:r>
          </a:p>
          <a:p>
            <a:pPr lvl="1">
              <a:lnSpc>
                <a:spcPct val="90000"/>
              </a:lnSpc>
              <a:buClr>
                <a:schemeClr val="accent1"/>
              </a:buClr>
              <a:buSzTx/>
              <a:buFont typeface="Wingdings" pitchFamily="2" charset="2"/>
              <a:buChar char="Ø"/>
            </a:pPr>
            <a:r>
              <a:rPr lang="en-US" b="1"/>
              <a:t>P</a:t>
            </a:r>
            <a:r>
              <a:rPr lang="sl-SI" b="1"/>
              <a:t>ri realizovanju aritmetičkih operacija</a:t>
            </a:r>
          </a:p>
          <a:p>
            <a:pPr lvl="1">
              <a:lnSpc>
                <a:spcPct val="90000"/>
              </a:lnSpc>
              <a:buClr>
                <a:schemeClr val="accent1"/>
              </a:buClr>
              <a:buSzTx/>
              <a:buFont typeface="Wingdings" pitchFamily="2" charset="2"/>
              <a:buChar char="Ø"/>
            </a:pPr>
            <a:r>
              <a:rPr lang="en-US" b="1"/>
              <a:t>P</a:t>
            </a:r>
            <a:r>
              <a:rPr lang="sl-SI" b="1"/>
              <a:t>retvaranje serijskog u paralelni kod i obrnuto...</a:t>
            </a:r>
          </a:p>
          <a:p>
            <a:pPr>
              <a:lnSpc>
                <a:spcPct val="90000"/>
              </a:lnSpc>
              <a:buFont typeface="Wingdings" pitchFamily="2" charset="2"/>
              <a:buNone/>
            </a:pPr>
            <a:endParaRPr lang="en-US" b="1"/>
          </a:p>
        </p:txBody>
      </p:sp>
    </p:spTree>
    <p:extLst>
      <p:ext uri="{BB962C8B-B14F-4D97-AF65-F5344CB8AC3E}">
        <p14:creationId xmlns:p14="http://schemas.microsoft.com/office/powerpoint/2010/main" val="57199661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1066800" y="0"/>
            <a:ext cx="7793038" cy="914400"/>
          </a:xfrm>
        </p:spPr>
        <p:txBody>
          <a:bodyPr/>
          <a:lstStyle/>
          <a:p>
            <a:r>
              <a:rPr lang="en-US" b="0">
                <a:solidFill>
                  <a:schemeClr val="hlink"/>
                </a:solidFill>
                <a:latin typeface="Times New Roman" pitchFamily="18" charset="0"/>
              </a:rPr>
              <a:t>Registri</a:t>
            </a:r>
          </a:p>
        </p:txBody>
      </p:sp>
      <p:sp>
        <p:nvSpPr>
          <p:cNvPr id="11267" name="Rectangle 3"/>
          <p:cNvSpPr>
            <a:spLocks noGrp="1" noChangeArrowheads="1"/>
          </p:cNvSpPr>
          <p:nvPr>
            <p:ph idx="1"/>
          </p:nvPr>
        </p:nvSpPr>
        <p:spPr>
          <a:xfrm>
            <a:off x="0" y="1016000"/>
            <a:ext cx="3657600" cy="5664200"/>
          </a:xfrm>
        </p:spPr>
        <p:txBody>
          <a:bodyPr/>
          <a:lstStyle/>
          <a:p>
            <a:pPr>
              <a:lnSpc>
                <a:spcPct val="90000"/>
              </a:lnSpc>
              <a:buSzPct val="75000"/>
            </a:pPr>
            <a:r>
              <a:rPr lang="sl-SI" b="1">
                <a:solidFill>
                  <a:schemeClr val="accent1"/>
                </a:solidFill>
              </a:rPr>
              <a:t>Upis i čitanje</a:t>
            </a:r>
            <a:r>
              <a:rPr lang="sl-SI" b="1"/>
              <a:t> </a:t>
            </a:r>
          </a:p>
          <a:p>
            <a:pPr>
              <a:lnSpc>
                <a:spcPct val="90000"/>
              </a:lnSpc>
              <a:buFont typeface="Wingdings" pitchFamily="2" charset="2"/>
              <a:buNone/>
            </a:pPr>
            <a:r>
              <a:rPr lang="sl-SI" b="1"/>
              <a:t>   </a:t>
            </a:r>
            <a:r>
              <a:rPr lang="sl-SI" b="1">
                <a:solidFill>
                  <a:schemeClr val="accent1"/>
                </a:solidFill>
              </a:rPr>
              <a:t>sadržaja </a:t>
            </a:r>
            <a:r>
              <a:rPr lang="en-US" b="1">
                <a:solidFill>
                  <a:schemeClr val="accent1"/>
                </a:solidFill>
              </a:rPr>
              <a:t>registra</a:t>
            </a:r>
            <a:endParaRPr lang="sl-SI" b="1"/>
          </a:p>
          <a:p>
            <a:pPr lvl="1">
              <a:buClr>
                <a:schemeClr val="accent1"/>
              </a:buClr>
              <a:buSzTx/>
              <a:buFont typeface="Wingdings" pitchFamily="2" charset="2"/>
              <a:buChar char="Ø"/>
            </a:pPr>
            <a:r>
              <a:rPr lang="sl-SI" b="1"/>
              <a:t>P</a:t>
            </a:r>
            <a:r>
              <a:rPr lang="en-US" b="1"/>
              <a:t>aralelno</a:t>
            </a:r>
            <a:endParaRPr lang="sl-SI" b="1"/>
          </a:p>
          <a:p>
            <a:pPr lvl="1">
              <a:buClr>
                <a:schemeClr val="accent1"/>
              </a:buClr>
              <a:buSzTx/>
              <a:buFont typeface="Wingdings" pitchFamily="2" charset="2"/>
              <a:buChar char="Ø"/>
            </a:pPr>
            <a:r>
              <a:rPr lang="sl-SI" b="1"/>
              <a:t>S</a:t>
            </a:r>
            <a:r>
              <a:rPr lang="en-US" b="1"/>
              <a:t>erijski</a:t>
            </a:r>
            <a:endParaRPr lang="sr-Latn-CS" b="1"/>
          </a:p>
          <a:p>
            <a:pPr>
              <a:lnSpc>
                <a:spcPct val="90000"/>
              </a:lnSpc>
              <a:buSzPct val="75000"/>
            </a:pPr>
            <a:r>
              <a:rPr lang="sl-SI" b="1">
                <a:solidFill>
                  <a:schemeClr val="accent1"/>
                </a:solidFill>
              </a:rPr>
              <a:t>Svi registri u CPU  dele se na:</a:t>
            </a:r>
            <a:endParaRPr lang="sl-SI" b="1"/>
          </a:p>
          <a:p>
            <a:pPr lvl="1">
              <a:buClr>
                <a:schemeClr val="accent1"/>
              </a:buClr>
              <a:buSzTx/>
              <a:buFont typeface="Wingdings" pitchFamily="2" charset="2"/>
              <a:buChar char="Ø"/>
            </a:pPr>
            <a:r>
              <a:rPr lang="sl-SI" b="1"/>
              <a:t>Registre opšte namene</a:t>
            </a:r>
          </a:p>
          <a:p>
            <a:pPr lvl="1">
              <a:buClr>
                <a:schemeClr val="accent1"/>
              </a:buClr>
              <a:buSzTx/>
              <a:buFont typeface="Wingdings" pitchFamily="2" charset="2"/>
              <a:buChar char="Ø"/>
            </a:pPr>
            <a:r>
              <a:rPr lang="sl-SI" b="1"/>
              <a:t>Registre specijalne namene</a:t>
            </a:r>
            <a:endParaRPr lang="sr-Latn-CS" b="1"/>
          </a:p>
          <a:p>
            <a:pPr>
              <a:buSzPct val="75000"/>
              <a:buFont typeface="Wingdings" pitchFamily="2" charset="2"/>
              <a:buNone/>
            </a:pPr>
            <a:endParaRPr lang="en-US" sz="2800" b="1"/>
          </a:p>
        </p:txBody>
      </p:sp>
      <p:graphicFrame>
        <p:nvGraphicFramePr>
          <p:cNvPr id="11268" name="Object 4"/>
          <p:cNvGraphicFramePr>
            <a:graphicFrameLocks noChangeAspect="1"/>
          </p:cNvGraphicFramePr>
          <p:nvPr/>
        </p:nvGraphicFramePr>
        <p:xfrm>
          <a:off x="3549650" y="1028700"/>
          <a:ext cx="5594350" cy="5568950"/>
        </p:xfrm>
        <a:graphic>
          <a:graphicData uri="http://schemas.openxmlformats.org/presentationml/2006/ole">
            <mc:AlternateContent xmlns:mc="http://schemas.openxmlformats.org/markup-compatibility/2006">
              <mc:Choice xmlns:v="urn:schemas-microsoft-com:vml" Requires="v">
                <p:oleObj spid="_x0000_s7170" name="Visio" r:id="rId3" imgW="5917997" imgH="5558372" progId="Visio.Drawing.6">
                  <p:embed/>
                </p:oleObj>
              </mc:Choice>
              <mc:Fallback>
                <p:oleObj name="Visio" r:id="rId3" imgW="5917997" imgH="5558372"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50" y="1028700"/>
                        <a:ext cx="5594350"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00270305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533400" y="274638"/>
            <a:ext cx="7958138" cy="722312"/>
          </a:xfrm>
        </p:spPr>
        <p:txBody>
          <a:bodyPr/>
          <a:lstStyle/>
          <a:p>
            <a:r>
              <a:rPr lang="en-US" b="0">
                <a:solidFill>
                  <a:schemeClr val="hlink"/>
                </a:solidFill>
                <a:latin typeface="Times New Roman" pitchFamily="18" charset="0"/>
              </a:rPr>
              <a:t>Registri</a:t>
            </a:r>
          </a:p>
        </p:txBody>
      </p:sp>
      <p:sp>
        <p:nvSpPr>
          <p:cNvPr id="12291" name="Rectangle 3"/>
          <p:cNvSpPr>
            <a:spLocks noGrp="1" noChangeArrowheads="1"/>
          </p:cNvSpPr>
          <p:nvPr>
            <p:ph type="body" sz="half" idx="1"/>
          </p:nvPr>
        </p:nvSpPr>
        <p:spPr>
          <a:xfrm>
            <a:off x="139700" y="1168400"/>
            <a:ext cx="8877300" cy="1612900"/>
          </a:xfrm>
        </p:spPr>
        <p:txBody>
          <a:bodyPr/>
          <a:lstStyle/>
          <a:p>
            <a:pPr>
              <a:buFont typeface="Marlett" pitchFamily="2" charset="2"/>
              <a:buChar char="g"/>
            </a:pPr>
            <a:r>
              <a:rPr lang="sl-SI" b="1">
                <a:solidFill>
                  <a:schemeClr val="accent1"/>
                </a:solidFill>
              </a:rPr>
              <a:t>Realizacija 4-bitnog registra sa paralelnim ulazom i paralelnim  izlazom</a:t>
            </a:r>
          </a:p>
          <a:p>
            <a:pPr lvl="1">
              <a:buClr>
                <a:schemeClr val="accent1"/>
              </a:buClr>
              <a:buFont typeface="Wingdings" pitchFamily="2" charset="2"/>
              <a:buChar char="Ø"/>
            </a:pPr>
            <a:r>
              <a:rPr lang="sl-SI" b="1"/>
              <a:t>Podatak se privremeno čuva (baferiše)</a:t>
            </a:r>
          </a:p>
        </p:txBody>
      </p:sp>
      <p:pic>
        <p:nvPicPr>
          <p:cNvPr id="12292" name="Picture 4" descr="regist05"/>
          <p:cNvPicPr>
            <a:picLocks noGrp="1" noChangeAspect="1" noChangeArrowheads="1"/>
          </p:cNvPicPr>
          <p:nvPr>
            <p:ph sz="half" idx="2"/>
          </p:nvPr>
        </p:nvPicPr>
        <p:blipFill>
          <a:blip r:embed="rId2"/>
          <a:srcRect/>
          <a:stretch>
            <a:fillRect/>
          </a:stretch>
        </p:blipFill>
        <p:spPr>
          <a:xfrm>
            <a:off x="419100" y="2981325"/>
            <a:ext cx="8116888" cy="3379788"/>
          </a:xfrm>
          <a:noFill/>
          <a:ln>
            <a:solidFill>
              <a:schemeClr val="tx1"/>
            </a:solidFill>
          </a:ln>
          <a:effectLst>
            <a:outerShdw dist="63500" dir="2212194" algn="ctr" rotWithShape="0">
              <a:schemeClr val="bg2">
                <a:alpha val="50000"/>
              </a:schemeClr>
            </a:outerShdw>
          </a:effectLst>
        </p:spPr>
      </p:pic>
    </p:spTree>
    <p:extLst>
      <p:ext uri="{BB962C8B-B14F-4D97-AF65-F5344CB8AC3E}">
        <p14:creationId xmlns:p14="http://schemas.microsoft.com/office/powerpoint/2010/main" val="394985310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500" fill="hold"/>
                                        <p:tgtEl>
                                          <p:spTgt spid="12290"/>
                                        </p:tgtEl>
                                        <p:attrNameLst>
                                          <p:attrName>ppt_w</p:attrName>
                                        </p:attrNameLst>
                                      </p:cBhvr>
                                      <p:tavLst>
                                        <p:tav tm="0">
                                          <p:val>
                                            <p:fltVal val="0"/>
                                          </p:val>
                                        </p:tav>
                                        <p:tav tm="100000">
                                          <p:val>
                                            <p:strVal val="#ppt_w"/>
                                          </p:val>
                                        </p:tav>
                                      </p:tavLst>
                                    </p:anim>
                                    <p:anim calcmode="lin" valueType="num">
                                      <p:cBhvr>
                                        <p:cTn id="8" dur="500" fill="hold"/>
                                        <p:tgtEl>
                                          <p:spTgt spid="1229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 calcmode="lin" valueType="num">
                                      <p:cBhvr>
                                        <p:cTn id="12" dur="500" fill="hold"/>
                                        <p:tgtEl>
                                          <p:spTgt spid="12291">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2291">
                                            <p:txEl>
                                              <p:pRg st="0" end="0"/>
                                            </p:txEl>
                                          </p:spTgt>
                                        </p:tgtEl>
                                        <p:attrNameLst>
                                          <p:attrName>ppt_h</p:attrName>
                                        </p:attrNameLst>
                                      </p:cBhvr>
                                      <p:tavLst>
                                        <p:tav tm="0">
                                          <p:val>
                                            <p:fltVal val="0"/>
                                          </p:val>
                                        </p:tav>
                                        <p:tav tm="100000">
                                          <p:val>
                                            <p:strVal val="#ppt_h"/>
                                          </p:val>
                                        </p:tav>
                                      </p:tavLst>
                                    </p:anim>
                                  </p:childTnLst>
                                </p:cTn>
                              </p:par>
                              <p:par>
                                <p:cTn id="14" presetID="23" presetClass="entr" presetSubtype="16" fill="hold" grpId="0" nodeType="withEffect">
                                  <p:stCondLst>
                                    <p:cond delay="0"/>
                                  </p:stCondLst>
                                  <p:childTnLst>
                                    <p:set>
                                      <p:cBhvr>
                                        <p:cTn id="15" dur="1" fill="hold">
                                          <p:stCondLst>
                                            <p:cond delay="0"/>
                                          </p:stCondLst>
                                        </p:cTn>
                                        <p:tgtEl>
                                          <p:spTgt spid="12291">
                                            <p:txEl>
                                              <p:pRg st="1" end="1"/>
                                            </p:txEl>
                                          </p:spTgt>
                                        </p:tgtEl>
                                        <p:attrNameLst>
                                          <p:attrName>style.visibility</p:attrName>
                                        </p:attrNameLst>
                                      </p:cBhvr>
                                      <p:to>
                                        <p:strVal val="visible"/>
                                      </p:to>
                                    </p:set>
                                    <p:anim calcmode="lin" valueType="num">
                                      <p:cBhvr>
                                        <p:cTn id="16" dur="500" fill="hold"/>
                                        <p:tgtEl>
                                          <p:spTgt spid="12291">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12291">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3"/>
          <p:cNvSpPr>
            <a:spLocks noGrp="1" noRot="1" noChangeArrowheads="1"/>
          </p:cNvSpPr>
          <p:nvPr>
            <p:ph type="title"/>
          </p:nvPr>
        </p:nvSpPr>
        <p:spPr>
          <a:xfrm>
            <a:off x="495300" y="101600"/>
            <a:ext cx="8229600" cy="571500"/>
          </a:xfrm>
        </p:spPr>
        <p:txBody>
          <a:bodyPr/>
          <a:lstStyle/>
          <a:p>
            <a:r>
              <a:rPr lang="en-US" b="0">
                <a:solidFill>
                  <a:schemeClr val="hlink"/>
                </a:solidFill>
                <a:latin typeface="Times New Roman" pitchFamily="18" charset="0"/>
              </a:rPr>
              <a:t>Registri</a:t>
            </a:r>
          </a:p>
        </p:txBody>
      </p:sp>
      <p:sp>
        <p:nvSpPr>
          <p:cNvPr id="13316" name="Rectangle 4"/>
          <p:cNvSpPr>
            <a:spLocks noGrp="1" noChangeArrowheads="1"/>
          </p:cNvSpPr>
          <p:nvPr>
            <p:ph type="body" sz="half" idx="1"/>
          </p:nvPr>
        </p:nvSpPr>
        <p:spPr>
          <a:xfrm>
            <a:off x="50800" y="609600"/>
            <a:ext cx="9067800" cy="1739900"/>
          </a:xfrm>
        </p:spPr>
        <p:txBody>
          <a:bodyPr/>
          <a:lstStyle/>
          <a:p>
            <a:pPr>
              <a:buFont typeface="Marlett" pitchFamily="2" charset="2"/>
              <a:buChar char="g"/>
            </a:pPr>
            <a:r>
              <a:rPr lang="sl-SI" b="1">
                <a:solidFill>
                  <a:schemeClr val="accent1"/>
                </a:solidFill>
              </a:rPr>
              <a:t>Realizacija 4-bitnog registra sa serijskim ulazom i paralelnim  izlazom</a:t>
            </a:r>
          </a:p>
          <a:p>
            <a:pPr lvl="1">
              <a:buClr>
                <a:schemeClr val="accent1"/>
              </a:buClr>
              <a:buFont typeface="Wingdings" pitchFamily="2" charset="2"/>
              <a:buChar char="Ø"/>
            </a:pPr>
            <a:r>
              <a:rPr lang="sl-SI" b="1"/>
              <a:t>Serijska informacije se pretvara u paralelnu</a:t>
            </a:r>
          </a:p>
          <a:p>
            <a:pPr lvl="1">
              <a:buClr>
                <a:schemeClr val="accent1"/>
              </a:buClr>
              <a:buFont typeface="Wingdings" pitchFamily="2" charset="2"/>
              <a:buChar char="Ø"/>
            </a:pPr>
            <a:r>
              <a:rPr lang="sl-SI" b="1"/>
              <a:t>Za  </a:t>
            </a:r>
            <a:r>
              <a:rPr lang="en-US" b="1">
                <a:solidFill>
                  <a:schemeClr val="hlink"/>
                </a:solidFill>
              </a:rPr>
              <a:t>upis</a:t>
            </a:r>
            <a:r>
              <a:rPr lang="sl-SI" b="1"/>
              <a:t> je potrebno </a:t>
            </a:r>
            <a:r>
              <a:rPr lang="sl-SI" b="1">
                <a:solidFill>
                  <a:schemeClr val="hlink"/>
                </a:solidFill>
              </a:rPr>
              <a:t>4 takta</a:t>
            </a:r>
            <a:r>
              <a:rPr lang="sl-SI" b="1"/>
              <a:t> CLK, a za </a:t>
            </a:r>
            <a:r>
              <a:rPr lang="sl-SI" b="1">
                <a:solidFill>
                  <a:schemeClr val="hlink"/>
                </a:solidFill>
              </a:rPr>
              <a:t>čitanje</a:t>
            </a:r>
            <a:r>
              <a:rPr lang="sl-SI" b="1"/>
              <a:t> </a:t>
            </a:r>
            <a:r>
              <a:rPr lang="sl-SI" b="1">
                <a:solidFill>
                  <a:schemeClr val="hlink"/>
                </a:solidFill>
              </a:rPr>
              <a:t>1 takt</a:t>
            </a:r>
          </a:p>
        </p:txBody>
      </p:sp>
      <p:graphicFrame>
        <p:nvGraphicFramePr>
          <p:cNvPr id="13314" name="Object 2"/>
          <p:cNvGraphicFramePr>
            <a:graphicFrameLocks noGrp="1" noChangeAspect="1"/>
          </p:cNvGraphicFramePr>
          <p:nvPr>
            <p:ph sz="quarter" idx="2"/>
          </p:nvPr>
        </p:nvGraphicFramePr>
        <p:xfrm>
          <a:off x="457200" y="2451100"/>
          <a:ext cx="8229600" cy="2857500"/>
        </p:xfrm>
        <a:graphic>
          <a:graphicData uri="http://schemas.openxmlformats.org/presentationml/2006/ole">
            <mc:AlternateContent xmlns:mc="http://schemas.openxmlformats.org/markup-compatibility/2006">
              <mc:Choice xmlns:v="urn:schemas-microsoft-com:vml" Requires="v">
                <p:oleObj spid="_x0000_s8194" name="Bitmap Image" r:id="rId3" imgW="4334480" imgH="1504762" progId="Paint.Picture">
                  <p:embed/>
                </p:oleObj>
              </mc:Choice>
              <mc:Fallback>
                <p:oleObj name="Bitmap Image" r:id="rId3" imgW="4334480" imgH="150476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451100"/>
                        <a:ext cx="8229600" cy="2857500"/>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63500" dir="2212194" algn="ctr" rotWithShape="0">
                                <a:schemeClr val="bg2">
                                  <a:alpha val="50000"/>
                                </a:schemeClr>
                              </a:outerShdw>
                            </a:effectLst>
                          </a14:hiddenEffects>
                        </a:ext>
                      </a:extLst>
                    </p:spPr>
                  </p:pic>
                </p:oleObj>
              </mc:Fallback>
            </mc:AlternateContent>
          </a:graphicData>
        </a:graphic>
      </p:graphicFrame>
      <p:pic>
        <p:nvPicPr>
          <p:cNvPr id="13318" name="Picture 6"/>
          <p:cNvPicPr>
            <a:picLocks noGrp="1" noChangeAspect="1" noChangeArrowheads="1"/>
          </p:cNvPicPr>
          <p:nvPr>
            <p:ph sz="quarter" idx="3"/>
          </p:nvPr>
        </p:nvPicPr>
        <p:blipFill>
          <a:blip r:embed="rId5"/>
          <a:srcRect/>
          <a:stretch>
            <a:fillRect/>
          </a:stretch>
        </p:blipFill>
        <p:spPr>
          <a:xfrm>
            <a:off x="3281363" y="5373688"/>
            <a:ext cx="3387725" cy="752475"/>
          </a:xfrm>
          <a:noFill/>
          <a:ln/>
        </p:spPr>
      </p:pic>
      <p:sp>
        <p:nvSpPr>
          <p:cNvPr id="13317" name="Text Box 5"/>
          <p:cNvSpPr txBox="1">
            <a:spLocks noChangeArrowheads="1"/>
          </p:cNvSpPr>
          <p:nvPr/>
        </p:nvSpPr>
        <p:spPr bwMode="auto">
          <a:xfrm>
            <a:off x="304800" y="5562600"/>
            <a:ext cx="2962275" cy="457200"/>
          </a:xfrm>
          <a:prstGeom prst="rect">
            <a:avLst/>
          </a:prstGeom>
          <a:noFill/>
          <a:ln w="9525">
            <a:noFill/>
            <a:miter lim="800000"/>
            <a:headEnd/>
            <a:tailEnd/>
          </a:ln>
          <a:effectLst/>
        </p:spPr>
        <p:txBody>
          <a:bodyPr wrap="none">
            <a:spAutoFit/>
          </a:bodyPr>
          <a:lstStyle/>
          <a:p>
            <a:pPr eaLnBrk="1" hangingPunct="1"/>
            <a:r>
              <a:rPr lang="sr-Latn-CS" sz="2400" b="1">
                <a:latin typeface="Arial" charset="0"/>
              </a:rPr>
              <a:t>Upis podatka:</a:t>
            </a:r>
            <a:r>
              <a:rPr lang="sr-Latn-CS" sz="2400" b="1">
                <a:solidFill>
                  <a:schemeClr val="bg1"/>
                </a:solidFill>
                <a:latin typeface="Arial" charset="0"/>
              </a:rPr>
              <a:t> </a:t>
            </a:r>
            <a:r>
              <a:rPr lang="sr-Latn-CS" sz="2400" b="1">
                <a:solidFill>
                  <a:srgbClr val="009900"/>
                </a:solidFill>
                <a:latin typeface="Arial" charset="0"/>
              </a:rPr>
              <a:t>1001</a:t>
            </a:r>
            <a:endParaRPr lang="en-US" sz="2400" b="1">
              <a:solidFill>
                <a:srgbClr val="009900"/>
              </a:solidFill>
              <a:latin typeface="Arial" charset="0"/>
            </a:endParaRPr>
          </a:p>
        </p:txBody>
      </p:sp>
      <p:pic>
        <p:nvPicPr>
          <p:cNvPr id="13319" name="Picture 7"/>
          <p:cNvPicPr>
            <a:picLocks noChangeAspect="1" noChangeArrowheads="1"/>
          </p:cNvPicPr>
          <p:nvPr/>
        </p:nvPicPr>
        <p:blipFill>
          <a:blip r:embed="rId6"/>
          <a:srcRect/>
          <a:stretch>
            <a:fillRect/>
          </a:stretch>
        </p:blipFill>
        <p:spPr bwMode="auto">
          <a:xfrm>
            <a:off x="6870700" y="6083300"/>
            <a:ext cx="2197100" cy="685800"/>
          </a:xfrm>
          <a:prstGeom prst="rect">
            <a:avLst/>
          </a:prstGeom>
          <a:noFill/>
        </p:spPr>
      </p:pic>
      <p:pic>
        <p:nvPicPr>
          <p:cNvPr id="13320" name="Picture 8"/>
          <p:cNvPicPr>
            <a:picLocks noChangeAspect="1" noChangeArrowheads="1"/>
          </p:cNvPicPr>
          <p:nvPr/>
        </p:nvPicPr>
        <p:blipFill>
          <a:blip r:embed="rId7"/>
          <a:srcRect/>
          <a:stretch>
            <a:fillRect/>
          </a:stretch>
        </p:blipFill>
        <p:spPr bwMode="auto">
          <a:xfrm>
            <a:off x="38100" y="6096000"/>
            <a:ext cx="2446338" cy="685800"/>
          </a:xfrm>
          <a:prstGeom prst="rect">
            <a:avLst/>
          </a:prstGeom>
          <a:noFill/>
        </p:spPr>
      </p:pic>
      <p:pic>
        <p:nvPicPr>
          <p:cNvPr id="13321" name="Picture 9"/>
          <p:cNvPicPr>
            <a:picLocks noChangeAspect="1" noChangeArrowheads="1"/>
          </p:cNvPicPr>
          <p:nvPr/>
        </p:nvPicPr>
        <p:blipFill>
          <a:blip r:embed="rId8"/>
          <a:srcRect/>
          <a:stretch>
            <a:fillRect/>
          </a:stretch>
        </p:blipFill>
        <p:spPr bwMode="auto">
          <a:xfrm>
            <a:off x="2362200" y="6083300"/>
            <a:ext cx="2362200" cy="685800"/>
          </a:xfrm>
          <a:prstGeom prst="rect">
            <a:avLst/>
          </a:prstGeom>
          <a:noFill/>
        </p:spPr>
      </p:pic>
      <p:pic>
        <p:nvPicPr>
          <p:cNvPr id="13322" name="Picture 10"/>
          <p:cNvPicPr>
            <a:picLocks noChangeAspect="1" noChangeArrowheads="1"/>
          </p:cNvPicPr>
          <p:nvPr/>
        </p:nvPicPr>
        <p:blipFill>
          <a:blip r:embed="rId9"/>
          <a:srcRect/>
          <a:stretch>
            <a:fillRect/>
          </a:stretch>
        </p:blipFill>
        <p:spPr bwMode="auto">
          <a:xfrm>
            <a:off x="4597400" y="6108700"/>
            <a:ext cx="2341563" cy="685800"/>
          </a:xfrm>
          <a:prstGeom prst="rect">
            <a:avLst/>
          </a:prstGeom>
          <a:noFill/>
        </p:spPr>
      </p:pic>
    </p:spTree>
    <p:extLst>
      <p:ext uri="{BB962C8B-B14F-4D97-AF65-F5344CB8AC3E}">
        <p14:creationId xmlns:p14="http://schemas.microsoft.com/office/powerpoint/2010/main" val="290271910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p:cTn id="7" dur="500" fill="hold"/>
                                        <p:tgtEl>
                                          <p:spTgt spid="13315"/>
                                        </p:tgtEl>
                                        <p:attrNameLst>
                                          <p:attrName>ppt_w</p:attrName>
                                        </p:attrNameLst>
                                      </p:cBhvr>
                                      <p:tavLst>
                                        <p:tav tm="0">
                                          <p:val>
                                            <p:fltVal val="0"/>
                                          </p:val>
                                        </p:tav>
                                        <p:tav tm="100000">
                                          <p:val>
                                            <p:strVal val="#ppt_w"/>
                                          </p:val>
                                        </p:tav>
                                      </p:tavLst>
                                    </p:anim>
                                    <p:anim calcmode="lin" valueType="num">
                                      <p:cBhvr>
                                        <p:cTn id="8" dur="500" fill="hold"/>
                                        <p:tgtEl>
                                          <p:spTgt spid="1331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3316">
                                            <p:txEl>
                                              <p:pRg st="0" end="0"/>
                                            </p:txEl>
                                          </p:spTgt>
                                        </p:tgtEl>
                                        <p:attrNameLst>
                                          <p:attrName>style.visibility</p:attrName>
                                        </p:attrNameLst>
                                      </p:cBhvr>
                                      <p:to>
                                        <p:strVal val="visible"/>
                                      </p:to>
                                    </p:set>
                                    <p:anim calcmode="lin" valueType="num">
                                      <p:cBhvr>
                                        <p:cTn id="12" dur="500" fill="hold"/>
                                        <p:tgtEl>
                                          <p:spTgt spid="1331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3316">
                                            <p:txEl>
                                              <p:pRg st="0" end="0"/>
                                            </p:txEl>
                                          </p:spTgt>
                                        </p:tgtEl>
                                        <p:attrNameLst>
                                          <p:attrName>ppt_h</p:attrName>
                                        </p:attrNameLst>
                                      </p:cBhvr>
                                      <p:tavLst>
                                        <p:tav tm="0">
                                          <p:val>
                                            <p:fltVal val="0"/>
                                          </p:val>
                                        </p:tav>
                                        <p:tav tm="100000">
                                          <p:val>
                                            <p:strVal val="#ppt_h"/>
                                          </p:val>
                                        </p:tav>
                                      </p:tavLst>
                                    </p:anim>
                                  </p:childTnLst>
                                </p:cTn>
                              </p:par>
                              <p:par>
                                <p:cTn id="14" presetID="23" presetClass="entr" presetSubtype="16" fill="hold" grpId="0" nodeType="withEffect">
                                  <p:stCondLst>
                                    <p:cond delay="0"/>
                                  </p:stCondLst>
                                  <p:childTnLst>
                                    <p:set>
                                      <p:cBhvr>
                                        <p:cTn id="15" dur="1" fill="hold">
                                          <p:stCondLst>
                                            <p:cond delay="0"/>
                                          </p:stCondLst>
                                        </p:cTn>
                                        <p:tgtEl>
                                          <p:spTgt spid="13316">
                                            <p:txEl>
                                              <p:pRg st="1" end="1"/>
                                            </p:txEl>
                                          </p:spTgt>
                                        </p:tgtEl>
                                        <p:attrNameLst>
                                          <p:attrName>style.visibility</p:attrName>
                                        </p:attrNameLst>
                                      </p:cBhvr>
                                      <p:to>
                                        <p:strVal val="visible"/>
                                      </p:to>
                                    </p:set>
                                    <p:anim calcmode="lin" valueType="num">
                                      <p:cBhvr>
                                        <p:cTn id="16" dur="500" fill="hold"/>
                                        <p:tgtEl>
                                          <p:spTgt spid="13316">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13316">
                                            <p:txEl>
                                              <p:pRg st="1" end="1"/>
                                            </p:txEl>
                                          </p:spTgt>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13316">
                                            <p:txEl>
                                              <p:pRg st="2" end="2"/>
                                            </p:txEl>
                                          </p:spTgt>
                                        </p:tgtEl>
                                        <p:attrNameLst>
                                          <p:attrName>style.visibility</p:attrName>
                                        </p:attrNameLst>
                                      </p:cBhvr>
                                      <p:to>
                                        <p:strVal val="visible"/>
                                      </p:to>
                                    </p:set>
                                    <p:anim calcmode="lin" valueType="num">
                                      <p:cBhvr>
                                        <p:cTn id="20" dur="500" fill="hold"/>
                                        <p:tgtEl>
                                          <p:spTgt spid="13316">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13316">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3316"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431800" y="0"/>
            <a:ext cx="8229600" cy="571500"/>
          </a:xfrm>
        </p:spPr>
        <p:txBody>
          <a:bodyPr/>
          <a:lstStyle/>
          <a:p>
            <a:r>
              <a:rPr lang="en-US" b="0">
                <a:solidFill>
                  <a:schemeClr val="hlink"/>
                </a:solidFill>
                <a:latin typeface="Times New Roman" pitchFamily="18" charset="0"/>
              </a:rPr>
              <a:t>Registri</a:t>
            </a:r>
          </a:p>
        </p:txBody>
      </p:sp>
      <p:sp>
        <p:nvSpPr>
          <p:cNvPr id="14339" name="Rectangle 3"/>
          <p:cNvSpPr>
            <a:spLocks noGrp="1" noChangeArrowheads="1"/>
          </p:cNvSpPr>
          <p:nvPr>
            <p:ph type="body" sz="half" idx="1"/>
          </p:nvPr>
        </p:nvSpPr>
        <p:spPr>
          <a:xfrm>
            <a:off x="787400" y="723900"/>
            <a:ext cx="8166100" cy="1549400"/>
          </a:xfrm>
        </p:spPr>
        <p:txBody>
          <a:bodyPr/>
          <a:lstStyle/>
          <a:p>
            <a:pPr>
              <a:buFont typeface="Marlett" pitchFamily="2" charset="2"/>
              <a:buChar char="g"/>
            </a:pPr>
            <a:r>
              <a:rPr lang="sl-SI" b="1">
                <a:solidFill>
                  <a:schemeClr val="accent1"/>
                </a:solidFill>
              </a:rPr>
              <a:t>Realizacija 4-bitnog registra sa serijskim ulazom i serijskim izlazom</a:t>
            </a:r>
          </a:p>
          <a:p>
            <a:pPr lvl="1">
              <a:buClr>
                <a:schemeClr val="accent1"/>
              </a:buClr>
              <a:buFont typeface="Wingdings" pitchFamily="2" charset="2"/>
              <a:buChar char="Ø"/>
            </a:pPr>
            <a:r>
              <a:rPr lang="sl-SI" b="1"/>
              <a:t>Za upis </a:t>
            </a:r>
            <a:r>
              <a:rPr lang="en-US" b="1"/>
              <a:t>i za </a:t>
            </a:r>
            <a:r>
              <a:rPr lang="sl-SI" b="1"/>
              <a:t>čitanje</a:t>
            </a:r>
            <a:r>
              <a:rPr lang="en-US" b="1"/>
              <a:t> </a:t>
            </a:r>
            <a:r>
              <a:rPr lang="sl-SI" b="1"/>
              <a:t>je potrebno </a:t>
            </a:r>
            <a:r>
              <a:rPr lang="sl-SI" b="1">
                <a:solidFill>
                  <a:schemeClr val="hlink"/>
                </a:solidFill>
              </a:rPr>
              <a:t>4 takta </a:t>
            </a:r>
            <a:r>
              <a:rPr lang="sl-SI" b="1"/>
              <a:t>CLK</a:t>
            </a:r>
          </a:p>
        </p:txBody>
      </p:sp>
      <p:pic>
        <p:nvPicPr>
          <p:cNvPr id="14341" name="Picture 5" descr="4-bit SISO shift register"/>
          <p:cNvPicPr>
            <a:picLocks noGrp="1" noChangeAspect="1" noChangeArrowheads="1"/>
          </p:cNvPicPr>
          <p:nvPr>
            <p:ph sz="quarter" idx="2"/>
          </p:nvPr>
        </p:nvPicPr>
        <p:blipFill>
          <a:blip r:embed="rId3"/>
          <a:srcRect/>
          <a:stretch>
            <a:fillRect/>
          </a:stretch>
        </p:blipFill>
        <p:spPr>
          <a:xfrm>
            <a:off x="825500" y="1985963"/>
            <a:ext cx="7551738" cy="2190750"/>
          </a:xfrm>
          <a:noFill/>
          <a:ln>
            <a:solidFill>
              <a:schemeClr val="accent1"/>
            </a:solidFill>
          </a:ln>
        </p:spPr>
      </p:pic>
      <p:graphicFrame>
        <p:nvGraphicFramePr>
          <p:cNvPr id="14348" name="Object 12"/>
          <p:cNvGraphicFramePr>
            <a:graphicFrameLocks noGrp="1" noChangeAspect="1"/>
          </p:cNvGraphicFramePr>
          <p:nvPr>
            <p:ph sz="quarter" idx="3"/>
          </p:nvPr>
        </p:nvGraphicFramePr>
        <p:xfrm>
          <a:off x="3067050" y="4321175"/>
          <a:ext cx="2984500" cy="439738"/>
        </p:xfrm>
        <a:graphic>
          <a:graphicData uri="http://schemas.openxmlformats.org/presentationml/2006/ole">
            <mc:AlternateContent xmlns:mc="http://schemas.openxmlformats.org/markup-compatibility/2006">
              <mc:Choice xmlns:v="urn:schemas-microsoft-com:vml" Requires="v">
                <p:oleObj spid="_x0000_s9218" name="Bitmap Image" r:id="rId4" imgW="2781688" imgH="409632" progId="Paint.Picture">
                  <p:embed/>
                </p:oleObj>
              </mc:Choice>
              <mc:Fallback>
                <p:oleObj name="Bitmap Image" r:id="rId4" imgW="2781688" imgH="409632"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7050" y="4321175"/>
                        <a:ext cx="2984500"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0" name="Text Box 4"/>
          <p:cNvSpPr txBox="1">
            <a:spLocks noChangeArrowheads="1"/>
          </p:cNvSpPr>
          <p:nvPr/>
        </p:nvSpPr>
        <p:spPr bwMode="auto">
          <a:xfrm>
            <a:off x="368300" y="4391025"/>
            <a:ext cx="2498725" cy="396875"/>
          </a:xfrm>
          <a:prstGeom prst="rect">
            <a:avLst/>
          </a:prstGeom>
          <a:noFill/>
          <a:ln w="9525">
            <a:noFill/>
            <a:miter lim="800000"/>
            <a:headEnd/>
            <a:tailEnd/>
          </a:ln>
          <a:effectLst/>
        </p:spPr>
        <p:txBody>
          <a:bodyPr wrap="none">
            <a:spAutoFit/>
          </a:bodyPr>
          <a:lstStyle/>
          <a:p>
            <a:pPr eaLnBrk="1" hangingPunct="1"/>
            <a:r>
              <a:rPr lang="sr-Latn-CS" sz="2000" b="1">
                <a:latin typeface="Arial" charset="0"/>
              </a:rPr>
              <a:t>Upis podatka:</a:t>
            </a:r>
            <a:r>
              <a:rPr lang="sr-Latn-CS" sz="2000" b="1">
                <a:solidFill>
                  <a:schemeClr val="bg1"/>
                </a:solidFill>
                <a:latin typeface="Arial" charset="0"/>
              </a:rPr>
              <a:t> </a:t>
            </a:r>
            <a:r>
              <a:rPr lang="sr-Latn-CS" sz="2000" b="1">
                <a:solidFill>
                  <a:srgbClr val="009900"/>
                </a:solidFill>
                <a:latin typeface="Arial" charset="0"/>
              </a:rPr>
              <a:t>1001</a:t>
            </a:r>
            <a:endParaRPr lang="en-US" sz="2000" b="1">
              <a:solidFill>
                <a:srgbClr val="009900"/>
              </a:solidFill>
              <a:latin typeface="Arial" charset="0"/>
            </a:endParaRPr>
          </a:p>
        </p:txBody>
      </p:sp>
      <p:pic>
        <p:nvPicPr>
          <p:cNvPr id="14342" name="Picture 6"/>
          <p:cNvPicPr>
            <a:picLocks noChangeAspect="1" noChangeArrowheads="1"/>
          </p:cNvPicPr>
          <p:nvPr/>
        </p:nvPicPr>
        <p:blipFill>
          <a:blip r:embed="rId6"/>
          <a:srcRect/>
          <a:stretch>
            <a:fillRect/>
          </a:stretch>
        </p:blipFill>
        <p:spPr bwMode="auto">
          <a:xfrm>
            <a:off x="381000" y="4927600"/>
            <a:ext cx="1981200" cy="619125"/>
          </a:xfrm>
          <a:prstGeom prst="rect">
            <a:avLst/>
          </a:prstGeom>
          <a:noFill/>
        </p:spPr>
      </p:pic>
      <p:pic>
        <p:nvPicPr>
          <p:cNvPr id="14343" name="Picture 7"/>
          <p:cNvPicPr>
            <a:picLocks noChangeAspect="1" noChangeArrowheads="1"/>
          </p:cNvPicPr>
          <p:nvPr/>
        </p:nvPicPr>
        <p:blipFill>
          <a:blip r:embed="rId7"/>
          <a:srcRect/>
          <a:stretch>
            <a:fillRect/>
          </a:stretch>
        </p:blipFill>
        <p:spPr bwMode="auto">
          <a:xfrm>
            <a:off x="2362200" y="4927600"/>
            <a:ext cx="2152650" cy="609600"/>
          </a:xfrm>
          <a:prstGeom prst="rect">
            <a:avLst/>
          </a:prstGeom>
          <a:noFill/>
        </p:spPr>
      </p:pic>
      <p:pic>
        <p:nvPicPr>
          <p:cNvPr id="14344" name="Picture 8"/>
          <p:cNvPicPr>
            <a:picLocks noChangeAspect="1" noChangeArrowheads="1"/>
          </p:cNvPicPr>
          <p:nvPr/>
        </p:nvPicPr>
        <p:blipFill>
          <a:blip r:embed="rId8"/>
          <a:srcRect/>
          <a:stretch>
            <a:fillRect/>
          </a:stretch>
        </p:blipFill>
        <p:spPr bwMode="auto">
          <a:xfrm>
            <a:off x="4495800" y="4927600"/>
            <a:ext cx="2171700" cy="619125"/>
          </a:xfrm>
          <a:prstGeom prst="rect">
            <a:avLst/>
          </a:prstGeom>
          <a:noFill/>
        </p:spPr>
      </p:pic>
      <p:pic>
        <p:nvPicPr>
          <p:cNvPr id="14345" name="Picture 9"/>
          <p:cNvPicPr>
            <a:picLocks noChangeAspect="1" noChangeArrowheads="1"/>
          </p:cNvPicPr>
          <p:nvPr/>
        </p:nvPicPr>
        <p:blipFill>
          <a:blip r:embed="rId9"/>
          <a:srcRect/>
          <a:stretch>
            <a:fillRect/>
          </a:stretch>
        </p:blipFill>
        <p:spPr bwMode="auto">
          <a:xfrm>
            <a:off x="6629400" y="4927600"/>
            <a:ext cx="2209800" cy="628650"/>
          </a:xfrm>
          <a:prstGeom prst="rect">
            <a:avLst/>
          </a:prstGeom>
          <a:noFill/>
        </p:spPr>
      </p:pic>
      <p:sp>
        <p:nvSpPr>
          <p:cNvPr id="14346" name="Text Box 10"/>
          <p:cNvSpPr txBox="1">
            <a:spLocks noChangeArrowheads="1"/>
          </p:cNvSpPr>
          <p:nvPr/>
        </p:nvSpPr>
        <p:spPr bwMode="auto">
          <a:xfrm>
            <a:off x="152400" y="5737225"/>
            <a:ext cx="2794000" cy="396875"/>
          </a:xfrm>
          <a:prstGeom prst="rect">
            <a:avLst/>
          </a:prstGeom>
          <a:noFill/>
          <a:ln w="9525">
            <a:noFill/>
            <a:miter lim="800000"/>
            <a:headEnd/>
            <a:tailEnd/>
          </a:ln>
          <a:effectLst/>
        </p:spPr>
        <p:txBody>
          <a:bodyPr wrap="none">
            <a:spAutoFit/>
          </a:bodyPr>
          <a:lstStyle/>
          <a:p>
            <a:pPr eaLnBrk="1" hangingPunct="1"/>
            <a:r>
              <a:rPr lang="sr-Latn-CS" sz="2000" b="1">
                <a:latin typeface="Arial" charset="0"/>
              </a:rPr>
              <a:t>Čitanje podatka:</a:t>
            </a:r>
            <a:r>
              <a:rPr lang="sr-Latn-CS" sz="2000" b="1">
                <a:solidFill>
                  <a:schemeClr val="bg1"/>
                </a:solidFill>
                <a:latin typeface="Arial" charset="0"/>
              </a:rPr>
              <a:t> </a:t>
            </a:r>
            <a:r>
              <a:rPr lang="sr-Latn-CS" sz="2000" b="1">
                <a:solidFill>
                  <a:srgbClr val="009900"/>
                </a:solidFill>
                <a:latin typeface="Arial" charset="0"/>
              </a:rPr>
              <a:t>1001</a:t>
            </a:r>
            <a:endParaRPr lang="en-US" sz="2000" b="1">
              <a:solidFill>
                <a:srgbClr val="009900"/>
              </a:solidFill>
              <a:latin typeface="Arial" charset="0"/>
            </a:endParaRPr>
          </a:p>
        </p:txBody>
      </p:sp>
      <p:pic>
        <p:nvPicPr>
          <p:cNvPr id="14347" name="Picture 11"/>
          <p:cNvPicPr>
            <a:picLocks noChangeAspect="1" noChangeArrowheads="1"/>
          </p:cNvPicPr>
          <p:nvPr/>
        </p:nvPicPr>
        <p:blipFill>
          <a:blip r:embed="rId10"/>
          <a:srcRect/>
          <a:stretch>
            <a:fillRect/>
          </a:stretch>
        </p:blipFill>
        <p:spPr bwMode="auto">
          <a:xfrm>
            <a:off x="3251200" y="5562600"/>
            <a:ext cx="2590800" cy="609600"/>
          </a:xfrm>
          <a:prstGeom prst="rect">
            <a:avLst/>
          </a:prstGeom>
          <a:noFill/>
        </p:spPr>
      </p:pic>
      <p:pic>
        <p:nvPicPr>
          <p:cNvPr id="14349" name="Picture 13"/>
          <p:cNvPicPr>
            <a:picLocks noChangeAspect="1" noChangeArrowheads="1"/>
          </p:cNvPicPr>
          <p:nvPr/>
        </p:nvPicPr>
        <p:blipFill>
          <a:blip r:embed="rId11"/>
          <a:srcRect/>
          <a:stretch>
            <a:fillRect/>
          </a:stretch>
        </p:blipFill>
        <p:spPr bwMode="auto">
          <a:xfrm>
            <a:off x="5918200" y="4330700"/>
            <a:ext cx="2133600" cy="638175"/>
          </a:xfrm>
          <a:prstGeom prst="rect">
            <a:avLst/>
          </a:prstGeom>
          <a:noFill/>
        </p:spPr>
      </p:pic>
      <p:pic>
        <p:nvPicPr>
          <p:cNvPr id="14350" name="Picture 14"/>
          <p:cNvPicPr>
            <a:picLocks noChangeAspect="1" noChangeArrowheads="1"/>
          </p:cNvPicPr>
          <p:nvPr/>
        </p:nvPicPr>
        <p:blipFill>
          <a:blip r:embed="rId12"/>
          <a:srcRect/>
          <a:stretch>
            <a:fillRect/>
          </a:stretch>
        </p:blipFill>
        <p:spPr bwMode="auto">
          <a:xfrm>
            <a:off x="0" y="6172200"/>
            <a:ext cx="2209800" cy="685800"/>
          </a:xfrm>
          <a:prstGeom prst="rect">
            <a:avLst/>
          </a:prstGeom>
          <a:noFill/>
        </p:spPr>
      </p:pic>
      <p:pic>
        <p:nvPicPr>
          <p:cNvPr id="14351" name="Picture 15"/>
          <p:cNvPicPr>
            <a:picLocks noChangeAspect="1" noChangeArrowheads="1"/>
          </p:cNvPicPr>
          <p:nvPr/>
        </p:nvPicPr>
        <p:blipFill>
          <a:blip r:embed="rId13"/>
          <a:srcRect/>
          <a:stretch>
            <a:fillRect/>
          </a:stretch>
        </p:blipFill>
        <p:spPr bwMode="auto">
          <a:xfrm>
            <a:off x="2400300" y="6172200"/>
            <a:ext cx="2162175" cy="685800"/>
          </a:xfrm>
          <a:prstGeom prst="rect">
            <a:avLst/>
          </a:prstGeom>
          <a:noFill/>
        </p:spPr>
      </p:pic>
      <p:pic>
        <p:nvPicPr>
          <p:cNvPr id="14352" name="Picture 16"/>
          <p:cNvPicPr>
            <a:picLocks noChangeAspect="1" noChangeArrowheads="1"/>
          </p:cNvPicPr>
          <p:nvPr/>
        </p:nvPicPr>
        <p:blipFill>
          <a:blip r:embed="rId14"/>
          <a:srcRect/>
          <a:stretch>
            <a:fillRect/>
          </a:stretch>
        </p:blipFill>
        <p:spPr bwMode="auto">
          <a:xfrm>
            <a:off x="4572000" y="6172200"/>
            <a:ext cx="2286000" cy="685800"/>
          </a:xfrm>
          <a:prstGeom prst="rect">
            <a:avLst/>
          </a:prstGeom>
          <a:noFill/>
        </p:spPr>
      </p:pic>
      <p:pic>
        <p:nvPicPr>
          <p:cNvPr id="14353" name="Picture 17"/>
          <p:cNvPicPr>
            <a:picLocks noChangeAspect="1" noChangeArrowheads="1"/>
          </p:cNvPicPr>
          <p:nvPr/>
        </p:nvPicPr>
        <p:blipFill>
          <a:blip r:embed="rId15"/>
          <a:srcRect/>
          <a:stretch>
            <a:fillRect/>
          </a:stretch>
        </p:blipFill>
        <p:spPr bwMode="auto">
          <a:xfrm>
            <a:off x="7010400" y="6172200"/>
            <a:ext cx="2133600" cy="685800"/>
          </a:xfrm>
          <a:prstGeom prst="rect">
            <a:avLst/>
          </a:prstGeom>
          <a:noFill/>
        </p:spPr>
      </p:pic>
    </p:spTree>
    <p:extLst>
      <p:ext uri="{BB962C8B-B14F-4D97-AF65-F5344CB8AC3E}">
        <p14:creationId xmlns:p14="http://schemas.microsoft.com/office/powerpoint/2010/main" val="398736883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500" fill="hold"/>
                                        <p:tgtEl>
                                          <p:spTgt spid="14338"/>
                                        </p:tgtEl>
                                        <p:attrNameLst>
                                          <p:attrName>ppt_w</p:attrName>
                                        </p:attrNameLst>
                                      </p:cBhvr>
                                      <p:tavLst>
                                        <p:tav tm="0">
                                          <p:val>
                                            <p:fltVal val="0"/>
                                          </p:val>
                                        </p:tav>
                                        <p:tav tm="100000">
                                          <p:val>
                                            <p:strVal val="#ppt_w"/>
                                          </p:val>
                                        </p:tav>
                                      </p:tavLst>
                                    </p:anim>
                                    <p:anim calcmode="lin" valueType="num">
                                      <p:cBhvr>
                                        <p:cTn id="8" dur="500" fill="hold"/>
                                        <p:tgtEl>
                                          <p:spTgt spid="1433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 calcmode="lin" valueType="num">
                                      <p:cBhvr>
                                        <p:cTn id="12" dur="500" fill="hold"/>
                                        <p:tgtEl>
                                          <p:spTgt spid="14339">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4339">
                                            <p:txEl>
                                              <p:pRg st="0" end="0"/>
                                            </p:txEl>
                                          </p:spTgt>
                                        </p:tgtEl>
                                        <p:attrNameLst>
                                          <p:attrName>ppt_h</p:attrName>
                                        </p:attrNameLst>
                                      </p:cBhvr>
                                      <p:tavLst>
                                        <p:tav tm="0">
                                          <p:val>
                                            <p:fltVal val="0"/>
                                          </p:val>
                                        </p:tav>
                                        <p:tav tm="100000">
                                          <p:val>
                                            <p:strVal val="#ppt_h"/>
                                          </p:val>
                                        </p:tav>
                                      </p:tavLst>
                                    </p:anim>
                                  </p:childTnLst>
                                </p:cTn>
                              </p:par>
                              <p:par>
                                <p:cTn id="14" presetID="23" presetClass="entr" presetSubtype="16" fill="hold" grpId="0" nodeType="withEffect">
                                  <p:stCondLst>
                                    <p:cond delay="0"/>
                                  </p:stCondLst>
                                  <p:childTnLst>
                                    <p:set>
                                      <p:cBhvr>
                                        <p:cTn id="15" dur="1" fill="hold">
                                          <p:stCondLst>
                                            <p:cond delay="0"/>
                                          </p:stCondLst>
                                        </p:cTn>
                                        <p:tgtEl>
                                          <p:spTgt spid="14339">
                                            <p:txEl>
                                              <p:pRg st="1" end="1"/>
                                            </p:txEl>
                                          </p:spTgt>
                                        </p:tgtEl>
                                        <p:attrNameLst>
                                          <p:attrName>style.visibility</p:attrName>
                                        </p:attrNameLst>
                                      </p:cBhvr>
                                      <p:to>
                                        <p:strVal val="visible"/>
                                      </p:to>
                                    </p:set>
                                    <p:anim calcmode="lin" valueType="num">
                                      <p:cBhvr>
                                        <p:cTn id="16" dur="500" fill="hold"/>
                                        <p:tgtEl>
                                          <p:spTgt spid="14339">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14339">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6921500" y="5994400"/>
            <a:ext cx="2171700" cy="647700"/>
          </a:xfrm>
          <a:prstGeom prst="rect">
            <a:avLst/>
          </a:prstGeom>
          <a:noFill/>
        </p:spPr>
      </p:pic>
      <p:pic>
        <p:nvPicPr>
          <p:cNvPr id="15363" name="Picture 3"/>
          <p:cNvPicPr>
            <a:picLocks noChangeAspect="1" noChangeArrowheads="1"/>
          </p:cNvPicPr>
          <p:nvPr/>
        </p:nvPicPr>
        <p:blipFill>
          <a:blip r:embed="rId3"/>
          <a:srcRect/>
          <a:stretch>
            <a:fillRect/>
          </a:stretch>
        </p:blipFill>
        <p:spPr bwMode="auto">
          <a:xfrm>
            <a:off x="4660900" y="5981700"/>
            <a:ext cx="2235200" cy="660400"/>
          </a:xfrm>
          <a:prstGeom prst="rect">
            <a:avLst/>
          </a:prstGeom>
          <a:noFill/>
        </p:spPr>
      </p:pic>
      <p:pic>
        <p:nvPicPr>
          <p:cNvPr id="15364" name="Picture 4"/>
          <p:cNvPicPr>
            <a:picLocks noChangeAspect="1" noChangeArrowheads="1"/>
          </p:cNvPicPr>
          <p:nvPr/>
        </p:nvPicPr>
        <p:blipFill>
          <a:blip r:embed="rId4"/>
          <a:srcRect/>
          <a:stretch>
            <a:fillRect/>
          </a:stretch>
        </p:blipFill>
        <p:spPr bwMode="auto">
          <a:xfrm>
            <a:off x="2247900" y="5969000"/>
            <a:ext cx="2400300" cy="660400"/>
          </a:xfrm>
          <a:prstGeom prst="rect">
            <a:avLst/>
          </a:prstGeom>
          <a:noFill/>
        </p:spPr>
      </p:pic>
      <p:pic>
        <p:nvPicPr>
          <p:cNvPr id="15365" name="Picture 5"/>
          <p:cNvPicPr>
            <a:picLocks noChangeAspect="1" noChangeArrowheads="1"/>
          </p:cNvPicPr>
          <p:nvPr/>
        </p:nvPicPr>
        <p:blipFill>
          <a:blip r:embed="rId5"/>
          <a:srcRect/>
          <a:stretch>
            <a:fillRect/>
          </a:stretch>
        </p:blipFill>
        <p:spPr bwMode="auto">
          <a:xfrm>
            <a:off x="152400" y="5981700"/>
            <a:ext cx="2082800" cy="698500"/>
          </a:xfrm>
          <a:prstGeom prst="rect">
            <a:avLst/>
          </a:prstGeom>
          <a:noFill/>
        </p:spPr>
      </p:pic>
      <p:pic>
        <p:nvPicPr>
          <p:cNvPr id="15366" name="Picture 6"/>
          <p:cNvPicPr>
            <a:picLocks noChangeAspect="1" noChangeArrowheads="1"/>
          </p:cNvPicPr>
          <p:nvPr/>
        </p:nvPicPr>
        <p:blipFill>
          <a:blip r:embed="rId6"/>
          <a:srcRect/>
          <a:stretch>
            <a:fillRect/>
          </a:stretch>
        </p:blipFill>
        <p:spPr bwMode="auto">
          <a:xfrm>
            <a:off x="609600" y="5092700"/>
            <a:ext cx="2724150" cy="698500"/>
          </a:xfrm>
          <a:prstGeom prst="rect">
            <a:avLst/>
          </a:prstGeom>
          <a:noFill/>
        </p:spPr>
      </p:pic>
      <p:pic>
        <p:nvPicPr>
          <p:cNvPr id="15367" name="Picture 7"/>
          <p:cNvPicPr>
            <a:picLocks noChangeAspect="1" noChangeArrowheads="1"/>
          </p:cNvPicPr>
          <p:nvPr/>
        </p:nvPicPr>
        <p:blipFill>
          <a:blip r:embed="rId7"/>
          <a:srcRect/>
          <a:stretch>
            <a:fillRect/>
          </a:stretch>
        </p:blipFill>
        <p:spPr bwMode="auto">
          <a:xfrm>
            <a:off x="3276600" y="5143500"/>
            <a:ext cx="2743200" cy="723900"/>
          </a:xfrm>
          <a:prstGeom prst="rect">
            <a:avLst/>
          </a:prstGeom>
          <a:noFill/>
        </p:spPr>
      </p:pic>
      <p:pic>
        <p:nvPicPr>
          <p:cNvPr id="15368" name="Picture 8"/>
          <p:cNvPicPr>
            <a:picLocks noChangeAspect="1" noChangeArrowheads="1"/>
          </p:cNvPicPr>
          <p:nvPr/>
        </p:nvPicPr>
        <p:blipFill>
          <a:blip r:embed="rId8"/>
          <a:srcRect/>
          <a:stretch>
            <a:fillRect/>
          </a:stretch>
        </p:blipFill>
        <p:spPr bwMode="auto">
          <a:xfrm>
            <a:off x="5905500" y="5130800"/>
            <a:ext cx="2832100" cy="736600"/>
          </a:xfrm>
          <a:prstGeom prst="rect">
            <a:avLst/>
          </a:prstGeom>
          <a:noFill/>
        </p:spPr>
      </p:pic>
      <p:sp>
        <p:nvSpPr>
          <p:cNvPr id="15369" name="Rectangle 9"/>
          <p:cNvSpPr>
            <a:spLocks noGrp="1" noRot="1" noChangeArrowheads="1"/>
          </p:cNvSpPr>
          <p:nvPr>
            <p:ph type="title"/>
          </p:nvPr>
        </p:nvSpPr>
        <p:spPr>
          <a:xfrm>
            <a:off x="431800" y="0"/>
            <a:ext cx="8229600" cy="571500"/>
          </a:xfrm>
        </p:spPr>
        <p:txBody>
          <a:bodyPr/>
          <a:lstStyle/>
          <a:p>
            <a:r>
              <a:rPr lang="en-US" b="0">
                <a:solidFill>
                  <a:schemeClr val="hlink"/>
                </a:solidFill>
                <a:latin typeface="Times New Roman" pitchFamily="18" charset="0"/>
              </a:rPr>
              <a:t>Registri</a:t>
            </a:r>
          </a:p>
        </p:txBody>
      </p:sp>
      <p:sp>
        <p:nvSpPr>
          <p:cNvPr id="15370" name="Rectangle 10"/>
          <p:cNvSpPr>
            <a:spLocks noGrp="1" noChangeArrowheads="1"/>
          </p:cNvSpPr>
          <p:nvPr>
            <p:ph type="body" sz="half" idx="1"/>
          </p:nvPr>
        </p:nvSpPr>
        <p:spPr>
          <a:xfrm>
            <a:off x="228600" y="444500"/>
            <a:ext cx="8915400" cy="1549400"/>
          </a:xfrm>
        </p:spPr>
        <p:txBody>
          <a:bodyPr/>
          <a:lstStyle/>
          <a:p>
            <a:pPr>
              <a:buFont typeface="Marlett" pitchFamily="2" charset="2"/>
              <a:buChar char="g"/>
            </a:pPr>
            <a:r>
              <a:rPr lang="sl-SI" b="1">
                <a:solidFill>
                  <a:schemeClr val="accent1"/>
                </a:solidFill>
              </a:rPr>
              <a:t>Realizacija 4-bitnog registra sa paralelnim ulazom i serijskim izlazom</a:t>
            </a:r>
          </a:p>
          <a:p>
            <a:pPr lvl="1">
              <a:buClr>
                <a:schemeClr val="accent1"/>
              </a:buClr>
              <a:buFont typeface="Wingdings" pitchFamily="2" charset="2"/>
              <a:buChar char="Ø"/>
            </a:pPr>
            <a:r>
              <a:rPr lang="sl-SI" b="1"/>
              <a:t>Za </a:t>
            </a:r>
            <a:r>
              <a:rPr lang="sl-SI" b="1">
                <a:solidFill>
                  <a:schemeClr val="hlink"/>
                </a:solidFill>
              </a:rPr>
              <a:t>upis</a:t>
            </a:r>
            <a:r>
              <a:rPr lang="sl-SI" b="1"/>
              <a:t> je potreban </a:t>
            </a:r>
            <a:r>
              <a:rPr lang="sl-SI" b="1">
                <a:solidFill>
                  <a:schemeClr val="hlink"/>
                </a:solidFill>
              </a:rPr>
              <a:t>1 takt</a:t>
            </a:r>
            <a:r>
              <a:rPr lang="sl-SI" b="1"/>
              <a:t> CLK, a za </a:t>
            </a:r>
            <a:r>
              <a:rPr lang="sl-SI" b="1">
                <a:solidFill>
                  <a:schemeClr val="hlink"/>
                </a:solidFill>
              </a:rPr>
              <a:t>čitanje</a:t>
            </a:r>
            <a:r>
              <a:rPr lang="sl-SI" b="1"/>
              <a:t> </a:t>
            </a:r>
            <a:r>
              <a:rPr lang="sl-SI" b="1">
                <a:solidFill>
                  <a:schemeClr val="hlink"/>
                </a:solidFill>
              </a:rPr>
              <a:t>4 takta</a:t>
            </a:r>
            <a:r>
              <a:rPr lang="sl-SI" b="1"/>
              <a:t> </a:t>
            </a:r>
          </a:p>
        </p:txBody>
      </p:sp>
      <p:pic>
        <p:nvPicPr>
          <p:cNvPr id="15380" name="Picture 20" descr="4-bit PISO register"/>
          <p:cNvPicPr>
            <a:picLocks noGrp="1" noChangeAspect="1" noChangeArrowheads="1"/>
          </p:cNvPicPr>
          <p:nvPr>
            <p:ph sz="quarter" idx="2"/>
          </p:nvPr>
        </p:nvPicPr>
        <p:blipFill>
          <a:blip r:embed="rId9"/>
          <a:srcRect/>
          <a:stretch>
            <a:fillRect/>
          </a:stretch>
        </p:blipFill>
        <p:spPr>
          <a:xfrm>
            <a:off x="536575" y="1682750"/>
            <a:ext cx="8150225" cy="3270250"/>
          </a:xfrm>
          <a:noFill/>
          <a:ln/>
        </p:spPr>
      </p:pic>
      <p:sp>
        <p:nvSpPr>
          <p:cNvPr id="15371" name="Text Box 11"/>
          <p:cNvSpPr txBox="1">
            <a:spLocks noChangeArrowheads="1"/>
          </p:cNvSpPr>
          <p:nvPr/>
        </p:nvSpPr>
        <p:spPr bwMode="auto">
          <a:xfrm>
            <a:off x="822325" y="5486400"/>
            <a:ext cx="419100" cy="304800"/>
          </a:xfrm>
          <a:prstGeom prst="rect">
            <a:avLst/>
          </a:prstGeom>
          <a:noFill/>
          <a:ln w="9525">
            <a:noFill/>
            <a:miter lim="800000"/>
            <a:headEnd/>
            <a:tailEnd/>
          </a:ln>
          <a:effectLst/>
        </p:spPr>
        <p:txBody>
          <a:bodyPr wrap="none">
            <a:spAutoFit/>
          </a:bodyPr>
          <a:lstStyle/>
          <a:p>
            <a:pPr eaLnBrk="1" hangingPunct="1"/>
            <a:r>
              <a:rPr lang="en-US" sz="1400" b="1">
                <a:solidFill>
                  <a:schemeClr val="hlink"/>
                </a:solidFill>
                <a:effectLst>
                  <a:outerShdw blurRad="38100" dist="38100" dir="2700000" algn="tl">
                    <a:srgbClr val="000000"/>
                  </a:outerShdw>
                </a:effectLst>
                <a:latin typeface="Times New Roman" pitchFamily="18" charset="0"/>
              </a:rPr>
              <a:t>= 1</a:t>
            </a:r>
          </a:p>
        </p:txBody>
      </p:sp>
      <p:sp>
        <p:nvSpPr>
          <p:cNvPr id="15372" name="Text Box 12"/>
          <p:cNvSpPr txBox="1">
            <a:spLocks noChangeArrowheads="1"/>
          </p:cNvSpPr>
          <p:nvPr/>
        </p:nvSpPr>
        <p:spPr bwMode="auto">
          <a:xfrm>
            <a:off x="3352800" y="5486400"/>
            <a:ext cx="419100" cy="304800"/>
          </a:xfrm>
          <a:prstGeom prst="rect">
            <a:avLst/>
          </a:prstGeom>
          <a:noFill/>
          <a:ln w="9525">
            <a:noFill/>
            <a:miter lim="800000"/>
            <a:headEnd/>
            <a:tailEnd/>
          </a:ln>
          <a:effectLst/>
        </p:spPr>
        <p:txBody>
          <a:bodyPr wrap="none">
            <a:spAutoFit/>
          </a:bodyPr>
          <a:lstStyle/>
          <a:p>
            <a:pPr eaLnBrk="1" hangingPunct="1"/>
            <a:r>
              <a:rPr lang="en-US" sz="1400" b="1">
                <a:solidFill>
                  <a:srgbClr val="3535FF"/>
                </a:solidFill>
                <a:effectLst>
                  <a:outerShdw blurRad="38100" dist="38100" dir="2700000" algn="tl">
                    <a:srgbClr val="000000"/>
                  </a:outerShdw>
                </a:effectLst>
                <a:latin typeface="Times New Roman" pitchFamily="18" charset="0"/>
              </a:rPr>
              <a:t>= 0</a:t>
            </a:r>
          </a:p>
        </p:txBody>
      </p:sp>
      <p:sp>
        <p:nvSpPr>
          <p:cNvPr id="15373" name="Text Box 13"/>
          <p:cNvSpPr txBox="1">
            <a:spLocks noChangeArrowheads="1"/>
          </p:cNvSpPr>
          <p:nvPr/>
        </p:nvSpPr>
        <p:spPr bwMode="auto">
          <a:xfrm>
            <a:off x="6096000" y="5486400"/>
            <a:ext cx="419100" cy="304800"/>
          </a:xfrm>
          <a:prstGeom prst="rect">
            <a:avLst/>
          </a:prstGeom>
          <a:noFill/>
          <a:ln w="9525">
            <a:noFill/>
            <a:miter lim="800000"/>
            <a:headEnd/>
            <a:tailEnd/>
          </a:ln>
          <a:effectLst/>
        </p:spPr>
        <p:txBody>
          <a:bodyPr wrap="none">
            <a:spAutoFit/>
          </a:bodyPr>
          <a:lstStyle/>
          <a:p>
            <a:pPr eaLnBrk="1" hangingPunct="1"/>
            <a:r>
              <a:rPr lang="en-US" sz="1400" b="1">
                <a:solidFill>
                  <a:srgbClr val="3535FF"/>
                </a:solidFill>
                <a:effectLst>
                  <a:outerShdw blurRad="38100" dist="38100" dir="2700000" algn="tl">
                    <a:srgbClr val="000000"/>
                  </a:outerShdw>
                </a:effectLst>
                <a:latin typeface="Times New Roman" pitchFamily="18" charset="0"/>
              </a:rPr>
              <a:t>= 0</a:t>
            </a:r>
          </a:p>
        </p:txBody>
      </p:sp>
      <p:sp>
        <p:nvSpPr>
          <p:cNvPr id="15374" name="Text Box 14"/>
          <p:cNvSpPr txBox="1">
            <a:spLocks noChangeArrowheads="1"/>
          </p:cNvSpPr>
          <p:nvPr/>
        </p:nvSpPr>
        <p:spPr bwMode="auto">
          <a:xfrm>
            <a:off x="279400" y="6375400"/>
            <a:ext cx="419100" cy="304800"/>
          </a:xfrm>
          <a:prstGeom prst="rect">
            <a:avLst/>
          </a:prstGeom>
          <a:noFill/>
          <a:ln w="9525">
            <a:noFill/>
            <a:miter lim="800000"/>
            <a:headEnd/>
            <a:tailEnd/>
          </a:ln>
          <a:effectLst/>
        </p:spPr>
        <p:txBody>
          <a:bodyPr>
            <a:spAutoFit/>
          </a:bodyPr>
          <a:lstStyle/>
          <a:p>
            <a:pPr eaLnBrk="1" hangingPunct="1"/>
            <a:r>
              <a:rPr lang="en-US" sz="1400" b="1">
                <a:solidFill>
                  <a:srgbClr val="3535FF"/>
                </a:solidFill>
                <a:effectLst>
                  <a:outerShdw blurRad="38100" dist="38100" dir="2700000" algn="tl">
                    <a:srgbClr val="000000"/>
                  </a:outerShdw>
                </a:effectLst>
                <a:latin typeface="Times New Roman" pitchFamily="18" charset="0"/>
              </a:rPr>
              <a:t>= 1</a:t>
            </a:r>
          </a:p>
        </p:txBody>
      </p:sp>
      <p:sp>
        <p:nvSpPr>
          <p:cNvPr id="15375" name="Text Box 15"/>
          <p:cNvSpPr txBox="1">
            <a:spLocks noChangeArrowheads="1"/>
          </p:cNvSpPr>
          <p:nvPr/>
        </p:nvSpPr>
        <p:spPr bwMode="auto">
          <a:xfrm>
            <a:off x="2362200" y="6375400"/>
            <a:ext cx="419100" cy="304800"/>
          </a:xfrm>
          <a:prstGeom prst="rect">
            <a:avLst/>
          </a:prstGeom>
          <a:noFill/>
          <a:ln w="9525">
            <a:noFill/>
            <a:miter lim="800000"/>
            <a:headEnd/>
            <a:tailEnd/>
          </a:ln>
          <a:effectLst/>
        </p:spPr>
        <p:txBody>
          <a:bodyPr>
            <a:spAutoFit/>
          </a:bodyPr>
          <a:lstStyle/>
          <a:p>
            <a:pPr eaLnBrk="1" hangingPunct="1"/>
            <a:r>
              <a:rPr lang="en-US" sz="1400" b="1">
                <a:solidFill>
                  <a:srgbClr val="3535FF"/>
                </a:solidFill>
                <a:effectLst>
                  <a:outerShdw blurRad="38100" dist="38100" dir="2700000" algn="tl">
                    <a:srgbClr val="000000"/>
                  </a:outerShdw>
                </a:effectLst>
                <a:latin typeface="Times New Roman" pitchFamily="18" charset="0"/>
              </a:rPr>
              <a:t>= 1</a:t>
            </a:r>
          </a:p>
        </p:txBody>
      </p:sp>
      <p:sp>
        <p:nvSpPr>
          <p:cNvPr id="15376" name="Text Box 16"/>
          <p:cNvSpPr txBox="1">
            <a:spLocks noChangeArrowheads="1"/>
          </p:cNvSpPr>
          <p:nvPr/>
        </p:nvSpPr>
        <p:spPr bwMode="auto">
          <a:xfrm>
            <a:off x="4660900" y="6375400"/>
            <a:ext cx="419100" cy="304800"/>
          </a:xfrm>
          <a:prstGeom prst="rect">
            <a:avLst/>
          </a:prstGeom>
          <a:noFill/>
          <a:ln w="9525">
            <a:noFill/>
            <a:miter lim="800000"/>
            <a:headEnd/>
            <a:tailEnd/>
          </a:ln>
          <a:effectLst/>
        </p:spPr>
        <p:txBody>
          <a:bodyPr>
            <a:spAutoFit/>
          </a:bodyPr>
          <a:lstStyle/>
          <a:p>
            <a:pPr eaLnBrk="1" hangingPunct="1"/>
            <a:r>
              <a:rPr lang="en-US" sz="1400" b="1">
                <a:solidFill>
                  <a:srgbClr val="3535FF"/>
                </a:solidFill>
                <a:effectLst>
                  <a:outerShdw blurRad="38100" dist="38100" dir="2700000" algn="tl">
                    <a:srgbClr val="000000"/>
                  </a:outerShdw>
                </a:effectLst>
                <a:latin typeface="Times New Roman" pitchFamily="18" charset="0"/>
              </a:rPr>
              <a:t>= 1</a:t>
            </a:r>
          </a:p>
        </p:txBody>
      </p:sp>
      <p:sp>
        <p:nvSpPr>
          <p:cNvPr id="15377" name="Text Box 17"/>
          <p:cNvSpPr txBox="1">
            <a:spLocks noChangeArrowheads="1"/>
          </p:cNvSpPr>
          <p:nvPr/>
        </p:nvSpPr>
        <p:spPr bwMode="auto">
          <a:xfrm>
            <a:off x="6959600" y="6375400"/>
            <a:ext cx="419100" cy="304800"/>
          </a:xfrm>
          <a:prstGeom prst="rect">
            <a:avLst/>
          </a:prstGeom>
          <a:noFill/>
          <a:ln w="9525">
            <a:noFill/>
            <a:miter lim="800000"/>
            <a:headEnd/>
            <a:tailEnd/>
          </a:ln>
          <a:effectLst/>
        </p:spPr>
        <p:txBody>
          <a:bodyPr>
            <a:spAutoFit/>
          </a:bodyPr>
          <a:lstStyle/>
          <a:p>
            <a:pPr eaLnBrk="1" hangingPunct="1"/>
            <a:r>
              <a:rPr lang="en-US" sz="1400" b="1">
                <a:solidFill>
                  <a:srgbClr val="3535FF"/>
                </a:solidFill>
                <a:effectLst>
                  <a:outerShdw blurRad="38100" dist="38100" dir="2700000" algn="tl">
                    <a:srgbClr val="000000"/>
                  </a:outerShdw>
                </a:effectLst>
                <a:latin typeface="Times New Roman" pitchFamily="18" charset="0"/>
              </a:rPr>
              <a:t>= 1</a:t>
            </a:r>
          </a:p>
        </p:txBody>
      </p:sp>
      <p:sp>
        <p:nvSpPr>
          <p:cNvPr id="15378" name="Line 18"/>
          <p:cNvSpPr>
            <a:spLocks noChangeShapeType="1"/>
          </p:cNvSpPr>
          <p:nvPr/>
        </p:nvSpPr>
        <p:spPr bwMode="auto">
          <a:xfrm>
            <a:off x="3352800" y="5334000"/>
            <a:ext cx="457200" cy="0"/>
          </a:xfrm>
          <a:prstGeom prst="line">
            <a:avLst/>
          </a:prstGeom>
          <a:noFill/>
          <a:ln w="9525">
            <a:solidFill>
              <a:srgbClr val="3535FF"/>
            </a:solidFill>
            <a:miter lim="800000"/>
            <a:headEnd/>
            <a:tailEnd/>
          </a:ln>
          <a:effectLst/>
        </p:spPr>
        <p:txBody>
          <a:bodyPr wrap="none"/>
          <a:lstStyle/>
          <a:p>
            <a:endParaRPr lang="en-US"/>
          </a:p>
        </p:txBody>
      </p:sp>
      <p:sp>
        <p:nvSpPr>
          <p:cNvPr id="15379" name="Line 19"/>
          <p:cNvSpPr>
            <a:spLocks noChangeShapeType="1"/>
          </p:cNvSpPr>
          <p:nvPr/>
        </p:nvSpPr>
        <p:spPr bwMode="auto">
          <a:xfrm>
            <a:off x="6019800" y="5334000"/>
            <a:ext cx="457200" cy="0"/>
          </a:xfrm>
          <a:prstGeom prst="line">
            <a:avLst/>
          </a:prstGeom>
          <a:noFill/>
          <a:ln w="9525">
            <a:solidFill>
              <a:srgbClr val="3535FF"/>
            </a:solidFill>
            <a:miter lim="800000"/>
            <a:headEnd/>
            <a:tailEnd/>
          </a:ln>
          <a:effectLst/>
        </p:spPr>
        <p:txBody>
          <a:bodyPr wrap="none"/>
          <a:lstStyle/>
          <a:p>
            <a:endParaRPr lang="en-US"/>
          </a:p>
        </p:txBody>
      </p:sp>
    </p:spTree>
    <p:extLst>
      <p:ext uri="{BB962C8B-B14F-4D97-AF65-F5344CB8AC3E}">
        <p14:creationId xmlns:p14="http://schemas.microsoft.com/office/powerpoint/2010/main" val="227897221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5369"/>
                                        </p:tgtEl>
                                        <p:attrNameLst>
                                          <p:attrName>style.visibility</p:attrName>
                                        </p:attrNameLst>
                                      </p:cBhvr>
                                      <p:to>
                                        <p:strVal val="visible"/>
                                      </p:to>
                                    </p:set>
                                    <p:anim calcmode="lin" valueType="num">
                                      <p:cBhvr>
                                        <p:cTn id="7" dur="500" fill="hold"/>
                                        <p:tgtEl>
                                          <p:spTgt spid="15369"/>
                                        </p:tgtEl>
                                        <p:attrNameLst>
                                          <p:attrName>ppt_w</p:attrName>
                                        </p:attrNameLst>
                                      </p:cBhvr>
                                      <p:tavLst>
                                        <p:tav tm="0">
                                          <p:val>
                                            <p:fltVal val="0"/>
                                          </p:val>
                                        </p:tav>
                                        <p:tav tm="100000">
                                          <p:val>
                                            <p:strVal val="#ppt_w"/>
                                          </p:val>
                                        </p:tav>
                                      </p:tavLst>
                                    </p:anim>
                                    <p:anim calcmode="lin" valueType="num">
                                      <p:cBhvr>
                                        <p:cTn id="8" dur="500" fill="hold"/>
                                        <p:tgtEl>
                                          <p:spTgt spid="1536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5370">
                                            <p:txEl>
                                              <p:pRg st="0" end="0"/>
                                            </p:txEl>
                                          </p:spTgt>
                                        </p:tgtEl>
                                        <p:attrNameLst>
                                          <p:attrName>style.visibility</p:attrName>
                                        </p:attrNameLst>
                                      </p:cBhvr>
                                      <p:to>
                                        <p:strVal val="visible"/>
                                      </p:to>
                                    </p:set>
                                    <p:anim calcmode="lin" valueType="num">
                                      <p:cBhvr>
                                        <p:cTn id="12" dur="500" fill="hold"/>
                                        <p:tgtEl>
                                          <p:spTgt spid="15370">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5370">
                                            <p:txEl>
                                              <p:pRg st="0" end="0"/>
                                            </p:txEl>
                                          </p:spTgt>
                                        </p:tgtEl>
                                        <p:attrNameLst>
                                          <p:attrName>ppt_h</p:attrName>
                                        </p:attrNameLst>
                                      </p:cBhvr>
                                      <p:tavLst>
                                        <p:tav tm="0">
                                          <p:val>
                                            <p:fltVal val="0"/>
                                          </p:val>
                                        </p:tav>
                                        <p:tav tm="100000">
                                          <p:val>
                                            <p:strVal val="#ppt_h"/>
                                          </p:val>
                                        </p:tav>
                                      </p:tavLst>
                                    </p:anim>
                                  </p:childTnLst>
                                </p:cTn>
                              </p:par>
                              <p:par>
                                <p:cTn id="14" presetID="23" presetClass="entr" presetSubtype="16" fill="hold" grpId="0" nodeType="withEffect">
                                  <p:stCondLst>
                                    <p:cond delay="0"/>
                                  </p:stCondLst>
                                  <p:childTnLst>
                                    <p:set>
                                      <p:cBhvr>
                                        <p:cTn id="15" dur="1" fill="hold">
                                          <p:stCondLst>
                                            <p:cond delay="0"/>
                                          </p:stCondLst>
                                        </p:cTn>
                                        <p:tgtEl>
                                          <p:spTgt spid="15370">
                                            <p:txEl>
                                              <p:pRg st="1" end="1"/>
                                            </p:txEl>
                                          </p:spTgt>
                                        </p:tgtEl>
                                        <p:attrNameLst>
                                          <p:attrName>style.visibility</p:attrName>
                                        </p:attrNameLst>
                                      </p:cBhvr>
                                      <p:to>
                                        <p:strVal val="visible"/>
                                      </p:to>
                                    </p:set>
                                    <p:anim calcmode="lin" valueType="num">
                                      <p:cBhvr>
                                        <p:cTn id="16" dur="500" fill="hold"/>
                                        <p:tgtEl>
                                          <p:spTgt spid="15370">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15370">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9" grpId="0"/>
      <p:bldP spid="15370"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1066800" y="0"/>
            <a:ext cx="7793038" cy="762000"/>
          </a:xfrm>
        </p:spPr>
        <p:txBody>
          <a:bodyPr/>
          <a:lstStyle/>
          <a:p>
            <a:r>
              <a:rPr lang="en-US" b="0">
                <a:solidFill>
                  <a:schemeClr val="hlink"/>
                </a:solidFill>
                <a:latin typeface="Times New Roman" pitchFamily="18" charset="0"/>
              </a:rPr>
              <a:t>Podela registara prema nameni</a:t>
            </a:r>
          </a:p>
        </p:txBody>
      </p:sp>
      <p:sp>
        <p:nvSpPr>
          <p:cNvPr id="18435" name="Rectangle 3"/>
          <p:cNvSpPr>
            <a:spLocks noGrp="1" noChangeArrowheads="1"/>
          </p:cNvSpPr>
          <p:nvPr>
            <p:ph idx="1"/>
          </p:nvPr>
        </p:nvSpPr>
        <p:spPr>
          <a:xfrm>
            <a:off x="0" y="825500"/>
            <a:ext cx="9144000" cy="5867400"/>
          </a:xfrm>
          <a:solidFill>
            <a:schemeClr val="bg1"/>
          </a:solidFill>
        </p:spPr>
        <p:txBody>
          <a:bodyPr/>
          <a:lstStyle/>
          <a:p>
            <a:pPr>
              <a:lnSpc>
                <a:spcPct val="90000"/>
              </a:lnSpc>
              <a:buSzPct val="75000"/>
            </a:pPr>
            <a:r>
              <a:rPr lang="sl-SI" sz="2800" b="1">
                <a:solidFill>
                  <a:schemeClr val="accent1"/>
                </a:solidFill>
              </a:rPr>
              <a:t>Registri opšte namene ( R</a:t>
            </a:r>
            <a:r>
              <a:rPr lang="sl-SI" sz="2800" b="1" baseline="-25000">
                <a:solidFill>
                  <a:schemeClr val="accent1"/>
                </a:solidFill>
              </a:rPr>
              <a:t>0</a:t>
            </a:r>
            <a:r>
              <a:rPr lang="sl-SI" sz="2800" b="1">
                <a:solidFill>
                  <a:schemeClr val="accent1"/>
                </a:solidFill>
              </a:rPr>
              <a:t> - R</a:t>
            </a:r>
            <a:r>
              <a:rPr lang="sl-SI" sz="2800" b="1" baseline="-25000">
                <a:solidFill>
                  <a:schemeClr val="accent1"/>
                </a:solidFill>
              </a:rPr>
              <a:t>N</a:t>
            </a:r>
            <a:r>
              <a:rPr lang="sl-SI" sz="2800" b="1">
                <a:solidFill>
                  <a:schemeClr val="accent1"/>
                </a:solidFill>
              </a:rPr>
              <a:t> )</a:t>
            </a:r>
            <a:endParaRPr lang="en-US" sz="2800" b="1">
              <a:solidFill>
                <a:schemeClr val="accent1"/>
              </a:solidFill>
            </a:endParaRPr>
          </a:p>
          <a:p>
            <a:pPr lvl="2">
              <a:lnSpc>
                <a:spcPct val="90000"/>
              </a:lnSpc>
              <a:buSzTx/>
              <a:buFont typeface="Wingdings" pitchFamily="2" charset="2"/>
              <a:buChar char="Ø"/>
            </a:pPr>
            <a:r>
              <a:rPr lang="en-US" b="1"/>
              <a:t>Privremeno </a:t>
            </a:r>
            <a:r>
              <a:rPr lang="sr-Latn-CS" b="1"/>
              <a:t>čuvanje podataka različite namene</a:t>
            </a:r>
            <a:r>
              <a:rPr lang="sl-SI" b="1"/>
              <a:t>  </a:t>
            </a:r>
          </a:p>
          <a:p>
            <a:pPr>
              <a:lnSpc>
                <a:spcPct val="90000"/>
              </a:lnSpc>
              <a:buSzPct val="75000"/>
            </a:pPr>
            <a:r>
              <a:rPr lang="sl-SI" sz="2800" b="1">
                <a:solidFill>
                  <a:schemeClr val="accent1"/>
                </a:solidFill>
              </a:rPr>
              <a:t>Registri specijalne namene:</a:t>
            </a:r>
          </a:p>
          <a:p>
            <a:pPr lvl="1">
              <a:lnSpc>
                <a:spcPct val="90000"/>
              </a:lnSpc>
              <a:buClr>
                <a:schemeClr val="accent1"/>
              </a:buClr>
              <a:buSzTx/>
              <a:buFont typeface="Wingdings" pitchFamily="2" charset="2"/>
              <a:buChar char="Ø"/>
            </a:pPr>
            <a:r>
              <a:rPr lang="sl-SI" sz="2400" b="1"/>
              <a:t>Akumulatori (</a:t>
            </a:r>
            <a:r>
              <a:rPr lang="sl-SI" sz="2400" b="1" i="1"/>
              <a:t>accumulator</a:t>
            </a:r>
            <a:r>
              <a:rPr lang="sl-SI" sz="2400" b="1"/>
              <a:t>)</a:t>
            </a:r>
          </a:p>
          <a:p>
            <a:pPr lvl="2">
              <a:lnSpc>
                <a:spcPct val="90000"/>
              </a:lnSpc>
              <a:buClr>
                <a:schemeClr val="hlink"/>
              </a:buClr>
              <a:buSzTx/>
              <a:buFont typeface="Wingdings" pitchFamily="2" charset="2"/>
              <a:buChar char="q"/>
            </a:pPr>
            <a:r>
              <a:rPr lang="sl-SI" sz="2000" b="1">
                <a:solidFill>
                  <a:schemeClr val="accent1"/>
                </a:solidFill>
              </a:rPr>
              <a:t>Čuvaju rezultate operacija sa binarnim brojevima</a:t>
            </a:r>
          </a:p>
          <a:p>
            <a:pPr lvl="1">
              <a:lnSpc>
                <a:spcPct val="90000"/>
              </a:lnSpc>
              <a:buClr>
                <a:schemeClr val="accent1"/>
              </a:buClr>
              <a:buSzTx/>
              <a:buFont typeface="Wingdings" pitchFamily="2" charset="2"/>
              <a:buChar char="Ø"/>
            </a:pPr>
            <a:r>
              <a:rPr lang="sl-SI" sz="2400" b="1"/>
              <a:t>Međuregistri (</a:t>
            </a:r>
            <a:r>
              <a:rPr lang="sl-SI" sz="2400" b="1" i="1"/>
              <a:t>buffers</a:t>
            </a:r>
            <a:r>
              <a:rPr lang="sl-SI" sz="2400" b="1"/>
              <a:t>)</a:t>
            </a:r>
          </a:p>
          <a:p>
            <a:pPr lvl="2">
              <a:lnSpc>
                <a:spcPct val="90000"/>
              </a:lnSpc>
              <a:buClr>
                <a:schemeClr val="hlink"/>
              </a:buClr>
              <a:buSzTx/>
              <a:buFont typeface="Wingdings" pitchFamily="2" charset="2"/>
              <a:buChar char="q"/>
            </a:pPr>
            <a:r>
              <a:rPr lang="sl-SI" sz="2000" b="1">
                <a:solidFill>
                  <a:schemeClr val="accent1"/>
                </a:solidFill>
              </a:rPr>
              <a:t>Pomoćni registri za prihvatanje podataka iz akumulatora,  sa magistrale, iz memorije, za čuvanje memorijske adrese...</a:t>
            </a:r>
          </a:p>
          <a:p>
            <a:pPr lvl="1">
              <a:lnSpc>
                <a:spcPct val="90000"/>
              </a:lnSpc>
              <a:buClr>
                <a:schemeClr val="accent1"/>
              </a:buClr>
              <a:buSzTx/>
              <a:buFont typeface="Wingdings" pitchFamily="2" charset="2"/>
              <a:buChar char="Ø"/>
            </a:pPr>
            <a:r>
              <a:rPr lang="sl-SI" sz="2400" b="1"/>
              <a:t>Registar stanja (</a:t>
            </a:r>
            <a:r>
              <a:rPr lang="sl-SI" sz="2400" b="1" i="1"/>
              <a:t>status register, SR</a:t>
            </a:r>
            <a:r>
              <a:rPr lang="sl-SI" sz="2400" b="1"/>
              <a:t>) ili registar uslova (</a:t>
            </a:r>
            <a:r>
              <a:rPr lang="sl-SI" sz="2400" b="1" i="1"/>
              <a:t>condition code register, CCR</a:t>
            </a:r>
            <a:r>
              <a:rPr lang="sl-SI" sz="2400" b="1"/>
              <a:t>)</a:t>
            </a:r>
          </a:p>
          <a:p>
            <a:pPr lvl="2">
              <a:lnSpc>
                <a:spcPct val="90000"/>
              </a:lnSpc>
              <a:buClr>
                <a:schemeClr val="hlink"/>
              </a:buClr>
              <a:buSzTx/>
              <a:buFont typeface="Wingdings" pitchFamily="2" charset="2"/>
              <a:buChar char="q"/>
            </a:pPr>
            <a:r>
              <a:rPr lang="sl-SI" sz="2000" b="1">
                <a:solidFill>
                  <a:schemeClr val="accent1"/>
                </a:solidFill>
              </a:rPr>
              <a:t>Niz nezavisnih FF-ova (zastavica, flag-ova) za prikazivanje različitih stanja nastalih tokom obrade podataka</a:t>
            </a:r>
          </a:p>
          <a:p>
            <a:pPr lvl="1">
              <a:lnSpc>
                <a:spcPct val="90000"/>
              </a:lnSpc>
              <a:buClr>
                <a:schemeClr val="accent1"/>
              </a:buClr>
              <a:buSzTx/>
              <a:buFont typeface="Wingdings" pitchFamily="2" charset="2"/>
              <a:buChar char="Ø"/>
            </a:pPr>
            <a:r>
              <a:rPr lang="sl-SI" sz="2400" b="1"/>
              <a:t>Adresni registri ( </a:t>
            </a:r>
            <a:r>
              <a:rPr lang="sl-SI" sz="2400" b="1" i="1"/>
              <a:t>address registers</a:t>
            </a:r>
            <a:r>
              <a:rPr lang="sl-SI" sz="2400" b="1"/>
              <a:t> )</a:t>
            </a:r>
          </a:p>
          <a:p>
            <a:pPr lvl="2">
              <a:lnSpc>
                <a:spcPct val="90000"/>
              </a:lnSpc>
              <a:buClr>
                <a:schemeClr val="hlink"/>
              </a:buClr>
              <a:buSzTx/>
              <a:buFont typeface="Wingdings" pitchFamily="2" charset="2"/>
              <a:buChar char="q"/>
            </a:pPr>
            <a:r>
              <a:rPr lang="sl-SI" sz="2000" b="1">
                <a:solidFill>
                  <a:schemeClr val="accent1"/>
                </a:solidFill>
              </a:rPr>
              <a:t>čuvaju adrese memorijskih lokacija u kojima se nalaze  podaci ili instrukcije (brojač instrukcija)</a:t>
            </a:r>
            <a:endParaRPr lang="en-US" sz="2000" b="1">
              <a:solidFill>
                <a:schemeClr val="accent1"/>
              </a:solidFill>
            </a:endParaRPr>
          </a:p>
        </p:txBody>
      </p:sp>
    </p:spTree>
    <p:extLst>
      <p:ext uri="{BB962C8B-B14F-4D97-AF65-F5344CB8AC3E}">
        <p14:creationId xmlns:p14="http://schemas.microsoft.com/office/powerpoint/2010/main" val="397159361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ChangeArrowheads="1"/>
          </p:cNvSpPr>
          <p:nvPr/>
        </p:nvSpPr>
        <p:spPr bwMode="auto">
          <a:xfrm>
            <a:off x="3995738" y="333375"/>
            <a:ext cx="1085850" cy="366713"/>
          </a:xfrm>
          <a:prstGeom prst="rect">
            <a:avLst/>
          </a:prstGeom>
          <a:noFill/>
          <a:ln w="9525">
            <a:noFill/>
            <a:miter lim="800000"/>
            <a:headEnd/>
            <a:tailEnd/>
          </a:ln>
          <a:effectLst/>
        </p:spPr>
        <p:txBody>
          <a:bodyPr wrap="none" anchor="ctr">
            <a:spAutoFit/>
          </a:bodyPr>
          <a:lstStyle/>
          <a:p>
            <a:pPr algn="l"/>
            <a:r>
              <a:rPr lang="sv-SE" b="1">
                <a:hlinkClick r:id="rId2" tooltip="Flip-flop"/>
              </a:rPr>
              <a:t>Flip-flop</a:t>
            </a:r>
            <a:endParaRPr lang="sv-SE" b="1"/>
          </a:p>
        </p:txBody>
      </p:sp>
      <p:sp>
        <p:nvSpPr>
          <p:cNvPr id="58374" name="Rectangle 6"/>
          <p:cNvSpPr>
            <a:spLocks noChangeArrowheads="1"/>
          </p:cNvSpPr>
          <p:nvPr/>
        </p:nvSpPr>
        <p:spPr bwMode="auto">
          <a:xfrm>
            <a:off x="0" y="930275"/>
            <a:ext cx="9144000" cy="5140325"/>
          </a:xfrm>
          <a:prstGeom prst="rect">
            <a:avLst/>
          </a:prstGeom>
          <a:noFill/>
          <a:ln w="9525">
            <a:noFill/>
            <a:miter lim="800000"/>
            <a:headEnd/>
            <a:tailEnd/>
          </a:ln>
          <a:effectLst/>
        </p:spPr>
        <p:txBody>
          <a:bodyPr anchor="ctr">
            <a:spAutoFit/>
          </a:bodyPr>
          <a:lstStyle/>
          <a:p>
            <a:pPr>
              <a:lnSpc>
                <a:spcPct val="153000"/>
              </a:lnSpc>
            </a:pPr>
            <a:r>
              <a:rPr lang="pl-PL">
                <a:hlinkClick r:id="rId2" tooltip="Flip-flop"/>
              </a:rPr>
              <a:t>Flip-flop</a:t>
            </a:r>
            <a:r>
              <a:rPr lang="pl-PL"/>
              <a:t> je jedno od najprostijih kola sa dva stabilna stanja koja se koriste za skladištenje, odnosno memorisanje podataka </a:t>
            </a:r>
            <a:r>
              <a:rPr lang="sv-SE"/>
              <a:t>u binarnom obliku, a istovremeno i jedno od osnovnih kola digitalne tehnike. </a:t>
            </a:r>
            <a:endParaRPr lang="en-US"/>
          </a:p>
          <a:p>
            <a:pPr>
              <a:lnSpc>
                <a:spcPct val="153000"/>
              </a:lnSpc>
            </a:pPr>
            <a:r>
              <a:rPr lang="sv-SE"/>
              <a:t> </a:t>
            </a:r>
            <a:endParaRPr lang="en-US"/>
          </a:p>
          <a:p>
            <a:pPr>
              <a:lnSpc>
                <a:spcPct val="153000"/>
              </a:lnSpc>
            </a:pPr>
            <a:r>
              <a:rPr lang="sv-SE"/>
              <a:t>Bit informacije se kodira prisustvom ili odsustvom impulsa, ili logičkog nivoa 1 ili 0, pa samim tim jedan </a:t>
            </a:r>
            <a:r>
              <a:rPr lang="sv-SE">
                <a:hlinkClick r:id="rId2" tooltip="Flip-flop"/>
              </a:rPr>
              <a:t>flip-flop</a:t>
            </a:r>
            <a:r>
              <a:rPr lang="sv-SE"/>
              <a:t> može da pamti u određenom vremenu samo jednu binarnu cifru, tj. jedan bit informacije. </a:t>
            </a:r>
            <a:r>
              <a:rPr lang="sv-SE">
                <a:hlinkClick r:id="rId3" tooltip="Podaci"/>
              </a:rPr>
              <a:t>Podaci</a:t>
            </a:r>
            <a:r>
              <a:rPr lang="sv-SE"/>
              <a:t> veći od jednog bita, pamte se u uređenom skupu flip-flopova koji se naziva registar. Skup više registara, organizovanih na određeni način, čini memoriju. Rad flip-flopa kao memorijskog elementa može biti prikazan tabelom istinitosnih vrednosti ili pomoću odgovarajućih logičkih funkcija prikazanih u analitičkom obliku.</a:t>
            </a:r>
            <a:endParaRPr lang="en-US"/>
          </a:p>
          <a:p>
            <a:pPr eaLnBrk="0" hangingPunct="0">
              <a:lnSpc>
                <a:spcPct val="153000"/>
              </a:lnSpc>
            </a:pP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a:xfrm>
            <a:off x="736600" y="0"/>
            <a:ext cx="7772400" cy="1143000"/>
          </a:xfrm>
        </p:spPr>
        <p:txBody>
          <a:bodyPr/>
          <a:lstStyle/>
          <a:p>
            <a:r>
              <a:rPr lang="sl-SI" sz="4000" b="0">
                <a:solidFill>
                  <a:schemeClr val="hlink"/>
                </a:solidFill>
                <a:latin typeface="Times New Roman" pitchFamily="18" charset="0"/>
              </a:rPr>
              <a:t> </a:t>
            </a:r>
            <a:r>
              <a:rPr lang="en-US" sz="4000" b="0">
                <a:solidFill>
                  <a:schemeClr val="hlink"/>
                </a:solidFill>
                <a:latin typeface="Times New Roman" pitchFamily="18" charset="0"/>
              </a:rPr>
              <a:t>Memorije </a:t>
            </a:r>
          </a:p>
        </p:txBody>
      </p:sp>
      <p:sp>
        <p:nvSpPr>
          <p:cNvPr id="48131" name="Rectangle 3"/>
          <p:cNvSpPr>
            <a:spLocks noGrp="1" noChangeArrowheads="1"/>
          </p:cNvSpPr>
          <p:nvPr>
            <p:ph type="body" sz="half" idx="1"/>
          </p:nvPr>
        </p:nvSpPr>
        <p:spPr>
          <a:xfrm>
            <a:off x="685800" y="1206500"/>
            <a:ext cx="3810000" cy="5181600"/>
          </a:xfrm>
        </p:spPr>
        <p:txBody>
          <a:bodyPr/>
          <a:lstStyle/>
          <a:p>
            <a:pPr>
              <a:lnSpc>
                <a:spcPct val="90000"/>
              </a:lnSpc>
              <a:buSzPct val="75000"/>
            </a:pPr>
            <a:r>
              <a:rPr lang="en-US" b="1">
                <a:solidFill>
                  <a:schemeClr val="accent1"/>
                </a:solidFill>
              </a:rPr>
              <a:t>U okviru CPU nalaze se primarne memorije RAM i ROM tipa i registri</a:t>
            </a:r>
            <a:endParaRPr lang="sl-SI">
              <a:solidFill>
                <a:schemeClr val="accent1"/>
              </a:solidFill>
            </a:endParaRPr>
          </a:p>
          <a:p>
            <a:pPr>
              <a:lnSpc>
                <a:spcPct val="90000"/>
              </a:lnSpc>
              <a:buSzPct val="75000"/>
            </a:pPr>
            <a:r>
              <a:rPr lang="en-US" b="1">
                <a:solidFill>
                  <a:schemeClr val="accent1"/>
                </a:solidFill>
              </a:rPr>
              <a:t>Sekundarne memorije (za </a:t>
            </a:r>
            <a:r>
              <a:rPr lang="sr-Latn-CS" b="1">
                <a:solidFill>
                  <a:schemeClr val="accent1"/>
                </a:solidFill>
              </a:rPr>
              <a:t>čuvanje velike količine podataka) nalaze se izvan CPU</a:t>
            </a:r>
            <a:endParaRPr lang="sl-SI" sz="2800" b="1"/>
          </a:p>
        </p:txBody>
      </p:sp>
      <p:grpSp>
        <p:nvGrpSpPr>
          <p:cNvPr id="48132" name="Group 4"/>
          <p:cNvGrpSpPr>
            <a:grpSpLocks noChangeAspect="1"/>
          </p:cNvGrpSpPr>
          <p:nvPr/>
        </p:nvGrpSpPr>
        <p:grpSpPr bwMode="auto">
          <a:xfrm>
            <a:off x="4470400" y="1800225"/>
            <a:ext cx="4432300" cy="4476750"/>
            <a:chOff x="2816" y="1134"/>
            <a:chExt cx="2792" cy="2820"/>
          </a:xfrm>
        </p:grpSpPr>
        <p:sp>
          <p:nvSpPr>
            <p:cNvPr id="48133" name="AutoShape 5"/>
            <p:cNvSpPr>
              <a:spLocks noChangeAspect="1" noChangeArrowheads="1" noTextEdit="1"/>
            </p:cNvSpPr>
            <p:nvPr/>
          </p:nvSpPr>
          <p:spPr bwMode="auto">
            <a:xfrm>
              <a:off x="2816" y="1134"/>
              <a:ext cx="2792" cy="2820"/>
            </a:xfrm>
            <a:prstGeom prst="rect">
              <a:avLst/>
            </a:prstGeom>
            <a:noFill/>
            <a:ln w="9525">
              <a:noFill/>
              <a:miter lim="800000"/>
              <a:headEnd/>
              <a:tailEnd/>
            </a:ln>
          </p:spPr>
          <p:txBody>
            <a:bodyPr/>
            <a:lstStyle/>
            <a:p>
              <a:endParaRPr lang="en-US"/>
            </a:p>
          </p:txBody>
        </p:sp>
        <p:sp>
          <p:nvSpPr>
            <p:cNvPr id="48134" name="Freeform 6"/>
            <p:cNvSpPr>
              <a:spLocks/>
            </p:cNvSpPr>
            <p:nvPr/>
          </p:nvSpPr>
          <p:spPr bwMode="auto">
            <a:xfrm>
              <a:off x="5108" y="2664"/>
              <a:ext cx="21" cy="1"/>
            </a:xfrm>
            <a:custGeom>
              <a:avLst/>
              <a:gdLst/>
              <a:ahLst/>
              <a:cxnLst>
                <a:cxn ang="0">
                  <a:pos x="0" y="0"/>
                </a:cxn>
                <a:cxn ang="0">
                  <a:pos x="21" y="0"/>
                </a:cxn>
                <a:cxn ang="0">
                  <a:pos x="0" y="0"/>
                </a:cxn>
              </a:cxnLst>
              <a:rect l="0" t="0" r="r" b="b"/>
              <a:pathLst>
                <a:path w="21">
                  <a:moveTo>
                    <a:pt x="0" y="0"/>
                  </a:moveTo>
                  <a:lnTo>
                    <a:pt x="21" y="0"/>
                  </a:lnTo>
                  <a:lnTo>
                    <a:pt x="0" y="0"/>
                  </a:lnTo>
                  <a:close/>
                </a:path>
              </a:pathLst>
            </a:custGeom>
            <a:solidFill>
              <a:srgbClr val="000000"/>
            </a:solidFill>
            <a:ln w="1588">
              <a:solidFill>
                <a:srgbClr val="000000"/>
              </a:solidFill>
              <a:prstDash val="solid"/>
              <a:round/>
              <a:headEnd/>
              <a:tailEnd/>
            </a:ln>
          </p:spPr>
          <p:txBody>
            <a:bodyPr/>
            <a:lstStyle/>
            <a:p>
              <a:endParaRPr lang="en-US"/>
            </a:p>
          </p:txBody>
        </p:sp>
        <p:sp>
          <p:nvSpPr>
            <p:cNvPr id="48135" name="Freeform 7"/>
            <p:cNvSpPr>
              <a:spLocks/>
            </p:cNvSpPr>
            <p:nvPr/>
          </p:nvSpPr>
          <p:spPr bwMode="auto">
            <a:xfrm>
              <a:off x="3201" y="3745"/>
              <a:ext cx="1" cy="28"/>
            </a:xfrm>
            <a:custGeom>
              <a:avLst/>
              <a:gdLst/>
              <a:ahLst/>
              <a:cxnLst>
                <a:cxn ang="0">
                  <a:pos x="0" y="28"/>
                </a:cxn>
                <a:cxn ang="0">
                  <a:pos x="0" y="0"/>
                </a:cxn>
                <a:cxn ang="0">
                  <a:pos x="0" y="28"/>
                </a:cxn>
              </a:cxnLst>
              <a:rect l="0" t="0" r="r" b="b"/>
              <a:pathLst>
                <a:path h="28">
                  <a:moveTo>
                    <a:pt x="0" y="28"/>
                  </a:moveTo>
                  <a:lnTo>
                    <a:pt x="0" y="0"/>
                  </a:lnTo>
                  <a:lnTo>
                    <a:pt x="0" y="28"/>
                  </a:lnTo>
                  <a:close/>
                </a:path>
              </a:pathLst>
            </a:custGeom>
            <a:solidFill>
              <a:srgbClr val="000000"/>
            </a:solidFill>
            <a:ln w="1588">
              <a:solidFill>
                <a:srgbClr val="000000"/>
              </a:solidFill>
              <a:prstDash val="solid"/>
              <a:round/>
              <a:headEnd/>
              <a:tailEnd/>
            </a:ln>
          </p:spPr>
          <p:txBody>
            <a:bodyPr/>
            <a:lstStyle/>
            <a:p>
              <a:endParaRPr lang="en-US"/>
            </a:p>
          </p:txBody>
        </p:sp>
        <p:sp>
          <p:nvSpPr>
            <p:cNvPr id="48136" name="Freeform 8"/>
            <p:cNvSpPr>
              <a:spLocks/>
            </p:cNvSpPr>
            <p:nvPr/>
          </p:nvSpPr>
          <p:spPr bwMode="auto">
            <a:xfrm>
              <a:off x="5108" y="2664"/>
              <a:ext cx="21" cy="1095"/>
            </a:xfrm>
            <a:custGeom>
              <a:avLst/>
              <a:gdLst/>
              <a:ahLst/>
              <a:cxnLst>
                <a:cxn ang="0">
                  <a:pos x="0" y="0"/>
                </a:cxn>
                <a:cxn ang="0">
                  <a:pos x="21" y="0"/>
                </a:cxn>
                <a:cxn ang="0">
                  <a:pos x="21" y="1095"/>
                </a:cxn>
                <a:cxn ang="0">
                  <a:pos x="0" y="1095"/>
                </a:cxn>
                <a:cxn ang="0">
                  <a:pos x="0" y="0"/>
                </a:cxn>
                <a:cxn ang="0">
                  <a:pos x="0" y="0"/>
                </a:cxn>
              </a:cxnLst>
              <a:rect l="0" t="0" r="r" b="b"/>
              <a:pathLst>
                <a:path w="21" h="1095">
                  <a:moveTo>
                    <a:pt x="0" y="0"/>
                  </a:moveTo>
                  <a:lnTo>
                    <a:pt x="21" y="0"/>
                  </a:lnTo>
                  <a:lnTo>
                    <a:pt x="21" y="1095"/>
                  </a:lnTo>
                  <a:lnTo>
                    <a:pt x="0" y="1095"/>
                  </a:lnTo>
                  <a:lnTo>
                    <a:pt x="0" y="0"/>
                  </a:lnTo>
                  <a:lnTo>
                    <a:pt x="0" y="0"/>
                  </a:lnTo>
                  <a:close/>
                </a:path>
              </a:pathLst>
            </a:custGeom>
            <a:solidFill>
              <a:srgbClr val="000000"/>
            </a:solidFill>
            <a:ln w="1588">
              <a:solidFill>
                <a:srgbClr val="000000"/>
              </a:solidFill>
              <a:prstDash val="solid"/>
              <a:round/>
              <a:headEnd/>
              <a:tailEnd/>
            </a:ln>
          </p:spPr>
          <p:txBody>
            <a:bodyPr/>
            <a:lstStyle/>
            <a:p>
              <a:endParaRPr lang="en-US"/>
            </a:p>
          </p:txBody>
        </p:sp>
        <p:sp>
          <p:nvSpPr>
            <p:cNvPr id="48137" name="Rectangle 9"/>
            <p:cNvSpPr>
              <a:spLocks noChangeArrowheads="1"/>
            </p:cNvSpPr>
            <p:nvPr/>
          </p:nvSpPr>
          <p:spPr bwMode="auto">
            <a:xfrm>
              <a:off x="3201" y="3745"/>
              <a:ext cx="1917" cy="28"/>
            </a:xfrm>
            <a:prstGeom prst="rect">
              <a:avLst/>
            </a:prstGeom>
            <a:solidFill>
              <a:srgbClr val="000000"/>
            </a:solidFill>
            <a:ln w="1588">
              <a:solidFill>
                <a:srgbClr val="000000"/>
              </a:solidFill>
              <a:miter lim="800000"/>
              <a:headEnd/>
              <a:tailEnd/>
            </a:ln>
          </p:spPr>
          <p:txBody>
            <a:bodyPr/>
            <a:lstStyle/>
            <a:p>
              <a:endParaRPr lang="en-US"/>
            </a:p>
          </p:txBody>
        </p:sp>
        <p:sp>
          <p:nvSpPr>
            <p:cNvPr id="48138" name="Freeform 10"/>
            <p:cNvSpPr>
              <a:spLocks/>
            </p:cNvSpPr>
            <p:nvPr/>
          </p:nvSpPr>
          <p:spPr bwMode="auto">
            <a:xfrm>
              <a:off x="2861" y="2350"/>
              <a:ext cx="1569" cy="592"/>
            </a:xfrm>
            <a:custGeom>
              <a:avLst/>
              <a:gdLst/>
              <a:ahLst/>
              <a:cxnLst>
                <a:cxn ang="0">
                  <a:pos x="1566" y="17"/>
                </a:cxn>
                <a:cxn ang="0">
                  <a:pos x="0" y="19"/>
                </a:cxn>
                <a:cxn ang="0">
                  <a:pos x="12" y="107"/>
                </a:cxn>
                <a:cxn ang="0">
                  <a:pos x="42" y="191"/>
                </a:cxn>
                <a:cxn ang="0">
                  <a:pos x="84" y="269"/>
                </a:cxn>
                <a:cxn ang="0">
                  <a:pos x="164" y="364"/>
                </a:cxn>
                <a:cxn ang="0">
                  <a:pos x="265" y="445"/>
                </a:cxn>
                <a:cxn ang="0">
                  <a:pos x="384" y="511"/>
                </a:cxn>
                <a:cxn ang="0">
                  <a:pos x="520" y="558"/>
                </a:cxn>
                <a:cxn ang="0">
                  <a:pos x="629" y="580"/>
                </a:cxn>
                <a:cxn ang="0">
                  <a:pos x="744" y="592"/>
                </a:cxn>
                <a:cxn ang="0">
                  <a:pos x="865" y="589"/>
                </a:cxn>
                <a:cxn ang="0">
                  <a:pos x="1017" y="566"/>
                </a:cxn>
                <a:cxn ang="0">
                  <a:pos x="1158" y="521"/>
                </a:cxn>
                <a:cxn ang="0">
                  <a:pos x="1283" y="457"/>
                </a:cxn>
                <a:cxn ang="0">
                  <a:pos x="1389" y="378"/>
                </a:cxn>
                <a:cxn ang="0">
                  <a:pos x="1474" y="283"/>
                </a:cxn>
                <a:cxn ang="0">
                  <a:pos x="1534" y="178"/>
                </a:cxn>
                <a:cxn ang="0">
                  <a:pos x="1560" y="91"/>
                </a:cxn>
                <a:cxn ang="0">
                  <a:pos x="1567" y="33"/>
                </a:cxn>
                <a:cxn ang="0">
                  <a:pos x="1569" y="0"/>
                </a:cxn>
                <a:cxn ang="0">
                  <a:pos x="1566" y="17"/>
                </a:cxn>
              </a:cxnLst>
              <a:rect l="0" t="0" r="r" b="b"/>
              <a:pathLst>
                <a:path w="1569" h="592">
                  <a:moveTo>
                    <a:pt x="1566" y="17"/>
                  </a:moveTo>
                  <a:lnTo>
                    <a:pt x="0" y="19"/>
                  </a:lnTo>
                  <a:lnTo>
                    <a:pt x="12" y="107"/>
                  </a:lnTo>
                  <a:lnTo>
                    <a:pt x="42" y="191"/>
                  </a:lnTo>
                  <a:lnTo>
                    <a:pt x="84" y="269"/>
                  </a:lnTo>
                  <a:lnTo>
                    <a:pt x="164" y="364"/>
                  </a:lnTo>
                  <a:lnTo>
                    <a:pt x="265" y="445"/>
                  </a:lnTo>
                  <a:lnTo>
                    <a:pt x="384" y="511"/>
                  </a:lnTo>
                  <a:lnTo>
                    <a:pt x="520" y="558"/>
                  </a:lnTo>
                  <a:lnTo>
                    <a:pt x="629" y="580"/>
                  </a:lnTo>
                  <a:lnTo>
                    <a:pt x="744" y="592"/>
                  </a:lnTo>
                  <a:lnTo>
                    <a:pt x="865" y="589"/>
                  </a:lnTo>
                  <a:lnTo>
                    <a:pt x="1017" y="566"/>
                  </a:lnTo>
                  <a:lnTo>
                    <a:pt x="1158" y="521"/>
                  </a:lnTo>
                  <a:lnTo>
                    <a:pt x="1283" y="457"/>
                  </a:lnTo>
                  <a:lnTo>
                    <a:pt x="1389" y="378"/>
                  </a:lnTo>
                  <a:lnTo>
                    <a:pt x="1474" y="283"/>
                  </a:lnTo>
                  <a:lnTo>
                    <a:pt x="1534" y="178"/>
                  </a:lnTo>
                  <a:lnTo>
                    <a:pt x="1560" y="91"/>
                  </a:lnTo>
                  <a:lnTo>
                    <a:pt x="1567" y="33"/>
                  </a:lnTo>
                  <a:lnTo>
                    <a:pt x="1569" y="0"/>
                  </a:lnTo>
                  <a:lnTo>
                    <a:pt x="1566" y="17"/>
                  </a:lnTo>
                  <a:close/>
                </a:path>
              </a:pathLst>
            </a:custGeom>
            <a:solidFill>
              <a:srgbClr val="F0F0F0"/>
            </a:solidFill>
            <a:ln w="9525">
              <a:solidFill>
                <a:srgbClr val="000000"/>
              </a:solidFill>
              <a:prstDash val="solid"/>
              <a:round/>
              <a:headEnd/>
              <a:tailEnd/>
            </a:ln>
          </p:spPr>
          <p:txBody>
            <a:bodyPr/>
            <a:lstStyle/>
            <a:p>
              <a:endParaRPr lang="en-US"/>
            </a:p>
          </p:txBody>
        </p:sp>
        <p:sp>
          <p:nvSpPr>
            <p:cNvPr id="48139" name="Freeform 11"/>
            <p:cNvSpPr>
              <a:spLocks/>
            </p:cNvSpPr>
            <p:nvPr/>
          </p:nvSpPr>
          <p:spPr bwMode="auto">
            <a:xfrm>
              <a:off x="2855" y="1687"/>
              <a:ext cx="1620" cy="1226"/>
            </a:xfrm>
            <a:custGeom>
              <a:avLst/>
              <a:gdLst/>
              <a:ahLst/>
              <a:cxnLst>
                <a:cxn ang="0">
                  <a:pos x="1619" y="576"/>
                </a:cxn>
                <a:cxn ang="0">
                  <a:pos x="1608" y="509"/>
                </a:cxn>
                <a:cxn ang="0">
                  <a:pos x="1588" y="440"/>
                </a:cxn>
                <a:cxn ang="0">
                  <a:pos x="1557" y="376"/>
                </a:cxn>
                <a:cxn ang="0">
                  <a:pos x="1517" y="314"/>
                </a:cxn>
                <a:cxn ang="0">
                  <a:pos x="1467" y="255"/>
                </a:cxn>
                <a:cxn ang="0">
                  <a:pos x="1411" y="200"/>
                </a:cxn>
                <a:cxn ang="0">
                  <a:pos x="1345" y="152"/>
                </a:cxn>
                <a:cxn ang="0">
                  <a:pos x="1272" y="108"/>
                </a:cxn>
                <a:cxn ang="0">
                  <a:pos x="1195" y="72"/>
                </a:cxn>
                <a:cxn ang="0">
                  <a:pos x="1112" y="43"/>
                </a:cxn>
                <a:cxn ang="0">
                  <a:pos x="1024" y="22"/>
                </a:cxn>
                <a:cxn ang="0">
                  <a:pos x="935" y="7"/>
                </a:cxn>
                <a:cxn ang="0">
                  <a:pos x="845" y="0"/>
                </a:cxn>
                <a:cxn ang="0">
                  <a:pos x="753" y="1"/>
                </a:cxn>
                <a:cxn ang="0">
                  <a:pos x="661" y="10"/>
                </a:cxn>
                <a:cxn ang="0">
                  <a:pos x="572" y="27"/>
                </a:cxn>
                <a:cxn ang="0">
                  <a:pos x="487" y="51"/>
                </a:cxn>
                <a:cxn ang="0">
                  <a:pos x="404" y="82"/>
                </a:cxn>
                <a:cxn ang="0">
                  <a:pos x="328" y="120"/>
                </a:cxn>
                <a:cxn ang="0">
                  <a:pos x="258" y="165"/>
                </a:cxn>
                <a:cxn ang="0">
                  <a:pos x="194" y="215"/>
                </a:cxn>
                <a:cxn ang="0">
                  <a:pos x="138" y="271"/>
                </a:cxn>
                <a:cxn ang="0">
                  <a:pos x="91" y="329"/>
                </a:cxn>
                <a:cxn ang="0">
                  <a:pos x="54" y="393"/>
                </a:cxn>
                <a:cxn ang="0">
                  <a:pos x="26" y="459"/>
                </a:cxn>
                <a:cxn ang="0">
                  <a:pos x="8" y="526"/>
                </a:cxn>
                <a:cxn ang="0">
                  <a:pos x="0" y="595"/>
                </a:cxn>
                <a:cxn ang="0">
                  <a:pos x="2" y="666"/>
                </a:cxn>
                <a:cxn ang="0">
                  <a:pos x="15" y="734"/>
                </a:cxn>
                <a:cxn ang="0">
                  <a:pos x="39" y="801"/>
                </a:cxn>
                <a:cxn ang="0">
                  <a:pos x="72" y="866"/>
                </a:cxn>
                <a:cxn ang="0">
                  <a:pos x="115" y="927"/>
                </a:cxn>
                <a:cxn ang="0">
                  <a:pos x="165" y="984"/>
                </a:cxn>
                <a:cxn ang="0">
                  <a:pos x="225" y="1037"/>
                </a:cxn>
                <a:cxn ang="0">
                  <a:pos x="292" y="1084"/>
                </a:cxn>
                <a:cxn ang="0">
                  <a:pos x="365" y="1126"/>
                </a:cxn>
                <a:cxn ang="0">
                  <a:pos x="445" y="1160"/>
                </a:cxn>
                <a:cxn ang="0">
                  <a:pos x="529" y="1188"/>
                </a:cxn>
                <a:cxn ang="0">
                  <a:pos x="617" y="1208"/>
                </a:cxn>
                <a:cxn ang="0">
                  <a:pos x="706" y="1221"/>
                </a:cxn>
                <a:cxn ang="0">
                  <a:pos x="798" y="1226"/>
                </a:cxn>
                <a:cxn ang="0">
                  <a:pos x="890" y="1222"/>
                </a:cxn>
                <a:cxn ang="0">
                  <a:pos x="980" y="1212"/>
                </a:cxn>
                <a:cxn ang="0">
                  <a:pos x="1070" y="1193"/>
                </a:cxn>
                <a:cxn ang="0">
                  <a:pos x="1154" y="1167"/>
                </a:cxn>
                <a:cxn ang="0">
                  <a:pos x="1235" y="1134"/>
                </a:cxn>
                <a:cxn ang="0">
                  <a:pos x="1310" y="1094"/>
                </a:cxn>
                <a:cxn ang="0">
                  <a:pos x="1378" y="1048"/>
                </a:cxn>
                <a:cxn ang="0">
                  <a:pos x="1440" y="998"/>
                </a:cxn>
                <a:cxn ang="0">
                  <a:pos x="1493" y="941"/>
                </a:cxn>
                <a:cxn ang="0">
                  <a:pos x="1539" y="880"/>
                </a:cxn>
                <a:cxn ang="0">
                  <a:pos x="1573" y="816"/>
                </a:cxn>
                <a:cxn ang="0">
                  <a:pos x="1599" y="749"/>
                </a:cxn>
                <a:cxn ang="0">
                  <a:pos x="1615" y="682"/>
                </a:cxn>
                <a:cxn ang="0">
                  <a:pos x="1620" y="613"/>
                </a:cxn>
              </a:cxnLst>
              <a:rect l="0" t="0" r="r" b="b"/>
              <a:pathLst>
                <a:path w="1620" h="1226">
                  <a:moveTo>
                    <a:pt x="1620" y="613"/>
                  </a:moveTo>
                  <a:lnTo>
                    <a:pt x="1619" y="576"/>
                  </a:lnTo>
                  <a:lnTo>
                    <a:pt x="1615" y="542"/>
                  </a:lnTo>
                  <a:lnTo>
                    <a:pt x="1608" y="509"/>
                  </a:lnTo>
                  <a:lnTo>
                    <a:pt x="1599" y="474"/>
                  </a:lnTo>
                  <a:lnTo>
                    <a:pt x="1588" y="440"/>
                  </a:lnTo>
                  <a:lnTo>
                    <a:pt x="1573" y="407"/>
                  </a:lnTo>
                  <a:lnTo>
                    <a:pt x="1557" y="376"/>
                  </a:lnTo>
                  <a:lnTo>
                    <a:pt x="1539" y="343"/>
                  </a:lnTo>
                  <a:lnTo>
                    <a:pt x="1517" y="314"/>
                  </a:lnTo>
                  <a:lnTo>
                    <a:pt x="1493" y="283"/>
                  </a:lnTo>
                  <a:lnTo>
                    <a:pt x="1467" y="255"/>
                  </a:lnTo>
                  <a:lnTo>
                    <a:pt x="1440" y="228"/>
                  </a:lnTo>
                  <a:lnTo>
                    <a:pt x="1411" y="200"/>
                  </a:lnTo>
                  <a:lnTo>
                    <a:pt x="1378" y="176"/>
                  </a:lnTo>
                  <a:lnTo>
                    <a:pt x="1345" y="152"/>
                  </a:lnTo>
                  <a:lnTo>
                    <a:pt x="1310" y="129"/>
                  </a:lnTo>
                  <a:lnTo>
                    <a:pt x="1272" y="108"/>
                  </a:lnTo>
                  <a:lnTo>
                    <a:pt x="1235" y="89"/>
                  </a:lnTo>
                  <a:lnTo>
                    <a:pt x="1195" y="72"/>
                  </a:lnTo>
                  <a:lnTo>
                    <a:pt x="1154" y="57"/>
                  </a:lnTo>
                  <a:lnTo>
                    <a:pt x="1112" y="43"/>
                  </a:lnTo>
                  <a:lnTo>
                    <a:pt x="1068" y="32"/>
                  </a:lnTo>
                  <a:lnTo>
                    <a:pt x="1024" y="22"/>
                  </a:lnTo>
                  <a:lnTo>
                    <a:pt x="980" y="13"/>
                  </a:lnTo>
                  <a:lnTo>
                    <a:pt x="935" y="7"/>
                  </a:lnTo>
                  <a:lnTo>
                    <a:pt x="890" y="3"/>
                  </a:lnTo>
                  <a:lnTo>
                    <a:pt x="845" y="0"/>
                  </a:lnTo>
                  <a:lnTo>
                    <a:pt x="798" y="0"/>
                  </a:lnTo>
                  <a:lnTo>
                    <a:pt x="753" y="1"/>
                  </a:lnTo>
                  <a:lnTo>
                    <a:pt x="706" y="5"/>
                  </a:lnTo>
                  <a:lnTo>
                    <a:pt x="661" y="10"/>
                  </a:lnTo>
                  <a:lnTo>
                    <a:pt x="617" y="17"/>
                  </a:lnTo>
                  <a:lnTo>
                    <a:pt x="572" y="27"/>
                  </a:lnTo>
                  <a:lnTo>
                    <a:pt x="529" y="38"/>
                  </a:lnTo>
                  <a:lnTo>
                    <a:pt x="487" y="51"/>
                  </a:lnTo>
                  <a:lnTo>
                    <a:pt x="445" y="65"/>
                  </a:lnTo>
                  <a:lnTo>
                    <a:pt x="404" y="82"/>
                  </a:lnTo>
                  <a:lnTo>
                    <a:pt x="365" y="100"/>
                  </a:lnTo>
                  <a:lnTo>
                    <a:pt x="328" y="120"/>
                  </a:lnTo>
                  <a:lnTo>
                    <a:pt x="292" y="141"/>
                  </a:lnTo>
                  <a:lnTo>
                    <a:pt x="258" y="165"/>
                  </a:lnTo>
                  <a:lnTo>
                    <a:pt x="225" y="190"/>
                  </a:lnTo>
                  <a:lnTo>
                    <a:pt x="194" y="215"/>
                  </a:lnTo>
                  <a:lnTo>
                    <a:pt x="165" y="241"/>
                  </a:lnTo>
                  <a:lnTo>
                    <a:pt x="138" y="271"/>
                  </a:lnTo>
                  <a:lnTo>
                    <a:pt x="113" y="300"/>
                  </a:lnTo>
                  <a:lnTo>
                    <a:pt x="91" y="329"/>
                  </a:lnTo>
                  <a:lnTo>
                    <a:pt x="72" y="361"/>
                  </a:lnTo>
                  <a:lnTo>
                    <a:pt x="54" y="393"/>
                  </a:lnTo>
                  <a:lnTo>
                    <a:pt x="39" y="426"/>
                  </a:lnTo>
                  <a:lnTo>
                    <a:pt x="26" y="459"/>
                  </a:lnTo>
                  <a:lnTo>
                    <a:pt x="15" y="493"/>
                  </a:lnTo>
                  <a:lnTo>
                    <a:pt x="8" y="526"/>
                  </a:lnTo>
                  <a:lnTo>
                    <a:pt x="2" y="561"/>
                  </a:lnTo>
                  <a:lnTo>
                    <a:pt x="0" y="595"/>
                  </a:lnTo>
                  <a:lnTo>
                    <a:pt x="0" y="630"/>
                  </a:lnTo>
                  <a:lnTo>
                    <a:pt x="2" y="666"/>
                  </a:lnTo>
                  <a:lnTo>
                    <a:pt x="8" y="699"/>
                  </a:lnTo>
                  <a:lnTo>
                    <a:pt x="15" y="734"/>
                  </a:lnTo>
                  <a:lnTo>
                    <a:pt x="26" y="768"/>
                  </a:lnTo>
                  <a:lnTo>
                    <a:pt x="39" y="801"/>
                  </a:lnTo>
                  <a:lnTo>
                    <a:pt x="54" y="834"/>
                  </a:lnTo>
                  <a:lnTo>
                    <a:pt x="72" y="866"/>
                  </a:lnTo>
                  <a:lnTo>
                    <a:pt x="91" y="898"/>
                  </a:lnTo>
                  <a:lnTo>
                    <a:pt x="115" y="927"/>
                  </a:lnTo>
                  <a:lnTo>
                    <a:pt x="139" y="956"/>
                  </a:lnTo>
                  <a:lnTo>
                    <a:pt x="165" y="984"/>
                  </a:lnTo>
                  <a:lnTo>
                    <a:pt x="195" y="1012"/>
                  </a:lnTo>
                  <a:lnTo>
                    <a:pt x="225" y="1037"/>
                  </a:lnTo>
                  <a:lnTo>
                    <a:pt x="258" y="1062"/>
                  </a:lnTo>
                  <a:lnTo>
                    <a:pt x="292" y="1084"/>
                  </a:lnTo>
                  <a:lnTo>
                    <a:pt x="328" y="1107"/>
                  </a:lnTo>
                  <a:lnTo>
                    <a:pt x="365" y="1126"/>
                  </a:lnTo>
                  <a:lnTo>
                    <a:pt x="405" y="1145"/>
                  </a:lnTo>
                  <a:lnTo>
                    <a:pt x="445" y="1160"/>
                  </a:lnTo>
                  <a:lnTo>
                    <a:pt x="487" y="1176"/>
                  </a:lnTo>
                  <a:lnTo>
                    <a:pt x="529" y="1188"/>
                  </a:lnTo>
                  <a:lnTo>
                    <a:pt x="572" y="1200"/>
                  </a:lnTo>
                  <a:lnTo>
                    <a:pt x="617" y="1208"/>
                  </a:lnTo>
                  <a:lnTo>
                    <a:pt x="661" y="1215"/>
                  </a:lnTo>
                  <a:lnTo>
                    <a:pt x="706" y="1221"/>
                  </a:lnTo>
                  <a:lnTo>
                    <a:pt x="753" y="1224"/>
                  </a:lnTo>
                  <a:lnTo>
                    <a:pt x="798" y="1226"/>
                  </a:lnTo>
                  <a:lnTo>
                    <a:pt x="845" y="1226"/>
                  </a:lnTo>
                  <a:lnTo>
                    <a:pt x="890" y="1222"/>
                  </a:lnTo>
                  <a:lnTo>
                    <a:pt x="935" y="1219"/>
                  </a:lnTo>
                  <a:lnTo>
                    <a:pt x="980" y="1212"/>
                  </a:lnTo>
                  <a:lnTo>
                    <a:pt x="1026" y="1203"/>
                  </a:lnTo>
                  <a:lnTo>
                    <a:pt x="1070" y="1193"/>
                  </a:lnTo>
                  <a:lnTo>
                    <a:pt x="1112" y="1181"/>
                  </a:lnTo>
                  <a:lnTo>
                    <a:pt x="1154" y="1167"/>
                  </a:lnTo>
                  <a:lnTo>
                    <a:pt x="1195" y="1151"/>
                  </a:lnTo>
                  <a:lnTo>
                    <a:pt x="1235" y="1134"/>
                  </a:lnTo>
                  <a:lnTo>
                    <a:pt x="1272" y="1115"/>
                  </a:lnTo>
                  <a:lnTo>
                    <a:pt x="1310" y="1094"/>
                  </a:lnTo>
                  <a:lnTo>
                    <a:pt x="1345" y="1072"/>
                  </a:lnTo>
                  <a:lnTo>
                    <a:pt x="1378" y="1048"/>
                  </a:lnTo>
                  <a:lnTo>
                    <a:pt x="1411" y="1024"/>
                  </a:lnTo>
                  <a:lnTo>
                    <a:pt x="1440" y="998"/>
                  </a:lnTo>
                  <a:lnTo>
                    <a:pt x="1467" y="970"/>
                  </a:lnTo>
                  <a:lnTo>
                    <a:pt x="1493" y="941"/>
                  </a:lnTo>
                  <a:lnTo>
                    <a:pt x="1517" y="911"/>
                  </a:lnTo>
                  <a:lnTo>
                    <a:pt x="1539" y="880"/>
                  </a:lnTo>
                  <a:lnTo>
                    <a:pt x="1557" y="849"/>
                  </a:lnTo>
                  <a:lnTo>
                    <a:pt x="1573" y="816"/>
                  </a:lnTo>
                  <a:lnTo>
                    <a:pt x="1588" y="784"/>
                  </a:lnTo>
                  <a:lnTo>
                    <a:pt x="1599" y="749"/>
                  </a:lnTo>
                  <a:lnTo>
                    <a:pt x="1608" y="716"/>
                  </a:lnTo>
                  <a:lnTo>
                    <a:pt x="1615" y="682"/>
                  </a:lnTo>
                  <a:lnTo>
                    <a:pt x="1619" y="647"/>
                  </a:lnTo>
                  <a:lnTo>
                    <a:pt x="1620" y="613"/>
                  </a:lnTo>
                  <a:lnTo>
                    <a:pt x="1620" y="613"/>
                  </a:lnTo>
                  <a:close/>
                </a:path>
              </a:pathLst>
            </a:custGeom>
            <a:solidFill>
              <a:srgbClr val="F0F0F0"/>
            </a:solidFill>
            <a:ln w="9525">
              <a:solidFill>
                <a:srgbClr val="000000"/>
              </a:solidFill>
              <a:prstDash val="solid"/>
              <a:round/>
              <a:headEnd/>
              <a:tailEnd/>
            </a:ln>
          </p:spPr>
          <p:txBody>
            <a:bodyPr/>
            <a:lstStyle/>
            <a:p>
              <a:endParaRPr lang="en-US"/>
            </a:p>
          </p:txBody>
        </p:sp>
        <p:sp>
          <p:nvSpPr>
            <p:cNvPr id="48140" name="Freeform 12"/>
            <p:cNvSpPr>
              <a:spLocks/>
            </p:cNvSpPr>
            <p:nvPr/>
          </p:nvSpPr>
          <p:spPr bwMode="auto">
            <a:xfrm>
              <a:off x="3478" y="3305"/>
              <a:ext cx="41" cy="31"/>
            </a:xfrm>
            <a:custGeom>
              <a:avLst/>
              <a:gdLst/>
              <a:ahLst/>
              <a:cxnLst>
                <a:cxn ang="0">
                  <a:pos x="41" y="15"/>
                </a:cxn>
                <a:cxn ang="0">
                  <a:pos x="40" y="10"/>
                </a:cxn>
                <a:cxn ang="0">
                  <a:pos x="36" y="5"/>
                </a:cxn>
                <a:cxn ang="0">
                  <a:pos x="31" y="1"/>
                </a:cxn>
                <a:cxn ang="0">
                  <a:pos x="24" y="0"/>
                </a:cxn>
                <a:cxn ang="0">
                  <a:pos x="16" y="0"/>
                </a:cxn>
                <a:cxn ang="0">
                  <a:pos x="10" y="1"/>
                </a:cxn>
                <a:cxn ang="0">
                  <a:pos x="5" y="5"/>
                </a:cxn>
                <a:cxn ang="0">
                  <a:pos x="1" y="10"/>
                </a:cxn>
                <a:cxn ang="0">
                  <a:pos x="0" y="15"/>
                </a:cxn>
                <a:cxn ang="0">
                  <a:pos x="1" y="20"/>
                </a:cxn>
                <a:cxn ang="0">
                  <a:pos x="5" y="26"/>
                </a:cxn>
                <a:cxn ang="0">
                  <a:pos x="10" y="29"/>
                </a:cxn>
                <a:cxn ang="0">
                  <a:pos x="16" y="31"/>
                </a:cxn>
                <a:cxn ang="0">
                  <a:pos x="24" y="31"/>
                </a:cxn>
                <a:cxn ang="0">
                  <a:pos x="31" y="29"/>
                </a:cxn>
                <a:cxn ang="0">
                  <a:pos x="36" y="26"/>
                </a:cxn>
                <a:cxn ang="0">
                  <a:pos x="40" y="20"/>
                </a:cxn>
                <a:cxn ang="0">
                  <a:pos x="41" y="15"/>
                </a:cxn>
                <a:cxn ang="0">
                  <a:pos x="41" y="15"/>
                </a:cxn>
              </a:cxnLst>
              <a:rect l="0" t="0" r="r" b="b"/>
              <a:pathLst>
                <a:path w="41" h="31">
                  <a:moveTo>
                    <a:pt x="41" y="15"/>
                  </a:moveTo>
                  <a:lnTo>
                    <a:pt x="40" y="10"/>
                  </a:lnTo>
                  <a:lnTo>
                    <a:pt x="36" y="5"/>
                  </a:lnTo>
                  <a:lnTo>
                    <a:pt x="31" y="1"/>
                  </a:lnTo>
                  <a:lnTo>
                    <a:pt x="24" y="0"/>
                  </a:lnTo>
                  <a:lnTo>
                    <a:pt x="16" y="0"/>
                  </a:lnTo>
                  <a:lnTo>
                    <a:pt x="10" y="1"/>
                  </a:lnTo>
                  <a:lnTo>
                    <a:pt x="5" y="5"/>
                  </a:lnTo>
                  <a:lnTo>
                    <a:pt x="1" y="10"/>
                  </a:lnTo>
                  <a:lnTo>
                    <a:pt x="0" y="15"/>
                  </a:lnTo>
                  <a:lnTo>
                    <a:pt x="1" y="20"/>
                  </a:lnTo>
                  <a:lnTo>
                    <a:pt x="5" y="26"/>
                  </a:lnTo>
                  <a:lnTo>
                    <a:pt x="10" y="29"/>
                  </a:lnTo>
                  <a:lnTo>
                    <a:pt x="16" y="31"/>
                  </a:lnTo>
                  <a:lnTo>
                    <a:pt x="24" y="31"/>
                  </a:lnTo>
                  <a:lnTo>
                    <a:pt x="31" y="29"/>
                  </a:lnTo>
                  <a:lnTo>
                    <a:pt x="36" y="26"/>
                  </a:lnTo>
                  <a:lnTo>
                    <a:pt x="40" y="20"/>
                  </a:lnTo>
                  <a:lnTo>
                    <a:pt x="41" y="15"/>
                  </a:lnTo>
                  <a:lnTo>
                    <a:pt x="41" y="15"/>
                  </a:lnTo>
                  <a:close/>
                </a:path>
              </a:pathLst>
            </a:custGeom>
            <a:solidFill>
              <a:srgbClr val="F0F0F0"/>
            </a:solidFill>
            <a:ln w="0">
              <a:solidFill>
                <a:srgbClr val="000000"/>
              </a:solidFill>
              <a:prstDash val="solid"/>
              <a:round/>
              <a:headEnd/>
              <a:tailEnd/>
            </a:ln>
          </p:spPr>
          <p:txBody>
            <a:bodyPr/>
            <a:lstStyle/>
            <a:p>
              <a:endParaRPr lang="en-US"/>
            </a:p>
          </p:txBody>
        </p:sp>
        <p:sp>
          <p:nvSpPr>
            <p:cNvPr id="48141" name="Freeform 13"/>
            <p:cNvSpPr>
              <a:spLocks/>
            </p:cNvSpPr>
            <p:nvPr/>
          </p:nvSpPr>
          <p:spPr bwMode="auto">
            <a:xfrm>
              <a:off x="3764" y="3308"/>
              <a:ext cx="44" cy="35"/>
            </a:xfrm>
            <a:custGeom>
              <a:avLst/>
              <a:gdLst/>
              <a:ahLst/>
              <a:cxnLst>
                <a:cxn ang="0">
                  <a:pos x="44" y="17"/>
                </a:cxn>
                <a:cxn ang="0">
                  <a:pos x="43" y="12"/>
                </a:cxn>
                <a:cxn ang="0">
                  <a:pos x="39" y="7"/>
                </a:cxn>
                <a:cxn ang="0">
                  <a:pos x="33" y="2"/>
                </a:cxn>
                <a:cxn ang="0">
                  <a:pos x="26" y="0"/>
                </a:cxn>
                <a:cxn ang="0">
                  <a:pos x="18" y="0"/>
                </a:cxn>
                <a:cxn ang="0">
                  <a:pos x="11" y="2"/>
                </a:cxn>
                <a:cxn ang="0">
                  <a:pos x="5" y="7"/>
                </a:cxn>
                <a:cxn ang="0">
                  <a:pos x="2" y="12"/>
                </a:cxn>
                <a:cxn ang="0">
                  <a:pos x="0" y="17"/>
                </a:cxn>
                <a:cxn ang="0">
                  <a:pos x="2" y="23"/>
                </a:cxn>
                <a:cxn ang="0">
                  <a:pos x="5" y="28"/>
                </a:cxn>
                <a:cxn ang="0">
                  <a:pos x="12" y="33"/>
                </a:cxn>
                <a:cxn ang="0">
                  <a:pos x="18" y="35"/>
                </a:cxn>
                <a:cxn ang="0">
                  <a:pos x="26" y="35"/>
                </a:cxn>
                <a:cxn ang="0">
                  <a:pos x="34" y="33"/>
                </a:cxn>
                <a:cxn ang="0">
                  <a:pos x="39" y="28"/>
                </a:cxn>
                <a:cxn ang="0">
                  <a:pos x="43" y="23"/>
                </a:cxn>
                <a:cxn ang="0">
                  <a:pos x="44" y="17"/>
                </a:cxn>
                <a:cxn ang="0">
                  <a:pos x="44" y="17"/>
                </a:cxn>
              </a:cxnLst>
              <a:rect l="0" t="0" r="r" b="b"/>
              <a:pathLst>
                <a:path w="44" h="35">
                  <a:moveTo>
                    <a:pt x="44" y="17"/>
                  </a:moveTo>
                  <a:lnTo>
                    <a:pt x="43" y="12"/>
                  </a:lnTo>
                  <a:lnTo>
                    <a:pt x="39" y="7"/>
                  </a:lnTo>
                  <a:lnTo>
                    <a:pt x="33" y="2"/>
                  </a:lnTo>
                  <a:lnTo>
                    <a:pt x="26" y="0"/>
                  </a:lnTo>
                  <a:lnTo>
                    <a:pt x="18" y="0"/>
                  </a:lnTo>
                  <a:lnTo>
                    <a:pt x="11" y="2"/>
                  </a:lnTo>
                  <a:lnTo>
                    <a:pt x="5" y="7"/>
                  </a:lnTo>
                  <a:lnTo>
                    <a:pt x="2" y="12"/>
                  </a:lnTo>
                  <a:lnTo>
                    <a:pt x="0" y="17"/>
                  </a:lnTo>
                  <a:lnTo>
                    <a:pt x="2" y="23"/>
                  </a:lnTo>
                  <a:lnTo>
                    <a:pt x="5" y="28"/>
                  </a:lnTo>
                  <a:lnTo>
                    <a:pt x="12" y="33"/>
                  </a:lnTo>
                  <a:lnTo>
                    <a:pt x="18" y="35"/>
                  </a:lnTo>
                  <a:lnTo>
                    <a:pt x="26" y="35"/>
                  </a:lnTo>
                  <a:lnTo>
                    <a:pt x="34" y="33"/>
                  </a:lnTo>
                  <a:lnTo>
                    <a:pt x="39" y="28"/>
                  </a:lnTo>
                  <a:lnTo>
                    <a:pt x="43" y="23"/>
                  </a:lnTo>
                  <a:lnTo>
                    <a:pt x="44" y="17"/>
                  </a:lnTo>
                  <a:lnTo>
                    <a:pt x="44" y="17"/>
                  </a:lnTo>
                  <a:close/>
                </a:path>
              </a:pathLst>
            </a:custGeom>
            <a:solidFill>
              <a:srgbClr val="F0F0F0"/>
            </a:solidFill>
            <a:ln w="0">
              <a:solidFill>
                <a:srgbClr val="000000"/>
              </a:solidFill>
              <a:prstDash val="solid"/>
              <a:round/>
              <a:headEnd/>
              <a:tailEnd/>
            </a:ln>
          </p:spPr>
          <p:txBody>
            <a:bodyPr/>
            <a:lstStyle/>
            <a:p>
              <a:endParaRPr lang="en-US"/>
            </a:p>
          </p:txBody>
        </p:sp>
        <p:sp>
          <p:nvSpPr>
            <p:cNvPr id="48142" name="Freeform 14"/>
            <p:cNvSpPr>
              <a:spLocks/>
            </p:cNvSpPr>
            <p:nvPr/>
          </p:nvSpPr>
          <p:spPr bwMode="auto">
            <a:xfrm>
              <a:off x="3176" y="2769"/>
              <a:ext cx="1931" cy="967"/>
            </a:xfrm>
            <a:custGeom>
              <a:avLst/>
              <a:gdLst/>
              <a:ahLst/>
              <a:cxnLst>
                <a:cxn ang="0">
                  <a:pos x="0" y="0"/>
                </a:cxn>
                <a:cxn ang="0">
                  <a:pos x="1929" y="0"/>
                </a:cxn>
                <a:cxn ang="0">
                  <a:pos x="1931" y="0"/>
                </a:cxn>
                <a:cxn ang="0">
                  <a:pos x="1931" y="967"/>
                </a:cxn>
                <a:cxn ang="0">
                  <a:pos x="1929" y="967"/>
                </a:cxn>
                <a:cxn ang="0">
                  <a:pos x="0" y="967"/>
                </a:cxn>
                <a:cxn ang="0">
                  <a:pos x="0" y="0"/>
                </a:cxn>
              </a:cxnLst>
              <a:rect l="0" t="0" r="r" b="b"/>
              <a:pathLst>
                <a:path w="1931" h="967">
                  <a:moveTo>
                    <a:pt x="0" y="0"/>
                  </a:moveTo>
                  <a:lnTo>
                    <a:pt x="1929" y="0"/>
                  </a:lnTo>
                  <a:lnTo>
                    <a:pt x="1931" y="0"/>
                  </a:lnTo>
                  <a:lnTo>
                    <a:pt x="1931" y="967"/>
                  </a:lnTo>
                  <a:lnTo>
                    <a:pt x="1929" y="967"/>
                  </a:lnTo>
                  <a:lnTo>
                    <a:pt x="0" y="967"/>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48143" name="Rectangle 15"/>
            <p:cNvSpPr>
              <a:spLocks noChangeArrowheads="1"/>
            </p:cNvSpPr>
            <p:nvPr/>
          </p:nvSpPr>
          <p:spPr bwMode="auto">
            <a:xfrm>
              <a:off x="3178" y="2617"/>
              <a:ext cx="1927" cy="161"/>
            </a:xfrm>
            <a:prstGeom prst="rect">
              <a:avLst/>
            </a:prstGeom>
            <a:solidFill>
              <a:srgbClr val="0000FF"/>
            </a:solidFill>
            <a:ln w="0">
              <a:solidFill>
                <a:srgbClr val="000000"/>
              </a:solidFill>
              <a:miter lim="800000"/>
              <a:headEnd/>
              <a:tailEnd/>
            </a:ln>
          </p:spPr>
          <p:txBody>
            <a:bodyPr/>
            <a:lstStyle/>
            <a:p>
              <a:endParaRPr lang="en-US"/>
            </a:p>
          </p:txBody>
        </p:sp>
        <p:sp>
          <p:nvSpPr>
            <p:cNvPr id="48144" name="Freeform 16"/>
            <p:cNvSpPr>
              <a:spLocks/>
            </p:cNvSpPr>
            <p:nvPr/>
          </p:nvSpPr>
          <p:spPr bwMode="auto">
            <a:xfrm>
              <a:off x="3226" y="1795"/>
              <a:ext cx="812" cy="223"/>
            </a:xfrm>
            <a:custGeom>
              <a:avLst/>
              <a:gdLst/>
              <a:ahLst/>
              <a:cxnLst>
                <a:cxn ang="0">
                  <a:pos x="0" y="92"/>
                </a:cxn>
                <a:cxn ang="0">
                  <a:pos x="125" y="44"/>
                </a:cxn>
                <a:cxn ang="0">
                  <a:pos x="264" y="11"/>
                </a:cxn>
                <a:cxn ang="0">
                  <a:pos x="391" y="0"/>
                </a:cxn>
                <a:cxn ang="0">
                  <a:pos x="506" y="6"/>
                </a:cxn>
                <a:cxn ang="0">
                  <a:pos x="633" y="30"/>
                </a:cxn>
                <a:cxn ang="0">
                  <a:pos x="748" y="66"/>
                </a:cxn>
                <a:cxn ang="0">
                  <a:pos x="812" y="92"/>
                </a:cxn>
                <a:cxn ang="0">
                  <a:pos x="771" y="218"/>
                </a:cxn>
                <a:cxn ang="0">
                  <a:pos x="646" y="163"/>
                </a:cxn>
                <a:cxn ang="0">
                  <a:pos x="531" y="133"/>
                </a:cxn>
                <a:cxn ang="0">
                  <a:pos x="427" y="123"/>
                </a:cxn>
                <a:cxn ang="0">
                  <a:pos x="323" y="128"/>
                </a:cxn>
                <a:cxn ang="0">
                  <a:pos x="218" y="149"/>
                </a:cxn>
                <a:cxn ang="0">
                  <a:pos x="112" y="185"/>
                </a:cxn>
                <a:cxn ang="0">
                  <a:pos x="29" y="223"/>
                </a:cxn>
                <a:cxn ang="0">
                  <a:pos x="0" y="92"/>
                </a:cxn>
              </a:cxnLst>
              <a:rect l="0" t="0" r="r" b="b"/>
              <a:pathLst>
                <a:path w="812" h="223">
                  <a:moveTo>
                    <a:pt x="0" y="92"/>
                  </a:moveTo>
                  <a:lnTo>
                    <a:pt x="125" y="44"/>
                  </a:lnTo>
                  <a:lnTo>
                    <a:pt x="264" y="11"/>
                  </a:lnTo>
                  <a:lnTo>
                    <a:pt x="391" y="0"/>
                  </a:lnTo>
                  <a:lnTo>
                    <a:pt x="506" y="6"/>
                  </a:lnTo>
                  <a:lnTo>
                    <a:pt x="633" y="30"/>
                  </a:lnTo>
                  <a:lnTo>
                    <a:pt x="748" y="66"/>
                  </a:lnTo>
                  <a:lnTo>
                    <a:pt x="812" y="92"/>
                  </a:lnTo>
                  <a:lnTo>
                    <a:pt x="771" y="218"/>
                  </a:lnTo>
                  <a:lnTo>
                    <a:pt x="646" y="163"/>
                  </a:lnTo>
                  <a:lnTo>
                    <a:pt x="531" y="133"/>
                  </a:lnTo>
                  <a:lnTo>
                    <a:pt x="427" y="123"/>
                  </a:lnTo>
                  <a:lnTo>
                    <a:pt x="323" y="128"/>
                  </a:lnTo>
                  <a:lnTo>
                    <a:pt x="218" y="149"/>
                  </a:lnTo>
                  <a:lnTo>
                    <a:pt x="112" y="185"/>
                  </a:lnTo>
                  <a:lnTo>
                    <a:pt x="29" y="223"/>
                  </a:lnTo>
                  <a:lnTo>
                    <a:pt x="0" y="92"/>
                  </a:lnTo>
                  <a:close/>
                </a:path>
              </a:pathLst>
            </a:custGeom>
            <a:solidFill>
              <a:srgbClr val="A1A1A1"/>
            </a:solidFill>
            <a:ln w="9525">
              <a:noFill/>
              <a:round/>
              <a:headEnd/>
              <a:tailEnd/>
            </a:ln>
          </p:spPr>
          <p:txBody>
            <a:bodyPr/>
            <a:lstStyle/>
            <a:p>
              <a:endParaRPr lang="en-US"/>
            </a:p>
          </p:txBody>
        </p:sp>
        <p:sp>
          <p:nvSpPr>
            <p:cNvPr id="48145" name="Freeform 17"/>
            <p:cNvSpPr>
              <a:spLocks/>
            </p:cNvSpPr>
            <p:nvPr/>
          </p:nvSpPr>
          <p:spPr bwMode="auto">
            <a:xfrm>
              <a:off x="3319" y="2096"/>
              <a:ext cx="591" cy="445"/>
            </a:xfrm>
            <a:custGeom>
              <a:avLst/>
              <a:gdLst/>
              <a:ahLst/>
              <a:cxnLst>
                <a:cxn ang="0">
                  <a:pos x="590" y="202"/>
                </a:cxn>
                <a:cxn ang="0">
                  <a:pos x="580" y="160"/>
                </a:cxn>
                <a:cxn ang="0">
                  <a:pos x="559" y="122"/>
                </a:cxn>
                <a:cxn ang="0">
                  <a:pos x="529" y="86"/>
                </a:cxn>
                <a:cxn ang="0">
                  <a:pos x="492" y="55"/>
                </a:cxn>
                <a:cxn ang="0">
                  <a:pos x="448" y="31"/>
                </a:cxn>
                <a:cxn ang="0">
                  <a:pos x="398" y="14"/>
                </a:cxn>
                <a:cxn ang="0">
                  <a:pos x="343" y="3"/>
                </a:cxn>
                <a:cxn ang="0">
                  <a:pos x="289" y="0"/>
                </a:cxn>
                <a:cxn ang="0">
                  <a:pos x="233" y="5"/>
                </a:cxn>
                <a:cxn ang="0">
                  <a:pos x="180" y="17"/>
                </a:cxn>
                <a:cxn ang="0">
                  <a:pos x="131" y="38"/>
                </a:cxn>
                <a:cxn ang="0">
                  <a:pos x="89" y="64"/>
                </a:cxn>
                <a:cxn ang="0">
                  <a:pos x="53" y="95"/>
                </a:cxn>
                <a:cxn ang="0">
                  <a:pos x="25" y="131"/>
                </a:cxn>
                <a:cxn ang="0">
                  <a:pos x="7" y="171"/>
                </a:cxn>
                <a:cxn ang="0">
                  <a:pos x="0" y="212"/>
                </a:cxn>
                <a:cxn ang="0">
                  <a:pos x="2" y="254"/>
                </a:cxn>
                <a:cxn ang="0">
                  <a:pos x="15" y="295"/>
                </a:cxn>
                <a:cxn ang="0">
                  <a:pos x="38" y="333"/>
                </a:cxn>
                <a:cxn ang="0">
                  <a:pos x="69" y="368"/>
                </a:cxn>
                <a:cxn ang="0">
                  <a:pos x="109" y="395"/>
                </a:cxn>
                <a:cxn ang="0">
                  <a:pos x="156" y="420"/>
                </a:cxn>
                <a:cxn ang="0">
                  <a:pos x="206" y="435"/>
                </a:cxn>
                <a:cxn ang="0">
                  <a:pos x="261" y="444"/>
                </a:cxn>
                <a:cxn ang="0">
                  <a:pos x="316" y="445"/>
                </a:cxn>
                <a:cxn ang="0">
                  <a:pos x="370" y="439"/>
                </a:cxn>
                <a:cxn ang="0">
                  <a:pos x="423" y="423"/>
                </a:cxn>
                <a:cxn ang="0">
                  <a:pos x="470" y="402"/>
                </a:cxn>
                <a:cxn ang="0">
                  <a:pos x="513" y="375"/>
                </a:cxn>
                <a:cxn ang="0">
                  <a:pos x="546" y="342"/>
                </a:cxn>
                <a:cxn ang="0">
                  <a:pos x="571" y="304"/>
                </a:cxn>
                <a:cxn ang="0">
                  <a:pos x="586" y="264"/>
                </a:cxn>
                <a:cxn ang="0">
                  <a:pos x="591" y="223"/>
                </a:cxn>
              </a:cxnLst>
              <a:rect l="0" t="0" r="r" b="b"/>
              <a:pathLst>
                <a:path w="591" h="445">
                  <a:moveTo>
                    <a:pt x="591" y="223"/>
                  </a:moveTo>
                  <a:lnTo>
                    <a:pt x="590" y="202"/>
                  </a:lnTo>
                  <a:lnTo>
                    <a:pt x="586" y="181"/>
                  </a:lnTo>
                  <a:lnTo>
                    <a:pt x="580" y="160"/>
                  </a:lnTo>
                  <a:lnTo>
                    <a:pt x="571" y="141"/>
                  </a:lnTo>
                  <a:lnTo>
                    <a:pt x="559" y="122"/>
                  </a:lnTo>
                  <a:lnTo>
                    <a:pt x="546" y="103"/>
                  </a:lnTo>
                  <a:lnTo>
                    <a:pt x="529" y="86"/>
                  </a:lnTo>
                  <a:lnTo>
                    <a:pt x="513" y="71"/>
                  </a:lnTo>
                  <a:lnTo>
                    <a:pt x="492" y="55"/>
                  </a:lnTo>
                  <a:lnTo>
                    <a:pt x="470" y="43"/>
                  </a:lnTo>
                  <a:lnTo>
                    <a:pt x="448" y="31"/>
                  </a:lnTo>
                  <a:lnTo>
                    <a:pt x="423" y="22"/>
                  </a:lnTo>
                  <a:lnTo>
                    <a:pt x="398" y="14"/>
                  </a:lnTo>
                  <a:lnTo>
                    <a:pt x="370" y="7"/>
                  </a:lnTo>
                  <a:lnTo>
                    <a:pt x="343" y="3"/>
                  </a:lnTo>
                  <a:lnTo>
                    <a:pt x="316" y="0"/>
                  </a:lnTo>
                  <a:lnTo>
                    <a:pt x="289" y="0"/>
                  </a:lnTo>
                  <a:lnTo>
                    <a:pt x="261" y="2"/>
                  </a:lnTo>
                  <a:lnTo>
                    <a:pt x="233" y="5"/>
                  </a:lnTo>
                  <a:lnTo>
                    <a:pt x="206" y="10"/>
                  </a:lnTo>
                  <a:lnTo>
                    <a:pt x="180" y="17"/>
                  </a:lnTo>
                  <a:lnTo>
                    <a:pt x="156" y="26"/>
                  </a:lnTo>
                  <a:lnTo>
                    <a:pt x="131" y="38"/>
                  </a:lnTo>
                  <a:lnTo>
                    <a:pt x="109" y="50"/>
                  </a:lnTo>
                  <a:lnTo>
                    <a:pt x="89" y="64"/>
                  </a:lnTo>
                  <a:lnTo>
                    <a:pt x="69" y="79"/>
                  </a:lnTo>
                  <a:lnTo>
                    <a:pt x="53" y="95"/>
                  </a:lnTo>
                  <a:lnTo>
                    <a:pt x="38" y="114"/>
                  </a:lnTo>
                  <a:lnTo>
                    <a:pt x="25" y="131"/>
                  </a:lnTo>
                  <a:lnTo>
                    <a:pt x="15" y="152"/>
                  </a:lnTo>
                  <a:lnTo>
                    <a:pt x="7" y="171"/>
                  </a:lnTo>
                  <a:lnTo>
                    <a:pt x="2" y="192"/>
                  </a:lnTo>
                  <a:lnTo>
                    <a:pt x="0" y="212"/>
                  </a:lnTo>
                  <a:lnTo>
                    <a:pt x="0" y="233"/>
                  </a:lnTo>
                  <a:lnTo>
                    <a:pt x="2" y="254"/>
                  </a:lnTo>
                  <a:lnTo>
                    <a:pt x="7" y="274"/>
                  </a:lnTo>
                  <a:lnTo>
                    <a:pt x="15" y="295"/>
                  </a:lnTo>
                  <a:lnTo>
                    <a:pt x="25" y="314"/>
                  </a:lnTo>
                  <a:lnTo>
                    <a:pt x="38" y="333"/>
                  </a:lnTo>
                  <a:lnTo>
                    <a:pt x="53" y="350"/>
                  </a:lnTo>
                  <a:lnTo>
                    <a:pt x="69" y="368"/>
                  </a:lnTo>
                  <a:lnTo>
                    <a:pt x="89" y="382"/>
                  </a:lnTo>
                  <a:lnTo>
                    <a:pt x="109" y="395"/>
                  </a:lnTo>
                  <a:lnTo>
                    <a:pt x="131" y="409"/>
                  </a:lnTo>
                  <a:lnTo>
                    <a:pt x="156" y="420"/>
                  </a:lnTo>
                  <a:lnTo>
                    <a:pt x="180" y="428"/>
                  </a:lnTo>
                  <a:lnTo>
                    <a:pt x="206" y="435"/>
                  </a:lnTo>
                  <a:lnTo>
                    <a:pt x="233" y="440"/>
                  </a:lnTo>
                  <a:lnTo>
                    <a:pt x="261" y="444"/>
                  </a:lnTo>
                  <a:lnTo>
                    <a:pt x="289" y="445"/>
                  </a:lnTo>
                  <a:lnTo>
                    <a:pt x="316" y="445"/>
                  </a:lnTo>
                  <a:lnTo>
                    <a:pt x="343" y="442"/>
                  </a:lnTo>
                  <a:lnTo>
                    <a:pt x="370" y="439"/>
                  </a:lnTo>
                  <a:lnTo>
                    <a:pt x="398" y="432"/>
                  </a:lnTo>
                  <a:lnTo>
                    <a:pt x="423" y="423"/>
                  </a:lnTo>
                  <a:lnTo>
                    <a:pt x="448" y="414"/>
                  </a:lnTo>
                  <a:lnTo>
                    <a:pt x="470" y="402"/>
                  </a:lnTo>
                  <a:lnTo>
                    <a:pt x="492" y="388"/>
                  </a:lnTo>
                  <a:lnTo>
                    <a:pt x="513" y="375"/>
                  </a:lnTo>
                  <a:lnTo>
                    <a:pt x="529" y="359"/>
                  </a:lnTo>
                  <a:lnTo>
                    <a:pt x="546" y="342"/>
                  </a:lnTo>
                  <a:lnTo>
                    <a:pt x="559" y="323"/>
                  </a:lnTo>
                  <a:lnTo>
                    <a:pt x="571" y="304"/>
                  </a:lnTo>
                  <a:lnTo>
                    <a:pt x="580" y="285"/>
                  </a:lnTo>
                  <a:lnTo>
                    <a:pt x="586" y="264"/>
                  </a:lnTo>
                  <a:lnTo>
                    <a:pt x="590" y="243"/>
                  </a:lnTo>
                  <a:lnTo>
                    <a:pt x="591" y="223"/>
                  </a:lnTo>
                  <a:lnTo>
                    <a:pt x="591" y="223"/>
                  </a:lnTo>
                  <a:close/>
                </a:path>
              </a:pathLst>
            </a:custGeom>
            <a:solidFill>
              <a:srgbClr val="C0C0C0"/>
            </a:solidFill>
            <a:ln w="0">
              <a:solidFill>
                <a:srgbClr val="000000"/>
              </a:solidFill>
              <a:prstDash val="solid"/>
              <a:round/>
              <a:headEnd/>
              <a:tailEnd/>
            </a:ln>
          </p:spPr>
          <p:txBody>
            <a:bodyPr/>
            <a:lstStyle/>
            <a:p>
              <a:endParaRPr lang="en-US"/>
            </a:p>
          </p:txBody>
        </p:sp>
        <p:sp>
          <p:nvSpPr>
            <p:cNvPr id="48146" name="Freeform 18"/>
            <p:cNvSpPr>
              <a:spLocks/>
            </p:cNvSpPr>
            <p:nvPr/>
          </p:nvSpPr>
          <p:spPr bwMode="auto">
            <a:xfrm>
              <a:off x="3319" y="2075"/>
              <a:ext cx="591" cy="446"/>
            </a:xfrm>
            <a:custGeom>
              <a:avLst/>
              <a:gdLst/>
              <a:ahLst/>
              <a:cxnLst>
                <a:cxn ang="0">
                  <a:pos x="590" y="202"/>
                </a:cxn>
                <a:cxn ang="0">
                  <a:pos x="580" y="161"/>
                </a:cxn>
                <a:cxn ang="0">
                  <a:pos x="559" y="123"/>
                </a:cxn>
                <a:cxn ang="0">
                  <a:pos x="529" y="86"/>
                </a:cxn>
                <a:cxn ang="0">
                  <a:pos x="492" y="55"/>
                </a:cxn>
                <a:cxn ang="0">
                  <a:pos x="448" y="31"/>
                </a:cxn>
                <a:cxn ang="0">
                  <a:pos x="398" y="14"/>
                </a:cxn>
                <a:cxn ang="0">
                  <a:pos x="343" y="4"/>
                </a:cxn>
                <a:cxn ang="0">
                  <a:pos x="289" y="0"/>
                </a:cxn>
                <a:cxn ang="0">
                  <a:pos x="233" y="5"/>
                </a:cxn>
                <a:cxn ang="0">
                  <a:pos x="180" y="17"/>
                </a:cxn>
                <a:cxn ang="0">
                  <a:pos x="131" y="38"/>
                </a:cxn>
                <a:cxn ang="0">
                  <a:pos x="89" y="64"/>
                </a:cxn>
                <a:cxn ang="0">
                  <a:pos x="53" y="95"/>
                </a:cxn>
                <a:cxn ang="0">
                  <a:pos x="25" y="131"/>
                </a:cxn>
                <a:cxn ang="0">
                  <a:pos x="7" y="171"/>
                </a:cxn>
                <a:cxn ang="0">
                  <a:pos x="0" y="213"/>
                </a:cxn>
                <a:cxn ang="0">
                  <a:pos x="2" y="254"/>
                </a:cxn>
                <a:cxn ang="0">
                  <a:pos x="15" y="295"/>
                </a:cxn>
                <a:cxn ang="0">
                  <a:pos x="38" y="333"/>
                </a:cxn>
                <a:cxn ang="0">
                  <a:pos x="69" y="368"/>
                </a:cxn>
                <a:cxn ang="0">
                  <a:pos x="109" y="396"/>
                </a:cxn>
                <a:cxn ang="0">
                  <a:pos x="156" y="420"/>
                </a:cxn>
                <a:cxn ang="0">
                  <a:pos x="206" y="435"/>
                </a:cxn>
                <a:cxn ang="0">
                  <a:pos x="261" y="444"/>
                </a:cxn>
                <a:cxn ang="0">
                  <a:pos x="316" y="446"/>
                </a:cxn>
                <a:cxn ang="0">
                  <a:pos x="370" y="439"/>
                </a:cxn>
                <a:cxn ang="0">
                  <a:pos x="423" y="423"/>
                </a:cxn>
                <a:cxn ang="0">
                  <a:pos x="470" y="403"/>
                </a:cxn>
                <a:cxn ang="0">
                  <a:pos x="513" y="375"/>
                </a:cxn>
                <a:cxn ang="0">
                  <a:pos x="546" y="342"/>
                </a:cxn>
                <a:cxn ang="0">
                  <a:pos x="571" y="304"/>
                </a:cxn>
                <a:cxn ang="0">
                  <a:pos x="586" y="264"/>
                </a:cxn>
                <a:cxn ang="0">
                  <a:pos x="591" y="223"/>
                </a:cxn>
              </a:cxnLst>
              <a:rect l="0" t="0" r="r" b="b"/>
              <a:pathLst>
                <a:path w="591" h="446">
                  <a:moveTo>
                    <a:pt x="591" y="223"/>
                  </a:moveTo>
                  <a:lnTo>
                    <a:pt x="590" y="202"/>
                  </a:lnTo>
                  <a:lnTo>
                    <a:pt x="586" y="181"/>
                  </a:lnTo>
                  <a:lnTo>
                    <a:pt x="580" y="161"/>
                  </a:lnTo>
                  <a:lnTo>
                    <a:pt x="571" y="142"/>
                  </a:lnTo>
                  <a:lnTo>
                    <a:pt x="559" y="123"/>
                  </a:lnTo>
                  <a:lnTo>
                    <a:pt x="546" y="104"/>
                  </a:lnTo>
                  <a:lnTo>
                    <a:pt x="529" y="86"/>
                  </a:lnTo>
                  <a:lnTo>
                    <a:pt x="513" y="71"/>
                  </a:lnTo>
                  <a:lnTo>
                    <a:pt x="492" y="55"/>
                  </a:lnTo>
                  <a:lnTo>
                    <a:pt x="470" y="43"/>
                  </a:lnTo>
                  <a:lnTo>
                    <a:pt x="448" y="31"/>
                  </a:lnTo>
                  <a:lnTo>
                    <a:pt x="423" y="23"/>
                  </a:lnTo>
                  <a:lnTo>
                    <a:pt x="398" y="14"/>
                  </a:lnTo>
                  <a:lnTo>
                    <a:pt x="370" y="7"/>
                  </a:lnTo>
                  <a:lnTo>
                    <a:pt x="343" y="4"/>
                  </a:lnTo>
                  <a:lnTo>
                    <a:pt x="316" y="0"/>
                  </a:lnTo>
                  <a:lnTo>
                    <a:pt x="289" y="0"/>
                  </a:lnTo>
                  <a:lnTo>
                    <a:pt x="261" y="2"/>
                  </a:lnTo>
                  <a:lnTo>
                    <a:pt x="233" y="5"/>
                  </a:lnTo>
                  <a:lnTo>
                    <a:pt x="206" y="11"/>
                  </a:lnTo>
                  <a:lnTo>
                    <a:pt x="180" y="17"/>
                  </a:lnTo>
                  <a:lnTo>
                    <a:pt x="156" y="26"/>
                  </a:lnTo>
                  <a:lnTo>
                    <a:pt x="131" y="38"/>
                  </a:lnTo>
                  <a:lnTo>
                    <a:pt x="109" y="50"/>
                  </a:lnTo>
                  <a:lnTo>
                    <a:pt x="89" y="64"/>
                  </a:lnTo>
                  <a:lnTo>
                    <a:pt x="69" y="80"/>
                  </a:lnTo>
                  <a:lnTo>
                    <a:pt x="53" y="95"/>
                  </a:lnTo>
                  <a:lnTo>
                    <a:pt x="38" y="114"/>
                  </a:lnTo>
                  <a:lnTo>
                    <a:pt x="25" y="131"/>
                  </a:lnTo>
                  <a:lnTo>
                    <a:pt x="15" y="152"/>
                  </a:lnTo>
                  <a:lnTo>
                    <a:pt x="7" y="171"/>
                  </a:lnTo>
                  <a:lnTo>
                    <a:pt x="2" y="192"/>
                  </a:lnTo>
                  <a:lnTo>
                    <a:pt x="0" y="213"/>
                  </a:lnTo>
                  <a:lnTo>
                    <a:pt x="0" y="233"/>
                  </a:lnTo>
                  <a:lnTo>
                    <a:pt x="2" y="254"/>
                  </a:lnTo>
                  <a:lnTo>
                    <a:pt x="7" y="275"/>
                  </a:lnTo>
                  <a:lnTo>
                    <a:pt x="15" y="295"/>
                  </a:lnTo>
                  <a:lnTo>
                    <a:pt x="25" y="314"/>
                  </a:lnTo>
                  <a:lnTo>
                    <a:pt x="38" y="333"/>
                  </a:lnTo>
                  <a:lnTo>
                    <a:pt x="53" y="351"/>
                  </a:lnTo>
                  <a:lnTo>
                    <a:pt x="69" y="368"/>
                  </a:lnTo>
                  <a:lnTo>
                    <a:pt x="89" y="382"/>
                  </a:lnTo>
                  <a:lnTo>
                    <a:pt x="109" y="396"/>
                  </a:lnTo>
                  <a:lnTo>
                    <a:pt x="131" y="409"/>
                  </a:lnTo>
                  <a:lnTo>
                    <a:pt x="156" y="420"/>
                  </a:lnTo>
                  <a:lnTo>
                    <a:pt x="180" y="428"/>
                  </a:lnTo>
                  <a:lnTo>
                    <a:pt x="206" y="435"/>
                  </a:lnTo>
                  <a:lnTo>
                    <a:pt x="233" y="441"/>
                  </a:lnTo>
                  <a:lnTo>
                    <a:pt x="261" y="444"/>
                  </a:lnTo>
                  <a:lnTo>
                    <a:pt x="289" y="446"/>
                  </a:lnTo>
                  <a:lnTo>
                    <a:pt x="316" y="446"/>
                  </a:lnTo>
                  <a:lnTo>
                    <a:pt x="343" y="442"/>
                  </a:lnTo>
                  <a:lnTo>
                    <a:pt x="370" y="439"/>
                  </a:lnTo>
                  <a:lnTo>
                    <a:pt x="398" y="432"/>
                  </a:lnTo>
                  <a:lnTo>
                    <a:pt x="423" y="423"/>
                  </a:lnTo>
                  <a:lnTo>
                    <a:pt x="448" y="415"/>
                  </a:lnTo>
                  <a:lnTo>
                    <a:pt x="470" y="403"/>
                  </a:lnTo>
                  <a:lnTo>
                    <a:pt x="492" y="389"/>
                  </a:lnTo>
                  <a:lnTo>
                    <a:pt x="513" y="375"/>
                  </a:lnTo>
                  <a:lnTo>
                    <a:pt x="529" y="359"/>
                  </a:lnTo>
                  <a:lnTo>
                    <a:pt x="546" y="342"/>
                  </a:lnTo>
                  <a:lnTo>
                    <a:pt x="559" y="323"/>
                  </a:lnTo>
                  <a:lnTo>
                    <a:pt x="571" y="304"/>
                  </a:lnTo>
                  <a:lnTo>
                    <a:pt x="580" y="285"/>
                  </a:lnTo>
                  <a:lnTo>
                    <a:pt x="586" y="264"/>
                  </a:lnTo>
                  <a:lnTo>
                    <a:pt x="590" y="244"/>
                  </a:lnTo>
                  <a:lnTo>
                    <a:pt x="591" y="223"/>
                  </a:lnTo>
                  <a:lnTo>
                    <a:pt x="591" y="223"/>
                  </a:lnTo>
                  <a:close/>
                </a:path>
              </a:pathLst>
            </a:custGeom>
            <a:solidFill>
              <a:srgbClr val="C0C0C0"/>
            </a:solidFill>
            <a:ln w="0">
              <a:solidFill>
                <a:srgbClr val="000000"/>
              </a:solidFill>
              <a:prstDash val="solid"/>
              <a:round/>
              <a:headEnd/>
              <a:tailEnd/>
            </a:ln>
          </p:spPr>
          <p:txBody>
            <a:bodyPr/>
            <a:lstStyle/>
            <a:p>
              <a:endParaRPr lang="en-US"/>
            </a:p>
          </p:txBody>
        </p:sp>
        <p:sp>
          <p:nvSpPr>
            <p:cNvPr id="48147" name="Freeform 19"/>
            <p:cNvSpPr>
              <a:spLocks/>
            </p:cNvSpPr>
            <p:nvPr/>
          </p:nvSpPr>
          <p:spPr bwMode="auto">
            <a:xfrm>
              <a:off x="3452" y="2391"/>
              <a:ext cx="44" cy="31"/>
            </a:xfrm>
            <a:custGeom>
              <a:avLst/>
              <a:gdLst/>
              <a:ahLst/>
              <a:cxnLst>
                <a:cxn ang="0">
                  <a:pos x="44" y="16"/>
                </a:cxn>
                <a:cxn ang="0">
                  <a:pos x="42" y="11"/>
                </a:cxn>
                <a:cxn ang="0">
                  <a:pos x="38" y="5"/>
                </a:cxn>
                <a:cxn ang="0">
                  <a:pos x="33" y="2"/>
                </a:cxn>
                <a:cxn ang="0">
                  <a:pos x="26" y="0"/>
                </a:cxn>
                <a:cxn ang="0">
                  <a:pos x="18" y="0"/>
                </a:cxn>
                <a:cxn ang="0">
                  <a:pos x="11" y="2"/>
                </a:cxn>
                <a:cxn ang="0">
                  <a:pos x="5" y="5"/>
                </a:cxn>
                <a:cxn ang="0">
                  <a:pos x="1" y="11"/>
                </a:cxn>
                <a:cxn ang="0">
                  <a:pos x="0" y="16"/>
                </a:cxn>
                <a:cxn ang="0">
                  <a:pos x="1" y="21"/>
                </a:cxn>
                <a:cxn ang="0">
                  <a:pos x="5" y="26"/>
                </a:cxn>
                <a:cxn ang="0">
                  <a:pos x="10" y="30"/>
                </a:cxn>
                <a:cxn ang="0">
                  <a:pos x="18" y="31"/>
                </a:cxn>
                <a:cxn ang="0">
                  <a:pos x="26" y="31"/>
                </a:cxn>
                <a:cxn ang="0">
                  <a:pos x="32" y="30"/>
                </a:cxn>
                <a:cxn ang="0">
                  <a:pos x="38" y="26"/>
                </a:cxn>
                <a:cxn ang="0">
                  <a:pos x="42" y="21"/>
                </a:cxn>
                <a:cxn ang="0">
                  <a:pos x="44" y="16"/>
                </a:cxn>
                <a:cxn ang="0">
                  <a:pos x="44" y="16"/>
                </a:cxn>
              </a:cxnLst>
              <a:rect l="0" t="0" r="r" b="b"/>
              <a:pathLst>
                <a:path w="44" h="31">
                  <a:moveTo>
                    <a:pt x="44" y="16"/>
                  </a:moveTo>
                  <a:lnTo>
                    <a:pt x="42" y="11"/>
                  </a:lnTo>
                  <a:lnTo>
                    <a:pt x="38" y="5"/>
                  </a:lnTo>
                  <a:lnTo>
                    <a:pt x="33" y="2"/>
                  </a:lnTo>
                  <a:lnTo>
                    <a:pt x="26" y="0"/>
                  </a:lnTo>
                  <a:lnTo>
                    <a:pt x="18" y="0"/>
                  </a:lnTo>
                  <a:lnTo>
                    <a:pt x="11" y="2"/>
                  </a:lnTo>
                  <a:lnTo>
                    <a:pt x="5" y="5"/>
                  </a:lnTo>
                  <a:lnTo>
                    <a:pt x="1" y="11"/>
                  </a:lnTo>
                  <a:lnTo>
                    <a:pt x="0" y="16"/>
                  </a:lnTo>
                  <a:lnTo>
                    <a:pt x="1" y="21"/>
                  </a:lnTo>
                  <a:lnTo>
                    <a:pt x="5" y="26"/>
                  </a:lnTo>
                  <a:lnTo>
                    <a:pt x="10" y="30"/>
                  </a:lnTo>
                  <a:lnTo>
                    <a:pt x="18" y="31"/>
                  </a:lnTo>
                  <a:lnTo>
                    <a:pt x="26" y="31"/>
                  </a:lnTo>
                  <a:lnTo>
                    <a:pt x="32" y="30"/>
                  </a:lnTo>
                  <a:lnTo>
                    <a:pt x="38" y="26"/>
                  </a:lnTo>
                  <a:lnTo>
                    <a:pt x="42" y="21"/>
                  </a:lnTo>
                  <a:lnTo>
                    <a:pt x="44" y="16"/>
                  </a:lnTo>
                  <a:lnTo>
                    <a:pt x="44" y="16"/>
                  </a:lnTo>
                  <a:close/>
                </a:path>
              </a:pathLst>
            </a:custGeom>
            <a:solidFill>
              <a:srgbClr val="F0F0F0"/>
            </a:solidFill>
            <a:ln w="0">
              <a:solidFill>
                <a:srgbClr val="000000"/>
              </a:solidFill>
              <a:prstDash val="solid"/>
              <a:round/>
              <a:headEnd/>
              <a:tailEnd/>
            </a:ln>
          </p:spPr>
          <p:txBody>
            <a:bodyPr/>
            <a:lstStyle/>
            <a:p>
              <a:endParaRPr lang="en-US"/>
            </a:p>
          </p:txBody>
        </p:sp>
        <p:sp>
          <p:nvSpPr>
            <p:cNvPr id="48148" name="Freeform 20"/>
            <p:cNvSpPr>
              <a:spLocks/>
            </p:cNvSpPr>
            <p:nvPr/>
          </p:nvSpPr>
          <p:spPr bwMode="auto">
            <a:xfrm>
              <a:off x="3740" y="2388"/>
              <a:ext cx="44" cy="31"/>
            </a:xfrm>
            <a:custGeom>
              <a:avLst/>
              <a:gdLst/>
              <a:ahLst/>
              <a:cxnLst>
                <a:cxn ang="0">
                  <a:pos x="44" y="15"/>
                </a:cxn>
                <a:cxn ang="0">
                  <a:pos x="42" y="10"/>
                </a:cxn>
                <a:cxn ang="0">
                  <a:pos x="39" y="5"/>
                </a:cxn>
                <a:cxn ang="0">
                  <a:pos x="33" y="1"/>
                </a:cxn>
                <a:cxn ang="0">
                  <a:pos x="26" y="0"/>
                </a:cxn>
                <a:cxn ang="0">
                  <a:pos x="18" y="0"/>
                </a:cxn>
                <a:cxn ang="0">
                  <a:pos x="11" y="1"/>
                </a:cxn>
                <a:cxn ang="0">
                  <a:pos x="5" y="5"/>
                </a:cxn>
                <a:cxn ang="0">
                  <a:pos x="1" y="10"/>
                </a:cxn>
                <a:cxn ang="0">
                  <a:pos x="0" y="15"/>
                </a:cxn>
                <a:cxn ang="0">
                  <a:pos x="1" y="20"/>
                </a:cxn>
                <a:cxn ang="0">
                  <a:pos x="5" y="26"/>
                </a:cxn>
                <a:cxn ang="0">
                  <a:pos x="10" y="29"/>
                </a:cxn>
                <a:cxn ang="0">
                  <a:pos x="18" y="31"/>
                </a:cxn>
                <a:cxn ang="0">
                  <a:pos x="26" y="31"/>
                </a:cxn>
                <a:cxn ang="0">
                  <a:pos x="32" y="29"/>
                </a:cxn>
                <a:cxn ang="0">
                  <a:pos x="39" y="26"/>
                </a:cxn>
                <a:cxn ang="0">
                  <a:pos x="42" y="20"/>
                </a:cxn>
                <a:cxn ang="0">
                  <a:pos x="44" y="15"/>
                </a:cxn>
                <a:cxn ang="0">
                  <a:pos x="44" y="15"/>
                </a:cxn>
              </a:cxnLst>
              <a:rect l="0" t="0" r="r" b="b"/>
              <a:pathLst>
                <a:path w="44" h="31">
                  <a:moveTo>
                    <a:pt x="44" y="15"/>
                  </a:moveTo>
                  <a:lnTo>
                    <a:pt x="42" y="10"/>
                  </a:lnTo>
                  <a:lnTo>
                    <a:pt x="39" y="5"/>
                  </a:lnTo>
                  <a:lnTo>
                    <a:pt x="33" y="1"/>
                  </a:lnTo>
                  <a:lnTo>
                    <a:pt x="26" y="0"/>
                  </a:lnTo>
                  <a:lnTo>
                    <a:pt x="18" y="0"/>
                  </a:lnTo>
                  <a:lnTo>
                    <a:pt x="11" y="1"/>
                  </a:lnTo>
                  <a:lnTo>
                    <a:pt x="5" y="5"/>
                  </a:lnTo>
                  <a:lnTo>
                    <a:pt x="1" y="10"/>
                  </a:lnTo>
                  <a:lnTo>
                    <a:pt x="0" y="15"/>
                  </a:lnTo>
                  <a:lnTo>
                    <a:pt x="1" y="20"/>
                  </a:lnTo>
                  <a:lnTo>
                    <a:pt x="5" y="26"/>
                  </a:lnTo>
                  <a:lnTo>
                    <a:pt x="10" y="29"/>
                  </a:lnTo>
                  <a:lnTo>
                    <a:pt x="18" y="31"/>
                  </a:lnTo>
                  <a:lnTo>
                    <a:pt x="26" y="31"/>
                  </a:lnTo>
                  <a:lnTo>
                    <a:pt x="32" y="29"/>
                  </a:lnTo>
                  <a:lnTo>
                    <a:pt x="39" y="26"/>
                  </a:lnTo>
                  <a:lnTo>
                    <a:pt x="42" y="20"/>
                  </a:lnTo>
                  <a:lnTo>
                    <a:pt x="44" y="15"/>
                  </a:lnTo>
                  <a:lnTo>
                    <a:pt x="44" y="15"/>
                  </a:lnTo>
                  <a:close/>
                </a:path>
              </a:pathLst>
            </a:custGeom>
            <a:solidFill>
              <a:srgbClr val="F0F0F0"/>
            </a:solidFill>
            <a:ln w="0">
              <a:solidFill>
                <a:srgbClr val="000000"/>
              </a:solidFill>
              <a:prstDash val="solid"/>
              <a:round/>
              <a:headEnd/>
              <a:tailEnd/>
            </a:ln>
          </p:spPr>
          <p:txBody>
            <a:bodyPr/>
            <a:lstStyle/>
            <a:p>
              <a:endParaRPr lang="en-US"/>
            </a:p>
          </p:txBody>
        </p:sp>
        <p:sp>
          <p:nvSpPr>
            <p:cNvPr id="48149" name="Freeform 21"/>
            <p:cNvSpPr>
              <a:spLocks/>
            </p:cNvSpPr>
            <p:nvPr/>
          </p:nvSpPr>
          <p:spPr bwMode="auto">
            <a:xfrm>
              <a:off x="3554" y="2246"/>
              <a:ext cx="111" cy="86"/>
            </a:xfrm>
            <a:custGeom>
              <a:avLst/>
              <a:gdLst/>
              <a:ahLst/>
              <a:cxnLst>
                <a:cxn ang="0">
                  <a:pos x="111" y="43"/>
                </a:cxn>
                <a:cxn ang="0">
                  <a:pos x="110" y="35"/>
                </a:cxn>
                <a:cxn ang="0">
                  <a:pos x="106" y="24"/>
                </a:cxn>
                <a:cxn ang="0">
                  <a:pos x="99" y="17"/>
                </a:cxn>
                <a:cxn ang="0">
                  <a:pos x="91" y="10"/>
                </a:cxn>
                <a:cxn ang="0">
                  <a:pos x="81" y="5"/>
                </a:cxn>
                <a:cxn ang="0">
                  <a:pos x="69" y="2"/>
                </a:cxn>
                <a:cxn ang="0">
                  <a:pos x="58" y="0"/>
                </a:cxn>
                <a:cxn ang="0">
                  <a:pos x="46" y="0"/>
                </a:cxn>
                <a:cxn ang="0">
                  <a:pos x="35" y="4"/>
                </a:cxn>
                <a:cxn ang="0">
                  <a:pos x="24" y="7"/>
                </a:cxn>
                <a:cxn ang="0">
                  <a:pos x="15" y="14"/>
                </a:cxn>
                <a:cxn ang="0">
                  <a:pos x="7" y="21"/>
                </a:cxn>
                <a:cxn ang="0">
                  <a:pos x="2" y="29"/>
                </a:cxn>
                <a:cxn ang="0">
                  <a:pos x="0" y="38"/>
                </a:cxn>
                <a:cxn ang="0">
                  <a:pos x="0" y="48"/>
                </a:cxn>
                <a:cxn ang="0">
                  <a:pos x="2" y="57"/>
                </a:cxn>
                <a:cxn ang="0">
                  <a:pos x="7" y="66"/>
                </a:cxn>
                <a:cxn ang="0">
                  <a:pos x="15" y="73"/>
                </a:cxn>
                <a:cxn ang="0">
                  <a:pos x="24" y="80"/>
                </a:cxn>
                <a:cxn ang="0">
                  <a:pos x="35" y="83"/>
                </a:cxn>
                <a:cxn ang="0">
                  <a:pos x="46" y="86"/>
                </a:cxn>
                <a:cxn ang="0">
                  <a:pos x="58" y="86"/>
                </a:cxn>
                <a:cxn ang="0">
                  <a:pos x="71" y="85"/>
                </a:cxn>
                <a:cxn ang="0">
                  <a:pos x="81" y="81"/>
                </a:cxn>
                <a:cxn ang="0">
                  <a:pos x="91" y="76"/>
                </a:cxn>
                <a:cxn ang="0">
                  <a:pos x="99" y="69"/>
                </a:cxn>
                <a:cxn ang="0">
                  <a:pos x="106" y="61"/>
                </a:cxn>
                <a:cxn ang="0">
                  <a:pos x="110" y="52"/>
                </a:cxn>
                <a:cxn ang="0">
                  <a:pos x="111" y="43"/>
                </a:cxn>
                <a:cxn ang="0">
                  <a:pos x="111" y="43"/>
                </a:cxn>
              </a:cxnLst>
              <a:rect l="0" t="0" r="r" b="b"/>
              <a:pathLst>
                <a:path w="111" h="86">
                  <a:moveTo>
                    <a:pt x="111" y="43"/>
                  </a:moveTo>
                  <a:lnTo>
                    <a:pt x="110" y="35"/>
                  </a:lnTo>
                  <a:lnTo>
                    <a:pt x="106" y="24"/>
                  </a:lnTo>
                  <a:lnTo>
                    <a:pt x="99" y="17"/>
                  </a:lnTo>
                  <a:lnTo>
                    <a:pt x="91" y="10"/>
                  </a:lnTo>
                  <a:lnTo>
                    <a:pt x="81" y="5"/>
                  </a:lnTo>
                  <a:lnTo>
                    <a:pt x="69" y="2"/>
                  </a:lnTo>
                  <a:lnTo>
                    <a:pt x="58" y="0"/>
                  </a:lnTo>
                  <a:lnTo>
                    <a:pt x="46" y="0"/>
                  </a:lnTo>
                  <a:lnTo>
                    <a:pt x="35" y="4"/>
                  </a:lnTo>
                  <a:lnTo>
                    <a:pt x="24" y="7"/>
                  </a:lnTo>
                  <a:lnTo>
                    <a:pt x="15" y="14"/>
                  </a:lnTo>
                  <a:lnTo>
                    <a:pt x="7" y="21"/>
                  </a:lnTo>
                  <a:lnTo>
                    <a:pt x="2" y="29"/>
                  </a:lnTo>
                  <a:lnTo>
                    <a:pt x="0" y="38"/>
                  </a:lnTo>
                  <a:lnTo>
                    <a:pt x="0" y="48"/>
                  </a:lnTo>
                  <a:lnTo>
                    <a:pt x="2" y="57"/>
                  </a:lnTo>
                  <a:lnTo>
                    <a:pt x="7" y="66"/>
                  </a:lnTo>
                  <a:lnTo>
                    <a:pt x="15" y="73"/>
                  </a:lnTo>
                  <a:lnTo>
                    <a:pt x="24" y="80"/>
                  </a:lnTo>
                  <a:lnTo>
                    <a:pt x="35" y="83"/>
                  </a:lnTo>
                  <a:lnTo>
                    <a:pt x="46" y="86"/>
                  </a:lnTo>
                  <a:lnTo>
                    <a:pt x="58" y="86"/>
                  </a:lnTo>
                  <a:lnTo>
                    <a:pt x="71" y="85"/>
                  </a:lnTo>
                  <a:lnTo>
                    <a:pt x="81" y="81"/>
                  </a:lnTo>
                  <a:lnTo>
                    <a:pt x="91" y="76"/>
                  </a:lnTo>
                  <a:lnTo>
                    <a:pt x="99" y="69"/>
                  </a:lnTo>
                  <a:lnTo>
                    <a:pt x="106" y="61"/>
                  </a:lnTo>
                  <a:lnTo>
                    <a:pt x="110" y="52"/>
                  </a:lnTo>
                  <a:lnTo>
                    <a:pt x="111" y="43"/>
                  </a:lnTo>
                  <a:lnTo>
                    <a:pt x="111" y="43"/>
                  </a:lnTo>
                  <a:close/>
                </a:path>
              </a:pathLst>
            </a:custGeom>
            <a:solidFill>
              <a:srgbClr val="A1A1A1"/>
            </a:solidFill>
            <a:ln w="0">
              <a:solidFill>
                <a:srgbClr val="000000"/>
              </a:solidFill>
              <a:prstDash val="solid"/>
              <a:round/>
              <a:headEnd/>
              <a:tailEnd/>
            </a:ln>
          </p:spPr>
          <p:txBody>
            <a:bodyPr/>
            <a:lstStyle/>
            <a:p>
              <a:endParaRPr lang="en-US"/>
            </a:p>
          </p:txBody>
        </p:sp>
        <p:sp>
          <p:nvSpPr>
            <p:cNvPr id="48150" name="Freeform 22"/>
            <p:cNvSpPr>
              <a:spLocks/>
            </p:cNvSpPr>
            <p:nvPr/>
          </p:nvSpPr>
          <p:spPr bwMode="auto">
            <a:xfrm>
              <a:off x="3571" y="2258"/>
              <a:ext cx="82" cy="62"/>
            </a:xfrm>
            <a:custGeom>
              <a:avLst/>
              <a:gdLst/>
              <a:ahLst/>
              <a:cxnLst>
                <a:cxn ang="0">
                  <a:pos x="82" y="31"/>
                </a:cxn>
                <a:cxn ang="0">
                  <a:pos x="81" y="24"/>
                </a:cxn>
                <a:cxn ang="0">
                  <a:pos x="77" y="16"/>
                </a:cxn>
                <a:cxn ang="0">
                  <a:pos x="71" y="11"/>
                </a:cxn>
                <a:cxn ang="0">
                  <a:pos x="63" y="5"/>
                </a:cxn>
                <a:cxn ang="0">
                  <a:pos x="54" y="2"/>
                </a:cxn>
                <a:cxn ang="0">
                  <a:pos x="43" y="0"/>
                </a:cxn>
                <a:cxn ang="0">
                  <a:pos x="33" y="0"/>
                </a:cxn>
                <a:cxn ang="0">
                  <a:pos x="23" y="4"/>
                </a:cxn>
                <a:cxn ang="0">
                  <a:pos x="15" y="7"/>
                </a:cxn>
                <a:cxn ang="0">
                  <a:pos x="7" y="12"/>
                </a:cxn>
                <a:cxn ang="0">
                  <a:pos x="2" y="19"/>
                </a:cxn>
                <a:cxn ang="0">
                  <a:pos x="0" y="28"/>
                </a:cxn>
                <a:cxn ang="0">
                  <a:pos x="0" y="35"/>
                </a:cxn>
                <a:cxn ang="0">
                  <a:pos x="2" y="43"/>
                </a:cxn>
                <a:cxn ang="0">
                  <a:pos x="7" y="50"/>
                </a:cxn>
                <a:cxn ang="0">
                  <a:pos x="15" y="55"/>
                </a:cxn>
                <a:cxn ang="0">
                  <a:pos x="23" y="59"/>
                </a:cxn>
                <a:cxn ang="0">
                  <a:pos x="33" y="62"/>
                </a:cxn>
                <a:cxn ang="0">
                  <a:pos x="43" y="62"/>
                </a:cxn>
                <a:cxn ang="0">
                  <a:pos x="54" y="61"/>
                </a:cxn>
                <a:cxn ang="0">
                  <a:pos x="63" y="57"/>
                </a:cxn>
                <a:cxn ang="0">
                  <a:pos x="71" y="52"/>
                </a:cxn>
                <a:cxn ang="0">
                  <a:pos x="77" y="47"/>
                </a:cxn>
                <a:cxn ang="0">
                  <a:pos x="81" y="38"/>
                </a:cxn>
                <a:cxn ang="0">
                  <a:pos x="82" y="31"/>
                </a:cxn>
                <a:cxn ang="0">
                  <a:pos x="82" y="31"/>
                </a:cxn>
              </a:cxnLst>
              <a:rect l="0" t="0" r="r" b="b"/>
              <a:pathLst>
                <a:path w="82" h="62">
                  <a:moveTo>
                    <a:pt x="82" y="31"/>
                  </a:moveTo>
                  <a:lnTo>
                    <a:pt x="81" y="24"/>
                  </a:lnTo>
                  <a:lnTo>
                    <a:pt x="77" y="16"/>
                  </a:lnTo>
                  <a:lnTo>
                    <a:pt x="71" y="11"/>
                  </a:lnTo>
                  <a:lnTo>
                    <a:pt x="63" y="5"/>
                  </a:lnTo>
                  <a:lnTo>
                    <a:pt x="54" y="2"/>
                  </a:lnTo>
                  <a:lnTo>
                    <a:pt x="43" y="0"/>
                  </a:lnTo>
                  <a:lnTo>
                    <a:pt x="33" y="0"/>
                  </a:lnTo>
                  <a:lnTo>
                    <a:pt x="23" y="4"/>
                  </a:lnTo>
                  <a:lnTo>
                    <a:pt x="15" y="7"/>
                  </a:lnTo>
                  <a:lnTo>
                    <a:pt x="7" y="12"/>
                  </a:lnTo>
                  <a:lnTo>
                    <a:pt x="2" y="19"/>
                  </a:lnTo>
                  <a:lnTo>
                    <a:pt x="0" y="28"/>
                  </a:lnTo>
                  <a:lnTo>
                    <a:pt x="0" y="35"/>
                  </a:lnTo>
                  <a:lnTo>
                    <a:pt x="2" y="43"/>
                  </a:lnTo>
                  <a:lnTo>
                    <a:pt x="7" y="50"/>
                  </a:lnTo>
                  <a:lnTo>
                    <a:pt x="15" y="55"/>
                  </a:lnTo>
                  <a:lnTo>
                    <a:pt x="23" y="59"/>
                  </a:lnTo>
                  <a:lnTo>
                    <a:pt x="33" y="62"/>
                  </a:lnTo>
                  <a:lnTo>
                    <a:pt x="43" y="62"/>
                  </a:lnTo>
                  <a:lnTo>
                    <a:pt x="54" y="61"/>
                  </a:lnTo>
                  <a:lnTo>
                    <a:pt x="63" y="57"/>
                  </a:lnTo>
                  <a:lnTo>
                    <a:pt x="71" y="52"/>
                  </a:lnTo>
                  <a:lnTo>
                    <a:pt x="77" y="47"/>
                  </a:lnTo>
                  <a:lnTo>
                    <a:pt x="81" y="38"/>
                  </a:lnTo>
                  <a:lnTo>
                    <a:pt x="82" y="31"/>
                  </a:lnTo>
                  <a:lnTo>
                    <a:pt x="82" y="31"/>
                  </a:lnTo>
                  <a:close/>
                </a:path>
              </a:pathLst>
            </a:custGeom>
            <a:solidFill>
              <a:srgbClr val="A1A1A1"/>
            </a:solidFill>
            <a:ln w="0">
              <a:solidFill>
                <a:srgbClr val="000000"/>
              </a:solidFill>
              <a:prstDash val="solid"/>
              <a:round/>
              <a:headEnd/>
              <a:tailEnd/>
            </a:ln>
          </p:spPr>
          <p:txBody>
            <a:bodyPr/>
            <a:lstStyle/>
            <a:p>
              <a:endParaRPr lang="en-US"/>
            </a:p>
          </p:txBody>
        </p:sp>
        <p:sp>
          <p:nvSpPr>
            <p:cNvPr id="48151" name="Freeform 23"/>
            <p:cNvSpPr>
              <a:spLocks/>
            </p:cNvSpPr>
            <p:nvPr/>
          </p:nvSpPr>
          <p:spPr bwMode="auto">
            <a:xfrm>
              <a:off x="3474" y="2165"/>
              <a:ext cx="41" cy="31"/>
            </a:xfrm>
            <a:custGeom>
              <a:avLst/>
              <a:gdLst/>
              <a:ahLst/>
              <a:cxnLst>
                <a:cxn ang="0">
                  <a:pos x="41" y="15"/>
                </a:cxn>
                <a:cxn ang="0">
                  <a:pos x="40" y="10"/>
                </a:cxn>
                <a:cxn ang="0">
                  <a:pos x="36" y="5"/>
                </a:cxn>
                <a:cxn ang="0">
                  <a:pos x="31" y="2"/>
                </a:cxn>
                <a:cxn ang="0">
                  <a:pos x="24" y="0"/>
                </a:cxn>
                <a:cxn ang="0">
                  <a:pos x="16" y="0"/>
                </a:cxn>
                <a:cxn ang="0">
                  <a:pos x="10" y="2"/>
                </a:cxn>
                <a:cxn ang="0">
                  <a:pos x="5" y="5"/>
                </a:cxn>
                <a:cxn ang="0">
                  <a:pos x="1" y="10"/>
                </a:cxn>
                <a:cxn ang="0">
                  <a:pos x="0" y="15"/>
                </a:cxn>
                <a:cxn ang="0">
                  <a:pos x="1" y="21"/>
                </a:cxn>
                <a:cxn ang="0">
                  <a:pos x="5" y="26"/>
                </a:cxn>
                <a:cxn ang="0">
                  <a:pos x="10" y="29"/>
                </a:cxn>
                <a:cxn ang="0">
                  <a:pos x="16" y="31"/>
                </a:cxn>
                <a:cxn ang="0">
                  <a:pos x="24" y="31"/>
                </a:cxn>
                <a:cxn ang="0">
                  <a:pos x="31" y="29"/>
                </a:cxn>
                <a:cxn ang="0">
                  <a:pos x="36" y="26"/>
                </a:cxn>
                <a:cxn ang="0">
                  <a:pos x="40" y="21"/>
                </a:cxn>
                <a:cxn ang="0">
                  <a:pos x="41" y="15"/>
                </a:cxn>
                <a:cxn ang="0">
                  <a:pos x="41" y="15"/>
                </a:cxn>
              </a:cxnLst>
              <a:rect l="0" t="0" r="r" b="b"/>
              <a:pathLst>
                <a:path w="41" h="31">
                  <a:moveTo>
                    <a:pt x="41" y="15"/>
                  </a:moveTo>
                  <a:lnTo>
                    <a:pt x="40" y="10"/>
                  </a:lnTo>
                  <a:lnTo>
                    <a:pt x="36" y="5"/>
                  </a:lnTo>
                  <a:lnTo>
                    <a:pt x="31" y="2"/>
                  </a:lnTo>
                  <a:lnTo>
                    <a:pt x="24" y="0"/>
                  </a:lnTo>
                  <a:lnTo>
                    <a:pt x="16" y="0"/>
                  </a:lnTo>
                  <a:lnTo>
                    <a:pt x="10" y="2"/>
                  </a:lnTo>
                  <a:lnTo>
                    <a:pt x="5" y="5"/>
                  </a:lnTo>
                  <a:lnTo>
                    <a:pt x="1" y="10"/>
                  </a:lnTo>
                  <a:lnTo>
                    <a:pt x="0" y="15"/>
                  </a:lnTo>
                  <a:lnTo>
                    <a:pt x="1" y="21"/>
                  </a:lnTo>
                  <a:lnTo>
                    <a:pt x="5" y="26"/>
                  </a:lnTo>
                  <a:lnTo>
                    <a:pt x="10" y="29"/>
                  </a:lnTo>
                  <a:lnTo>
                    <a:pt x="16" y="31"/>
                  </a:lnTo>
                  <a:lnTo>
                    <a:pt x="24" y="31"/>
                  </a:lnTo>
                  <a:lnTo>
                    <a:pt x="31" y="29"/>
                  </a:lnTo>
                  <a:lnTo>
                    <a:pt x="36" y="26"/>
                  </a:lnTo>
                  <a:lnTo>
                    <a:pt x="40" y="21"/>
                  </a:lnTo>
                  <a:lnTo>
                    <a:pt x="41" y="15"/>
                  </a:lnTo>
                  <a:lnTo>
                    <a:pt x="41" y="15"/>
                  </a:lnTo>
                  <a:close/>
                </a:path>
              </a:pathLst>
            </a:custGeom>
            <a:solidFill>
              <a:srgbClr val="F0F0F0"/>
            </a:solidFill>
            <a:ln w="0">
              <a:solidFill>
                <a:srgbClr val="000000"/>
              </a:solidFill>
              <a:prstDash val="solid"/>
              <a:round/>
              <a:headEnd/>
              <a:tailEnd/>
            </a:ln>
          </p:spPr>
          <p:txBody>
            <a:bodyPr/>
            <a:lstStyle/>
            <a:p>
              <a:endParaRPr lang="en-US"/>
            </a:p>
          </p:txBody>
        </p:sp>
        <p:sp>
          <p:nvSpPr>
            <p:cNvPr id="48152" name="Freeform 24"/>
            <p:cNvSpPr>
              <a:spLocks/>
            </p:cNvSpPr>
            <p:nvPr/>
          </p:nvSpPr>
          <p:spPr bwMode="auto">
            <a:xfrm>
              <a:off x="3737" y="2180"/>
              <a:ext cx="44" cy="32"/>
            </a:xfrm>
            <a:custGeom>
              <a:avLst/>
              <a:gdLst/>
              <a:ahLst/>
              <a:cxnLst>
                <a:cxn ang="0">
                  <a:pos x="44" y="16"/>
                </a:cxn>
                <a:cxn ang="0">
                  <a:pos x="43" y="11"/>
                </a:cxn>
                <a:cxn ang="0">
                  <a:pos x="39" y="6"/>
                </a:cxn>
                <a:cxn ang="0">
                  <a:pos x="34" y="2"/>
                </a:cxn>
                <a:cxn ang="0">
                  <a:pos x="26" y="0"/>
                </a:cxn>
                <a:cxn ang="0">
                  <a:pos x="18" y="0"/>
                </a:cxn>
                <a:cxn ang="0">
                  <a:pos x="12" y="2"/>
                </a:cxn>
                <a:cxn ang="0">
                  <a:pos x="5" y="6"/>
                </a:cxn>
                <a:cxn ang="0">
                  <a:pos x="1" y="11"/>
                </a:cxn>
                <a:cxn ang="0">
                  <a:pos x="0" y="16"/>
                </a:cxn>
                <a:cxn ang="0">
                  <a:pos x="1" y="21"/>
                </a:cxn>
                <a:cxn ang="0">
                  <a:pos x="5" y="26"/>
                </a:cxn>
                <a:cxn ang="0">
                  <a:pos x="11" y="30"/>
                </a:cxn>
                <a:cxn ang="0">
                  <a:pos x="18" y="32"/>
                </a:cxn>
                <a:cxn ang="0">
                  <a:pos x="26" y="32"/>
                </a:cxn>
                <a:cxn ang="0">
                  <a:pos x="32" y="30"/>
                </a:cxn>
                <a:cxn ang="0">
                  <a:pos x="39" y="26"/>
                </a:cxn>
                <a:cxn ang="0">
                  <a:pos x="43" y="21"/>
                </a:cxn>
                <a:cxn ang="0">
                  <a:pos x="44" y="16"/>
                </a:cxn>
                <a:cxn ang="0">
                  <a:pos x="44" y="16"/>
                </a:cxn>
              </a:cxnLst>
              <a:rect l="0" t="0" r="r" b="b"/>
              <a:pathLst>
                <a:path w="44" h="32">
                  <a:moveTo>
                    <a:pt x="44" y="16"/>
                  </a:moveTo>
                  <a:lnTo>
                    <a:pt x="43" y="11"/>
                  </a:lnTo>
                  <a:lnTo>
                    <a:pt x="39" y="6"/>
                  </a:lnTo>
                  <a:lnTo>
                    <a:pt x="34" y="2"/>
                  </a:lnTo>
                  <a:lnTo>
                    <a:pt x="26" y="0"/>
                  </a:lnTo>
                  <a:lnTo>
                    <a:pt x="18" y="0"/>
                  </a:lnTo>
                  <a:lnTo>
                    <a:pt x="12" y="2"/>
                  </a:lnTo>
                  <a:lnTo>
                    <a:pt x="5" y="6"/>
                  </a:lnTo>
                  <a:lnTo>
                    <a:pt x="1" y="11"/>
                  </a:lnTo>
                  <a:lnTo>
                    <a:pt x="0" y="16"/>
                  </a:lnTo>
                  <a:lnTo>
                    <a:pt x="1" y="21"/>
                  </a:lnTo>
                  <a:lnTo>
                    <a:pt x="5" y="26"/>
                  </a:lnTo>
                  <a:lnTo>
                    <a:pt x="11" y="30"/>
                  </a:lnTo>
                  <a:lnTo>
                    <a:pt x="18" y="32"/>
                  </a:lnTo>
                  <a:lnTo>
                    <a:pt x="26" y="32"/>
                  </a:lnTo>
                  <a:lnTo>
                    <a:pt x="32" y="30"/>
                  </a:lnTo>
                  <a:lnTo>
                    <a:pt x="39" y="26"/>
                  </a:lnTo>
                  <a:lnTo>
                    <a:pt x="43" y="21"/>
                  </a:lnTo>
                  <a:lnTo>
                    <a:pt x="44" y="16"/>
                  </a:lnTo>
                  <a:lnTo>
                    <a:pt x="44" y="16"/>
                  </a:lnTo>
                  <a:close/>
                </a:path>
              </a:pathLst>
            </a:custGeom>
            <a:solidFill>
              <a:srgbClr val="F0F0F0"/>
            </a:solidFill>
            <a:ln w="0">
              <a:solidFill>
                <a:srgbClr val="000000"/>
              </a:solidFill>
              <a:prstDash val="solid"/>
              <a:round/>
              <a:headEnd/>
              <a:tailEnd/>
            </a:ln>
          </p:spPr>
          <p:txBody>
            <a:bodyPr/>
            <a:lstStyle/>
            <a:p>
              <a:endParaRPr lang="en-US"/>
            </a:p>
          </p:txBody>
        </p:sp>
        <p:sp>
          <p:nvSpPr>
            <p:cNvPr id="48153" name="Rectangle 25"/>
            <p:cNvSpPr>
              <a:spLocks noChangeArrowheads="1"/>
            </p:cNvSpPr>
            <p:nvPr/>
          </p:nvSpPr>
          <p:spPr bwMode="auto">
            <a:xfrm rot="20820000">
              <a:off x="3278" y="1855"/>
              <a:ext cx="87" cy="144"/>
            </a:xfrm>
            <a:prstGeom prst="rect">
              <a:avLst/>
            </a:prstGeom>
            <a:noFill/>
            <a:ln w="9525">
              <a:noFill/>
              <a:miter lim="800000"/>
              <a:headEnd/>
              <a:tailEnd/>
            </a:ln>
          </p:spPr>
          <p:txBody>
            <a:bodyPr wrap="none" lIns="0" tIns="0" rIns="0" bIns="0">
              <a:spAutoFit/>
            </a:bodyPr>
            <a:lstStyle/>
            <a:p>
              <a:pPr algn="ctr" eaLnBrk="1" hangingPunct="1">
                <a:spcBef>
                  <a:spcPct val="20000"/>
                </a:spcBef>
                <a:buClr>
                  <a:schemeClr val="accent2"/>
                </a:buClr>
                <a:buSzPct val="80000"/>
                <a:buFont typeface="Wingdings" pitchFamily="2" charset="2"/>
                <a:buNone/>
              </a:pPr>
              <a:r>
                <a:rPr lang="en-US" sz="1500" b="1">
                  <a:solidFill>
                    <a:srgbClr val="000000"/>
                  </a:solidFill>
                  <a:latin typeface="Arial" charset="0"/>
                </a:rPr>
                <a:t>A</a:t>
              </a:r>
              <a:endParaRPr lang="en-US" sz="2400" b="1">
                <a:latin typeface="Times New Roman" pitchFamily="18" charset="0"/>
              </a:endParaRPr>
            </a:p>
          </p:txBody>
        </p:sp>
        <p:sp>
          <p:nvSpPr>
            <p:cNvPr id="48154" name="Rectangle 26"/>
            <p:cNvSpPr>
              <a:spLocks noChangeArrowheads="1"/>
            </p:cNvSpPr>
            <p:nvPr/>
          </p:nvSpPr>
          <p:spPr bwMode="auto">
            <a:xfrm rot="20940000">
              <a:off x="3355" y="1832"/>
              <a:ext cx="93" cy="144"/>
            </a:xfrm>
            <a:prstGeom prst="rect">
              <a:avLst/>
            </a:prstGeom>
            <a:noFill/>
            <a:ln w="9525">
              <a:noFill/>
              <a:miter lim="800000"/>
              <a:headEnd/>
              <a:tailEnd/>
            </a:ln>
          </p:spPr>
          <p:txBody>
            <a:bodyPr wrap="none" lIns="0" tIns="0" rIns="0" bIns="0">
              <a:spAutoFit/>
            </a:bodyPr>
            <a:lstStyle/>
            <a:p>
              <a:pPr algn="ctr" eaLnBrk="1" hangingPunct="1">
                <a:spcBef>
                  <a:spcPct val="20000"/>
                </a:spcBef>
                <a:buClr>
                  <a:schemeClr val="accent2"/>
                </a:buClr>
                <a:buSzPct val="80000"/>
                <a:buFont typeface="Wingdings" pitchFamily="2" charset="2"/>
                <a:buNone/>
              </a:pPr>
              <a:r>
                <a:rPr lang="en-US" sz="1500" b="1">
                  <a:solidFill>
                    <a:srgbClr val="000000"/>
                  </a:solidFill>
                  <a:latin typeface="Arial" charset="0"/>
                </a:rPr>
                <a:t>O</a:t>
              </a:r>
              <a:endParaRPr lang="en-US" sz="2400" b="1">
                <a:latin typeface="Times New Roman" pitchFamily="18" charset="0"/>
              </a:endParaRPr>
            </a:p>
          </p:txBody>
        </p:sp>
        <p:sp>
          <p:nvSpPr>
            <p:cNvPr id="48155" name="Rectangle 27"/>
            <p:cNvSpPr>
              <a:spLocks noChangeArrowheads="1"/>
            </p:cNvSpPr>
            <p:nvPr/>
          </p:nvSpPr>
          <p:spPr bwMode="auto">
            <a:xfrm rot="21060000">
              <a:off x="3440" y="1815"/>
              <a:ext cx="87" cy="144"/>
            </a:xfrm>
            <a:prstGeom prst="rect">
              <a:avLst/>
            </a:prstGeom>
            <a:noFill/>
            <a:ln w="9525">
              <a:noFill/>
              <a:miter lim="800000"/>
              <a:headEnd/>
              <a:tailEnd/>
            </a:ln>
          </p:spPr>
          <p:txBody>
            <a:bodyPr wrap="none" lIns="0" tIns="0" rIns="0" bIns="0">
              <a:spAutoFit/>
            </a:bodyPr>
            <a:lstStyle/>
            <a:p>
              <a:pPr algn="ctr" eaLnBrk="1" hangingPunct="1">
                <a:spcBef>
                  <a:spcPct val="20000"/>
                </a:spcBef>
                <a:buClr>
                  <a:schemeClr val="accent2"/>
                </a:buClr>
                <a:buSzPct val="80000"/>
                <a:buFont typeface="Wingdings" pitchFamily="2" charset="2"/>
                <a:buNone/>
              </a:pPr>
              <a:r>
                <a:rPr lang="en-US" sz="1500" b="1">
                  <a:solidFill>
                    <a:srgbClr val="000000"/>
                  </a:solidFill>
                  <a:latin typeface="Arial" charset="0"/>
                </a:rPr>
                <a:t>R</a:t>
              </a:r>
              <a:endParaRPr lang="en-US" sz="2400" b="1">
                <a:latin typeface="Times New Roman" pitchFamily="18" charset="0"/>
              </a:endParaRPr>
            </a:p>
          </p:txBody>
        </p:sp>
        <p:sp>
          <p:nvSpPr>
            <p:cNvPr id="48156" name="Rectangle 28"/>
            <p:cNvSpPr>
              <a:spLocks noChangeArrowheads="1"/>
            </p:cNvSpPr>
            <p:nvPr/>
          </p:nvSpPr>
          <p:spPr bwMode="auto">
            <a:xfrm>
              <a:off x="3527" y="1801"/>
              <a:ext cx="67" cy="144"/>
            </a:xfrm>
            <a:prstGeom prst="rect">
              <a:avLst/>
            </a:prstGeom>
            <a:noFill/>
            <a:ln w="9525">
              <a:noFill/>
              <a:miter lim="800000"/>
              <a:headEnd/>
              <a:tailEnd/>
            </a:ln>
          </p:spPr>
          <p:txBody>
            <a:bodyPr wrap="none" lIns="0" tIns="0" rIns="0" bIns="0">
              <a:spAutoFit/>
            </a:bodyPr>
            <a:lstStyle/>
            <a:p>
              <a:pPr algn="ctr" eaLnBrk="1" hangingPunct="1">
                <a:spcBef>
                  <a:spcPct val="20000"/>
                </a:spcBef>
                <a:buClr>
                  <a:schemeClr val="accent2"/>
                </a:buClr>
                <a:buSzPct val="80000"/>
                <a:buFont typeface="Wingdings" pitchFamily="2" charset="2"/>
                <a:buNone/>
              </a:pPr>
              <a:r>
                <a:rPr lang="en-US" sz="1500" b="1">
                  <a:solidFill>
                    <a:srgbClr val="000000"/>
                  </a:solidFill>
                  <a:latin typeface="Arial" charset="0"/>
                </a:rPr>
                <a:t>1</a:t>
              </a:r>
              <a:endParaRPr lang="en-US" sz="2400" b="1">
                <a:latin typeface="Times New Roman" pitchFamily="18" charset="0"/>
              </a:endParaRPr>
            </a:p>
          </p:txBody>
        </p:sp>
        <p:sp>
          <p:nvSpPr>
            <p:cNvPr id="48157" name="Rectangle 29"/>
            <p:cNvSpPr>
              <a:spLocks noChangeArrowheads="1"/>
            </p:cNvSpPr>
            <p:nvPr/>
          </p:nvSpPr>
          <p:spPr bwMode="auto">
            <a:xfrm rot="540000">
              <a:off x="3884" y="1846"/>
              <a:ext cx="87" cy="144"/>
            </a:xfrm>
            <a:prstGeom prst="rect">
              <a:avLst/>
            </a:prstGeom>
            <a:noFill/>
            <a:ln w="9525">
              <a:noFill/>
              <a:miter lim="800000"/>
              <a:headEnd/>
              <a:tailEnd/>
            </a:ln>
          </p:spPr>
          <p:txBody>
            <a:bodyPr wrap="none" lIns="0" tIns="0" rIns="0" bIns="0">
              <a:spAutoFit/>
            </a:bodyPr>
            <a:lstStyle/>
            <a:p>
              <a:pPr algn="ctr" eaLnBrk="1" hangingPunct="1">
                <a:spcBef>
                  <a:spcPct val="20000"/>
                </a:spcBef>
                <a:buClr>
                  <a:schemeClr val="accent2"/>
                </a:buClr>
                <a:buSzPct val="80000"/>
                <a:buFont typeface="Wingdings" pitchFamily="2" charset="2"/>
                <a:buNone/>
              </a:pPr>
              <a:r>
                <a:rPr lang="en-US" sz="1500" b="1">
                  <a:solidFill>
                    <a:srgbClr val="000000"/>
                  </a:solidFill>
                  <a:latin typeface="Arial" charset="0"/>
                </a:rPr>
                <a:t>R</a:t>
              </a:r>
              <a:endParaRPr lang="en-US" sz="2400" b="1">
                <a:latin typeface="Times New Roman" pitchFamily="18" charset="0"/>
              </a:endParaRPr>
            </a:p>
          </p:txBody>
        </p:sp>
        <p:sp>
          <p:nvSpPr>
            <p:cNvPr id="48158" name="Rectangle 30"/>
            <p:cNvSpPr>
              <a:spLocks noChangeArrowheads="1"/>
            </p:cNvSpPr>
            <p:nvPr/>
          </p:nvSpPr>
          <p:spPr bwMode="auto">
            <a:xfrm rot="780000">
              <a:off x="3957" y="1869"/>
              <a:ext cx="73" cy="144"/>
            </a:xfrm>
            <a:prstGeom prst="rect">
              <a:avLst/>
            </a:prstGeom>
            <a:noFill/>
            <a:ln w="9525">
              <a:noFill/>
              <a:miter lim="800000"/>
              <a:headEnd/>
              <a:tailEnd/>
            </a:ln>
          </p:spPr>
          <p:txBody>
            <a:bodyPr wrap="none" lIns="0" tIns="0" rIns="0" bIns="0">
              <a:spAutoFit/>
            </a:bodyPr>
            <a:lstStyle/>
            <a:p>
              <a:pPr algn="ctr" eaLnBrk="1" hangingPunct="1">
                <a:spcBef>
                  <a:spcPct val="20000"/>
                </a:spcBef>
                <a:buClr>
                  <a:schemeClr val="accent2"/>
                </a:buClr>
                <a:buSzPct val="80000"/>
                <a:buFont typeface="Wingdings" pitchFamily="2" charset="2"/>
                <a:buNone/>
              </a:pPr>
              <a:r>
                <a:rPr lang="en-US" sz="1500" b="1">
                  <a:solidFill>
                    <a:srgbClr val="000000"/>
                  </a:solidFill>
                  <a:latin typeface="Arial" charset="0"/>
                </a:rPr>
                <a:t>T</a:t>
              </a:r>
              <a:endParaRPr lang="en-US" sz="2400" b="1">
                <a:latin typeface="Times New Roman" pitchFamily="18" charset="0"/>
              </a:endParaRPr>
            </a:p>
          </p:txBody>
        </p:sp>
        <p:sp>
          <p:nvSpPr>
            <p:cNvPr id="48159" name="Rectangle 31"/>
            <p:cNvSpPr>
              <a:spLocks noChangeArrowheads="1"/>
            </p:cNvSpPr>
            <p:nvPr/>
          </p:nvSpPr>
          <p:spPr bwMode="auto">
            <a:xfrm>
              <a:off x="4248" y="2933"/>
              <a:ext cx="258" cy="159"/>
            </a:xfrm>
            <a:prstGeom prst="rect">
              <a:avLst/>
            </a:prstGeom>
            <a:solidFill>
              <a:srgbClr val="80FFFF"/>
            </a:solidFill>
            <a:ln w="9525">
              <a:noFill/>
              <a:miter lim="800000"/>
              <a:headEnd/>
              <a:tailEnd/>
            </a:ln>
          </p:spPr>
          <p:txBody>
            <a:bodyPr/>
            <a:lstStyle/>
            <a:p>
              <a:endParaRPr lang="en-US"/>
            </a:p>
          </p:txBody>
        </p:sp>
        <p:sp>
          <p:nvSpPr>
            <p:cNvPr id="48160" name="Rectangle 32"/>
            <p:cNvSpPr>
              <a:spLocks noChangeArrowheads="1"/>
            </p:cNvSpPr>
            <p:nvPr/>
          </p:nvSpPr>
          <p:spPr bwMode="auto">
            <a:xfrm>
              <a:off x="3295" y="2933"/>
              <a:ext cx="968" cy="159"/>
            </a:xfrm>
            <a:prstGeom prst="rect">
              <a:avLst/>
            </a:prstGeom>
            <a:solidFill>
              <a:srgbClr val="80FF80"/>
            </a:solidFill>
            <a:ln w="9525">
              <a:noFill/>
              <a:miter lim="800000"/>
              <a:headEnd/>
              <a:tailEnd/>
            </a:ln>
          </p:spPr>
          <p:txBody>
            <a:bodyPr/>
            <a:lstStyle/>
            <a:p>
              <a:endParaRPr lang="en-US"/>
            </a:p>
          </p:txBody>
        </p:sp>
        <p:sp>
          <p:nvSpPr>
            <p:cNvPr id="48161" name="Rectangle 33"/>
            <p:cNvSpPr>
              <a:spLocks noChangeArrowheads="1"/>
            </p:cNvSpPr>
            <p:nvPr/>
          </p:nvSpPr>
          <p:spPr bwMode="auto">
            <a:xfrm>
              <a:off x="3339" y="2949"/>
              <a:ext cx="87" cy="144"/>
            </a:xfrm>
            <a:prstGeom prst="rect">
              <a:avLst/>
            </a:prstGeom>
            <a:noFill/>
            <a:ln w="9525">
              <a:noFill/>
              <a:miter lim="800000"/>
              <a:headEnd/>
              <a:tailEnd/>
            </a:ln>
          </p:spPr>
          <p:txBody>
            <a:bodyPr wrap="none" lIns="0" tIns="0" rIns="0" bIns="0">
              <a:spAutoFit/>
            </a:bodyPr>
            <a:lstStyle/>
            <a:p>
              <a:pPr algn="ctr" eaLnBrk="1" hangingPunct="1">
                <a:spcBef>
                  <a:spcPct val="20000"/>
                </a:spcBef>
                <a:buClr>
                  <a:schemeClr val="accent2"/>
                </a:buClr>
                <a:buSzPct val="80000"/>
                <a:buFont typeface="Wingdings" pitchFamily="2" charset="2"/>
                <a:buNone/>
              </a:pPr>
              <a:r>
                <a:rPr lang="en-US" sz="1500" b="1">
                  <a:solidFill>
                    <a:srgbClr val="000000"/>
                  </a:solidFill>
                  <a:latin typeface="Arial" charset="0"/>
                </a:rPr>
                <a:t>A</a:t>
              </a:r>
              <a:endParaRPr lang="en-US" sz="2400" b="1">
                <a:latin typeface="Times New Roman" pitchFamily="18" charset="0"/>
              </a:endParaRPr>
            </a:p>
          </p:txBody>
        </p:sp>
        <p:sp>
          <p:nvSpPr>
            <p:cNvPr id="48162" name="Rectangle 34"/>
            <p:cNvSpPr>
              <a:spLocks noChangeArrowheads="1"/>
            </p:cNvSpPr>
            <p:nvPr/>
          </p:nvSpPr>
          <p:spPr bwMode="auto">
            <a:xfrm>
              <a:off x="3457" y="2949"/>
              <a:ext cx="93" cy="144"/>
            </a:xfrm>
            <a:prstGeom prst="rect">
              <a:avLst/>
            </a:prstGeom>
            <a:noFill/>
            <a:ln w="9525">
              <a:noFill/>
              <a:miter lim="800000"/>
              <a:headEnd/>
              <a:tailEnd/>
            </a:ln>
          </p:spPr>
          <p:txBody>
            <a:bodyPr wrap="none" lIns="0" tIns="0" rIns="0" bIns="0">
              <a:spAutoFit/>
            </a:bodyPr>
            <a:lstStyle/>
            <a:p>
              <a:pPr algn="ctr" eaLnBrk="1" hangingPunct="1">
                <a:spcBef>
                  <a:spcPct val="20000"/>
                </a:spcBef>
                <a:buClr>
                  <a:schemeClr val="accent2"/>
                </a:buClr>
                <a:buSzPct val="80000"/>
                <a:buFont typeface="Wingdings" pitchFamily="2" charset="2"/>
                <a:buNone/>
              </a:pPr>
              <a:r>
                <a:rPr lang="en-US" sz="1500" b="1">
                  <a:solidFill>
                    <a:srgbClr val="000000"/>
                  </a:solidFill>
                  <a:latin typeface="Arial" charset="0"/>
                </a:rPr>
                <a:t>O</a:t>
              </a:r>
              <a:endParaRPr lang="en-US" sz="2400" b="1">
                <a:latin typeface="Times New Roman" pitchFamily="18" charset="0"/>
              </a:endParaRPr>
            </a:p>
          </p:txBody>
        </p:sp>
        <p:sp>
          <p:nvSpPr>
            <p:cNvPr id="48163" name="Rectangle 35"/>
            <p:cNvSpPr>
              <a:spLocks noChangeArrowheads="1"/>
            </p:cNvSpPr>
            <p:nvPr/>
          </p:nvSpPr>
          <p:spPr bwMode="auto">
            <a:xfrm>
              <a:off x="3580" y="2949"/>
              <a:ext cx="87" cy="144"/>
            </a:xfrm>
            <a:prstGeom prst="rect">
              <a:avLst/>
            </a:prstGeom>
            <a:noFill/>
            <a:ln w="9525">
              <a:noFill/>
              <a:miter lim="800000"/>
              <a:headEnd/>
              <a:tailEnd/>
            </a:ln>
          </p:spPr>
          <p:txBody>
            <a:bodyPr wrap="none" lIns="0" tIns="0" rIns="0" bIns="0">
              <a:spAutoFit/>
            </a:bodyPr>
            <a:lstStyle/>
            <a:p>
              <a:pPr algn="ctr" eaLnBrk="1" hangingPunct="1">
                <a:spcBef>
                  <a:spcPct val="20000"/>
                </a:spcBef>
                <a:buClr>
                  <a:schemeClr val="accent2"/>
                </a:buClr>
                <a:buSzPct val="80000"/>
                <a:buFont typeface="Wingdings" pitchFamily="2" charset="2"/>
                <a:buNone/>
              </a:pPr>
              <a:r>
                <a:rPr lang="en-US" sz="1500" b="1">
                  <a:solidFill>
                    <a:srgbClr val="000000"/>
                  </a:solidFill>
                  <a:latin typeface="Arial" charset="0"/>
                </a:rPr>
                <a:t>R</a:t>
              </a:r>
              <a:endParaRPr lang="en-US" sz="2400" b="1">
                <a:latin typeface="Times New Roman" pitchFamily="18" charset="0"/>
              </a:endParaRPr>
            </a:p>
          </p:txBody>
        </p:sp>
        <p:sp>
          <p:nvSpPr>
            <p:cNvPr id="48164" name="Rectangle 36"/>
            <p:cNvSpPr>
              <a:spLocks noChangeArrowheads="1"/>
            </p:cNvSpPr>
            <p:nvPr/>
          </p:nvSpPr>
          <p:spPr bwMode="auto">
            <a:xfrm>
              <a:off x="3715" y="2946"/>
              <a:ext cx="67" cy="144"/>
            </a:xfrm>
            <a:prstGeom prst="rect">
              <a:avLst/>
            </a:prstGeom>
            <a:noFill/>
            <a:ln w="9525">
              <a:noFill/>
              <a:miter lim="800000"/>
              <a:headEnd/>
              <a:tailEnd/>
            </a:ln>
          </p:spPr>
          <p:txBody>
            <a:bodyPr wrap="none" lIns="0" tIns="0" rIns="0" bIns="0">
              <a:spAutoFit/>
            </a:bodyPr>
            <a:lstStyle/>
            <a:p>
              <a:pPr algn="ctr" eaLnBrk="1" hangingPunct="1">
                <a:spcBef>
                  <a:spcPct val="20000"/>
                </a:spcBef>
                <a:buClr>
                  <a:schemeClr val="accent2"/>
                </a:buClr>
                <a:buSzPct val="80000"/>
                <a:buFont typeface="Wingdings" pitchFamily="2" charset="2"/>
                <a:buNone/>
              </a:pPr>
              <a:r>
                <a:rPr lang="en-US" sz="1500" b="1">
                  <a:solidFill>
                    <a:srgbClr val="000000"/>
                  </a:solidFill>
                  <a:latin typeface="Arial" charset="0"/>
                </a:rPr>
                <a:t>1</a:t>
              </a:r>
              <a:endParaRPr lang="en-US" sz="2400" b="1">
                <a:latin typeface="Times New Roman" pitchFamily="18" charset="0"/>
              </a:endParaRPr>
            </a:p>
          </p:txBody>
        </p:sp>
        <p:sp>
          <p:nvSpPr>
            <p:cNvPr id="48165" name="Rectangle 37"/>
            <p:cNvSpPr>
              <a:spLocks noChangeArrowheads="1"/>
            </p:cNvSpPr>
            <p:nvPr/>
          </p:nvSpPr>
          <p:spPr bwMode="auto">
            <a:xfrm>
              <a:off x="4304" y="2951"/>
              <a:ext cx="87" cy="144"/>
            </a:xfrm>
            <a:prstGeom prst="rect">
              <a:avLst/>
            </a:prstGeom>
            <a:noFill/>
            <a:ln w="9525">
              <a:noFill/>
              <a:miter lim="800000"/>
              <a:headEnd/>
              <a:tailEnd/>
            </a:ln>
          </p:spPr>
          <p:txBody>
            <a:bodyPr wrap="none" lIns="0" tIns="0" rIns="0" bIns="0">
              <a:spAutoFit/>
            </a:bodyPr>
            <a:lstStyle/>
            <a:p>
              <a:pPr algn="ctr" eaLnBrk="1" hangingPunct="1">
                <a:spcBef>
                  <a:spcPct val="20000"/>
                </a:spcBef>
                <a:buClr>
                  <a:schemeClr val="accent2"/>
                </a:buClr>
                <a:buSzPct val="80000"/>
                <a:buFont typeface="Wingdings" pitchFamily="2" charset="2"/>
                <a:buNone/>
              </a:pPr>
              <a:r>
                <a:rPr lang="en-US" sz="1500" b="1">
                  <a:solidFill>
                    <a:srgbClr val="000000"/>
                  </a:solidFill>
                  <a:latin typeface="Arial" charset="0"/>
                </a:rPr>
                <a:t>R</a:t>
              </a:r>
              <a:endParaRPr lang="en-US" sz="2400" b="1">
                <a:latin typeface="Times New Roman" pitchFamily="18" charset="0"/>
              </a:endParaRPr>
            </a:p>
          </p:txBody>
        </p:sp>
        <p:sp>
          <p:nvSpPr>
            <p:cNvPr id="48166" name="Rectangle 38"/>
            <p:cNvSpPr>
              <a:spLocks noChangeArrowheads="1"/>
            </p:cNvSpPr>
            <p:nvPr/>
          </p:nvSpPr>
          <p:spPr bwMode="auto">
            <a:xfrm>
              <a:off x="4431" y="2951"/>
              <a:ext cx="73" cy="144"/>
            </a:xfrm>
            <a:prstGeom prst="rect">
              <a:avLst/>
            </a:prstGeom>
            <a:noFill/>
            <a:ln w="9525">
              <a:noFill/>
              <a:miter lim="800000"/>
              <a:headEnd/>
              <a:tailEnd/>
            </a:ln>
          </p:spPr>
          <p:txBody>
            <a:bodyPr wrap="none" lIns="0" tIns="0" rIns="0" bIns="0">
              <a:spAutoFit/>
            </a:bodyPr>
            <a:lstStyle/>
            <a:p>
              <a:pPr algn="ctr" eaLnBrk="1" hangingPunct="1">
                <a:spcBef>
                  <a:spcPct val="20000"/>
                </a:spcBef>
                <a:buClr>
                  <a:schemeClr val="accent2"/>
                </a:buClr>
                <a:buSzPct val="80000"/>
                <a:buFont typeface="Wingdings" pitchFamily="2" charset="2"/>
                <a:buNone/>
              </a:pPr>
              <a:r>
                <a:rPr lang="en-US" sz="1500" b="1">
                  <a:solidFill>
                    <a:srgbClr val="000000"/>
                  </a:solidFill>
                  <a:latin typeface="Arial" charset="0"/>
                </a:rPr>
                <a:t>T</a:t>
              </a:r>
              <a:endParaRPr lang="en-US" sz="2400" b="1">
                <a:latin typeface="Times New Roman" pitchFamily="18" charset="0"/>
              </a:endParaRPr>
            </a:p>
          </p:txBody>
        </p:sp>
        <p:sp>
          <p:nvSpPr>
            <p:cNvPr id="48167" name="Line 39"/>
            <p:cNvSpPr>
              <a:spLocks noChangeShapeType="1"/>
            </p:cNvSpPr>
            <p:nvPr/>
          </p:nvSpPr>
          <p:spPr bwMode="auto">
            <a:xfrm flipV="1">
              <a:off x="3779" y="2769"/>
              <a:ext cx="1" cy="967"/>
            </a:xfrm>
            <a:prstGeom prst="line">
              <a:avLst/>
            </a:prstGeom>
            <a:noFill/>
            <a:ln w="0">
              <a:solidFill>
                <a:srgbClr val="000000"/>
              </a:solidFill>
              <a:round/>
              <a:headEnd/>
              <a:tailEnd/>
            </a:ln>
          </p:spPr>
          <p:txBody>
            <a:bodyPr/>
            <a:lstStyle/>
            <a:p>
              <a:endParaRPr lang="en-US"/>
            </a:p>
          </p:txBody>
        </p:sp>
        <p:sp>
          <p:nvSpPr>
            <p:cNvPr id="48168" name="Line 40"/>
            <p:cNvSpPr>
              <a:spLocks noChangeShapeType="1"/>
            </p:cNvSpPr>
            <p:nvPr/>
          </p:nvSpPr>
          <p:spPr bwMode="auto">
            <a:xfrm flipV="1">
              <a:off x="3297" y="2769"/>
              <a:ext cx="1" cy="967"/>
            </a:xfrm>
            <a:prstGeom prst="line">
              <a:avLst/>
            </a:prstGeom>
            <a:noFill/>
            <a:ln w="0">
              <a:solidFill>
                <a:srgbClr val="000000"/>
              </a:solidFill>
              <a:round/>
              <a:headEnd/>
              <a:tailEnd/>
            </a:ln>
          </p:spPr>
          <p:txBody>
            <a:bodyPr/>
            <a:lstStyle/>
            <a:p>
              <a:endParaRPr lang="en-US"/>
            </a:p>
          </p:txBody>
        </p:sp>
        <p:sp>
          <p:nvSpPr>
            <p:cNvPr id="48169" name="Line 41"/>
            <p:cNvSpPr>
              <a:spLocks noChangeShapeType="1"/>
            </p:cNvSpPr>
            <p:nvPr/>
          </p:nvSpPr>
          <p:spPr bwMode="auto">
            <a:xfrm flipV="1">
              <a:off x="3417" y="2769"/>
              <a:ext cx="1" cy="967"/>
            </a:xfrm>
            <a:prstGeom prst="line">
              <a:avLst/>
            </a:prstGeom>
            <a:noFill/>
            <a:ln w="0">
              <a:solidFill>
                <a:srgbClr val="000000"/>
              </a:solidFill>
              <a:round/>
              <a:headEnd/>
              <a:tailEnd/>
            </a:ln>
          </p:spPr>
          <p:txBody>
            <a:bodyPr/>
            <a:lstStyle/>
            <a:p>
              <a:endParaRPr lang="en-US"/>
            </a:p>
          </p:txBody>
        </p:sp>
        <p:sp>
          <p:nvSpPr>
            <p:cNvPr id="48170" name="Line 42"/>
            <p:cNvSpPr>
              <a:spLocks noChangeShapeType="1"/>
            </p:cNvSpPr>
            <p:nvPr/>
          </p:nvSpPr>
          <p:spPr bwMode="auto">
            <a:xfrm flipV="1">
              <a:off x="3537" y="2769"/>
              <a:ext cx="1" cy="967"/>
            </a:xfrm>
            <a:prstGeom prst="line">
              <a:avLst/>
            </a:prstGeom>
            <a:noFill/>
            <a:ln w="0">
              <a:solidFill>
                <a:srgbClr val="000000"/>
              </a:solidFill>
              <a:round/>
              <a:headEnd/>
              <a:tailEnd/>
            </a:ln>
          </p:spPr>
          <p:txBody>
            <a:bodyPr/>
            <a:lstStyle/>
            <a:p>
              <a:endParaRPr lang="en-US"/>
            </a:p>
          </p:txBody>
        </p:sp>
        <p:sp>
          <p:nvSpPr>
            <p:cNvPr id="48171" name="Line 43"/>
            <p:cNvSpPr>
              <a:spLocks noChangeShapeType="1"/>
            </p:cNvSpPr>
            <p:nvPr/>
          </p:nvSpPr>
          <p:spPr bwMode="auto">
            <a:xfrm flipV="1">
              <a:off x="3658" y="2769"/>
              <a:ext cx="1" cy="967"/>
            </a:xfrm>
            <a:prstGeom prst="line">
              <a:avLst/>
            </a:prstGeom>
            <a:noFill/>
            <a:ln w="0">
              <a:solidFill>
                <a:srgbClr val="000000"/>
              </a:solidFill>
              <a:round/>
              <a:headEnd/>
              <a:tailEnd/>
            </a:ln>
          </p:spPr>
          <p:txBody>
            <a:bodyPr/>
            <a:lstStyle/>
            <a:p>
              <a:endParaRPr lang="en-US"/>
            </a:p>
          </p:txBody>
        </p:sp>
        <p:sp>
          <p:nvSpPr>
            <p:cNvPr id="48172" name="Line 44"/>
            <p:cNvSpPr>
              <a:spLocks noChangeShapeType="1"/>
            </p:cNvSpPr>
            <p:nvPr/>
          </p:nvSpPr>
          <p:spPr bwMode="auto">
            <a:xfrm flipV="1">
              <a:off x="4262" y="2769"/>
              <a:ext cx="1" cy="967"/>
            </a:xfrm>
            <a:prstGeom prst="line">
              <a:avLst/>
            </a:prstGeom>
            <a:noFill/>
            <a:ln w="0">
              <a:solidFill>
                <a:srgbClr val="000000"/>
              </a:solidFill>
              <a:round/>
              <a:headEnd/>
              <a:tailEnd/>
            </a:ln>
          </p:spPr>
          <p:txBody>
            <a:bodyPr/>
            <a:lstStyle/>
            <a:p>
              <a:endParaRPr lang="en-US"/>
            </a:p>
          </p:txBody>
        </p:sp>
        <p:sp>
          <p:nvSpPr>
            <p:cNvPr id="48173" name="Line 45"/>
            <p:cNvSpPr>
              <a:spLocks noChangeShapeType="1"/>
            </p:cNvSpPr>
            <p:nvPr/>
          </p:nvSpPr>
          <p:spPr bwMode="auto">
            <a:xfrm flipV="1">
              <a:off x="3899" y="2769"/>
              <a:ext cx="1" cy="967"/>
            </a:xfrm>
            <a:prstGeom prst="line">
              <a:avLst/>
            </a:prstGeom>
            <a:noFill/>
            <a:ln w="0">
              <a:solidFill>
                <a:srgbClr val="000000"/>
              </a:solidFill>
              <a:round/>
              <a:headEnd/>
              <a:tailEnd/>
            </a:ln>
          </p:spPr>
          <p:txBody>
            <a:bodyPr/>
            <a:lstStyle/>
            <a:p>
              <a:endParaRPr lang="en-US"/>
            </a:p>
          </p:txBody>
        </p:sp>
        <p:sp>
          <p:nvSpPr>
            <p:cNvPr id="48174" name="Line 46"/>
            <p:cNvSpPr>
              <a:spLocks noChangeShapeType="1"/>
            </p:cNvSpPr>
            <p:nvPr/>
          </p:nvSpPr>
          <p:spPr bwMode="auto">
            <a:xfrm flipV="1">
              <a:off x="4021" y="2769"/>
              <a:ext cx="1" cy="967"/>
            </a:xfrm>
            <a:prstGeom prst="line">
              <a:avLst/>
            </a:prstGeom>
            <a:noFill/>
            <a:ln w="0">
              <a:solidFill>
                <a:srgbClr val="000000"/>
              </a:solidFill>
              <a:round/>
              <a:headEnd/>
              <a:tailEnd/>
            </a:ln>
          </p:spPr>
          <p:txBody>
            <a:bodyPr/>
            <a:lstStyle/>
            <a:p>
              <a:endParaRPr lang="en-US"/>
            </a:p>
          </p:txBody>
        </p:sp>
        <p:sp>
          <p:nvSpPr>
            <p:cNvPr id="48175" name="Line 47"/>
            <p:cNvSpPr>
              <a:spLocks noChangeShapeType="1"/>
            </p:cNvSpPr>
            <p:nvPr/>
          </p:nvSpPr>
          <p:spPr bwMode="auto">
            <a:xfrm flipV="1">
              <a:off x="4142" y="2769"/>
              <a:ext cx="1" cy="967"/>
            </a:xfrm>
            <a:prstGeom prst="line">
              <a:avLst/>
            </a:prstGeom>
            <a:noFill/>
            <a:ln w="0">
              <a:solidFill>
                <a:srgbClr val="000000"/>
              </a:solidFill>
              <a:round/>
              <a:headEnd/>
              <a:tailEnd/>
            </a:ln>
          </p:spPr>
          <p:txBody>
            <a:bodyPr/>
            <a:lstStyle/>
            <a:p>
              <a:endParaRPr lang="en-US"/>
            </a:p>
          </p:txBody>
        </p:sp>
        <p:sp>
          <p:nvSpPr>
            <p:cNvPr id="48176" name="Line 48"/>
            <p:cNvSpPr>
              <a:spLocks noChangeShapeType="1"/>
            </p:cNvSpPr>
            <p:nvPr/>
          </p:nvSpPr>
          <p:spPr bwMode="auto">
            <a:xfrm flipV="1">
              <a:off x="4383" y="2769"/>
              <a:ext cx="1" cy="967"/>
            </a:xfrm>
            <a:prstGeom prst="line">
              <a:avLst/>
            </a:prstGeom>
            <a:noFill/>
            <a:ln w="0">
              <a:solidFill>
                <a:srgbClr val="000000"/>
              </a:solidFill>
              <a:round/>
              <a:headEnd/>
              <a:tailEnd/>
            </a:ln>
          </p:spPr>
          <p:txBody>
            <a:bodyPr/>
            <a:lstStyle/>
            <a:p>
              <a:endParaRPr lang="en-US"/>
            </a:p>
          </p:txBody>
        </p:sp>
        <p:sp>
          <p:nvSpPr>
            <p:cNvPr id="48177" name="Line 49"/>
            <p:cNvSpPr>
              <a:spLocks noChangeShapeType="1"/>
            </p:cNvSpPr>
            <p:nvPr/>
          </p:nvSpPr>
          <p:spPr bwMode="auto">
            <a:xfrm flipV="1">
              <a:off x="4503" y="2769"/>
              <a:ext cx="1" cy="967"/>
            </a:xfrm>
            <a:prstGeom prst="line">
              <a:avLst/>
            </a:prstGeom>
            <a:noFill/>
            <a:ln w="0">
              <a:solidFill>
                <a:srgbClr val="000000"/>
              </a:solidFill>
              <a:round/>
              <a:headEnd/>
              <a:tailEnd/>
            </a:ln>
          </p:spPr>
          <p:txBody>
            <a:bodyPr/>
            <a:lstStyle/>
            <a:p>
              <a:endParaRPr lang="en-US"/>
            </a:p>
          </p:txBody>
        </p:sp>
        <p:sp>
          <p:nvSpPr>
            <p:cNvPr id="48178" name="Rectangle 50"/>
            <p:cNvSpPr>
              <a:spLocks noChangeArrowheads="1"/>
            </p:cNvSpPr>
            <p:nvPr/>
          </p:nvSpPr>
          <p:spPr bwMode="auto">
            <a:xfrm>
              <a:off x="2993" y="1575"/>
              <a:ext cx="247" cy="181"/>
            </a:xfrm>
            <a:prstGeom prst="rect">
              <a:avLst/>
            </a:prstGeom>
            <a:noFill/>
            <a:ln w="9525">
              <a:noFill/>
              <a:miter lim="800000"/>
              <a:headEnd/>
              <a:tailEnd/>
            </a:ln>
          </p:spPr>
          <p:txBody>
            <a:bodyPr wrap="none" lIns="0" tIns="0" rIns="0" bIns="0">
              <a:spAutoFit/>
            </a:bodyPr>
            <a:lstStyle/>
            <a:p>
              <a:pPr algn="ctr" eaLnBrk="1" hangingPunct="1">
                <a:spcBef>
                  <a:spcPct val="20000"/>
                </a:spcBef>
                <a:buClr>
                  <a:schemeClr val="accent2"/>
                </a:buClr>
                <a:buSzPct val="80000"/>
                <a:buFont typeface="Wingdings" pitchFamily="2" charset="2"/>
                <a:buNone/>
              </a:pPr>
              <a:r>
                <a:rPr lang="en-US" sz="1500" b="1">
                  <a:solidFill>
                    <a:srgbClr val="000000"/>
                  </a:solidFill>
                  <a:latin typeface="Arial" charset="0"/>
                </a:rPr>
                <a:t>Disk</a:t>
              </a:r>
              <a:endParaRPr lang="en-US" sz="2400" b="1">
                <a:latin typeface="Times New Roman" pitchFamily="18" charset="0"/>
              </a:endParaRPr>
            </a:p>
          </p:txBody>
        </p:sp>
        <p:sp>
          <p:nvSpPr>
            <p:cNvPr id="48179" name="Rectangle 51"/>
            <p:cNvSpPr>
              <a:spLocks noChangeArrowheads="1"/>
            </p:cNvSpPr>
            <p:nvPr/>
          </p:nvSpPr>
          <p:spPr bwMode="auto">
            <a:xfrm>
              <a:off x="4697" y="2656"/>
              <a:ext cx="360" cy="161"/>
            </a:xfrm>
            <a:prstGeom prst="rect">
              <a:avLst/>
            </a:prstGeom>
            <a:noFill/>
            <a:ln w="9525">
              <a:noFill/>
              <a:miter lim="800000"/>
              <a:headEnd/>
              <a:tailEnd/>
            </a:ln>
          </p:spPr>
          <p:txBody>
            <a:bodyPr wrap="none" lIns="0" tIns="0" rIns="0" bIns="0">
              <a:spAutoFit/>
            </a:bodyPr>
            <a:lstStyle/>
            <a:p>
              <a:pPr algn="ctr" eaLnBrk="1" hangingPunct="1">
                <a:spcBef>
                  <a:spcPct val="20000"/>
                </a:spcBef>
                <a:buClr>
                  <a:schemeClr val="accent2"/>
                </a:buClr>
                <a:buSzPct val="80000"/>
                <a:buFont typeface="Wingdings" pitchFamily="2" charset="2"/>
                <a:buNone/>
              </a:pPr>
              <a:r>
                <a:rPr lang="en-US" sz="1400" b="1">
                  <a:solidFill>
                    <a:srgbClr val="FFFFFF"/>
                  </a:solidFill>
                  <a:latin typeface="Arial" charset="0"/>
                </a:rPr>
                <a:t>Memory</a:t>
              </a:r>
              <a:endParaRPr lang="en-US" sz="2400" b="1">
                <a:latin typeface="Times New Roman" pitchFamily="18" charset="0"/>
              </a:endParaRPr>
            </a:p>
          </p:txBody>
        </p:sp>
        <p:sp>
          <p:nvSpPr>
            <p:cNvPr id="48180" name="Line 52"/>
            <p:cNvSpPr>
              <a:spLocks noChangeShapeType="1"/>
            </p:cNvSpPr>
            <p:nvPr/>
          </p:nvSpPr>
          <p:spPr bwMode="auto">
            <a:xfrm>
              <a:off x="3176" y="2932"/>
              <a:ext cx="1929" cy="1"/>
            </a:xfrm>
            <a:prstGeom prst="line">
              <a:avLst/>
            </a:prstGeom>
            <a:noFill/>
            <a:ln w="0">
              <a:solidFill>
                <a:srgbClr val="000000"/>
              </a:solidFill>
              <a:round/>
              <a:headEnd/>
              <a:tailEnd/>
            </a:ln>
          </p:spPr>
          <p:txBody>
            <a:bodyPr/>
            <a:lstStyle/>
            <a:p>
              <a:endParaRPr lang="en-US"/>
            </a:p>
          </p:txBody>
        </p:sp>
        <p:sp>
          <p:nvSpPr>
            <p:cNvPr id="48181" name="Freeform 53"/>
            <p:cNvSpPr>
              <a:spLocks/>
            </p:cNvSpPr>
            <p:nvPr/>
          </p:nvSpPr>
          <p:spPr bwMode="auto">
            <a:xfrm>
              <a:off x="2977" y="2096"/>
              <a:ext cx="267" cy="912"/>
            </a:xfrm>
            <a:custGeom>
              <a:avLst/>
              <a:gdLst/>
              <a:ahLst/>
              <a:cxnLst>
                <a:cxn ang="0">
                  <a:pos x="172" y="171"/>
                </a:cxn>
                <a:cxn ang="0">
                  <a:pos x="136" y="255"/>
                </a:cxn>
                <a:cxn ang="0">
                  <a:pos x="101" y="385"/>
                </a:cxn>
                <a:cxn ang="0">
                  <a:pos x="91" y="509"/>
                </a:cxn>
                <a:cxn ang="0">
                  <a:pos x="97" y="587"/>
                </a:cxn>
                <a:cxn ang="0">
                  <a:pos x="114" y="656"/>
                </a:cxn>
                <a:cxn ang="0">
                  <a:pos x="159" y="739"/>
                </a:cxn>
                <a:cxn ang="0">
                  <a:pos x="194" y="772"/>
                </a:cxn>
                <a:cxn ang="0">
                  <a:pos x="193" y="772"/>
                </a:cxn>
                <a:cxn ang="0">
                  <a:pos x="214" y="730"/>
                </a:cxn>
                <a:cxn ang="0">
                  <a:pos x="267" y="912"/>
                </a:cxn>
                <a:cxn ang="0">
                  <a:pos x="125" y="910"/>
                </a:cxn>
                <a:cxn ang="0">
                  <a:pos x="146" y="865"/>
                </a:cxn>
                <a:cxn ang="0">
                  <a:pos x="88" y="801"/>
                </a:cxn>
                <a:cxn ang="0">
                  <a:pos x="44" y="729"/>
                </a:cxn>
                <a:cxn ang="0">
                  <a:pos x="16" y="647"/>
                </a:cxn>
                <a:cxn ang="0">
                  <a:pos x="2" y="556"/>
                </a:cxn>
                <a:cxn ang="0">
                  <a:pos x="0" y="506"/>
                </a:cxn>
                <a:cxn ang="0">
                  <a:pos x="8" y="402"/>
                </a:cxn>
                <a:cxn ang="0">
                  <a:pos x="32" y="288"/>
                </a:cxn>
                <a:cxn ang="0">
                  <a:pos x="95" y="100"/>
                </a:cxn>
                <a:cxn ang="0">
                  <a:pos x="66" y="72"/>
                </a:cxn>
                <a:cxn ang="0">
                  <a:pos x="201" y="0"/>
                </a:cxn>
                <a:cxn ang="0">
                  <a:pos x="202" y="197"/>
                </a:cxn>
                <a:cxn ang="0">
                  <a:pos x="172" y="171"/>
                </a:cxn>
              </a:cxnLst>
              <a:rect l="0" t="0" r="r" b="b"/>
              <a:pathLst>
                <a:path w="267" h="912">
                  <a:moveTo>
                    <a:pt x="172" y="171"/>
                  </a:moveTo>
                  <a:lnTo>
                    <a:pt x="136" y="255"/>
                  </a:lnTo>
                  <a:lnTo>
                    <a:pt x="101" y="385"/>
                  </a:lnTo>
                  <a:lnTo>
                    <a:pt x="91" y="509"/>
                  </a:lnTo>
                  <a:lnTo>
                    <a:pt x="97" y="587"/>
                  </a:lnTo>
                  <a:lnTo>
                    <a:pt x="114" y="656"/>
                  </a:lnTo>
                  <a:lnTo>
                    <a:pt x="159" y="739"/>
                  </a:lnTo>
                  <a:lnTo>
                    <a:pt x="194" y="772"/>
                  </a:lnTo>
                  <a:lnTo>
                    <a:pt x="193" y="772"/>
                  </a:lnTo>
                  <a:lnTo>
                    <a:pt x="214" y="730"/>
                  </a:lnTo>
                  <a:lnTo>
                    <a:pt x="267" y="912"/>
                  </a:lnTo>
                  <a:lnTo>
                    <a:pt x="125" y="910"/>
                  </a:lnTo>
                  <a:lnTo>
                    <a:pt x="146" y="865"/>
                  </a:lnTo>
                  <a:lnTo>
                    <a:pt x="88" y="801"/>
                  </a:lnTo>
                  <a:lnTo>
                    <a:pt x="44" y="729"/>
                  </a:lnTo>
                  <a:lnTo>
                    <a:pt x="16" y="647"/>
                  </a:lnTo>
                  <a:lnTo>
                    <a:pt x="2" y="556"/>
                  </a:lnTo>
                  <a:lnTo>
                    <a:pt x="0" y="506"/>
                  </a:lnTo>
                  <a:lnTo>
                    <a:pt x="8" y="402"/>
                  </a:lnTo>
                  <a:lnTo>
                    <a:pt x="32" y="288"/>
                  </a:lnTo>
                  <a:lnTo>
                    <a:pt x="95" y="100"/>
                  </a:lnTo>
                  <a:lnTo>
                    <a:pt x="66" y="72"/>
                  </a:lnTo>
                  <a:lnTo>
                    <a:pt x="201" y="0"/>
                  </a:lnTo>
                  <a:lnTo>
                    <a:pt x="202" y="197"/>
                  </a:lnTo>
                  <a:lnTo>
                    <a:pt x="172" y="171"/>
                  </a:lnTo>
                  <a:close/>
                </a:path>
              </a:pathLst>
            </a:custGeom>
            <a:solidFill>
              <a:srgbClr val="FF8080"/>
            </a:solidFill>
            <a:ln w="6350">
              <a:solidFill>
                <a:srgbClr val="000000"/>
              </a:solidFill>
              <a:prstDash val="solid"/>
              <a:round/>
              <a:headEnd/>
              <a:tailEnd/>
            </a:ln>
          </p:spPr>
          <p:txBody>
            <a:bodyPr/>
            <a:lstStyle/>
            <a:p>
              <a:endParaRPr lang="en-US"/>
            </a:p>
          </p:txBody>
        </p:sp>
        <p:sp>
          <p:nvSpPr>
            <p:cNvPr id="48182" name="Line 54"/>
            <p:cNvSpPr>
              <a:spLocks noChangeShapeType="1"/>
            </p:cNvSpPr>
            <p:nvPr/>
          </p:nvSpPr>
          <p:spPr bwMode="auto">
            <a:xfrm flipV="1">
              <a:off x="4866" y="2769"/>
              <a:ext cx="1" cy="1040"/>
            </a:xfrm>
            <a:prstGeom prst="line">
              <a:avLst/>
            </a:prstGeom>
            <a:noFill/>
            <a:ln w="0">
              <a:solidFill>
                <a:srgbClr val="000000"/>
              </a:solidFill>
              <a:round/>
              <a:headEnd/>
              <a:tailEnd/>
            </a:ln>
          </p:spPr>
          <p:txBody>
            <a:bodyPr/>
            <a:lstStyle/>
            <a:p>
              <a:endParaRPr lang="en-US"/>
            </a:p>
          </p:txBody>
        </p:sp>
        <p:sp>
          <p:nvSpPr>
            <p:cNvPr id="48183" name="Line 55"/>
            <p:cNvSpPr>
              <a:spLocks noChangeShapeType="1"/>
            </p:cNvSpPr>
            <p:nvPr/>
          </p:nvSpPr>
          <p:spPr bwMode="auto">
            <a:xfrm flipV="1">
              <a:off x="4987" y="2769"/>
              <a:ext cx="1" cy="967"/>
            </a:xfrm>
            <a:prstGeom prst="line">
              <a:avLst/>
            </a:prstGeom>
            <a:noFill/>
            <a:ln w="0">
              <a:solidFill>
                <a:srgbClr val="000000"/>
              </a:solidFill>
              <a:round/>
              <a:headEnd/>
              <a:tailEnd/>
            </a:ln>
          </p:spPr>
          <p:txBody>
            <a:bodyPr/>
            <a:lstStyle/>
            <a:p>
              <a:endParaRPr lang="en-US"/>
            </a:p>
          </p:txBody>
        </p:sp>
        <p:sp>
          <p:nvSpPr>
            <p:cNvPr id="48184" name="Line 56"/>
            <p:cNvSpPr>
              <a:spLocks noChangeShapeType="1"/>
            </p:cNvSpPr>
            <p:nvPr/>
          </p:nvSpPr>
          <p:spPr bwMode="auto">
            <a:xfrm flipV="1">
              <a:off x="4746" y="2769"/>
              <a:ext cx="1" cy="1005"/>
            </a:xfrm>
            <a:prstGeom prst="line">
              <a:avLst/>
            </a:prstGeom>
            <a:noFill/>
            <a:ln w="0">
              <a:solidFill>
                <a:srgbClr val="000000"/>
              </a:solidFill>
              <a:round/>
              <a:headEnd/>
              <a:tailEnd/>
            </a:ln>
          </p:spPr>
          <p:txBody>
            <a:bodyPr/>
            <a:lstStyle/>
            <a:p>
              <a:endParaRPr lang="en-US"/>
            </a:p>
          </p:txBody>
        </p:sp>
        <p:sp>
          <p:nvSpPr>
            <p:cNvPr id="48185" name="Line 57"/>
            <p:cNvSpPr>
              <a:spLocks noChangeShapeType="1"/>
            </p:cNvSpPr>
            <p:nvPr/>
          </p:nvSpPr>
          <p:spPr bwMode="auto">
            <a:xfrm>
              <a:off x="3176" y="3413"/>
              <a:ext cx="1942" cy="1"/>
            </a:xfrm>
            <a:prstGeom prst="line">
              <a:avLst/>
            </a:prstGeom>
            <a:noFill/>
            <a:ln w="0">
              <a:solidFill>
                <a:srgbClr val="000000"/>
              </a:solidFill>
              <a:round/>
              <a:headEnd/>
              <a:tailEnd/>
            </a:ln>
          </p:spPr>
          <p:txBody>
            <a:bodyPr/>
            <a:lstStyle/>
            <a:p>
              <a:endParaRPr lang="en-US"/>
            </a:p>
          </p:txBody>
        </p:sp>
        <p:sp>
          <p:nvSpPr>
            <p:cNvPr id="48186" name="Line 58"/>
            <p:cNvSpPr>
              <a:spLocks noChangeShapeType="1"/>
            </p:cNvSpPr>
            <p:nvPr/>
          </p:nvSpPr>
          <p:spPr bwMode="auto">
            <a:xfrm>
              <a:off x="3176" y="3576"/>
              <a:ext cx="1969" cy="1"/>
            </a:xfrm>
            <a:prstGeom prst="line">
              <a:avLst/>
            </a:prstGeom>
            <a:noFill/>
            <a:ln w="0">
              <a:solidFill>
                <a:srgbClr val="000000"/>
              </a:solidFill>
              <a:round/>
              <a:headEnd/>
              <a:tailEnd/>
            </a:ln>
          </p:spPr>
          <p:txBody>
            <a:bodyPr/>
            <a:lstStyle/>
            <a:p>
              <a:endParaRPr lang="en-US"/>
            </a:p>
          </p:txBody>
        </p:sp>
        <p:sp>
          <p:nvSpPr>
            <p:cNvPr id="48187" name="Line 59"/>
            <p:cNvSpPr>
              <a:spLocks noChangeShapeType="1"/>
            </p:cNvSpPr>
            <p:nvPr/>
          </p:nvSpPr>
          <p:spPr bwMode="auto">
            <a:xfrm flipV="1">
              <a:off x="4624" y="2769"/>
              <a:ext cx="1" cy="998"/>
            </a:xfrm>
            <a:prstGeom prst="line">
              <a:avLst/>
            </a:prstGeom>
            <a:noFill/>
            <a:ln w="0">
              <a:solidFill>
                <a:srgbClr val="000000"/>
              </a:solidFill>
              <a:round/>
              <a:headEnd/>
              <a:tailEnd/>
            </a:ln>
          </p:spPr>
          <p:txBody>
            <a:bodyPr/>
            <a:lstStyle/>
            <a:p>
              <a:endParaRPr lang="en-US"/>
            </a:p>
          </p:txBody>
        </p:sp>
        <p:sp>
          <p:nvSpPr>
            <p:cNvPr id="48188" name="Line 60"/>
            <p:cNvSpPr>
              <a:spLocks noChangeShapeType="1"/>
            </p:cNvSpPr>
            <p:nvPr/>
          </p:nvSpPr>
          <p:spPr bwMode="auto">
            <a:xfrm>
              <a:off x="3176" y="3253"/>
              <a:ext cx="1929" cy="1"/>
            </a:xfrm>
            <a:prstGeom prst="line">
              <a:avLst/>
            </a:prstGeom>
            <a:noFill/>
            <a:ln w="0">
              <a:solidFill>
                <a:srgbClr val="000000"/>
              </a:solidFill>
              <a:round/>
              <a:headEnd/>
              <a:tailEnd/>
            </a:ln>
          </p:spPr>
          <p:txBody>
            <a:bodyPr/>
            <a:lstStyle/>
            <a:p>
              <a:endParaRPr lang="en-US"/>
            </a:p>
          </p:txBody>
        </p:sp>
        <p:sp>
          <p:nvSpPr>
            <p:cNvPr id="48189" name="Freeform 61"/>
            <p:cNvSpPr>
              <a:spLocks/>
            </p:cNvSpPr>
            <p:nvPr/>
          </p:nvSpPr>
          <p:spPr bwMode="auto">
            <a:xfrm>
              <a:off x="4780" y="3298"/>
              <a:ext cx="539" cy="520"/>
            </a:xfrm>
            <a:custGeom>
              <a:avLst/>
              <a:gdLst/>
              <a:ahLst/>
              <a:cxnLst>
                <a:cxn ang="0">
                  <a:pos x="0" y="520"/>
                </a:cxn>
                <a:cxn ang="0">
                  <a:pos x="539" y="48"/>
                </a:cxn>
                <a:cxn ang="0">
                  <a:pos x="539" y="0"/>
                </a:cxn>
                <a:cxn ang="0">
                  <a:pos x="0" y="473"/>
                </a:cxn>
                <a:cxn ang="0">
                  <a:pos x="0" y="520"/>
                </a:cxn>
              </a:cxnLst>
              <a:rect l="0" t="0" r="r" b="b"/>
              <a:pathLst>
                <a:path w="539" h="520">
                  <a:moveTo>
                    <a:pt x="0" y="520"/>
                  </a:moveTo>
                  <a:lnTo>
                    <a:pt x="539" y="48"/>
                  </a:lnTo>
                  <a:lnTo>
                    <a:pt x="539" y="0"/>
                  </a:lnTo>
                  <a:lnTo>
                    <a:pt x="0" y="473"/>
                  </a:lnTo>
                  <a:lnTo>
                    <a:pt x="0" y="520"/>
                  </a:lnTo>
                  <a:close/>
                </a:path>
              </a:pathLst>
            </a:custGeom>
            <a:solidFill>
              <a:srgbClr val="A1A1A1"/>
            </a:solidFill>
            <a:ln w="0">
              <a:solidFill>
                <a:srgbClr val="000000"/>
              </a:solidFill>
              <a:prstDash val="solid"/>
              <a:round/>
              <a:headEnd/>
              <a:tailEnd/>
            </a:ln>
          </p:spPr>
          <p:txBody>
            <a:bodyPr/>
            <a:lstStyle/>
            <a:p>
              <a:endParaRPr lang="en-US"/>
            </a:p>
          </p:txBody>
        </p:sp>
        <p:sp>
          <p:nvSpPr>
            <p:cNvPr id="48190" name="Freeform 62"/>
            <p:cNvSpPr>
              <a:spLocks/>
            </p:cNvSpPr>
            <p:nvPr/>
          </p:nvSpPr>
          <p:spPr bwMode="auto">
            <a:xfrm>
              <a:off x="4873" y="3657"/>
              <a:ext cx="24" cy="235"/>
            </a:xfrm>
            <a:custGeom>
              <a:avLst/>
              <a:gdLst/>
              <a:ahLst/>
              <a:cxnLst>
                <a:cxn ang="0">
                  <a:pos x="24" y="0"/>
                </a:cxn>
                <a:cxn ang="0">
                  <a:pos x="23" y="92"/>
                </a:cxn>
                <a:cxn ang="0">
                  <a:pos x="23" y="88"/>
                </a:cxn>
                <a:cxn ang="0">
                  <a:pos x="23" y="209"/>
                </a:cxn>
                <a:cxn ang="0">
                  <a:pos x="24" y="207"/>
                </a:cxn>
                <a:cxn ang="0">
                  <a:pos x="22" y="212"/>
                </a:cxn>
                <a:cxn ang="0">
                  <a:pos x="17" y="235"/>
                </a:cxn>
                <a:cxn ang="0">
                  <a:pos x="9" y="219"/>
                </a:cxn>
                <a:cxn ang="0">
                  <a:pos x="10" y="219"/>
                </a:cxn>
                <a:cxn ang="0">
                  <a:pos x="9" y="92"/>
                </a:cxn>
                <a:cxn ang="0">
                  <a:pos x="0" y="78"/>
                </a:cxn>
                <a:cxn ang="0">
                  <a:pos x="0" y="22"/>
                </a:cxn>
                <a:cxn ang="0">
                  <a:pos x="24" y="0"/>
                </a:cxn>
              </a:cxnLst>
              <a:rect l="0" t="0" r="r" b="b"/>
              <a:pathLst>
                <a:path w="24" h="235">
                  <a:moveTo>
                    <a:pt x="24" y="0"/>
                  </a:moveTo>
                  <a:lnTo>
                    <a:pt x="23" y="92"/>
                  </a:lnTo>
                  <a:lnTo>
                    <a:pt x="23" y="88"/>
                  </a:lnTo>
                  <a:lnTo>
                    <a:pt x="23" y="209"/>
                  </a:lnTo>
                  <a:lnTo>
                    <a:pt x="24" y="207"/>
                  </a:lnTo>
                  <a:lnTo>
                    <a:pt x="22" y="212"/>
                  </a:lnTo>
                  <a:lnTo>
                    <a:pt x="17" y="235"/>
                  </a:lnTo>
                  <a:lnTo>
                    <a:pt x="9" y="219"/>
                  </a:lnTo>
                  <a:lnTo>
                    <a:pt x="10" y="219"/>
                  </a:lnTo>
                  <a:lnTo>
                    <a:pt x="9" y="92"/>
                  </a:lnTo>
                  <a:lnTo>
                    <a:pt x="0" y="78"/>
                  </a:lnTo>
                  <a:lnTo>
                    <a:pt x="0" y="22"/>
                  </a:lnTo>
                  <a:lnTo>
                    <a:pt x="24" y="0"/>
                  </a:lnTo>
                  <a:close/>
                </a:path>
              </a:pathLst>
            </a:custGeom>
            <a:solidFill>
              <a:srgbClr val="FFFFFF"/>
            </a:solidFill>
            <a:ln w="0">
              <a:solidFill>
                <a:srgbClr val="000000"/>
              </a:solidFill>
              <a:prstDash val="solid"/>
              <a:round/>
              <a:headEnd/>
              <a:tailEnd/>
            </a:ln>
          </p:spPr>
          <p:txBody>
            <a:bodyPr/>
            <a:lstStyle/>
            <a:p>
              <a:endParaRPr lang="en-US"/>
            </a:p>
          </p:txBody>
        </p:sp>
        <p:sp>
          <p:nvSpPr>
            <p:cNvPr id="48191" name="Line 63"/>
            <p:cNvSpPr>
              <a:spLocks noChangeShapeType="1"/>
            </p:cNvSpPr>
            <p:nvPr/>
          </p:nvSpPr>
          <p:spPr bwMode="auto">
            <a:xfrm>
              <a:off x="4634" y="3676"/>
              <a:ext cx="1" cy="128"/>
            </a:xfrm>
            <a:prstGeom prst="line">
              <a:avLst/>
            </a:prstGeom>
            <a:noFill/>
            <a:ln w="0">
              <a:solidFill>
                <a:srgbClr val="000000"/>
              </a:solidFill>
              <a:round/>
              <a:headEnd/>
              <a:tailEnd/>
            </a:ln>
          </p:spPr>
          <p:txBody>
            <a:bodyPr/>
            <a:lstStyle/>
            <a:p>
              <a:endParaRPr lang="en-US"/>
            </a:p>
          </p:txBody>
        </p:sp>
        <p:sp>
          <p:nvSpPr>
            <p:cNvPr id="48192" name="Line 64"/>
            <p:cNvSpPr>
              <a:spLocks noChangeShapeType="1"/>
            </p:cNvSpPr>
            <p:nvPr/>
          </p:nvSpPr>
          <p:spPr bwMode="auto">
            <a:xfrm>
              <a:off x="4647" y="3688"/>
              <a:ext cx="1" cy="116"/>
            </a:xfrm>
            <a:prstGeom prst="line">
              <a:avLst/>
            </a:prstGeom>
            <a:noFill/>
            <a:ln w="0">
              <a:solidFill>
                <a:srgbClr val="000000"/>
              </a:solidFill>
              <a:round/>
              <a:headEnd/>
              <a:tailEnd/>
            </a:ln>
          </p:spPr>
          <p:txBody>
            <a:bodyPr/>
            <a:lstStyle/>
            <a:p>
              <a:endParaRPr lang="en-US"/>
            </a:p>
          </p:txBody>
        </p:sp>
        <p:sp>
          <p:nvSpPr>
            <p:cNvPr id="48193" name="Freeform 65"/>
            <p:cNvSpPr>
              <a:spLocks/>
            </p:cNvSpPr>
            <p:nvPr/>
          </p:nvSpPr>
          <p:spPr bwMode="auto">
            <a:xfrm>
              <a:off x="4634" y="3804"/>
              <a:ext cx="11" cy="31"/>
            </a:xfrm>
            <a:custGeom>
              <a:avLst/>
              <a:gdLst/>
              <a:ahLst/>
              <a:cxnLst>
                <a:cxn ang="0">
                  <a:pos x="0" y="0"/>
                </a:cxn>
                <a:cxn ang="0">
                  <a:pos x="6" y="31"/>
                </a:cxn>
                <a:cxn ang="0">
                  <a:pos x="9" y="26"/>
                </a:cxn>
                <a:cxn ang="0">
                  <a:pos x="11" y="0"/>
                </a:cxn>
              </a:cxnLst>
              <a:rect l="0" t="0" r="r" b="b"/>
              <a:pathLst>
                <a:path w="11" h="31">
                  <a:moveTo>
                    <a:pt x="0" y="0"/>
                  </a:moveTo>
                  <a:lnTo>
                    <a:pt x="6" y="31"/>
                  </a:lnTo>
                  <a:lnTo>
                    <a:pt x="9" y="26"/>
                  </a:lnTo>
                  <a:lnTo>
                    <a:pt x="11" y="0"/>
                  </a:lnTo>
                </a:path>
              </a:pathLst>
            </a:custGeom>
            <a:noFill/>
            <a:ln w="0">
              <a:solidFill>
                <a:srgbClr val="000000"/>
              </a:solidFill>
              <a:prstDash val="solid"/>
              <a:round/>
              <a:headEnd/>
              <a:tailEnd/>
            </a:ln>
          </p:spPr>
          <p:txBody>
            <a:bodyPr/>
            <a:lstStyle/>
            <a:p>
              <a:endParaRPr lang="en-US"/>
            </a:p>
          </p:txBody>
        </p:sp>
        <p:sp>
          <p:nvSpPr>
            <p:cNvPr id="48194" name="Freeform 66"/>
            <p:cNvSpPr>
              <a:spLocks/>
            </p:cNvSpPr>
            <p:nvPr/>
          </p:nvSpPr>
          <p:spPr bwMode="auto">
            <a:xfrm>
              <a:off x="4596" y="3598"/>
              <a:ext cx="61" cy="100"/>
            </a:xfrm>
            <a:custGeom>
              <a:avLst/>
              <a:gdLst/>
              <a:ahLst/>
              <a:cxnLst>
                <a:cxn ang="0">
                  <a:pos x="0" y="0"/>
                </a:cxn>
                <a:cxn ang="0">
                  <a:pos x="61" y="59"/>
                </a:cxn>
                <a:cxn ang="0">
                  <a:pos x="61" y="100"/>
                </a:cxn>
                <a:cxn ang="0">
                  <a:pos x="0" y="42"/>
                </a:cxn>
                <a:cxn ang="0">
                  <a:pos x="0" y="0"/>
                </a:cxn>
              </a:cxnLst>
              <a:rect l="0" t="0" r="r" b="b"/>
              <a:pathLst>
                <a:path w="61" h="100">
                  <a:moveTo>
                    <a:pt x="0" y="0"/>
                  </a:moveTo>
                  <a:lnTo>
                    <a:pt x="61" y="59"/>
                  </a:lnTo>
                  <a:lnTo>
                    <a:pt x="61" y="100"/>
                  </a:lnTo>
                  <a:lnTo>
                    <a:pt x="0" y="42"/>
                  </a:lnTo>
                  <a:lnTo>
                    <a:pt x="0" y="0"/>
                  </a:lnTo>
                  <a:close/>
                </a:path>
              </a:pathLst>
            </a:custGeom>
            <a:solidFill>
              <a:srgbClr val="A1A1A1"/>
            </a:solidFill>
            <a:ln w="0">
              <a:solidFill>
                <a:srgbClr val="000000"/>
              </a:solidFill>
              <a:prstDash val="solid"/>
              <a:round/>
              <a:headEnd/>
              <a:tailEnd/>
            </a:ln>
          </p:spPr>
          <p:txBody>
            <a:bodyPr/>
            <a:lstStyle/>
            <a:p>
              <a:endParaRPr lang="en-US"/>
            </a:p>
          </p:txBody>
        </p:sp>
        <p:sp>
          <p:nvSpPr>
            <p:cNvPr id="48195" name="Freeform 67"/>
            <p:cNvSpPr>
              <a:spLocks/>
            </p:cNvSpPr>
            <p:nvPr/>
          </p:nvSpPr>
          <p:spPr bwMode="auto">
            <a:xfrm>
              <a:off x="4657" y="3657"/>
              <a:ext cx="50" cy="64"/>
            </a:xfrm>
            <a:custGeom>
              <a:avLst/>
              <a:gdLst/>
              <a:ahLst/>
              <a:cxnLst>
                <a:cxn ang="0">
                  <a:pos x="50" y="28"/>
                </a:cxn>
                <a:cxn ang="0">
                  <a:pos x="48" y="17"/>
                </a:cxn>
                <a:cxn ang="0">
                  <a:pos x="39" y="9"/>
                </a:cxn>
                <a:cxn ang="0">
                  <a:pos x="26" y="2"/>
                </a:cxn>
                <a:cxn ang="0">
                  <a:pos x="8" y="0"/>
                </a:cxn>
                <a:cxn ang="0">
                  <a:pos x="0" y="0"/>
                </a:cxn>
                <a:cxn ang="0">
                  <a:pos x="0" y="43"/>
                </a:cxn>
                <a:cxn ang="0">
                  <a:pos x="7" y="43"/>
                </a:cxn>
                <a:cxn ang="0">
                  <a:pos x="21" y="45"/>
                </a:cxn>
                <a:cxn ang="0">
                  <a:pos x="34" y="48"/>
                </a:cxn>
                <a:cxn ang="0">
                  <a:pos x="43" y="55"/>
                </a:cxn>
                <a:cxn ang="0">
                  <a:pos x="49" y="64"/>
                </a:cxn>
                <a:cxn ang="0">
                  <a:pos x="50" y="28"/>
                </a:cxn>
              </a:cxnLst>
              <a:rect l="0" t="0" r="r" b="b"/>
              <a:pathLst>
                <a:path w="50" h="64">
                  <a:moveTo>
                    <a:pt x="50" y="28"/>
                  </a:moveTo>
                  <a:lnTo>
                    <a:pt x="48" y="17"/>
                  </a:lnTo>
                  <a:lnTo>
                    <a:pt x="39" y="9"/>
                  </a:lnTo>
                  <a:lnTo>
                    <a:pt x="26" y="2"/>
                  </a:lnTo>
                  <a:lnTo>
                    <a:pt x="8" y="0"/>
                  </a:lnTo>
                  <a:lnTo>
                    <a:pt x="0" y="0"/>
                  </a:lnTo>
                  <a:lnTo>
                    <a:pt x="0" y="43"/>
                  </a:lnTo>
                  <a:lnTo>
                    <a:pt x="7" y="43"/>
                  </a:lnTo>
                  <a:lnTo>
                    <a:pt x="21" y="45"/>
                  </a:lnTo>
                  <a:lnTo>
                    <a:pt x="34" y="48"/>
                  </a:lnTo>
                  <a:lnTo>
                    <a:pt x="43" y="55"/>
                  </a:lnTo>
                  <a:lnTo>
                    <a:pt x="49" y="64"/>
                  </a:lnTo>
                  <a:lnTo>
                    <a:pt x="50" y="28"/>
                  </a:lnTo>
                  <a:close/>
                </a:path>
              </a:pathLst>
            </a:custGeom>
            <a:solidFill>
              <a:srgbClr val="A1A1A1"/>
            </a:solidFill>
            <a:ln w="0">
              <a:solidFill>
                <a:srgbClr val="000000"/>
              </a:solidFill>
              <a:prstDash val="solid"/>
              <a:round/>
              <a:headEnd/>
              <a:tailEnd/>
            </a:ln>
          </p:spPr>
          <p:txBody>
            <a:bodyPr/>
            <a:lstStyle/>
            <a:p>
              <a:endParaRPr lang="en-US"/>
            </a:p>
          </p:txBody>
        </p:sp>
        <p:sp>
          <p:nvSpPr>
            <p:cNvPr id="48196" name="Freeform 68"/>
            <p:cNvSpPr>
              <a:spLocks/>
            </p:cNvSpPr>
            <p:nvPr/>
          </p:nvSpPr>
          <p:spPr bwMode="auto">
            <a:xfrm>
              <a:off x="4806" y="3714"/>
              <a:ext cx="26" cy="235"/>
            </a:xfrm>
            <a:custGeom>
              <a:avLst/>
              <a:gdLst/>
              <a:ahLst/>
              <a:cxnLst>
                <a:cxn ang="0">
                  <a:pos x="26" y="0"/>
                </a:cxn>
                <a:cxn ang="0">
                  <a:pos x="24" y="81"/>
                </a:cxn>
                <a:cxn ang="0">
                  <a:pos x="23" y="83"/>
                </a:cxn>
                <a:cxn ang="0">
                  <a:pos x="23" y="91"/>
                </a:cxn>
                <a:cxn ang="0">
                  <a:pos x="23" y="88"/>
                </a:cxn>
                <a:cxn ang="0">
                  <a:pos x="23" y="209"/>
                </a:cxn>
                <a:cxn ang="0">
                  <a:pos x="23" y="207"/>
                </a:cxn>
                <a:cxn ang="0">
                  <a:pos x="22" y="218"/>
                </a:cxn>
                <a:cxn ang="0">
                  <a:pos x="16" y="235"/>
                </a:cxn>
                <a:cxn ang="0">
                  <a:pos x="9" y="219"/>
                </a:cxn>
                <a:cxn ang="0">
                  <a:pos x="10" y="219"/>
                </a:cxn>
                <a:cxn ang="0">
                  <a:pos x="9" y="93"/>
                </a:cxn>
                <a:cxn ang="0">
                  <a:pos x="0" y="78"/>
                </a:cxn>
                <a:cxn ang="0">
                  <a:pos x="0" y="22"/>
                </a:cxn>
                <a:cxn ang="0">
                  <a:pos x="26" y="0"/>
                </a:cxn>
              </a:cxnLst>
              <a:rect l="0" t="0" r="r" b="b"/>
              <a:pathLst>
                <a:path w="26" h="235">
                  <a:moveTo>
                    <a:pt x="26" y="0"/>
                  </a:moveTo>
                  <a:lnTo>
                    <a:pt x="24" y="81"/>
                  </a:lnTo>
                  <a:lnTo>
                    <a:pt x="23" y="83"/>
                  </a:lnTo>
                  <a:lnTo>
                    <a:pt x="23" y="91"/>
                  </a:lnTo>
                  <a:lnTo>
                    <a:pt x="23" y="88"/>
                  </a:lnTo>
                  <a:lnTo>
                    <a:pt x="23" y="209"/>
                  </a:lnTo>
                  <a:lnTo>
                    <a:pt x="23" y="207"/>
                  </a:lnTo>
                  <a:lnTo>
                    <a:pt x="22" y="218"/>
                  </a:lnTo>
                  <a:lnTo>
                    <a:pt x="16" y="235"/>
                  </a:lnTo>
                  <a:lnTo>
                    <a:pt x="9" y="219"/>
                  </a:lnTo>
                  <a:lnTo>
                    <a:pt x="10" y="219"/>
                  </a:lnTo>
                  <a:lnTo>
                    <a:pt x="9" y="93"/>
                  </a:lnTo>
                  <a:lnTo>
                    <a:pt x="0" y="78"/>
                  </a:lnTo>
                  <a:lnTo>
                    <a:pt x="0" y="22"/>
                  </a:lnTo>
                  <a:lnTo>
                    <a:pt x="26" y="0"/>
                  </a:lnTo>
                  <a:close/>
                </a:path>
              </a:pathLst>
            </a:custGeom>
            <a:solidFill>
              <a:srgbClr val="FFFFFF"/>
            </a:solidFill>
            <a:ln w="0">
              <a:solidFill>
                <a:srgbClr val="000000"/>
              </a:solidFill>
              <a:prstDash val="solid"/>
              <a:round/>
              <a:headEnd/>
              <a:tailEnd/>
            </a:ln>
          </p:spPr>
          <p:txBody>
            <a:bodyPr/>
            <a:lstStyle/>
            <a:p>
              <a:endParaRPr lang="en-US"/>
            </a:p>
          </p:txBody>
        </p:sp>
        <p:sp>
          <p:nvSpPr>
            <p:cNvPr id="48197" name="Freeform 69"/>
            <p:cNvSpPr>
              <a:spLocks/>
            </p:cNvSpPr>
            <p:nvPr/>
          </p:nvSpPr>
          <p:spPr bwMode="auto">
            <a:xfrm>
              <a:off x="4937" y="3603"/>
              <a:ext cx="26" cy="235"/>
            </a:xfrm>
            <a:custGeom>
              <a:avLst/>
              <a:gdLst/>
              <a:ahLst/>
              <a:cxnLst>
                <a:cxn ang="0">
                  <a:pos x="26" y="0"/>
                </a:cxn>
                <a:cxn ang="0">
                  <a:pos x="25" y="82"/>
                </a:cxn>
                <a:cxn ang="0">
                  <a:pos x="24" y="83"/>
                </a:cxn>
                <a:cxn ang="0">
                  <a:pos x="24" y="92"/>
                </a:cxn>
                <a:cxn ang="0">
                  <a:pos x="24" y="89"/>
                </a:cxn>
                <a:cxn ang="0">
                  <a:pos x="24" y="209"/>
                </a:cxn>
                <a:cxn ang="0">
                  <a:pos x="25" y="208"/>
                </a:cxn>
                <a:cxn ang="0">
                  <a:pos x="22" y="213"/>
                </a:cxn>
                <a:cxn ang="0">
                  <a:pos x="17" y="235"/>
                </a:cxn>
                <a:cxn ang="0">
                  <a:pos x="9" y="220"/>
                </a:cxn>
                <a:cxn ang="0">
                  <a:pos x="11" y="220"/>
                </a:cxn>
                <a:cxn ang="0">
                  <a:pos x="9" y="92"/>
                </a:cxn>
                <a:cxn ang="0">
                  <a:pos x="0" y="76"/>
                </a:cxn>
                <a:cxn ang="0">
                  <a:pos x="0" y="23"/>
                </a:cxn>
                <a:cxn ang="0">
                  <a:pos x="26" y="0"/>
                </a:cxn>
              </a:cxnLst>
              <a:rect l="0" t="0" r="r" b="b"/>
              <a:pathLst>
                <a:path w="26" h="235">
                  <a:moveTo>
                    <a:pt x="26" y="0"/>
                  </a:moveTo>
                  <a:lnTo>
                    <a:pt x="25" y="82"/>
                  </a:lnTo>
                  <a:lnTo>
                    <a:pt x="24" y="83"/>
                  </a:lnTo>
                  <a:lnTo>
                    <a:pt x="24" y="92"/>
                  </a:lnTo>
                  <a:lnTo>
                    <a:pt x="24" y="89"/>
                  </a:lnTo>
                  <a:lnTo>
                    <a:pt x="24" y="209"/>
                  </a:lnTo>
                  <a:lnTo>
                    <a:pt x="25" y="208"/>
                  </a:lnTo>
                  <a:lnTo>
                    <a:pt x="22" y="213"/>
                  </a:lnTo>
                  <a:lnTo>
                    <a:pt x="17" y="235"/>
                  </a:lnTo>
                  <a:lnTo>
                    <a:pt x="9" y="220"/>
                  </a:lnTo>
                  <a:lnTo>
                    <a:pt x="11" y="220"/>
                  </a:lnTo>
                  <a:lnTo>
                    <a:pt x="9" y="92"/>
                  </a:lnTo>
                  <a:lnTo>
                    <a:pt x="0" y="76"/>
                  </a:lnTo>
                  <a:lnTo>
                    <a:pt x="0" y="23"/>
                  </a:lnTo>
                  <a:lnTo>
                    <a:pt x="26" y="0"/>
                  </a:lnTo>
                  <a:close/>
                </a:path>
              </a:pathLst>
            </a:custGeom>
            <a:solidFill>
              <a:srgbClr val="FFFFFF"/>
            </a:solidFill>
            <a:ln w="0">
              <a:solidFill>
                <a:srgbClr val="000000"/>
              </a:solidFill>
              <a:prstDash val="solid"/>
              <a:round/>
              <a:headEnd/>
              <a:tailEnd/>
            </a:ln>
          </p:spPr>
          <p:txBody>
            <a:bodyPr/>
            <a:lstStyle/>
            <a:p>
              <a:endParaRPr lang="en-US"/>
            </a:p>
          </p:txBody>
        </p:sp>
        <p:sp>
          <p:nvSpPr>
            <p:cNvPr id="48198" name="Freeform 70"/>
            <p:cNvSpPr>
              <a:spLocks/>
            </p:cNvSpPr>
            <p:nvPr/>
          </p:nvSpPr>
          <p:spPr bwMode="auto">
            <a:xfrm>
              <a:off x="5002" y="3545"/>
              <a:ext cx="25" cy="235"/>
            </a:xfrm>
            <a:custGeom>
              <a:avLst/>
              <a:gdLst/>
              <a:ahLst/>
              <a:cxnLst>
                <a:cxn ang="0">
                  <a:pos x="25" y="0"/>
                </a:cxn>
                <a:cxn ang="0">
                  <a:pos x="23" y="88"/>
                </a:cxn>
                <a:cxn ang="0">
                  <a:pos x="22" y="90"/>
                </a:cxn>
                <a:cxn ang="0">
                  <a:pos x="22" y="91"/>
                </a:cxn>
                <a:cxn ang="0">
                  <a:pos x="22" y="88"/>
                </a:cxn>
                <a:cxn ang="0">
                  <a:pos x="22" y="209"/>
                </a:cxn>
                <a:cxn ang="0">
                  <a:pos x="22" y="207"/>
                </a:cxn>
                <a:cxn ang="0">
                  <a:pos x="17" y="235"/>
                </a:cxn>
                <a:cxn ang="0">
                  <a:pos x="9" y="219"/>
                </a:cxn>
                <a:cxn ang="0">
                  <a:pos x="10" y="219"/>
                </a:cxn>
                <a:cxn ang="0">
                  <a:pos x="9" y="95"/>
                </a:cxn>
                <a:cxn ang="0">
                  <a:pos x="0" y="77"/>
                </a:cxn>
                <a:cxn ang="0">
                  <a:pos x="0" y="22"/>
                </a:cxn>
                <a:cxn ang="0">
                  <a:pos x="25" y="0"/>
                </a:cxn>
              </a:cxnLst>
              <a:rect l="0" t="0" r="r" b="b"/>
              <a:pathLst>
                <a:path w="25" h="235">
                  <a:moveTo>
                    <a:pt x="25" y="0"/>
                  </a:moveTo>
                  <a:lnTo>
                    <a:pt x="23" y="88"/>
                  </a:lnTo>
                  <a:lnTo>
                    <a:pt x="22" y="90"/>
                  </a:lnTo>
                  <a:lnTo>
                    <a:pt x="22" y="91"/>
                  </a:lnTo>
                  <a:lnTo>
                    <a:pt x="22" y="88"/>
                  </a:lnTo>
                  <a:lnTo>
                    <a:pt x="22" y="209"/>
                  </a:lnTo>
                  <a:lnTo>
                    <a:pt x="22" y="207"/>
                  </a:lnTo>
                  <a:lnTo>
                    <a:pt x="17" y="235"/>
                  </a:lnTo>
                  <a:lnTo>
                    <a:pt x="9" y="219"/>
                  </a:lnTo>
                  <a:lnTo>
                    <a:pt x="10" y="219"/>
                  </a:lnTo>
                  <a:lnTo>
                    <a:pt x="9" y="95"/>
                  </a:lnTo>
                  <a:lnTo>
                    <a:pt x="0" y="77"/>
                  </a:lnTo>
                  <a:lnTo>
                    <a:pt x="0" y="22"/>
                  </a:lnTo>
                  <a:lnTo>
                    <a:pt x="25" y="0"/>
                  </a:lnTo>
                  <a:close/>
                </a:path>
              </a:pathLst>
            </a:custGeom>
            <a:solidFill>
              <a:srgbClr val="FFFFFF"/>
            </a:solidFill>
            <a:ln w="0">
              <a:solidFill>
                <a:srgbClr val="000000"/>
              </a:solidFill>
              <a:prstDash val="solid"/>
              <a:round/>
              <a:headEnd/>
              <a:tailEnd/>
            </a:ln>
          </p:spPr>
          <p:txBody>
            <a:bodyPr/>
            <a:lstStyle/>
            <a:p>
              <a:endParaRPr lang="en-US"/>
            </a:p>
          </p:txBody>
        </p:sp>
        <p:sp>
          <p:nvSpPr>
            <p:cNvPr id="48199" name="Freeform 71"/>
            <p:cNvSpPr>
              <a:spLocks/>
            </p:cNvSpPr>
            <p:nvPr/>
          </p:nvSpPr>
          <p:spPr bwMode="auto">
            <a:xfrm>
              <a:off x="5065" y="3486"/>
              <a:ext cx="26" cy="235"/>
            </a:xfrm>
            <a:custGeom>
              <a:avLst/>
              <a:gdLst/>
              <a:ahLst/>
              <a:cxnLst>
                <a:cxn ang="0">
                  <a:pos x="26" y="0"/>
                </a:cxn>
                <a:cxn ang="0">
                  <a:pos x="25" y="81"/>
                </a:cxn>
                <a:cxn ang="0">
                  <a:pos x="24" y="83"/>
                </a:cxn>
                <a:cxn ang="0">
                  <a:pos x="24" y="92"/>
                </a:cxn>
                <a:cxn ang="0">
                  <a:pos x="24" y="88"/>
                </a:cxn>
                <a:cxn ang="0">
                  <a:pos x="24" y="209"/>
                </a:cxn>
                <a:cxn ang="0">
                  <a:pos x="24" y="207"/>
                </a:cxn>
                <a:cxn ang="0">
                  <a:pos x="22" y="218"/>
                </a:cxn>
                <a:cxn ang="0">
                  <a:pos x="17" y="235"/>
                </a:cxn>
                <a:cxn ang="0">
                  <a:pos x="9" y="219"/>
                </a:cxn>
                <a:cxn ang="0">
                  <a:pos x="11" y="219"/>
                </a:cxn>
                <a:cxn ang="0">
                  <a:pos x="9" y="93"/>
                </a:cxn>
                <a:cxn ang="0">
                  <a:pos x="0" y="78"/>
                </a:cxn>
                <a:cxn ang="0">
                  <a:pos x="0" y="24"/>
                </a:cxn>
                <a:cxn ang="0">
                  <a:pos x="26" y="0"/>
                </a:cxn>
              </a:cxnLst>
              <a:rect l="0" t="0" r="r" b="b"/>
              <a:pathLst>
                <a:path w="26" h="235">
                  <a:moveTo>
                    <a:pt x="26" y="0"/>
                  </a:moveTo>
                  <a:lnTo>
                    <a:pt x="25" y="81"/>
                  </a:lnTo>
                  <a:lnTo>
                    <a:pt x="24" y="83"/>
                  </a:lnTo>
                  <a:lnTo>
                    <a:pt x="24" y="92"/>
                  </a:lnTo>
                  <a:lnTo>
                    <a:pt x="24" y="88"/>
                  </a:lnTo>
                  <a:lnTo>
                    <a:pt x="24" y="209"/>
                  </a:lnTo>
                  <a:lnTo>
                    <a:pt x="24" y="207"/>
                  </a:lnTo>
                  <a:lnTo>
                    <a:pt x="22" y="218"/>
                  </a:lnTo>
                  <a:lnTo>
                    <a:pt x="17" y="235"/>
                  </a:lnTo>
                  <a:lnTo>
                    <a:pt x="9" y="219"/>
                  </a:lnTo>
                  <a:lnTo>
                    <a:pt x="11" y="219"/>
                  </a:lnTo>
                  <a:lnTo>
                    <a:pt x="9" y="93"/>
                  </a:lnTo>
                  <a:lnTo>
                    <a:pt x="0" y="78"/>
                  </a:lnTo>
                  <a:lnTo>
                    <a:pt x="0" y="24"/>
                  </a:lnTo>
                  <a:lnTo>
                    <a:pt x="26" y="0"/>
                  </a:lnTo>
                  <a:close/>
                </a:path>
              </a:pathLst>
            </a:custGeom>
            <a:solidFill>
              <a:srgbClr val="FFFFFF"/>
            </a:solidFill>
            <a:ln w="0">
              <a:solidFill>
                <a:srgbClr val="000000"/>
              </a:solidFill>
              <a:prstDash val="solid"/>
              <a:round/>
              <a:headEnd/>
              <a:tailEnd/>
            </a:ln>
          </p:spPr>
          <p:txBody>
            <a:bodyPr/>
            <a:lstStyle/>
            <a:p>
              <a:endParaRPr lang="en-US"/>
            </a:p>
          </p:txBody>
        </p:sp>
        <p:sp>
          <p:nvSpPr>
            <p:cNvPr id="48200" name="Freeform 72"/>
            <p:cNvSpPr>
              <a:spLocks/>
            </p:cNvSpPr>
            <p:nvPr/>
          </p:nvSpPr>
          <p:spPr bwMode="auto">
            <a:xfrm>
              <a:off x="5131" y="3429"/>
              <a:ext cx="26" cy="235"/>
            </a:xfrm>
            <a:custGeom>
              <a:avLst/>
              <a:gdLst/>
              <a:ahLst/>
              <a:cxnLst>
                <a:cxn ang="0">
                  <a:pos x="26" y="0"/>
                </a:cxn>
                <a:cxn ang="0">
                  <a:pos x="25" y="81"/>
                </a:cxn>
                <a:cxn ang="0">
                  <a:pos x="24" y="83"/>
                </a:cxn>
                <a:cxn ang="0">
                  <a:pos x="24" y="90"/>
                </a:cxn>
                <a:cxn ang="0">
                  <a:pos x="24" y="88"/>
                </a:cxn>
                <a:cxn ang="0">
                  <a:pos x="24" y="209"/>
                </a:cxn>
                <a:cxn ang="0">
                  <a:pos x="25" y="207"/>
                </a:cxn>
                <a:cxn ang="0">
                  <a:pos x="22" y="212"/>
                </a:cxn>
                <a:cxn ang="0">
                  <a:pos x="17" y="235"/>
                </a:cxn>
                <a:cxn ang="0">
                  <a:pos x="9" y="218"/>
                </a:cxn>
                <a:cxn ang="0">
                  <a:pos x="11" y="218"/>
                </a:cxn>
                <a:cxn ang="0">
                  <a:pos x="9" y="92"/>
                </a:cxn>
                <a:cxn ang="0">
                  <a:pos x="0" y="76"/>
                </a:cxn>
                <a:cxn ang="0">
                  <a:pos x="0" y="22"/>
                </a:cxn>
                <a:cxn ang="0">
                  <a:pos x="26" y="0"/>
                </a:cxn>
              </a:cxnLst>
              <a:rect l="0" t="0" r="r" b="b"/>
              <a:pathLst>
                <a:path w="26" h="235">
                  <a:moveTo>
                    <a:pt x="26" y="0"/>
                  </a:moveTo>
                  <a:lnTo>
                    <a:pt x="25" y="81"/>
                  </a:lnTo>
                  <a:lnTo>
                    <a:pt x="24" y="83"/>
                  </a:lnTo>
                  <a:lnTo>
                    <a:pt x="24" y="90"/>
                  </a:lnTo>
                  <a:lnTo>
                    <a:pt x="24" y="88"/>
                  </a:lnTo>
                  <a:lnTo>
                    <a:pt x="24" y="209"/>
                  </a:lnTo>
                  <a:lnTo>
                    <a:pt x="25" y="207"/>
                  </a:lnTo>
                  <a:lnTo>
                    <a:pt x="22" y="212"/>
                  </a:lnTo>
                  <a:lnTo>
                    <a:pt x="17" y="235"/>
                  </a:lnTo>
                  <a:lnTo>
                    <a:pt x="9" y="218"/>
                  </a:lnTo>
                  <a:lnTo>
                    <a:pt x="11" y="218"/>
                  </a:lnTo>
                  <a:lnTo>
                    <a:pt x="9" y="92"/>
                  </a:lnTo>
                  <a:lnTo>
                    <a:pt x="0" y="76"/>
                  </a:lnTo>
                  <a:lnTo>
                    <a:pt x="0" y="22"/>
                  </a:lnTo>
                  <a:lnTo>
                    <a:pt x="26" y="0"/>
                  </a:lnTo>
                  <a:close/>
                </a:path>
              </a:pathLst>
            </a:custGeom>
            <a:solidFill>
              <a:srgbClr val="FFFFFF"/>
            </a:solidFill>
            <a:ln w="0">
              <a:solidFill>
                <a:srgbClr val="000000"/>
              </a:solidFill>
              <a:prstDash val="solid"/>
              <a:round/>
              <a:headEnd/>
              <a:tailEnd/>
            </a:ln>
          </p:spPr>
          <p:txBody>
            <a:bodyPr/>
            <a:lstStyle/>
            <a:p>
              <a:endParaRPr lang="en-US"/>
            </a:p>
          </p:txBody>
        </p:sp>
        <p:sp>
          <p:nvSpPr>
            <p:cNvPr id="48201" name="Freeform 73"/>
            <p:cNvSpPr>
              <a:spLocks/>
            </p:cNvSpPr>
            <p:nvPr/>
          </p:nvSpPr>
          <p:spPr bwMode="auto">
            <a:xfrm>
              <a:off x="5195" y="3375"/>
              <a:ext cx="24" cy="235"/>
            </a:xfrm>
            <a:custGeom>
              <a:avLst/>
              <a:gdLst/>
              <a:ahLst/>
              <a:cxnLst>
                <a:cxn ang="0">
                  <a:pos x="24" y="0"/>
                </a:cxn>
                <a:cxn ang="0">
                  <a:pos x="23" y="89"/>
                </a:cxn>
                <a:cxn ang="0">
                  <a:pos x="22" y="90"/>
                </a:cxn>
                <a:cxn ang="0">
                  <a:pos x="22" y="92"/>
                </a:cxn>
                <a:cxn ang="0">
                  <a:pos x="22" y="89"/>
                </a:cxn>
                <a:cxn ang="0">
                  <a:pos x="22" y="209"/>
                </a:cxn>
                <a:cxn ang="0">
                  <a:pos x="22" y="208"/>
                </a:cxn>
                <a:cxn ang="0">
                  <a:pos x="16" y="235"/>
                </a:cxn>
                <a:cxn ang="0">
                  <a:pos x="7" y="220"/>
                </a:cxn>
                <a:cxn ang="0">
                  <a:pos x="9" y="220"/>
                </a:cxn>
                <a:cxn ang="0">
                  <a:pos x="7" y="94"/>
                </a:cxn>
                <a:cxn ang="0">
                  <a:pos x="0" y="80"/>
                </a:cxn>
                <a:cxn ang="0">
                  <a:pos x="0" y="23"/>
                </a:cxn>
                <a:cxn ang="0">
                  <a:pos x="24" y="0"/>
                </a:cxn>
              </a:cxnLst>
              <a:rect l="0" t="0" r="r" b="b"/>
              <a:pathLst>
                <a:path w="24" h="235">
                  <a:moveTo>
                    <a:pt x="24" y="0"/>
                  </a:moveTo>
                  <a:lnTo>
                    <a:pt x="23" y="89"/>
                  </a:lnTo>
                  <a:lnTo>
                    <a:pt x="22" y="90"/>
                  </a:lnTo>
                  <a:lnTo>
                    <a:pt x="22" y="92"/>
                  </a:lnTo>
                  <a:lnTo>
                    <a:pt x="22" y="89"/>
                  </a:lnTo>
                  <a:lnTo>
                    <a:pt x="22" y="209"/>
                  </a:lnTo>
                  <a:lnTo>
                    <a:pt x="22" y="208"/>
                  </a:lnTo>
                  <a:lnTo>
                    <a:pt x="16" y="235"/>
                  </a:lnTo>
                  <a:lnTo>
                    <a:pt x="7" y="220"/>
                  </a:lnTo>
                  <a:lnTo>
                    <a:pt x="9" y="220"/>
                  </a:lnTo>
                  <a:lnTo>
                    <a:pt x="7" y="94"/>
                  </a:lnTo>
                  <a:lnTo>
                    <a:pt x="0" y="80"/>
                  </a:lnTo>
                  <a:lnTo>
                    <a:pt x="0" y="23"/>
                  </a:lnTo>
                  <a:lnTo>
                    <a:pt x="24" y="0"/>
                  </a:lnTo>
                  <a:close/>
                </a:path>
              </a:pathLst>
            </a:custGeom>
            <a:solidFill>
              <a:srgbClr val="FFFFFF"/>
            </a:solidFill>
            <a:ln w="0">
              <a:solidFill>
                <a:srgbClr val="000000"/>
              </a:solidFill>
              <a:prstDash val="solid"/>
              <a:round/>
              <a:headEnd/>
              <a:tailEnd/>
            </a:ln>
          </p:spPr>
          <p:txBody>
            <a:bodyPr/>
            <a:lstStyle/>
            <a:p>
              <a:endParaRPr lang="en-US"/>
            </a:p>
          </p:txBody>
        </p:sp>
        <p:sp>
          <p:nvSpPr>
            <p:cNvPr id="48202" name="Freeform 74"/>
            <p:cNvSpPr>
              <a:spLocks/>
            </p:cNvSpPr>
            <p:nvPr/>
          </p:nvSpPr>
          <p:spPr bwMode="auto">
            <a:xfrm>
              <a:off x="5257" y="3324"/>
              <a:ext cx="25" cy="235"/>
            </a:xfrm>
            <a:custGeom>
              <a:avLst/>
              <a:gdLst/>
              <a:ahLst/>
              <a:cxnLst>
                <a:cxn ang="0">
                  <a:pos x="25" y="0"/>
                </a:cxn>
                <a:cxn ang="0">
                  <a:pos x="24" y="81"/>
                </a:cxn>
                <a:cxn ang="0">
                  <a:pos x="23" y="83"/>
                </a:cxn>
                <a:cxn ang="0">
                  <a:pos x="23" y="91"/>
                </a:cxn>
                <a:cxn ang="0">
                  <a:pos x="23" y="88"/>
                </a:cxn>
                <a:cxn ang="0">
                  <a:pos x="23" y="209"/>
                </a:cxn>
                <a:cxn ang="0">
                  <a:pos x="23" y="207"/>
                </a:cxn>
                <a:cxn ang="0">
                  <a:pos x="22" y="217"/>
                </a:cxn>
                <a:cxn ang="0">
                  <a:pos x="16" y="235"/>
                </a:cxn>
                <a:cxn ang="0">
                  <a:pos x="9" y="219"/>
                </a:cxn>
                <a:cxn ang="0">
                  <a:pos x="10" y="219"/>
                </a:cxn>
                <a:cxn ang="0">
                  <a:pos x="9" y="93"/>
                </a:cxn>
                <a:cxn ang="0">
                  <a:pos x="0" y="77"/>
                </a:cxn>
                <a:cxn ang="0">
                  <a:pos x="0" y="22"/>
                </a:cxn>
                <a:cxn ang="0">
                  <a:pos x="25" y="0"/>
                </a:cxn>
              </a:cxnLst>
              <a:rect l="0" t="0" r="r" b="b"/>
              <a:pathLst>
                <a:path w="25" h="235">
                  <a:moveTo>
                    <a:pt x="25" y="0"/>
                  </a:moveTo>
                  <a:lnTo>
                    <a:pt x="24" y="81"/>
                  </a:lnTo>
                  <a:lnTo>
                    <a:pt x="23" y="83"/>
                  </a:lnTo>
                  <a:lnTo>
                    <a:pt x="23" y="91"/>
                  </a:lnTo>
                  <a:lnTo>
                    <a:pt x="23" y="88"/>
                  </a:lnTo>
                  <a:lnTo>
                    <a:pt x="23" y="209"/>
                  </a:lnTo>
                  <a:lnTo>
                    <a:pt x="23" y="207"/>
                  </a:lnTo>
                  <a:lnTo>
                    <a:pt x="22" y="217"/>
                  </a:lnTo>
                  <a:lnTo>
                    <a:pt x="16" y="235"/>
                  </a:lnTo>
                  <a:lnTo>
                    <a:pt x="9" y="219"/>
                  </a:lnTo>
                  <a:lnTo>
                    <a:pt x="10" y="219"/>
                  </a:lnTo>
                  <a:lnTo>
                    <a:pt x="9" y="93"/>
                  </a:lnTo>
                  <a:lnTo>
                    <a:pt x="0" y="77"/>
                  </a:lnTo>
                  <a:lnTo>
                    <a:pt x="0" y="22"/>
                  </a:lnTo>
                  <a:lnTo>
                    <a:pt x="25" y="0"/>
                  </a:lnTo>
                  <a:close/>
                </a:path>
              </a:pathLst>
            </a:custGeom>
            <a:solidFill>
              <a:srgbClr val="FFFFFF"/>
            </a:solidFill>
            <a:ln w="0">
              <a:solidFill>
                <a:srgbClr val="000000"/>
              </a:solidFill>
              <a:prstDash val="solid"/>
              <a:round/>
              <a:headEnd/>
              <a:tailEnd/>
            </a:ln>
          </p:spPr>
          <p:txBody>
            <a:bodyPr/>
            <a:lstStyle/>
            <a:p>
              <a:endParaRPr lang="en-US"/>
            </a:p>
          </p:txBody>
        </p:sp>
        <p:sp>
          <p:nvSpPr>
            <p:cNvPr id="48203" name="Freeform 75"/>
            <p:cNvSpPr>
              <a:spLocks/>
            </p:cNvSpPr>
            <p:nvPr/>
          </p:nvSpPr>
          <p:spPr bwMode="auto">
            <a:xfrm>
              <a:off x="4704" y="3698"/>
              <a:ext cx="76" cy="118"/>
            </a:xfrm>
            <a:custGeom>
              <a:avLst/>
              <a:gdLst/>
              <a:ahLst/>
              <a:cxnLst>
                <a:cxn ang="0">
                  <a:pos x="76" y="73"/>
                </a:cxn>
                <a:cxn ang="0">
                  <a:pos x="76" y="118"/>
                </a:cxn>
                <a:cxn ang="0">
                  <a:pos x="0" y="45"/>
                </a:cxn>
                <a:cxn ang="0">
                  <a:pos x="0" y="0"/>
                </a:cxn>
                <a:cxn ang="0">
                  <a:pos x="76" y="73"/>
                </a:cxn>
              </a:cxnLst>
              <a:rect l="0" t="0" r="r" b="b"/>
              <a:pathLst>
                <a:path w="76" h="118">
                  <a:moveTo>
                    <a:pt x="76" y="73"/>
                  </a:moveTo>
                  <a:lnTo>
                    <a:pt x="76" y="118"/>
                  </a:lnTo>
                  <a:lnTo>
                    <a:pt x="0" y="45"/>
                  </a:lnTo>
                  <a:lnTo>
                    <a:pt x="0" y="0"/>
                  </a:lnTo>
                  <a:lnTo>
                    <a:pt x="76" y="73"/>
                  </a:lnTo>
                  <a:close/>
                </a:path>
              </a:pathLst>
            </a:custGeom>
            <a:solidFill>
              <a:srgbClr val="A1A1A1"/>
            </a:solidFill>
            <a:ln w="0">
              <a:solidFill>
                <a:srgbClr val="000000"/>
              </a:solidFill>
              <a:prstDash val="solid"/>
              <a:round/>
              <a:headEnd/>
              <a:tailEnd/>
            </a:ln>
          </p:spPr>
          <p:txBody>
            <a:bodyPr/>
            <a:lstStyle/>
            <a:p>
              <a:endParaRPr lang="en-US"/>
            </a:p>
          </p:txBody>
        </p:sp>
        <p:sp>
          <p:nvSpPr>
            <p:cNvPr id="48204" name="Freeform 76"/>
            <p:cNvSpPr>
              <a:spLocks/>
            </p:cNvSpPr>
            <p:nvPr/>
          </p:nvSpPr>
          <p:spPr bwMode="auto">
            <a:xfrm>
              <a:off x="4596" y="3096"/>
              <a:ext cx="723" cy="677"/>
            </a:xfrm>
            <a:custGeom>
              <a:avLst/>
              <a:gdLst/>
              <a:ahLst/>
              <a:cxnLst>
                <a:cxn ang="0">
                  <a:pos x="108" y="577"/>
                </a:cxn>
                <a:cxn ang="0">
                  <a:pos x="80" y="561"/>
                </a:cxn>
                <a:cxn ang="0">
                  <a:pos x="61" y="561"/>
                </a:cxn>
                <a:cxn ang="0">
                  <a:pos x="0" y="501"/>
                </a:cxn>
                <a:cxn ang="0">
                  <a:pos x="0" y="449"/>
                </a:cxn>
                <a:cxn ang="0">
                  <a:pos x="513" y="0"/>
                </a:cxn>
                <a:cxn ang="0">
                  <a:pos x="723" y="152"/>
                </a:cxn>
                <a:cxn ang="0">
                  <a:pos x="723" y="202"/>
                </a:cxn>
                <a:cxn ang="0">
                  <a:pos x="183" y="677"/>
                </a:cxn>
                <a:cxn ang="0">
                  <a:pos x="108" y="602"/>
                </a:cxn>
                <a:cxn ang="0">
                  <a:pos x="108" y="577"/>
                </a:cxn>
              </a:cxnLst>
              <a:rect l="0" t="0" r="r" b="b"/>
              <a:pathLst>
                <a:path w="723" h="677">
                  <a:moveTo>
                    <a:pt x="108" y="577"/>
                  </a:moveTo>
                  <a:lnTo>
                    <a:pt x="80" y="561"/>
                  </a:lnTo>
                  <a:lnTo>
                    <a:pt x="61" y="561"/>
                  </a:lnTo>
                  <a:lnTo>
                    <a:pt x="0" y="501"/>
                  </a:lnTo>
                  <a:lnTo>
                    <a:pt x="0" y="449"/>
                  </a:lnTo>
                  <a:lnTo>
                    <a:pt x="513" y="0"/>
                  </a:lnTo>
                  <a:lnTo>
                    <a:pt x="723" y="152"/>
                  </a:lnTo>
                  <a:lnTo>
                    <a:pt x="723" y="202"/>
                  </a:lnTo>
                  <a:lnTo>
                    <a:pt x="183" y="677"/>
                  </a:lnTo>
                  <a:lnTo>
                    <a:pt x="108" y="602"/>
                  </a:lnTo>
                  <a:lnTo>
                    <a:pt x="108" y="577"/>
                  </a:lnTo>
                  <a:close/>
                </a:path>
              </a:pathLst>
            </a:custGeom>
            <a:solidFill>
              <a:srgbClr val="A1A1A1"/>
            </a:solidFill>
            <a:ln w="0">
              <a:solidFill>
                <a:srgbClr val="000000"/>
              </a:solidFill>
              <a:prstDash val="solid"/>
              <a:round/>
              <a:headEnd/>
              <a:tailEnd/>
            </a:ln>
          </p:spPr>
          <p:txBody>
            <a:bodyPr/>
            <a:lstStyle/>
            <a:p>
              <a:endParaRPr lang="en-US"/>
            </a:p>
          </p:txBody>
        </p:sp>
        <p:sp>
          <p:nvSpPr>
            <p:cNvPr id="48205" name="Line 77"/>
            <p:cNvSpPr>
              <a:spLocks noChangeShapeType="1"/>
            </p:cNvSpPr>
            <p:nvPr/>
          </p:nvSpPr>
          <p:spPr bwMode="auto">
            <a:xfrm>
              <a:off x="4596" y="3545"/>
              <a:ext cx="61" cy="57"/>
            </a:xfrm>
            <a:prstGeom prst="line">
              <a:avLst/>
            </a:prstGeom>
            <a:noFill/>
            <a:ln w="0">
              <a:solidFill>
                <a:srgbClr val="000000"/>
              </a:solidFill>
              <a:round/>
              <a:headEnd/>
              <a:tailEnd/>
            </a:ln>
          </p:spPr>
          <p:txBody>
            <a:bodyPr/>
            <a:lstStyle/>
            <a:p>
              <a:endParaRPr lang="en-US"/>
            </a:p>
          </p:txBody>
        </p:sp>
        <p:sp>
          <p:nvSpPr>
            <p:cNvPr id="48206" name="Freeform 78"/>
            <p:cNvSpPr>
              <a:spLocks/>
            </p:cNvSpPr>
            <p:nvPr/>
          </p:nvSpPr>
          <p:spPr bwMode="auto">
            <a:xfrm>
              <a:off x="4658" y="3600"/>
              <a:ext cx="49" cy="43"/>
            </a:xfrm>
            <a:custGeom>
              <a:avLst/>
              <a:gdLst/>
              <a:ahLst/>
              <a:cxnLst>
                <a:cxn ang="0">
                  <a:pos x="46" y="43"/>
                </a:cxn>
                <a:cxn ang="0">
                  <a:pos x="48" y="36"/>
                </a:cxn>
                <a:cxn ang="0">
                  <a:pos x="49" y="28"/>
                </a:cxn>
                <a:cxn ang="0">
                  <a:pos x="48" y="21"/>
                </a:cxn>
                <a:cxn ang="0">
                  <a:pos x="44" y="14"/>
                </a:cxn>
                <a:cxn ang="0">
                  <a:pos x="38" y="9"/>
                </a:cxn>
                <a:cxn ang="0">
                  <a:pos x="29" y="3"/>
                </a:cxn>
                <a:cxn ang="0">
                  <a:pos x="20" y="0"/>
                </a:cxn>
                <a:cxn ang="0">
                  <a:pos x="9" y="0"/>
                </a:cxn>
                <a:cxn ang="0">
                  <a:pos x="0" y="2"/>
                </a:cxn>
              </a:cxnLst>
              <a:rect l="0" t="0" r="r" b="b"/>
              <a:pathLst>
                <a:path w="49" h="43">
                  <a:moveTo>
                    <a:pt x="46" y="43"/>
                  </a:moveTo>
                  <a:lnTo>
                    <a:pt x="48" y="36"/>
                  </a:lnTo>
                  <a:lnTo>
                    <a:pt x="49" y="28"/>
                  </a:lnTo>
                  <a:lnTo>
                    <a:pt x="48" y="21"/>
                  </a:lnTo>
                  <a:lnTo>
                    <a:pt x="44" y="14"/>
                  </a:lnTo>
                  <a:lnTo>
                    <a:pt x="38" y="9"/>
                  </a:lnTo>
                  <a:lnTo>
                    <a:pt x="29" y="3"/>
                  </a:lnTo>
                  <a:lnTo>
                    <a:pt x="20" y="0"/>
                  </a:lnTo>
                  <a:lnTo>
                    <a:pt x="9" y="0"/>
                  </a:lnTo>
                  <a:lnTo>
                    <a:pt x="0" y="2"/>
                  </a:lnTo>
                </a:path>
              </a:pathLst>
            </a:custGeom>
            <a:noFill/>
            <a:ln w="0">
              <a:solidFill>
                <a:srgbClr val="000000"/>
              </a:solidFill>
              <a:prstDash val="solid"/>
              <a:round/>
              <a:headEnd/>
              <a:tailEnd/>
            </a:ln>
          </p:spPr>
          <p:txBody>
            <a:bodyPr/>
            <a:lstStyle/>
            <a:p>
              <a:endParaRPr lang="en-US"/>
            </a:p>
          </p:txBody>
        </p:sp>
        <p:sp>
          <p:nvSpPr>
            <p:cNvPr id="48207" name="Line 79"/>
            <p:cNvSpPr>
              <a:spLocks noChangeShapeType="1"/>
            </p:cNvSpPr>
            <p:nvPr/>
          </p:nvSpPr>
          <p:spPr bwMode="auto">
            <a:xfrm>
              <a:off x="4780" y="3714"/>
              <a:ext cx="1" cy="57"/>
            </a:xfrm>
            <a:prstGeom prst="line">
              <a:avLst/>
            </a:prstGeom>
            <a:noFill/>
            <a:ln w="0">
              <a:solidFill>
                <a:srgbClr val="000000"/>
              </a:solidFill>
              <a:round/>
              <a:headEnd/>
              <a:tailEnd/>
            </a:ln>
          </p:spPr>
          <p:txBody>
            <a:bodyPr/>
            <a:lstStyle/>
            <a:p>
              <a:endParaRPr lang="en-US"/>
            </a:p>
          </p:txBody>
        </p:sp>
        <p:sp>
          <p:nvSpPr>
            <p:cNvPr id="48208" name="Line 80"/>
            <p:cNvSpPr>
              <a:spLocks noChangeShapeType="1"/>
            </p:cNvSpPr>
            <p:nvPr/>
          </p:nvSpPr>
          <p:spPr bwMode="auto">
            <a:xfrm>
              <a:off x="4657" y="3602"/>
              <a:ext cx="1" cy="55"/>
            </a:xfrm>
            <a:prstGeom prst="line">
              <a:avLst/>
            </a:prstGeom>
            <a:noFill/>
            <a:ln w="0">
              <a:solidFill>
                <a:srgbClr val="000000"/>
              </a:solidFill>
              <a:round/>
              <a:headEnd/>
              <a:tailEnd/>
            </a:ln>
          </p:spPr>
          <p:txBody>
            <a:bodyPr/>
            <a:lstStyle/>
            <a:p>
              <a:endParaRPr lang="en-US"/>
            </a:p>
          </p:txBody>
        </p:sp>
        <p:sp>
          <p:nvSpPr>
            <p:cNvPr id="48209" name="Line 81"/>
            <p:cNvSpPr>
              <a:spLocks noChangeShapeType="1"/>
            </p:cNvSpPr>
            <p:nvPr/>
          </p:nvSpPr>
          <p:spPr bwMode="auto">
            <a:xfrm flipH="1">
              <a:off x="4780" y="3246"/>
              <a:ext cx="539" cy="468"/>
            </a:xfrm>
            <a:prstGeom prst="line">
              <a:avLst/>
            </a:prstGeom>
            <a:noFill/>
            <a:ln w="0">
              <a:solidFill>
                <a:srgbClr val="000000"/>
              </a:solidFill>
              <a:round/>
              <a:headEnd/>
              <a:tailEnd/>
            </a:ln>
          </p:spPr>
          <p:txBody>
            <a:bodyPr/>
            <a:lstStyle/>
            <a:p>
              <a:endParaRPr lang="en-US"/>
            </a:p>
          </p:txBody>
        </p:sp>
        <p:sp>
          <p:nvSpPr>
            <p:cNvPr id="48210" name="Line 82"/>
            <p:cNvSpPr>
              <a:spLocks noChangeShapeType="1"/>
            </p:cNvSpPr>
            <p:nvPr/>
          </p:nvSpPr>
          <p:spPr bwMode="auto">
            <a:xfrm>
              <a:off x="4704" y="3643"/>
              <a:ext cx="76" cy="71"/>
            </a:xfrm>
            <a:prstGeom prst="line">
              <a:avLst/>
            </a:prstGeom>
            <a:noFill/>
            <a:ln w="0">
              <a:solidFill>
                <a:srgbClr val="000000"/>
              </a:solidFill>
              <a:round/>
              <a:headEnd/>
              <a:tailEnd/>
            </a:ln>
          </p:spPr>
          <p:txBody>
            <a:bodyPr/>
            <a:lstStyle/>
            <a:p>
              <a:endParaRPr lang="en-US"/>
            </a:p>
          </p:txBody>
        </p:sp>
        <p:sp>
          <p:nvSpPr>
            <p:cNvPr id="48211" name="Line 83"/>
            <p:cNvSpPr>
              <a:spLocks noChangeShapeType="1"/>
            </p:cNvSpPr>
            <p:nvPr/>
          </p:nvSpPr>
          <p:spPr bwMode="auto">
            <a:xfrm>
              <a:off x="4704" y="3643"/>
              <a:ext cx="1" cy="31"/>
            </a:xfrm>
            <a:prstGeom prst="line">
              <a:avLst/>
            </a:prstGeom>
            <a:noFill/>
            <a:ln w="0">
              <a:solidFill>
                <a:srgbClr val="000000"/>
              </a:solidFill>
              <a:round/>
              <a:headEnd/>
              <a:tailEnd/>
            </a:ln>
          </p:spPr>
          <p:txBody>
            <a:bodyPr/>
            <a:lstStyle/>
            <a:p>
              <a:endParaRPr lang="en-US"/>
            </a:p>
          </p:txBody>
        </p:sp>
        <p:sp>
          <p:nvSpPr>
            <p:cNvPr id="48212" name="Line 84"/>
            <p:cNvSpPr>
              <a:spLocks noChangeShapeType="1"/>
            </p:cNvSpPr>
            <p:nvPr/>
          </p:nvSpPr>
          <p:spPr bwMode="auto">
            <a:xfrm>
              <a:off x="3176" y="3092"/>
              <a:ext cx="1929" cy="1"/>
            </a:xfrm>
            <a:prstGeom prst="line">
              <a:avLst/>
            </a:prstGeom>
            <a:noFill/>
            <a:ln w="0">
              <a:solidFill>
                <a:srgbClr val="000000"/>
              </a:solidFill>
              <a:round/>
              <a:headEnd/>
              <a:tailEnd/>
            </a:ln>
          </p:spPr>
          <p:txBody>
            <a:bodyPr/>
            <a:lstStyle/>
            <a:p>
              <a:endParaRPr lang="en-US"/>
            </a:p>
          </p:txBody>
        </p:sp>
        <p:sp>
          <p:nvSpPr>
            <p:cNvPr id="48213" name="Rectangle 85"/>
            <p:cNvSpPr>
              <a:spLocks noChangeArrowheads="1"/>
            </p:cNvSpPr>
            <p:nvPr/>
          </p:nvSpPr>
          <p:spPr bwMode="auto">
            <a:xfrm>
              <a:off x="4552" y="2367"/>
              <a:ext cx="849" cy="133"/>
            </a:xfrm>
            <a:prstGeom prst="rect">
              <a:avLst/>
            </a:prstGeom>
            <a:solidFill>
              <a:srgbClr val="808080"/>
            </a:solidFill>
            <a:ln w="9525">
              <a:solidFill>
                <a:srgbClr val="000000"/>
              </a:solidFill>
              <a:miter lim="800000"/>
              <a:headEnd/>
              <a:tailEnd/>
            </a:ln>
          </p:spPr>
          <p:txBody>
            <a:bodyPr/>
            <a:lstStyle/>
            <a:p>
              <a:endParaRPr lang="en-US"/>
            </a:p>
          </p:txBody>
        </p:sp>
        <p:sp>
          <p:nvSpPr>
            <p:cNvPr id="48214" name="Rectangle 86"/>
            <p:cNvSpPr>
              <a:spLocks noChangeArrowheads="1"/>
            </p:cNvSpPr>
            <p:nvPr/>
          </p:nvSpPr>
          <p:spPr bwMode="auto">
            <a:xfrm>
              <a:off x="4334" y="1144"/>
              <a:ext cx="1265" cy="1218"/>
            </a:xfrm>
            <a:prstGeom prst="rect">
              <a:avLst/>
            </a:prstGeom>
            <a:solidFill>
              <a:srgbClr val="C0C0C0"/>
            </a:solidFill>
            <a:ln w="14288">
              <a:solidFill>
                <a:srgbClr val="000000"/>
              </a:solidFill>
              <a:miter lim="800000"/>
              <a:headEnd/>
              <a:tailEnd/>
            </a:ln>
          </p:spPr>
          <p:txBody>
            <a:bodyPr/>
            <a:lstStyle/>
            <a:p>
              <a:endParaRPr lang="en-US"/>
            </a:p>
          </p:txBody>
        </p:sp>
        <p:sp>
          <p:nvSpPr>
            <p:cNvPr id="48215" name="Freeform 87"/>
            <p:cNvSpPr>
              <a:spLocks/>
            </p:cNvSpPr>
            <p:nvPr/>
          </p:nvSpPr>
          <p:spPr bwMode="auto">
            <a:xfrm>
              <a:off x="4334" y="1139"/>
              <a:ext cx="1265" cy="11"/>
            </a:xfrm>
            <a:custGeom>
              <a:avLst/>
              <a:gdLst/>
              <a:ahLst/>
              <a:cxnLst>
                <a:cxn ang="0">
                  <a:pos x="0" y="11"/>
                </a:cxn>
                <a:cxn ang="0">
                  <a:pos x="0" y="0"/>
                </a:cxn>
                <a:cxn ang="0">
                  <a:pos x="1265" y="0"/>
                </a:cxn>
                <a:cxn ang="0">
                  <a:pos x="1265" y="11"/>
                </a:cxn>
                <a:cxn ang="0">
                  <a:pos x="0" y="11"/>
                </a:cxn>
                <a:cxn ang="0">
                  <a:pos x="0" y="11"/>
                </a:cxn>
              </a:cxnLst>
              <a:rect l="0" t="0" r="r" b="b"/>
              <a:pathLst>
                <a:path w="1265" h="11">
                  <a:moveTo>
                    <a:pt x="0" y="11"/>
                  </a:moveTo>
                  <a:lnTo>
                    <a:pt x="0" y="0"/>
                  </a:lnTo>
                  <a:lnTo>
                    <a:pt x="1265" y="0"/>
                  </a:lnTo>
                  <a:lnTo>
                    <a:pt x="1265" y="11"/>
                  </a:lnTo>
                  <a:lnTo>
                    <a:pt x="0" y="11"/>
                  </a:lnTo>
                  <a:lnTo>
                    <a:pt x="0" y="11"/>
                  </a:lnTo>
                  <a:close/>
                </a:path>
              </a:pathLst>
            </a:custGeom>
            <a:solidFill>
              <a:srgbClr val="000000"/>
            </a:solidFill>
            <a:ln w="1588">
              <a:solidFill>
                <a:srgbClr val="000000"/>
              </a:solidFill>
              <a:prstDash val="solid"/>
              <a:round/>
              <a:headEnd/>
              <a:tailEnd/>
            </a:ln>
          </p:spPr>
          <p:txBody>
            <a:bodyPr/>
            <a:lstStyle/>
            <a:p>
              <a:endParaRPr lang="en-US"/>
            </a:p>
          </p:txBody>
        </p:sp>
        <p:sp>
          <p:nvSpPr>
            <p:cNvPr id="48216" name="Freeform 88"/>
            <p:cNvSpPr>
              <a:spLocks/>
            </p:cNvSpPr>
            <p:nvPr/>
          </p:nvSpPr>
          <p:spPr bwMode="auto">
            <a:xfrm>
              <a:off x="5595" y="1144"/>
              <a:ext cx="8" cy="1218"/>
            </a:xfrm>
            <a:custGeom>
              <a:avLst/>
              <a:gdLst/>
              <a:ahLst/>
              <a:cxnLst>
                <a:cxn ang="0">
                  <a:pos x="0" y="0"/>
                </a:cxn>
                <a:cxn ang="0">
                  <a:pos x="8" y="0"/>
                </a:cxn>
                <a:cxn ang="0">
                  <a:pos x="8" y="1218"/>
                </a:cxn>
                <a:cxn ang="0">
                  <a:pos x="0" y="1218"/>
                </a:cxn>
                <a:cxn ang="0">
                  <a:pos x="0" y="0"/>
                </a:cxn>
                <a:cxn ang="0">
                  <a:pos x="0" y="0"/>
                </a:cxn>
              </a:cxnLst>
              <a:rect l="0" t="0" r="r" b="b"/>
              <a:pathLst>
                <a:path w="8" h="1218">
                  <a:moveTo>
                    <a:pt x="0" y="0"/>
                  </a:moveTo>
                  <a:lnTo>
                    <a:pt x="8" y="0"/>
                  </a:lnTo>
                  <a:lnTo>
                    <a:pt x="8" y="1218"/>
                  </a:lnTo>
                  <a:lnTo>
                    <a:pt x="0" y="1218"/>
                  </a:lnTo>
                  <a:lnTo>
                    <a:pt x="0" y="0"/>
                  </a:lnTo>
                  <a:lnTo>
                    <a:pt x="0" y="0"/>
                  </a:lnTo>
                  <a:close/>
                </a:path>
              </a:pathLst>
            </a:custGeom>
            <a:solidFill>
              <a:srgbClr val="000000"/>
            </a:solidFill>
            <a:ln w="1588">
              <a:solidFill>
                <a:srgbClr val="000000"/>
              </a:solidFill>
              <a:prstDash val="solid"/>
              <a:round/>
              <a:headEnd/>
              <a:tailEnd/>
            </a:ln>
          </p:spPr>
          <p:txBody>
            <a:bodyPr/>
            <a:lstStyle/>
            <a:p>
              <a:endParaRPr lang="en-US"/>
            </a:p>
          </p:txBody>
        </p:sp>
        <p:sp>
          <p:nvSpPr>
            <p:cNvPr id="48217" name="Freeform 89"/>
            <p:cNvSpPr>
              <a:spLocks/>
            </p:cNvSpPr>
            <p:nvPr/>
          </p:nvSpPr>
          <p:spPr bwMode="auto">
            <a:xfrm>
              <a:off x="4334" y="2357"/>
              <a:ext cx="1265" cy="10"/>
            </a:xfrm>
            <a:custGeom>
              <a:avLst/>
              <a:gdLst/>
              <a:ahLst/>
              <a:cxnLst>
                <a:cxn ang="0">
                  <a:pos x="1265" y="0"/>
                </a:cxn>
                <a:cxn ang="0">
                  <a:pos x="1265" y="10"/>
                </a:cxn>
                <a:cxn ang="0">
                  <a:pos x="0" y="10"/>
                </a:cxn>
                <a:cxn ang="0">
                  <a:pos x="0" y="0"/>
                </a:cxn>
                <a:cxn ang="0">
                  <a:pos x="1265" y="0"/>
                </a:cxn>
                <a:cxn ang="0">
                  <a:pos x="1265" y="0"/>
                </a:cxn>
              </a:cxnLst>
              <a:rect l="0" t="0" r="r" b="b"/>
              <a:pathLst>
                <a:path w="1265" h="10">
                  <a:moveTo>
                    <a:pt x="1265" y="0"/>
                  </a:moveTo>
                  <a:lnTo>
                    <a:pt x="1265" y="10"/>
                  </a:lnTo>
                  <a:lnTo>
                    <a:pt x="0" y="10"/>
                  </a:lnTo>
                  <a:lnTo>
                    <a:pt x="0" y="0"/>
                  </a:lnTo>
                  <a:lnTo>
                    <a:pt x="1265" y="0"/>
                  </a:lnTo>
                  <a:lnTo>
                    <a:pt x="1265" y="0"/>
                  </a:lnTo>
                  <a:close/>
                </a:path>
              </a:pathLst>
            </a:custGeom>
            <a:solidFill>
              <a:srgbClr val="000000"/>
            </a:solidFill>
            <a:ln w="1588">
              <a:solidFill>
                <a:srgbClr val="000000"/>
              </a:solidFill>
              <a:prstDash val="solid"/>
              <a:round/>
              <a:headEnd/>
              <a:tailEnd/>
            </a:ln>
          </p:spPr>
          <p:txBody>
            <a:bodyPr/>
            <a:lstStyle/>
            <a:p>
              <a:endParaRPr lang="en-US"/>
            </a:p>
          </p:txBody>
        </p:sp>
        <p:sp>
          <p:nvSpPr>
            <p:cNvPr id="48218" name="Freeform 90"/>
            <p:cNvSpPr>
              <a:spLocks/>
            </p:cNvSpPr>
            <p:nvPr/>
          </p:nvSpPr>
          <p:spPr bwMode="auto">
            <a:xfrm>
              <a:off x="4330" y="1144"/>
              <a:ext cx="8" cy="1218"/>
            </a:xfrm>
            <a:custGeom>
              <a:avLst/>
              <a:gdLst/>
              <a:ahLst/>
              <a:cxnLst>
                <a:cxn ang="0">
                  <a:pos x="8" y="1218"/>
                </a:cxn>
                <a:cxn ang="0">
                  <a:pos x="0" y="1218"/>
                </a:cxn>
                <a:cxn ang="0">
                  <a:pos x="0" y="0"/>
                </a:cxn>
                <a:cxn ang="0">
                  <a:pos x="8" y="0"/>
                </a:cxn>
                <a:cxn ang="0">
                  <a:pos x="8" y="1218"/>
                </a:cxn>
                <a:cxn ang="0">
                  <a:pos x="8" y="1218"/>
                </a:cxn>
              </a:cxnLst>
              <a:rect l="0" t="0" r="r" b="b"/>
              <a:pathLst>
                <a:path w="8" h="1218">
                  <a:moveTo>
                    <a:pt x="8" y="1218"/>
                  </a:moveTo>
                  <a:lnTo>
                    <a:pt x="0" y="1218"/>
                  </a:lnTo>
                  <a:lnTo>
                    <a:pt x="0" y="0"/>
                  </a:lnTo>
                  <a:lnTo>
                    <a:pt x="8" y="0"/>
                  </a:lnTo>
                  <a:lnTo>
                    <a:pt x="8" y="1218"/>
                  </a:lnTo>
                  <a:lnTo>
                    <a:pt x="8" y="1218"/>
                  </a:lnTo>
                  <a:close/>
                </a:path>
              </a:pathLst>
            </a:custGeom>
            <a:solidFill>
              <a:srgbClr val="000000"/>
            </a:solidFill>
            <a:ln w="1588">
              <a:solidFill>
                <a:srgbClr val="000000"/>
              </a:solidFill>
              <a:prstDash val="solid"/>
              <a:round/>
              <a:headEnd/>
              <a:tailEnd/>
            </a:ln>
          </p:spPr>
          <p:txBody>
            <a:bodyPr/>
            <a:lstStyle/>
            <a:p>
              <a:endParaRPr lang="en-US"/>
            </a:p>
          </p:txBody>
        </p:sp>
        <p:sp>
          <p:nvSpPr>
            <p:cNvPr id="48219" name="Rectangle 91"/>
            <p:cNvSpPr>
              <a:spLocks noChangeArrowheads="1"/>
            </p:cNvSpPr>
            <p:nvPr/>
          </p:nvSpPr>
          <p:spPr bwMode="auto">
            <a:xfrm>
              <a:off x="4422" y="1272"/>
              <a:ext cx="1085" cy="983"/>
            </a:xfrm>
            <a:prstGeom prst="rect">
              <a:avLst/>
            </a:prstGeom>
            <a:solidFill>
              <a:srgbClr val="FFFFFF"/>
            </a:solidFill>
            <a:ln w="4763">
              <a:solidFill>
                <a:srgbClr val="000000"/>
              </a:solidFill>
              <a:miter lim="800000"/>
              <a:headEnd/>
              <a:tailEnd/>
            </a:ln>
          </p:spPr>
          <p:txBody>
            <a:bodyPr/>
            <a:lstStyle/>
            <a:p>
              <a:endParaRPr lang="en-US"/>
            </a:p>
          </p:txBody>
        </p:sp>
        <p:sp>
          <p:nvSpPr>
            <p:cNvPr id="48220" name="Rectangle 92"/>
            <p:cNvSpPr>
              <a:spLocks noChangeArrowheads="1"/>
            </p:cNvSpPr>
            <p:nvPr/>
          </p:nvSpPr>
          <p:spPr bwMode="auto">
            <a:xfrm>
              <a:off x="4512" y="1433"/>
              <a:ext cx="891" cy="160"/>
            </a:xfrm>
            <a:prstGeom prst="rect">
              <a:avLst/>
            </a:prstGeom>
            <a:solidFill>
              <a:srgbClr val="80FF80"/>
            </a:solidFill>
            <a:ln w="9525">
              <a:noFill/>
              <a:miter lim="800000"/>
              <a:headEnd/>
              <a:tailEnd/>
            </a:ln>
          </p:spPr>
          <p:txBody>
            <a:bodyPr/>
            <a:lstStyle/>
            <a:p>
              <a:endParaRPr lang="en-US"/>
            </a:p>
          </p:txBody>
        </p:sp>
        <p:sp>
          <p:nvSpPr>
            <p:cNvPr id="48221" name="Rectangle 93"/>
            <p:cNvSpPr>
              <a:spLocks noChangeArrowheads="1"/>
            </p:cNvSpPr>
            <p:nvPr/>
          </p:nvSpPr>
          <p:spPr bwMode="auto">
            <a:xfrm>
              <a:off x="4569" y="1449"/>
              <a:ext cx="87" cy="144"/>
            </a:xfrm>
            <a:prstGeom prst="rect">
              <a:avLst/>
            </a:prstGeom>
            <a:noFill/>
            <a:ln w="9525">
              <a:noFill/>
              <a:miter lim="800000"/>
              <a:headEnd/>
              <a:tailEnd/>
            </a:ln>
          </p:spPr>
          <p:txBody>
            <a:bodyPr wrap="none" lIns="0" tIns="0" rIns="0" bIns="0">
              <a:spAutoFit/>
            </a:bodyPr>
            <a:lstStyle/>
            <a:p>
              <a:pPr algn="ctr" eaLnBrk="1" hangingPunct="1">
                <a:spcBef>
                  <a:spcPct val="20000"/>
                </a:spcBef>
                <a:buClr>
                  <a:schemeClr val="accent2"/>
                </a:buClr>
                <a:buSzPct val="80000"/>
                <a:buFont typeface="Wingdings" pitchFamily="2" charset="2"/>
                <a:buNone/>
              </a:pPr>
              <a:r>
                <a:rPr lang="en-US" sz="1500" b="1">
                  <a:solidFill>
                    <a:srgbClr val="000000"/>
                  </a:solidFill>
                  <a:latin typeface="Arial" charset="0"/>
                </a:rPr>
                <a:t>A</a:t>
              </a:r>
              <a:endParaRPr lang="en-US" sz="2400" b="1">
                <a:latin typeface="Times New Roman" pitchFamily="18" charset="0"/>
              </a:endParaRPr>
            </a:p>
          </p:txBody>
        </p:sp>
        <p:sp>
          <p:nvSpPr>
            <p:cNvPr id="48222" name="Rectangle 94"/>
            <p:cNvSpPr>
              <a:spLocks noChangeArrowheads="1"/>
            </p:cNvSpPr>
            <p:nvPr/>
          </p:nvSpPr>
          <p:spPr bwMode="auto">
            <a:xfrm>
              <a:off x="4687" y="1449"/>
              <a:ext cx="93" cy="144"/>
            </a:xfrm>
            <a:prstGeom prst="rect">
              <a:avLst/>
            </a:prstGeom>
            <a:noFill/>
            <a:ln w="9525">
              <a:noFill/>
              <a:miter lim="800000"/>
              <a:headEnd/>
              <a:tailEnd/>
            </a:ln>
          </p:spPr>
          <p:txBody>
            <a:bodyPr wrap="none" lIns="0" tIns="0" rIns="0" bIns="0">
              <a:spAutoFit/>
            </a:bodyPr>
            <a:lstStyle/>
            <a:p>
              <a:pPr algn="ctr" eaLnBrk="1" hangingPunct="1">
                <a:spcBef>
                  <a:spcPct val="20000"/>
                </a:spcBef>
                <a:buClr>
                  <a:schemeClr val="accent2"/>
                </a:buClr>
                <a:buSzPct val="80000"/>
                <a:buFont typeface="Wingdings" pitchFamily="2" charset="2"/>
                <a:buNone/>
              </a:pPr>
              <a:r>
                <a:rPr lang="en-US" sz="1500" b="1">
                  <a:solidFill>
                    <a:srgbClr val="000000"/>
                  </a:solidFill>
                  <a:latin typeface="Arial" charset="0"/>
                </a:rPr>
                <a:t>O</a:t>
              </a:r>
              <a:endParaRPr lang="en-US" sz="2400" b="1">
                <a:latin typeface="Times New Roman" pitchFamily="18" charset="0"/>
              </a:endParaRPr>
            </a:p>
          </p:txBody>
        </p:sp>
        <p:sp>
          <p:nvSpPr>
            <p:cNvPr id="48223" name="Rectangle 95"/>
            <p:cNvSpPr>
              <a:spLocks noChangeArrowheads="1"/>
            </p:cNvSpPr>
            <p:nvPr/>
          </p:nvSpPr>
          <p:spPr bwMode="auto">
            <a:xfrm>
              <a:off x="4810" y="1449"/>
              <a:ext cx="87" cy="144"/>
            </a:xfrm>
            <a:prstGeom prst="rect">
              <a:avLst/>
            </a:prstGeom>
            <a:noFill/>
            <a:ln w="9525">
              <a:noFill/>
              <a:miter lim="800000"/>
              <a:headEnd/>
              <a:tailEnd/>
            </a:ln>
          </p:spPr>
          <p:txBody>
            <a:bodyPr wrap="none" lIns="0" tIns="0" rIns="0" bIns="0">
              <a:spAutoFit/>
            </a:bodyPr>
            <a:lstStyle/>
            <a:p>
              <a:pPr algn="ctr" eaLnBrk="1" hangingPunct="1">
                <a:spcBef>
                  <a:spcPct val="20000"/>
                </a:spcBef>
                <a:buClr>
                  <a:schemeClr val="accent2"/>
                </a:buClr>
                <a:buSzPct val="80000"/>
                <a:buFont typeface="Wingdings" pitchFamily="2" charset="2"/>
                <a:buNone/>
              </a:pPr>
              <a:r>
                <a:rPr lang="en-US" sz="1500" b="1">
                  <a:solidFill>
                    <a:srgbClr val="000000"/>
                  </a:solidFill>
                  <a:latin typeface="Arial" charset="0"/>
                </a:rPr>
                <a:t>R</a:t>
              </a:r>
              <a:endParaRPr lang="en-US" sz="2400" b="1">
                <a:latin typeface="Times New Roman" pitchFamily="18" charset="0"/>
              </a:endParaRPr>
            </a:p>
          </p:txBody>
        </p:sp>
        <p:sp>
          <p:nvSpPr>
            <p:cNvPr id="48224" name="Rectangle 96"/>
            <p:cNvSpPr>
              <a:spLocks noChangeArrowheads="1"/>
            </p:cNvSpPr>
            <p:nvPr/>
          </p:nvSpPr>
          <p:spPr bwMode="auto">
            <a:xfrm>
              <a:off x="4945" y="1445"/>
              <a:ext cx="67" cy="144"/>
            </a:xfrm>
            <a:prstGeom prst="rect">
              <a:avLst/>
            </a:prstGeom>
            <a:noFill/>
            <a:ln w="9525">
              <a:noFill/>
              <a:miter lim="800000"/>
              <a:headEnd/>
              <a:tailEnd/>
            </a:ln>
          </p:spPr>
          <p:txBody>
            <a:bodyPr wrap="none" lIns="0" tIns="0" rIns="0" bIns="0">
              <a:spAutoFit/>
            </a:bodyPr>
            <a:lstStyle/>
            <a:p>
              <a:pPr algn="ctr" eaLnBrk="1" hangingPunct="1">
                <a:spcBef>
                  <a:spcPct val="20000"/>
                </a:spcBef>
                <a:buClr>
                  <a:schemeClr val="accent2"/>
                </a:buClr>
                <a:buSzPct val="80000"/>
                <a:buFont typeface="Wingdings" pitchFamily="2" charset="2"/>
                <a:buNone/>
              </a:pPr>
              <a:r>
                <a:rPr lang="en-US" sz="1500" b="1">
                  <a:solidFill>
                    <a:srgbClr val="000000"/>
                  </a:solidFill>
                  <a:latin typeface="Arial" charset="0"/>
                </a:rPr>
                <a:t>1</a:t>
              </a:r>
              <a:endParaRPr lang="en-US" sz="2400" b="1">
                <a:latin typeface="Times New Roman" pitchFamily="18" charset="0"/>
              </a:endParaRPr>
            </a:p>
          </p:txBody>
        </p:sp>
        <p:sp>
          <p:nvSpPr>
            <p:cNvPr id="48225" name="Rectangle 97"/>
            <p:cNvSpPr>
              <a:spLocks noChangeArrowheads="1"/>
            </p:cNvSpPr>
            <p:nvPr/>
          </p:nvSpPr>
          <p:spPr bwMode="auto">
            <a:xfrm>
              <a:off x="4507" y="1697"/>
              <a:ext cx="259" cy="161"/>
            </a:xfrm>
            <a:prstGeom prst="rect">
              <a:avLst/>
            </a:prstGeom>
            <a:solidFill>
              <a:srgbClr val="80FFFF"/>
            </a:solidFill>
            <a:ln w="9525">
              <a:noFill/>
              <a:miter lim="800000"/>
              <a:headEnd/>
              <a:tailEnd/>
            </a:ln>
          </p:spPr>
          <p:txBody>
            <a:bodyPr/>
            <a:lstStyle/>
            <a:p>
              <a:endParaRPr lang="en-US"/>
            </a:p>
          </p:txBody>
        </p:sp>
        <p:sp>
          <p:nvSpPr>
            <p:cNvPr id="48226" name="Rectangle 98"/>
            <p:cNvSpPr>
              <a:spLocks noChangeArrowheads="1"/>
            </p:cNvSpPr>
            <p:nvPr/>
          </p:nvSpPr>
          <p:spPr bwMode="auto">
            <a:xfrm>
              <a:off x="4564" y="1714"/>
              <a:ext cx="87" cy="144"/>
            </a:xfrm>
            <a:prstGeom prst="rect">
              <a:avLst/>
            </a:prstGeom>
            <a:noFill/>
            <a:ln w="9525">
              <a:noFill/>
              <a:miter lim="800000"/>
              <a:headEnd/>
              <a:tailEnd/>
            </a:ln>
          </p:spPr>
          <p:txBody>
            <a:bodyPr wrap="none" lIns="0" tIns="0" rIns="0" bIns="0">
              <a:spAutoFit/>
            </a:bodyPr>
            <a:lstStyle/>
            <a:p>
              <a:pPr algn="ctr" eaLnBrk="1" hangingPunct="1">
                <a:spcBef>
                  <a:spcPct val="20000"/>
                </a:spcBef>
                <a:buClr>
                  <a:schemeClr val="accent2"/>
                </a:buClr>
                <a:buSzPct val="80000"/>
                <a:buFont typeface="Wingdings" pitchFamily="2" charset="2"/>
                <a:buNone/>
              </a:pPr>
              <a:r>
                <a:rPr lang="en-US" sz="1500" b="1">
                  <a:solidFill>
                    <a:srgbClr val="000000"/>
                  </a:solidFill>
                  <a:latin typeface="Arial" charset="0"/>
                </a:rPr>
                <a:t>R</a:t>
              </a:r>
              <a:endParaRPr lang="en-US" sz="2400" b="1">
                <a:latin typeface="Times New Roman" pitchFamily="18" charset="0"/>
              </a:endParaRPr>
            </a:p>
          </p:txBody>
        </p:sp>
        <p:sp>
          <p:nvSpPr>
            <p:cNvPr id="48227" name="Rectangle 99"/>
            <p:cNvSpPr>
              <a:spLocks noChangeArrowheads="1"/>
            </p:cNvSpPr>
            <p:nvPr/>
          </p:nvSpPr>
          <p:spPr bwMode="auto">
            <a:xfrm>
              <a:off x="4692" y="1714"/>
              <a:ext cx="73" cy="144"/>
            </a:xfrm>
            <a:prstGeom prst="rect">
              <a:avLst/>
            </a:prstGeom>
            <a:noFill/>
            <a:ln w="9525">
              <a:noFill/>
              <a:miter lim="800000"/>
              <a:headEnd/>
              <a:tailEnd/>
            </a:ln>
          </p:spPr>
          <p:txBody>
            <a:bodyPr wrap="none" lIns="0" tIns="0" rIns="0" bIns="0">
              <a:spAutoFit/>
            </a:bodyPr>
            <a:lstStyle/>
            <a:p>
              <a:pPr algn="ctr" eaLnBrk="1" hangingPunct="1">
                <a:spcBef>
                  <a:spcPct val="20000"/>
                </a:spcBef>
                <a:buClr>
                  <a:schemeClr val="accent2"/>
                </a:buClr>
                <a:buSzPct val="80000"/>
                <a:buFont typeface="Wingdings" pitchFamily="2" charset="2"/>
                <a:buNone/>
              </a:pPr>
              <a:r>
                <a:rPr lang="en-US" sz="1500" b="1">
                  <a:solidFill>
                    <a:srgbClr val="000000"/>
                  </a:solidFill>
                  <a:latin typeface="Arial" charset="0"/>
                </a:rPr>
                <a:t>T</a:t>
              </a:r>
              <a:endParaRPr lang="en-US" sz="2400" b="1">
                <a:latin typeface="Times New Roman" pitchFamily="18" charset="0"/>
              </a:endParaRPr>
            </a:p>
          </p:txBody>
        </p:sp>
        <p:sp>
          <p:nvSpPr>
            <p:cNvPr id="48228" name="Rectangle 100"/>
            <p:cNvSpPr>
              <a:spLocks noChangeArrowheads="1"/>
            </p:cNvSpPr>
            <p:nvPr/>
          </p:nvSpPr>
          <p:spPr bwMode="auto">
            <a:xfrm>
              <a:off x="5290" y="2402"/>
              <a:ext cx="47" cy="51"/>
            </a:xfrm>
            <a:prstGeom prst="rect">
              <a:avLst/>
            </a:prstGeom>
            <a:solidFill>
              <a:srgbClr val="F0F0F0"/>
            </a:solidFill>
            <a:ln w="0">
              <a:solidFill>
                <a:srgbClr val="000000"/>
              </a:solidFill>
              <a:miter lim="800000"/>
              <a:headEnd/>
              <a:tailEnd/>
            </a:ln>
          </p:spPr>
          <p:txBody>
            <a:bodyPr/>
            <a:lstStyle/>
            <a:p>
              <a:endParaRPr lang="en-US"/>
            </a:p>
          </p:txBody>
        </p:sp>
        <p:sp>
          <p:nvSpPr>
            <p:cNvPr id="48229" name="Freeform 101"/>
            <p:cNvSpPr>
              <a:spLocks/>
            </p:cNvSpPr>
            <p:nvPr/>
          </p:nvSpPr>
          <p:spPr bwMode="auto">
            <a:xfrm>
              <a:off x="3755" y="1578"/>
              <a:ext cx="679" cy="1298"/>
            </a:xfrm>
            <a:custGeom>
              <a:avLst/>
              <a:gdLst/>
              <a:ahLst/>
              <a:cxnLst>
                <a:cxn ang="0">
                  <a:pos x="627" y="209"/>
                </a:cxn>
                <a:cxn ang="0">
                  <a:pos x="679" y="0"/>
                </a:cxn>
                <a:cxn ang="0">
                  <a:pos x="551" y="133"/>
                </a:cxn>
                <a:cxn ang="0">
                  <a:pos x="570" y="150"/>
                </a:cxn>
                <a:cxn ang="0">
                  <a:pos x="67" y="1108"/>
                </a:cxn>
                <a:cxn ang="0">
                  <a:pos x="51" y="1093"/>
                </a:cxn>
                <a:cxn ang="0">
                  <a:pos x="0" y="1298"/>
                </a:cxn>
                <a:cxn ang="0">
                  <a:pos x="127" y="1165"/>
                </a:cxn>
                <a:cxn ang="0">
                  <a:pos x="109" y="1148"/>
                </a:cxn>
                <a:cxn ang="0">
                  <a:pos x="610" y="193"/>
                </a:cxn>
                <a:cxn ang="0">
                  <a:pos x="627" y="209"/>
                </a:cxn>
              </a:cxnLst>
              <a:rect l="0" t="0" r="r" b="b"/>
              <a:pathLst>
                <a:path w="679" h="1298">
                  <a:moveTo>
                    <a:pt x="627" y="209"/>
                  </a:moveTo>
                  <a:lnTo>
                    <a:pt x="679" y="0"/>
                  </a:lnTo>
                  <a:lnTo>
                    <a:pt x="551" y="133"/>
                  </a:lnTo>
                  <a:lnTo>
                    <a:pt x="570" y="150"/>
                  </a:lnTo>
                  <a:lnTo>
                    <a:pt x="67" y="1108"/>
                  </a:lnTo>
                  <a:lnTo>
                    <a:pt x="51" y="1093"/>
                  </a:lnTo>
                  <a:lnTo>
                    <a:pt x="0" y="1298"/>
                  </a:lnTo>
                  <a:lnTo>
                    <a:pt x="127" y="1165"/>
                  </a:lnTo>
                  <a:lnTo>
                    <a:pt x="109" y="1148"/>
                  </a:lnTo>
                  <a:lnTo>
                    <a:pt x="610" y="193"/>
                  </a:lnTo>
                  <a:lnTo>
                    <a:pt x="627" y="209"/>
                  </a:lnTo>
                  <a:close/>
                </a:path>
              </a:pathLst>
            </a:custGeom>
            <a:solidFill>
              <a:srgbClr val="FF8080"/>
            </a:solidFill>
            <a:ln w="0">
              <a:solidFill>
                <a:srgbClr val="000000"/>
              </a:solidFill>
              <a:prstDash val="solid"/>
              <a:round/>
              <a:headEnd/>
              <a:tailEnd/>
            </a:ln>
          </p:spPr>
          <p:txBody>
            <a:bodyPr/>
            <a:lstStyle/>
            <a:p>
              <a:endParaRPr lang="en-US"/>
            </a:p>
          </p:txBody>
        </p:sp>
        <p:sp>
          <p:nvSpPr>
            <p:cNvPr id="48230" name="Freeform 102"/>
            <p:cNvSpPr>
              <a:spLocks/>
            </p:cNvSpPr>
            <p:nvPr/>
          </p:nvSpPr>
          <p:spPr bwMode="auto">
            <a:xfrm>
              <a:off x="4372" y="1890"/>
              <a:ext cx="237" cy="1030"/>
            </a:xfrm>
            <a:custGeom>
              <a:avLst/>
              <a:gdLst/>
              <a:ahLst/>
              <a:cxnLst>
                <a:cxn ang="0">
                  <a:pos x="237" y="154"/>
                </a:cxn>
                <a:cxn ang="0">
                  <a:pos x="219" y="0"/>
                </a:cxn>
                <a:cxn ang="0">
                  <a:pos x="147" y="118"/>
                </a:cxn>
                <a:cxn ang="0">
                  <a:pos x="169" y="126"/>
                </a:cxn>
                <a:cxn ang="0">
                  <a:pos x="19" y="886"/>
                </a:cxn>
                <a:cxn ang="0">
                  <a:pos x="0" y="879"/>
                </a:cxn>
                <a:cxn ang="0">
                  <a:pos x="19" y="1030"/>
                </a:cxn>
                <a:cxn ang="0">
                  <a:pos x="90" y="910"/>
                </a:cxn>
                <a:cxn ang="0">
                  <a:pos x="69" y="904"/>
                </a:cxn>
                <a:cxn ang="0">
                  <a:pos x="218" y="147"/>
                </a:cxn>
                <a:cxn ang="0">
                  <a:pos x="237" y="154"/>
                </a:cxn>
              </a:cxnLst>
              <a:rect l="0" t="0" r="r" b="b"/>
              <a:pathLst>
                <a:path w="237" h="1030">
                  <a:moveTo>
                    <a:pt x="237" y="154"/>
                  </a:moveTo>
                  <a:lnTo>
                    <a:pt x="219" y="0"/>
                  </a:lnTo>
                  <a:lnTo>
                    <a:pt x="147" y="118"/>
                  </a:lnTo>
                  <a:lnTo>
                    <a:pt x="169" y="126"/>
                  </a:lnTo>
                  <a:lnTo>
                    <a:pt x="19" y="886"/>
                  </a:lnTo>
                  <a:lnTo>
                    <a:pt x="0" y="879"/>
                  </a:lnTo>
                  <a:lnTo>
                    <a:pt x="19" y="1030"/>
                  </a:lnTo>
                  <a:lnTo>
                    <a:pt x="90" y="910"/>
                  </a:lnTo>
                  <a:lnTo>
                    <a:pt x="69" y="904"/>
                  </a:lnTo>
                  <a:lnTo>
                    <a:pt x="218" y="147"/>
                  </a:lnTo>
                  <a:lnTo>
                    <a:pt x="237" y="154"/>
                  </a:lnTo>
                  <a:close/>
                </a:path>
              </a:pathLst>
            </a:custGeom>
            <a:solidFill>
              <a:srgbClr val="FF8080"/>
            </a:solidFill>
            <a:ln w="0">
              <a:solidFill>
                <a:srgbClr val="000000"/>
              </a:solidFill>
              <a:prstDash val="solid"/>
              <a:round/>
              <a:headEnd/>
              <a:tailEnd/>
            </a:ln>
          </p:spPr>
          <p:txBody>
            <a:bodyPr/>
            <a:lstStyle/>
            <a:p>
              <a:endParaRPr lang="en-US"/>
            </a:p>
          </p:txBody>
        </p:sp>
      </p:grpSp>
    </p:spTree>
    <p:extLst>
      <p:ext uri="{BB962C8B-B14F-4D97-AF65-F5344CB8AC3E}">
        <p14:creationId xmlns:p14="http://schemas.microsoft.com/office/powerpoint/2010/main" val="248929056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rrowheads="1"/>
          </p:cNvSpPr>
          <p:nvPr>
            <p:ph type="title"/>
          </p:nvPr>
        </p:nvSpPr>
        <p:spPr>
          <a:xfrm>
            <a:off x="1066800" y="0"/>
            <a:ext cx="7793038" cy="914400"/>
          </a:xfrm>
        </p:spPr>
        <p:txBody>
          <a:bodyPr/>
          <a:lstStyle/>
          <a:p>
            <a:r>
              <a:rPr lang="sr-Latn-CS" sz="4000" b="0">
                <a:solidFill>
                  <a:schemeClr val="hlink"/>
                </a:solidFill>
                <a:latin typeface="Times New Roman" pitchFamily="18" charset="0"/>
              </a:rPr>
              <a:t>Memorije</a:t>
            </a:r>
            <a:endParaRPr lang="en-US" sz="4000" b="0">
              <a:solidFill>
                <a:schemeClr val="hlink"/>
              </a:solidFill>
              <a:latin typeface="Times New Roman" pitchFamily="18" charset="0"/>
            </a:endParaRPr>
          </a:p>
        </p:txBody>
      </p:sp>
      <p:sp>
        <p:nvSpPr>
          <p:cNvPr id="49155" name="Rectangle 3"/>
          <p:cNvSpPr>
            <a:spLocks noGrp="1" noChangeArrowheads="1"/>
          </p:cNvSpPr>
          <p:nvPr>
            <p:ph idx="1"/>
          </p:nvPr>
        </p:nvSpPr>
        <p:spPr>
          <a:xfrm>
            <a:off x="0" y="838200"/>
            <a:ext cx="5765800" cy="5867400"/>
          </a:xfrm>
          <a:solidFill>
            <a:schemeClr val="bg1"/>
          </a:solidFill>
        </p:spPr>
        <p:txBody>
          <a:bodyPr/>
          <a:lstStyle/>
          <a:p>
            <a:pPr>
              <a:lnSpc>
                <a:spcPct val="90000"/>
              </a:lnSpc>
              <a:buSzPct val="75000"/>
            </a:pPr>
            <a:r>
              <a:rPr lang="sl-SI" b="1">
                <a:solidFill>
                  <a:schemeClr val="accent1"/>
                </a:solidFill>
              </a:rPr>
              <a:t>Veliki broj registara povezanih u celinu čini memoriju</a:t>
            </a:r>
          </a:p>
          <a:p>
            <a:pPr>
              <a:lnSpc>
                <a:spcPct val="90000"/>
              </a:lnSpc>
              <a:buSzPct val="75000"/>
            </a:pPr>
            <a:r>
              <a:rPr lang="en-US" b="1">
                <a:solidFill>
                  <a:schemeClr val="accent1"/>
                </a:solidFill>
              </a:rPr>
              <a:t>Memorije s</a:t>
            </a:r>
            <a:r>
              <a:rPr lang="sl-SI" b="1">
                <a:solidFill>
                  <a:schemeClr val="accent1"/>
                </a:solidFill>
              </a:rPr>
              <a:t>luže za smeštanje binarnih podataka</a:t>
            </a:r>
            <a:r>
              <a:rPr lang="en-US" b="1">
                <a:solidFill>
                  <a:schemeClr val="accent1"/>
                </a:solidFill>
              </a:rPr>
              <a:t> i programskih instrukcija</a:t>
            </a:r>
            <a:endParaRPr lang="sl-SI" b="1">
              <a:solidFill>
                <a:schemeClr val="accent1"/>
              </a:solidFill>
            </a:endParaRPr>
          </a:p>
          <a:p>
            <a:pPr>
              <a:lnSpc>
                <a:spcPct val="90000"/>
              </a:lnSpc>
              <a:buSzPct val="75000"/>
            </a:pPr>
            <a:r>
              <a:rPr lang="sl-SI" b="1">
                <a:solidFill>
                  <a:schemeClr val="hlink"/>
                </a:solidFill>
              </a:rPr>
              <a:t>Kapacitet memorije</a:t>
            </a:r>
            <a:r>
              <a:rPr lang="sl-SI" b="1">
                <a:solidFill>
                  <a:schemeClr val="accent1"/>
                </a:solidFill>
              </a:rPr>
              <a:t> </a:t>
            </a:r>
            <a:r>
              <a:rPr lang="en-US" b="1">
                <a:solidFill>
                  <a:schemeClr val="accent1"/>
                </a:solidFill>
              </a:rPr>
              <a:t>je </a:t>
            </a:r>
            <a:r>
              <a:rPr lang="sl-SI" b="1">
                <a:solidFill>
                  <a:schemeClr val="accent1"/>
                </a:solidFill>
              </a:rPr>
              <a:t>broj adresabilnih lokacija na kojima mogu da se čuvaju podaci</a:t>
            </a:r>
          </a:p>
          <a:p>
            <a:pPr lvl="2">
              <a:lnSpc>
                <a:spcPct val="90000"/>
              </a:lnSpc>
              <a:buSzTx/>
              <a:buFont typeface="Wingdings" pitchFamily="2" charset="2"/>
              <a:buChar char="Ø"/>
            </a:pPr>
            <a:r>
              <a:rPr lang="en-US" b="1"/>
              <a:t>1MB=2</a:t>
            </a:r>
            <a:r>
              <a:rPr lang="en-US" b="1" baseline="30000"/>
              <a:t>20</a:t>
            </a:r>
            <a:r>
              <a:rPr lang="en-US" b="1"/>
              <a:t> =1,048,576 </a:t>
            </a:r>
            <a:r>
              <a:rPr lang="sr-Latn-CS" b="1"/>
              <a:t>lokacija</a:t>
            </a:r>
            <a:endParaRPr lang="en-US" b="1"/>
          </a:p>
          <a:p>
            <a:pPr lvl="2">
              <a:lnSpc>
                <a:spcPct val="90000"/>
              </a:lnSpc>
              <a:buSzTx/>
              <a:buFont typeface="Wingdings" pitchFamily="2" charset="2"/>
              <a:buChar char="Ø"/>
            </a:pPr>
            <a:r>
              <a:rPr lang="en-US" b="1"/>
              <a:t>1GB=2</a:t>
            </a:r>
            <a:r>
              <a:rPr lang="en-US" b="1" baseline="30000"/>
              <a:t>30</a:t>
            </a:r>
            <a:r>
              <a:rPr lang="en-US" b="1"/>
              <a:t> =1,073,700,000</a:t>
            </a:r>
            <a:r>
              <a:rPr lang="sr-Latn-CS" b="1"/>
              <a:t> lokacija</a:t>
            </a:r>
            <a:endParaRPr lang="sl-SI" b="1"/>
          </a:p>
        </p:txBody>
      </p:sp>
      <p:grpSp>
        <p:nvGrpSpPr>
          <p:cNvPr id="49156" name="Group 4"/>
          <p:cNvGrpSpPr>
            <a:grpSpLocks/>
          </p:cNvGrpSpPr>
          <p:nvPr/>
        </p:nvGrpSpPr>
        <p:grpSpPr bwMode="auto">
          <a:xfrm>
            <a:off x="6246813" y="1473200"/>
            <a:ext cx="2686050" cy="3911600"/>
            <a:chOff x="3666" y="1776"/>
            <a:chExt cx="1557" cy="2376"/>
          </a:xfrm>
        </p:grpSpPr>
        <p:sp>
          <p:nvSpPr>
            <p:cNvPr id="49157" name="Freeform 5"/>
            <p:cNvSpPr>
              <a:spLocks/>
            </p:cNvSpPr>
            <p:nvPr/>
          </p:nvSpPr>
          <p:spPr bwMode="auto">
            <a:xfrm>
              <a:off x="3666" y="3273"/>
              <a:ext cx="969" cy="697"/>
            </a:xfrm>
            <a:custGeom>
              <a:avLst/>
              <a:gdLst/>
              <a:ahLst/>
              <a:cxnLst>
                <a:cxn ang="0">
                  <a:pos x="966" y="696"/>
                </a:cxn>
                <a:cxn ang="0">
                  <a:pos x="0" y="65"/>
                </a:cxn>
                <a:cxn ang="0">
                  <a:pos x="1" y="0"/>
                </a:cxn>
                <a:cxn ang="0">
                  <a:pos x="968" y="637"/>
                </a:cxn>
                <a:cxn ang="0">
                  <a:pos x="966" y="696"/>
                </a:cxn>
              </a:cxnLst>
              <a:rect l="0" t="0" r="r" b="b"/>
              <a:pathLst>
                <a:path w="969" h="697">
                  <a:moveTo>
                    <a:pt x="966" y="696"/>
                  </a:moveTo>
                  <a:lnTo>
                    <a:pt x="0" y="65"/>
                  </a:lnTo>
                  <a:lnTo>
                    <a:pt x="1" y="0"/>
                  </a:lnTo>
                  <a:lnTo>
                    <a:pt x="968" y="637"/>
                  </a:lnTo>
                  <a:lnTo>
                    <a:pt x="966" y="696"/>
                  </a:lnTo>
                </a:path>
              </a:pathLst>
            </a:custGeom>
            <a:solidFill>
              <a:srgbClr val="A1A1A1"/>
            </a:solidFill>
            <a:ln w="12700" cap="rnd" cmpd="sng">
              <a:solidFill>
                <a:srgbClr val="000000"/>
              </a:solidFill>
              <a:prstDash val="solid"/>
              <a:round/>
              <a:headEnd/>
              <a:tailEnd/>
            </a:ln>
            <a:effectLst/>
          </p:spPr>
          <p:txBody>
            <a:bodyPr/>
            <a:lstStyle/>
            <a:p>
              <a:endParaRPr lang="en-US"/>
            </a:p>
          </p:txBody>
        </p:sp>
        <p:sp>
          <p:nvSpPr>
            <p:cNvPr id="49158" name="Freeform 6"/>
            <p:cNvSpPr>
              <a:spLocks/>
            </p:cNvSpPr>
            <p:nvPr/>
          </p:nvSpPr>
          <p:spPr bwMode="auto">
            <a:xfrm>
              <a:off x="4420" y="3755"/>
              <a:ext cx="48" cy="317"/>
            </a:xfrm>
            <a:custGeom>
              <a:avLst/>
              <a:gdLst/>
              <a:ahLst/>
              <a:cxnLst>
                <a:cxn ang="0">
                  <a:pos x="0" y="0"/>
                </a:cxn>
                <a:cxn ang="0">
                  <a:pos x="2" y="117"/>
                </a:cxn>
                <a:cxn ang="0">
                  <a:pos x="4" y="119"/>
                </a:cxn>
                <a:cxn ang="0">
                  <a:pos x="6" y="122"/>
                </a:cxn>
                <a:cxn ang="0">
                  <a:pos x="6" y="119"/>
                </a:cxn>
                <a:cxn ang="0">
                  <a:pos x="8" y="311"/>
                </a:cxn>
                <a:cxn ang="0">
                  <a:pos x="22" y="316"/>
                </a:cxn>
                <a:cxn ang="0">
                  <a:pos x="29" y="259"/>
                </a:cxn>
                <a:cxn ang="0">
                  <a:pos x="29" y="124"/>
                </a:cxn>
                <a:cxn ang="0">
                  <a:pos x="38" y="119"/>
                </a:cxn>
                <a:cxn ang="0">
                  <a:pos x="47" y="104"/>
                </a:cxn>
                <a:cxn ang="0">
                  <a:pos x="45" y="104"/>
                </a:cxn>
                <a:cxn ang="0">
                  <a:pos x="45" y="31"/>
                </a:cxn>
                <a:cxn ang="0">
                  <a:pos x="0" y="0"/>
                </a:cxn>
              </a:cxnLst>
              <a:rect l="0" t="0" r="r" b="b"/>
              <a:pathLst>
                <a:path w="48" h="317">
                  <a:moveTo>
                    <a:pt x="0" y="0"/>
                  </a:moveTo>
                  <a:lnTo>
                    <a:pt x="2" y="117"/>
                  </a:lnTo>
                  <a:lnTo>
                    <a:pt x="4" y="119"/>
                  </a:lnTo>
                  <a:lnTo>
                    <a:pt x="6" y="122"/>
                  </a:lnTo>
                  <a:lnTo>
                    <a:pt x="6" y="119"/>
                  </a:lnTo>
                  <a:lnTo>
                    <a:pt x="8" y="311"/>
                  </a:lnTo>
                  <a:lnTo>
                    <a:pt x="22" y="316"/>
                  </a:lnTo>
                  <a:lnTo>
                    <a:pt x="29" y="259"/>
                  </a:lnTo>
                  <a:lnTo>
                    <a:pt x="29" y="124"/>
                  </a:lnTo>
                  <a:lnTo>
                    <a:pt x="38" y="119"/>
                  </a:lnTo>
                  <a:lnTo>
                    <a:pt x="47" y="104"/>
                  </a:lnTo>
                  <a:lnTo>
                    <a:pt x="45" y="104"/>
                  </a:lnTo>
                  <a:lnTo>
                    <a:pt x="45" y="31"/>
                  </a:lnTo>
                  <a:lnTo>
                    <a:pt x="0" y="0"/>
                  </a:lnTo>
                </a:path>
              </a:pathLst>
            </a:custGeom>
            <a:solidFill>
              <a:srgbClr val="FFFFFF"/>
            </a:solidFill>
            <a:ln w="12700" cap="rnd" cmpd="sng">
              <a:solidFill>
                <a:srgbClr val="000000"/>
              </a:solidFill>
              <a:prstDash val="solid"/>
              <a:round/>
              <a:headEnd/>
              <a:tailEnd/>
            </a:ln>
            <a:effectLst/>
          </p:spPr>
          <p:txBody>
            <a:bodyPr/>
            <a:lstStyle/>
            <a:p>
              <a:endParaRPr lang="en-US"/>
            </a:p>
          </p:txBody>
        </p:sp>
        <p:sp>
          <p:nvSpPr>
            <p:cNvPr id="49159" name="Line 7"/>
            <p:cNvSpPr>
              <a:spLocks noChangeShapeType="1"/>
            </p:cNvSpPr>
            <p:nvPr/>
          </p:nvSpPr>
          <p:spPr bwMode="auto">
            <a:xfrm>
              <a:off x="4895" y="3780"/>
              <a:ext cx="0" cy="173"/>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160" name="Line 8"/>
            <p:cNvSpPr>
              <a:spLocks noChangeShapeType="1"/>
            </p:cNvSpPr>
            <p:nvPr/>
          </p:nvSpPr>
          <p:spPr bwMode="auto">
            <a:xfrm>
              <a:off x="4871" y="3798"/>
              <a:ext cx="0" cy="155"/>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161" name="Freeform 9"/>
            <p:cNvSpPr>
              <a:spLocks/>
            </p:cNvSpPr>
            <p:nvPr/>
          </p:nvSpPr>
          <p:spPr bwMode="auto">
            <a:xfrm>
              <a:off x="4873" y="3953"/>
              <a:ext cx="23" cy="42"/>
            </a:xfrm>
            <a:custGeom>
              <a:avLst/>
              <a:gdLst/>
              <a:ahLst/>
              <a:cxnLst>
                <a:cxn ang="0">
                  <a:pos x="22" y="0"/>
                </a:cxn>
                <a:cxn ang="0">
                  <a:pos x="9" y="41"/>
                </a:cxn>
                <a:cxn ang="0">
                  <a:pos x="6" y="38"/>
                </a:cxn>
                <a:cxn ang="0">
                  <a:pos x="0" y="0"/>
                </a:cxn>
              </a:cxnLst>
              <a:rect l="0" t="0" r="r" b="b"/>
              <a:pathLst>
                <a:path w="23" h="42">
                  <a:moveTo>
                    <a:pt x="22" y="0"/>
                  </a:moveTo>
                  <a:lnTo>
                    <a:pt x="9" y="41"/>
                  </a:lnTo>
                  <a:lnTo>
                    <a:pt x="6" y="38"/>
                  </a:lnTo>
                  <a:lnTo>
                    <a:pt x="0"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49162" name="Freeform 10"/>
            <p:cNvSpPr>
              <a:spLocks/>
            </p:cNvSpPr>
            <p:nvPr/>
          </p:nvSpPr>
          <p:spPr bwMode="auto">
            <a:xfrm>
              <a:off x="4852" y="3676"/>
              <a:ext cx="110" cy="138"/>
            </a:xfrm>
            <a:custGeom>
              <a:avLst/>
              <a:gdLst/>
              <a:ahLst/>
              <a:cxnLst>
                <a:cxn ang="0">
                  <a:pos x="109" y="0"/>
                </a:cxn>
                <a:cxn ang="0">
                  <a:pos x="0" y="79"/>
                </a:cxn>
                <a:cxn ang="0">
                  <a:pos x="0" y="137"/>
                </a:cxn>
                <a:cxn ang="0">
                  <a:pos x="109" y="56"/>
                </a:cxn>
                <a:cxn ang="0">
                  <a:pos x="109" y="0"/>
                </a:cxn>
              </a:cxnLst>
              <a:rect l="0" t="0" r="r" b="b"/>
              <a:pathLst>
                <a:path w="110" h="138">
                  <a:moveTo>
                    <a:pt x="109" y="0"/>
                  </a:moveTo>
                  <a:lnTo>
                    <a:pt x="0" y="79"/>
                  </a:lnTo>
                  <a:lnTo>
                    <a:pt x="0" y="137"/>
                  </a:lnTo>
                  <a:lnTo>
                    <a:pt x="109" y="56"/>
                  </a:lnTo>
                  <a:lnTo>
                    <a:pt x="109" y="0"/>
                  </a:lnTo>
                </a:path>
              </a:pathLst>
            </a:custGeom>
            <a:solidFill>
              <a:srgbClr val="A1A1A1"/>
            </a:solidFill>
            <a:ln w="12700" cap="rnd" cmpd="sng">
              <a:solidFill>
                <a:srgbClr val="000000"/>
              </a:solidFill>
              <a:prstDash val="solid"/>
              <a:round/>
              <a:headEnd/>
              <a:tailEnd/>
            </a:ln>
            <a:effectLst/>
          </p:spPr>
          <p:txBody>
            <a:bodyPr/>
            <a:lstStyle/>
            <a:p>
              <a:endParaRPr lang="en-US"/>
            </a:p>
          </p:txBody>
        </p:sp>
        <p:sp>
          <p:nvSpPr>
            <p:cNvPr id="49163" name="Freeform 11"/>
            <p:cNvSpPr>
              <a:spLocks/>
            </p:cNvSpPr>
            <p:nvPr/>
          </p:nvSpPr>
          <p:spPr bwMode="auto">
            <a:xfrm>
              <a:off x="4762" y="3755"/>
              <a:ext cx="91" cy="87"/>
            </a:xfrm>
            <a:custGeom>
              <a:avLst/>
              <a:gdLst/>
              <a:ahLst/>
              <a:cxnLst>
                <a:cxn ang="0">
                  <a:pos x="0" y="38"/>
                </a:cxn>
                <a:cxn ang="0">
                  <a:pos x="2" y="31"/>
                </a:cxn>
                <a:cxn ang="0">
                  <a:pos x="5" y="23"/>
                </a:cxn>
                <a:cxn ang="0">
                  <a:pos x="21" y="11"/>
                </a:cxn>
                <a:cxn ang="0">
                  <a:pos x="45" y="4"/>
                </a:cxn>
                <a:cxn ang="0">
                  <a:pos x="77" y="0"/>
                </a:cxn>
                <a:cxn ang="0">
                  <a:pos x="90" y="0"/>
                </a:cxn>
                <a:cxn ang="0">
                  <a:pos x="90" y="58"/>
                </a:cxn>
                <a:cxn ang="0">
                  <a:pos x="79" y="58"/>
                </a:cxn>
                <a:cxn ang="0">
                  <a:pos x="54" y="59"/>
                </a:cxn>
                <a:cxn ang="0">
                  <a:pos x="30" y="65"/>
                </a:cxn>
                <a:cxn ang="0">
                  <a:pos x="12" y="74"/>
                </a:cxn>
                <a:cxn ang="0">
                  <a:pos x="2" y="86"/>
                </a:cxn>
                <a:cxn ang="0">
                  <a:pos x="0" y="38"/>
                </a:cxn>
              </a:cxnLst>
              <a:rect l="0" t="0" r="r" b="b"/>
              <a:pathLst>
                <a:path w="91" h="87">
                  <a:moveTo>
                    <a:pt x="0" y="38"/>
                  </a:moveTo>
                  <a:lnTo>
                    <a:pt x="2" y="31"/>
                  </a:lnTo>
                  <a:lnTo>
                    <a:pt x="5" y="23"/>
                  </a:lnTo>
                  <a:lnTo>
                    <a:pt x="21" y="11"/>
                  </a:lnTo>
                  <a:lnTo>
                    <a:pt x="45" y="4"/>
                  </a:lnTo>
                  <a:lnTo>
                    <a:pt x="77" y="0"/>
                  </a:lnTo>
                  <a:lnTo>
                    <a:pt x="90" y="0"/>
                  </a:lnTo>
                  <a:lnTo>
                    <a:pt x="90" y="58"/>
                  </a:lnTo>
                  <a:lnTo>
                    <a:pt x="79" y="58"/>
                  </a:lnTo>
                  <a:lnTo>
                    <a:pt x="54" y="59"/>
                  </a:lnTo>
                  <a:lnTo>
                    <a:pt x="30" y="65"/>
                  </a:lnTo>
                  <a:lnTo>
                    <a:pt x="12" y="74"/>
                  </a:lnTo>
                  <a:lnTo>
                    <a:pt x="2" y="86"/>
                  </a:lnTo>
                  <a:lnTo>
                    <a:pt x="0" y="38"/>
                  </a:lnTo>
                </a:path>
              </a:pathLst>
            </a:custGeom>
            <a:solidFill>
              <a:srgbClr val="A1A1A1"/>
            </a:solidFill>
            <a:ln w="12700" cap="rnd" cmpd="sng">
              <a:solidFill>
                <a:srgbClr val="000000"/>
              </a:solidFill>
              <a:prstDash val="solid"/>
              <a:round/>
              <a:headEnd/>
              <a:tailEnd/>
            </a:ln>
            <a:effectLst/>
          </p:spPr>
          <p:txBody>
            <a:bodyPr/>
            <a:lstStyle/>
            <a:p>
              <a:endParaRPr lang="en-US"/>
            </a:p>
          </p:txBody>
        </p:sp>
        <p:sp>
          <p:nvSpPr>
            <p:cNvPr id="49164" name="Freeform 12"/>
            <p:cNvSpPr>
              <a:spLocks/>
            </p:cNvSpPr>
            <p:nvPr/>
          </p:nvSpPr>
          <p:spPr bwMode="auto">
            <a:xfrm>
              <a:off x="4541" y="3832"/>
              <a:ext cx="47" cy="320"/>
            </a:xfrm>
            <a:custGeom>
              <a:avLst/>
              <a:gdLst/>
              <a:ahLst/>
              <a:cxnLst>
                <a:cxn ang="0">
                  <a:pos x="0" y="0"/>
                </a:cxn>
                <a:cxn ang="0">
                  <a:pos x="5" y="299"/>
                </a:cxn>
                <a:cxn ang="0">
                  <a:pos x="18" y="319"/>
                </a:cxn>
                <a:cxn ang="0">
                  <a:pos x="25" y="308"/>
                </a:cxn>
                <a:cxn ang="0">
                  <a:pos x="28" y="189"/>
                </a:cxn>
                <a:cxn ang="0">
                  <a:pos x="28" y="124"/>
                </a:cxn>
                <a:cxn ang="0">
                  <a:pos x="46" y="105"/>
                </a:cxn>
                <a:cxn ang="0">
                  <a:pos x="45" y="105"/>
                </a:cxn>
                <a:cxn ang="0">
                  <a:pos x="45" y="31"/>
                </a:cxn>
                <a:cxn ang="0">
                  <a:pos x="0" y="0"/>
                </a:cxn>
              </a:cxnLst>
              <a:rect l="0" t="0" r="r" b="b"/>
              <a:pathLst>
                <a:path w="47" h="320">
                  <a:moveTo>
                    <a:pt x="0" y="0"/>
                  </a:moveTo>
                  <a:lnTo>
                    <a:pt x="5" y="299"/>
                  </a:lnTo>
                  <a:lnTo>
                    <a:pt x="18" y="319"/>
                  </a:lnTo>
                  <a:lnTo>
                    <a:pt x="25" y="308"/>
                  </a:lnTo>
                  <a:lnTo>
                    <a:pt x="28" y="189"/>
                  </a:lnTo>
                  <a:lnTo>
                    <a:pt x="28" y="124"/>
                  </a:lnTo>
                  <a:lnTo>
                    <a:pt x="46" y="105"/>
                  </a:lnTo>
                  <a:lnTo>
                    <a:pt x="45" y="105"/>
                  </a:lnTo>
                  <a:lnTo>
                    <a:pt x="45" y="31"/>
                  </a:lnTo>
                  <a:lnTo>
                    <a:pt x="0" y="0"/>
                  </a:lnTo>
                </a:path>
              </a:pathLst>
            </a:custGeom>
            <a:solidFill>
              <a:srgbClr val="FFFFFF"/>
            </a:solidFill>
            <a:ln w="12700" cap="rnd" cmpd="sng">
              <a:solidFill>
                <a:srgbClr val="000000"/>
              </a:solidFill>
              <a:prstDash val="solid"/>
              <a:round/>
              <a:headEnd/>
              <a:tailEnd/>
            </a:ln>
            <a:effectLst/>
          </p:spPr>
          <p:txBody>
            <a:bodyPr/>
            <a:lstStyle/>
            <a:p>
              <a:endParaRPr lang="en-US"/>
            </a:p>
          </p:txBody>
        </p:sp>
        <p:sp>
          <p:nvSpPr>
            <p:cNvPr id="49165" name="Freeform 13"/>
            <p:cNvSpPr>
              <a:spLocks/>
            </p:cNvSpPr>
            <p:nvPr/>
          </p:nvSpPr>
          <p:spPr bwMode="auto">
            <a:xfrm>
              <a:off x="4304" y="3683"/>
              <a:ext cx="47" cy="318"/>
            </a:xfrm>
            <a:custGeom>
              <a:avLst/>
              <a:gdLst/>
              <a:ahLst/>
              <a:cxnLst>
                <a:cxn ang="0">
                  <a:pos x="0" y="0"/>
                </a:cxn>
                <a:cxn ang="0">
                  <a:pos x="1" y="115"/>
                </a:cxn>
                <a:cxn ang="0">
                  <a:pos x="5" y="122"/>
                </a:cxn>
                <a:cxn ang="0">
                  <a:pos x="5" y="119"/>
                </a:cxn>
                <a:cxn ang="0">
                  <a:pos x="7" y="304"/>
                </a:cxn>
                <a:cxn ang="0">
                  <a:pos x="9" y="306"/>
                </a:cxn>
                <a:cxn ang="0">
                  <a:pos x="14" y="317"/>
                </a:cxn>
                <a:cxn ang="0">
                  <a:pos x="21" y="317"/>
                </a:cxn>
                <a:cxn ang="0">
                  <a:pos x="28" y="259"/>
                </a:cxn>
                <a:cxn ang="0">
                  <a:pos x="28" y="124"/>
                </a:cxn>
                <a:cxn ang="0">
                  <a:pos x="37" y="119"/>
                </a:cxn>
                <a:cxn ang="0">
                  <a:pos x="46" y="103"/>
                </a:cxn>
                <a:cxn ang="0">
                  <a:pos x="44" y="103"/>
                </a:cxn>
                <a:cxn ang="0">
                  <a:pos x="44" y="31"/>
                </a:cxn>
                <a:cxn ang="0">
                  <a:pos x="0" y="0"/>
                </a:cxn>
              </a:cxnLst>
              <a:rect l="0" t="0" r="r" b="b"/>
              <a:pathLst>
                <a:path w="47" h="318">
                  <a:moveTo>
                    <a:pt x="0" y="0"/>
                  </a:moveTo>
                  <a:lnTo>
                    <a:pt x="1" y="115"/>
                  </a:lnTo>
                  <a:lnTo>
                    <a:pt x="5" y="122"/>
                  </a:lnTo>
                  <a:lnTo>
                    <a:pt x="5" y="119"/>
                  </a:lnTo>
                  <a:lnTo>
                    <a:pt x="7" y="304"/>
                  </a:lnTo>
                  <a:lnTo>
                    <a:pt x="9" y="306"/>
                  </a:lnTo>
                  <a:lnTo>
                    <a:pt x="14" y="317"/>
                  </a:lnTo>
                  <a:lnTo>
                    <a:pt x="21" y="317"/>
                  </a:lnTo>
                  <a:lnTo>
                    <a:pt x="28" y="259"/>
                  </a:lnTo>
                  <a:lnTo>
                    <a:pt x="28" y="124"/>
                  </a:lnTo>
                  <a:lnTo>
                    <a:pt x="37" y="119"/>
                  </a:lnTo>
                  <a:lnTo>
                    <a:pt x="46" y="103"/>
                  </a:lnTo>
                  <a:lnTo>
                    <a:pt x="44" y="103"/>
                  </a:lnTo>
                  <a:lnTo>
                    <a:pt x="44" y="31"/>
                  </a:lnTo>
                  <a:lnTo>
                    <a:pt x="0" y="0"/>
                  </a:lnTo>
                </a:path>
              </a:pathLst>
            </a:custGeom>
            <a:solidFill>
              <a:srgbClr val="FFFFFF"/>
            </a:solidFill>
            <a:ln w="12700" cap="rnd" cmpd="sng">
              <a:solidFill>
                <a:srgbClr val="000000"/>
              </a:solidFill>
              <a:prstDash val="solid"/>
              <a:round/>
              <a:headEnd/>
              <a:tailEnd/>
            </a:ln>
            <a:effectLst/>
          </p:spPr>
          <p:txBody>
            <a:bodyPr/>
            <a:lstStyle/>
            <a:p>
              <a:endParaRPr lang="en-US"/>
            </a:p>
          </p:txBody>
        </p:sp>
        <p:sp>
          <p:nvSpPr>
            <p:cNvPr id="49166" name="Freeform 14"/>
            <p:cNvSpPr>
              <a:spLocks/>
            </p:cNvSpPr>
            <p:nvPr/>
          </p:nvSpPr>
          <p:spPr bwMode="auto">
            <a:xfrm>
              <a:off x="4189" y="3606"/>
              <a:ext cx="49" cy="317"/>
            </a:xfrm>
            <a:custGeom>
              <a:avLst/>
              <a:gdLst/>
              <a:ahLst/>
              <a:cxnLst>
                <a:cxn ang="0">
                  <a:pos x="0" y="0"/>
                </a:cxn>
                <a:cxn ang="0">
                  <a:pos x="1" y="115"/>
                </a:cxn>
                <a:cxn ang="0">
                  <a:pos x="5" y="133"/>
                </a:cxn>
                <a:cxn ang="0">
                  <a:pos x="5" y="302"/>
                </a:cxn>
                <a:cxn ang="0">
                  <a:pos x="16" y="316"/>
                </a:cxn>
                <a:cxn ang="0">
                  <a:pos x="21" y="316"/>
                </a:cxn>
                <a:cxn ang="0">
                  <a:pos x="28" y="259"/>
                </a:cxn>
                <a:cxn ang="0">
                  <a:pos x="28" y="124"/>
                </a:cxn>
                <a:cxn ang="0">
                  <a:pos x="37" y="118"/>
                </a:cxn>
                <a:cxn ang="0">
                  <a:pos x="48" y="102"/>
                </a:cxn>
                <a:cxn ang="0">
                  <a:pos x="46" y="102"/>
                </a:cxn>
                <a:cxn ang="0">
                  <a:pos x="46" y="30"/>
                </a:cxn>
                <a:cxn ang="0">
                  <a:pos x="0" y="0"/>
                </a:cxn>
              </a:cxnLst>
              <a:rect l="0" t="0" r="r" b="b"/>
              <a:pathLst>
                <a:path w="49" h="317">
                  <a:moveTo>
                    <a:pt x="0" y="0"/>
                  </a:moveTo>
                  <a:lnTo>
                    <a:pt x="1" y="115"/>
                  </a:lnTo>
                  <a:lnTo>
                    <a:pt x="5" y="133"/>
                  </a:lnTo>
                  <a:lnTo>
                    <a:pt x="5" y="302"/>
                  </a:lnTo>
                  <a:lnTo>
                    <a:pt x="16" y="316"/>
                  </a:lnTo>
                  <a:lnTo>
                    <a:pt x="21" y="316"/>
                  </a:lnTo>
                  <a:lnTo>
                    <a:pt x="28" y="259"/>
                  </a:lnTo>
                  <a:lnTo>
                    <a:pt x="28" y="124"/>
                  </a:lnTo>
                  <a:lnTo>
                    <a:pt x="37" y="118"/>
                  </a:lnTo>
                  <a:lnTo>
                    <a:pt x="48" y="102"/>
                  </a:lnTo>
                  <a:lnTo>
                    <a:pt x="46" y="102"/>
                  </a:lnTo>
                  <a:lnTo>
                    <a:pt x="46" y="30"/>
                  </a:lnTo>
                  <a:lnTo>
                    <a:pt x="0" y="0"/>
                  </a:lnTo>
                </a:path>
              </a:pathLst>
            </a:custGeom>
            <a:solidFill>
              <a:srgbClr val="FFFFFF"/>
            </a:solidFill>
            <a:ln w="12700" cap="rnd" cmpd="sng">
              <a:solidFill>
                <a:srgbClr val="000000"/>
              </a:solidFill>
              <a:prstDash val="solid"/>
              <a:round/>
              <a:headEnd/>
              <a:tailEnd/>
            </a:ln>
            <a:effectLst/>
          </p:spPr>
          <p:txBody>
            <a:bodyPr/>
            <a:lstStyle/>
            <a:p>
              <a:endParaRPr lang="en-US"/>
            </a:p>
          </p:txBody>
        </p:sp>
        <p:sp>
          <p:nvSpPr>
            <p:cNvPr id="49167" name="Freeform 15"/>
            <p:cNvSpPr>
              <a:spLocks/>
            </p:cNvSpPr>
            <p:nvPr/>
          </p:nvSpPr>
          <p:spPr bwMode="auto">
            <a:xfrm>
              <a:off x="4075" y="3527"/>
              <a:ext cx="48" cy="317"/>
            </a:xfrm>
            <a:custGeom>
              <a:avLst/>
              <a:gdLst/>
              <a:ahLst/>
              <a:cxnLst>
                <a:cxn ang="0">
                  <a:pos x="0" y="0"/>
                </a:cxn>
                <a:cxn ang="0">
                  <a:pos x="2" y="120"/>
                </a:cxn>
                <a:cxn ang="0">
                  <a:pos x="4" y="122"/>
                </a:cxn>
                <a:cxn ang="0">
                  <a:pos x="4" y="118"/>
                </a:cxn>
                <a:cxn ang="0">
                  <a:pos x="4" y="302"/>
                </a:cxn>
                <a:cxn ang="0">
                  <a:pos x="15" y="316"/>
                </a:cxn>
                <a:cxn ang="0">
                  <a:pos x="22" y="316"/>
                </a:cxn>
                <a:cxn ang="0">
                  <a:pos x="29" y="259"/>
                </a:cxn>
                <a:cxn ang="0">
                  <a:pos x="29" y="124"/>
                </a:cxn>
                <a:cxn ang="0">
                  <a:pos x="47" y="104"/>
                </a:cxn>
                <a:cxn ang="0">
                  <a:pos x="45" y="104"/>
                </a:cxn>
                <a:cxn ang="0">
                  <a:pos x="45" y="30"/>
                </a:cxn>
                <a:cxn ang="0">
                  <a:pos x="0" y="0"/>
                </a:cxn>
              </a:cxnLst>
              <a:rect l="0" t="0" r="r" b="b"/>
              <a:pathLst>
                <a:path w="48" h="317">
                  <a:moveTo>
                    <a:pt x="0" y="0"/>
                  </a:moveTo>
                  <a:lnTo>
                    <a:pt x="2" y="120"/>
                  </a:lnTo>
                  <a:lnTo>
                    <a:pt x="4" y="122"/>
                  </a:lnTo>
                  <a:lnTo>
                    <a:pt x="4" y="118"/>
                  </a:lnTo>
                  <a:lnTo>
                    <a:pt x="4" y="302"/>
                  </a:lnTo>
                  <a:lnTo>
                    <a:pt x="15" y="316"/>
                  </a:lnTo>
                  <a:lnTo>
                    <a:pt x="22" y="316"/>
                  </a:lnTo>
                  <a:lnTo>
                    <a:pt x="29" y="259"/>
                  </a:lnTo>
                  <a:lnTo>
                    <a:pt x="29" y="124"/>
                  </a:lnTo>
                  <a:lnTo>
                    <a:pt x="47" y="104"/>
                  </a:lnTo>
                  <a:lnTo>
                    <a:pt x="45" y="104"/>
                  </a:lnTo>
                  <a:lnTo>
                    <a:pt x="45" y="30"/>
                  </a:lnTo>
                  <a:lnTo>
                    <a:pt x="0" y="0"/>
                  </a:lnTo>
                </a:path>
              </a:pathLst>
            </a:custGeom>
            <a:solidFill>
              <a:srgbClr val="FFFFFF"/>
            </a:solidFill>
            <a:ln w="12700" cap="rnd" cmpd="sng">
              <a:solidFill>
                <a:srgbClr val="000000"/>
              </a:solidFill>
              <a:prstDash val="solid"/>
              <a:round/>
              <a:headEnd/>
              <a:tailEnd/>
            </a:ln>
            <a:effectLst/>
          </p:spPr>
          <p:txBody>
            <a:bodyPr/>
            <a:lstStyle/>
            <a:p>
              <a:endParaRPr lang="en-US"/>
            </a:p>
          </p:txBody>
        </p:sp>
        <p:sp>
          <p:nvSpPr>
            <p:cNvPr id="49168" name="Freeform 16"/>
            <p:cNvSpPr>
              <a:spLocks/>
            </p:cNvSpPr>
            <p:nvPr/>
          </p:nvSpPr>
          <p:spPr bwMode="auto">
            <a:xfrm>
              <a:off x="3957" y="3448"/>
              <a:ext cx="47" cy="319"/>
            </a:xfrm>
            <a:custGeom>
              <a:avLst/>
              <a:gdLst/>
              <a:ahLst/>
              <a:cxnLst>
                <a:cxn ang="0">
                  <a:pos x="0" y="0"/>
                </a:cxn>
                <a:cxn ang="0">
                  <a:pos x="5" y="309"/>
                </a:cxn>
                <a:cxn ang="0">
                  <a:pos x="21" y="318"/>
                </a:cxn>
                <a:cxn ang="0">
                  <a:pos x="28" y="260"/>
                </a:cxn>
                <a:cxn ang="0">
                  <a:pos x="27" y="125"/>
                </a:cxn>
                <a:cxn ang="0">
                  <a:pos x="39" y="116"/>
                </a:cxn>
                <a:cxn ang="0">
                  <a:pos x="46" y="104"/>
                </a:cxn>
                <a:cxn ang="0">
                  <a:pos x="45" y="104"/>
                </a:cxn>
                <a:cxn ang="0">
                  <a:pos x="45" y="30"/>
                </a:cxn>
                <a:cxn ang="0">
                  <a:pos x="0" y="0"/>
                </a:cxn>
              </a:cxnLst>
              <a:rect l="0" t="0" r="r" b="b"/>
              <a:pathLst>
                <a:path w="47" h="319">
                  <a:moveTo>
                    <a:pt x="0" y="0"/>
                  </a:moveTo>
                  <a:lnTo>
                    <a:pt x="5" y="309"/>
                  </a:lnTo>
                  <a:lnTo>
                    <a:pt x="21" y="318"/>
                  </a:lnTo>
                  <a:lnTo>
                    <a:pt x="28" y="260"/>
                  </a:lnTo>
                  <a:lnTo>
                    <a:pt x="27" y="125"/>
                  </a:lnTo>
                  <a:lnTo>
                    <a:pt x="39" y="116"/>
                  </a:lnTo>
                  <a:lnTo>
                    <a:pt x="46" y="104"/>
                  </a:lnTo>
                  <a:lnTo>
                    <a:pt x="45" y="104"/>
                  </a:lnTo>
                  <a:lnTo>
                    <a:pt x="45" y="30"/>
                  </a:lnTo>
                  <a:lnTo>
                    <a:pt x="0" y="0"/>
                  </a:lnTo>
                </a:path>
              </a:pathLst>
            </a:custGeom>
            <a:solidFill>
              <a:srgbClr val="FFFFFF"/>
            </a:solidFill>
            <a:ln w="12700" cap="rnd" cmpd="sng">
              <a:solidFill>
                <a:srgbClr val="000000"/>
              </a:solidFill>
              <a:prstDash val="solid"/>
              <a:round/>
              <a:headEnd/>
              <a:tailEnd/>
            </a:ln>
            <a:effectLst/>
          </p:spPr>
          <p:txBody>
            <a:bodyPr/>
            <a:lstStyle/>
            <a:p>
              <a:endParaRPr lang="en-US"/>
            </a:p>
          </p:txBody>
        </p:sp>
        <p:sp>
          <p:nvSpPr>
            <p:cNvPr id="49169" name="Freeform 17"/>
            <p:cNvSpPr>
              <a:spLocks/>
            </p:cNvSpPr>
            <p:nvPr/>
          </p:nvSpPr>
          <p:spPr bwMode="auto">
            <a:xfrm>
              <a:off x="3845" y="3377"/>
              <a:ext cx="48" cy="322"/>
            </a:xfrm>
            <a:custGeom>
              <a:avLst/>
              <a:gdLst/>
              <a:ahLst/>
              <a:cxnLst>
                <a:cxn ang="0">
                  <a:pos x="0" y="0"/>
                </a:cxn>
                <a:cxn ang="0">
                  <a:pos x="2" y="121"/>
                </a:cxn>
                <a:cxn ang="0">
                  <a:pos x="4" y="123"/>
                </a:cxn>
                <a:cxn ang="0">
                  <a:pos x="4" y="119"/>
                </a:cxn>
                <a:cxn ang="0">
                  <a:pos x="4" y="304"/>
                </a:cxn>
                <a:cxn ang="0">
                  <a:pos x="20" y="321"/>
                </a:cxn>
                <a:cxn ang="0">
                  <a:pos x="29" y="279"/>
                </a:cxn>
                <a:cxn ang="0">
                  <a:pos x="27" y="126"/>
                </a:cxn>
                <a:cxn ang="0">
                  <a:pos x="36" y="121"/>
                </a:cxn>
                <a:cxn ang="0">
                  <a:pos x="47" y="105"/>
                </a:cxn>
                <a:cxn ang="0">
                  <a:pos x="45" y="105"/>
                </a:cxn>
                <a:cxn ang="0">
                  <a:pos x="45" y="31"/>
                </a:cxn>
                <a:cxn ang="0">
                  <a:pos x="0" y="0"/>
                </a:cxn>
              </a:cxnLst>
              <a:rect l="0" t="0" r="r" b="b"/>
              <a:pathLst>
                <a:path w="48" h="322">
                  <a:moveTo>
                    <a:pt x="0" y="0"/>
                  </a:moveTo>
                  <a:lnTo>
                    <a:pt x="2" y="121"/>
                  </a:lnTo>
                  <a:lnTo>
                    <a:pt x="4" y="123"/>
                  </a:lnTo>
                  <a:lnTo>
                    <a:pt x="4" y="119"/>
                  </a:lnTo>
                  <a:lnTo>
                    <a:pt x="4" y="304"/>
                  </a:lnTo>
                  <a:lnTo>
                    <a:pt x="20" y="321"/>
                  </a:lnTo>
                  <a:lnTo>
                    <a:pt x="29" y="279"/>
                  </a:lnTo>
                  <a:lnTo>
                    <a:pt x="27" y="126"/>
                  </a:lnTo>
                  <a:lnTo>
                    <a:pt x="36" y="121"/>
                  </a:lnTo>
                  <a:lnTo>
                    <a:pt x="47" y="105"/>
                  </a:lnTo>
                  <a:lnTo>
                    <a:pt x="45" y="105"/>
                  </a:lnTo>
                  <a:lnTo>
                    <a:pt x="45" y="31"/>
                  </a:lnTo>
                  <a:lnTo>
                    <a:pt x="0" y="0"/>
                  </a:lnTo>
                </a:path>
              </a:pathLst>
            </a:custGeom>
            <a:solidFill>
              <a:srgbClr val="FFFFFF"/>
            </a:solidFill>
            <a:ln w="12700" cap="rnd" cmpd="sng">
              <a:solidFill>
                <a:srgbClr val="000000"/>
              </a:solidFill>
              <a:prstDash val="solid"/>
              <a:round/>
              <a:headEnd/>
              <a:tailEnd/>
            </a:ln>
            <a:effectLst/>
          </p:spPr>
          <p:txBody>
            <a:bodyPr/>
            <a:lstStyle/>
            <a:p>
              <a:endParaRPr lang="en-US"/>
            </a:p>
          </p:txBody>
        </p:sp>
        <p:sp>
          <p:nvSpPr>
            <p:cNvPr id="49170" name="Freeform 18"/>
            <p:cNvSpPr>
              <a:spLocks/>
            </p:cNvSpPr>
            <p:nvPr/>
          </p:nvSpPr>
          <p:spPr bwMode="auto">
            <a:xfrm>
              <a:off x="3732" y="3307"/>
              <a:ext cx="48" cy="320"/>
            </a:xfrm>
            <a:custGeom>
              <a:avLst/>
              <a:gdLst/>
              <a:ahLst/>
              <a:cxnLst>
                <a:cxn ang="0">
                  <a:pos x="0" y="0"/>
                </a:cxn>
                <a:cxn ang="0">
                  <a:pos x="5" y="310"/>
                </a:cxn>
                <a:cxn ang="0">
                  <a:pos x="22" y="319"/>
                </a:cxn>
                <a:cxn ang="0">
                  <a:pos x="29" y="261"/>
                </a:cxn>
                <a:cxn ang="0">
                  <a:pos x="27" y="126"/>
                </a:cxn>
                <a:cxn ang="0">
                  <a:pos x="36" y="121"/>
                </a:cxn>
                <a:cxn ang="0">
                  <a:pos x="47" y="105"/>
                </a:cxn>
                <a:cxn ang="0">
                  <a:pos x="45" y="105"/>
                </a:cxn>
                <a:cxn ang="0">
                  <a:pos x="45" y="31"/>
                </a:cxn>
                <a:cxn ang="0">
                  <a:pos x="0" y="0"/>
                </a:cxn>
              </a:cxnLst>
              <a:rect l="0" t="0" r="r" b="b"/>
              <a:pathLst>
                <a:path w="48" h="320">
                  <a:moveTo>
                    <a:pt x="0" y="0"/>
                  </a:moveTo>
                  <a:lnTo>
                    <a:pt x="5" y="310"/>
                  </a:lnTo>
                  <a:lnTo>
                    <a:pt x="22" y="319"/>
                  </a:lnTo>
                  <a:lnTo>
                    <a:pt x="29" y="261"/>
                  </a:lnTo>
                  <a:lnTo>
                    <a:pt x="27" y="126"/>
                  </a:lnTo>
                  <a:lnTo>
                    <a:pt x="36" y="121"/>
                  </a:lnTo>
                  <a:lnTo>
                    <a:pt x="47" y="105"/>
                  </a:lnTo>
                  <a:lnTo>
                    <a:pt x="45" y="105"/>
                  </a:lnTo>
                  <a:lnTo>
                    <a:pt x="45" y="31"/>
                  </a:lnTo>
                  <a:lnTo>
                    <a:pt x="0" y="0"/>
                  </a:lnTo>
                </a:path>
              </a:pathLst>
            </a:custGeom>
            <a:solidFill>
              <a:srgbClr val="FFFFFF"/>
            </a:solidFill>
            <a:ln w="12700" cap="rnd" cmpd="sng">
              <a:solidFill>
                <a:srgbClr val="000000"/>
              </a:solidFill>
              <a:prstDash val="solid"/>
              <a:round/>
              <a:headEnd/>
              <a:tailEnd/>
            </a:ln>
            <a:effectLst/>
          </p:spPr>
          <p:txBody>
            <a:bodyPr/>
            <a:lstStyle/>
            <a:p>
              <a:endParaRPr lang="en-US"/>
            </a:p>
          </p:txBody>
        </p:sp>
        <p:sp>
          <p:nvSpPr>
            <p:cNvPr id="49171" name="Freeform 19"/>
            <p:cNvSpPr>
              <a:spLocks/>
            </p:cNvSpPr>
            <p:nvPr/>
          </p:nvSpPr>
          <p:spPr bwMode="auto">
            <a:xfrm>
              <a:off x="4632" y="3811"/>
              <a:ext cx="138" cy="157"/>
            </a:xfrm>
            <a:custGeom>
              <a:avLst/>
              <a:gdLst/>
              <a:ahLst/>
              <a:cxnLst>
                <a:cxn ang="0">
                  <a:pos x="0" y="97"/>
                </a:cxn>
                <a:cxn ang="0">
                  <a:pos x="0" y="156"/>
                </a:cxn>
                <a:cxn ang="0">
                  <a:pos x="137" y="59"/>
                </a:cxn>
                <a:cxn ang="0">
                  <a:pos x="137" y="0"/>
                </a:cxn>
                <a:cxn ang="0">
                  <a:pos x="0" y="97"/>
                </a:cxn>
              </a:cxnLst>
              <a:rect l="0" t="0" r="r" b="b"/>
              <a:pathLst>
                <a:path w="138" h="157">
                  <a:moveTo>
                    <a:pt x="0" y="97"/>
                  </a:moveTo>
                  <a:lnTo>
                    <a:pt x="0" y="156"/>
                  </a:lnTo>
                  <a:lnTo>
                    <a:pt x="137" y="59"/>
                  </a:lnTo>
                  <a:lnTo>
                    <a:pt x="137" y="0"/>
                  </a:lnTo>
                  <a:lnTo>
                    <a:pt x="0" y="97"/>
                  </a:lnTo>
                </a:path>
              </a:pathLst>
            </a:custGeom>
            <a:solidFill>
              <a:srgbClr val="A1A1A1"/>
            </a:solidFill>
            <a:ln w="12700" cap="rnd" cmpd="sng">
              <a:solidFill>
                <a:srgbClr val="000000"/>
              </a:solidFill>
              <a:prstDash val="solid"/>
              <a:round/>
              <a:headEnd/>
              <a:tailEnd/>
            </a:ln>
            <a:effectLst/>
          </p:spPr>
          <p:txBody>
            <a:bodyPr/>
            <a:lstStyle/>
            <a:p>
              <a:endParaRPr lang="en-US"/>
            </a:p>
          </p:txBody>
        </p:sp>
        <p:sp>
          <p:nvSpPr>
            <p:cNvPr id="49172" name="Freeform 20"/>
            <p:cNvSpPr>
              <a:spLocks/>
            </p:cNvSpPr>
            <p:nvPr/>
          </p:nvSpPr>
          <p:spPr bwMode="auto">
            <a:xfrm>
              <a:off x="3666" y="3002"/>
              <a:ext cx="1296" cy="909"/>
            </a:xfrm>
            <a:custGeom>
              <a:avLst/>
              <a:gdLst/>
              <a:ahLst/>
              <a:cxnLst>
                <a:cxn ang="0">
                  <a:pos x="1105" y="775"/>
                </a:cxn>
                <a:cxn ang="0">
                  <a:pos x="1141" y="757"/>
                </a:cxn>
                <a:cxn ang="0">
                  <a:pos x="1186" y="755"/>
                </a:cxn>
                <a:cxn ang="0">
                  <a:pos x="1295" y="672"/>
                </a:cxn>
                <a:cxn ang="0">
                  <a:pos x="1295" y="602"/>
                </a:cxn>
                <a:cxn ang="0">
                  <a:pos x="375" y="0"/>
                </a:cxn>
                <a:cxn ang="0">
                  <a:pos x="0" y="203"/>
                </a:cxn>
                <a:cxn ang="0">
                  <a:pos x="0" y="271"/>
                </a:cxn>
                <a:cxn ang="0">
                  <a:pos x="968" y="908"/>
                </a:cxn>
                <a:cxn ang="0">
                  <a:pos x="1105" y="809"/>
                </a:cxn>
                <a:cxn ang="0">
                  <a:pos x="1105" y="775"/>
                </a:cxn>
              </a:cxnLst>
              <a:rect l="0" t="0" r="r" b="b"/>
              <a:pathLst>
                <a:path w="1296" h="909">
                  <a:moveTo>
                    <a:pt x="1105" y="775"/>
                  </a:moveTo>
                  <a:lnTo>
                    <a:pt x="1141" y="757"/>
                  </a:lnTo>
                  <a:lnTo>
                    <a:pt x="1186" y="755"/>
                  </a:lnTo>
                  <a:lnTo>
                    <a:pt x="1295" y="672"/>
                  </a:lnTo>
                  <a:lnTo>
                    <a:pt x="1295" y="602"/>
                  </a:lnTo>
                  <a:lnTo>
                    <a:pt x="375" y="0"/>
                  </a:lnTo>
                  <a:lnTo>
                    <a:pt x="0" y="203"/>
                  </a:lnTo>
                  <a:lnTo>
                    <a:pt x="0" y="271"/>
                  </a:lnTo>
                  <a:lnTo>
                    <a:pt x="968" y="908"/>
                  </a:lnTo>
                  <a:lnTo>
                    <a:pt x="1105" y="809"/>
                  </a:lnTo>
                  <a:lnTo>
                    <a:pt x="1105" y="775"/>
                  </a:lnTo>
                </a:path>
              </a:pathLst>
            </a:custGeom>
            <a:solidFill>
              <a:srgbClr val="A1A1A1"/>
            </a:solidFill>
            <a:ln w="12700" cap="rnd" cmpd="sng">
              <a:solidFill>
                <a:srgbClr val="000000"/>
              </a:solidFill>
              <a:prstDash val="solid"/>
              <a:round/>
              <a:headEnd/>
              <a:tailEnd/>
            </a:ln>
            <a:effectLst/>
          </p:spPr>
          <p:txBody>
            <a:bodyPr/>
            <a:lstStyle/>
            <a:p>
              <a:endParaRPr lang="en-US"/>
            </a:p>
          </p:txBody>
        </p:sp>
        <p:sp>
          <p:nvSpPr>
            <p:cNvPr id="49173" name="Line 21"/>
            <p:cNvSpPr>
              <a:spLocks noChangeShapeType="1"/>
            </p:cNvSpPr>
            <p:nvPr/>
          </p:nvSpPr>
          <p:spPr bwMode="auto">
            <a:xfrm flipH="1">
              <a:off x="4852" y="3604"/>
              <a:ext cx="109" cy="76"/>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174" name="Freeform 22"/>
            <p:cNvSpPr>
              <a:spLocks/>
            </p:cNvSpPr>
            <p:nvPr/>
          </p:nvSpPr>
          <p:spPr bwMode="auto">
            <a:xfrm>
              <a:off x="4758" y="3678"/>
              <a:ext cx="95" cy="60"/>
            </a:xfrm>
            <a:custGeom>
              <a:avLst/>
              <a:gdLst/>
              <a:ahLst/>
              <a:cxnLst>
                <a:cxn ang="0">
                  <a:pos x="11" y="59"/>
                </a:cxn>
                <a:cxn ang="0">
                  <a:pos x="4" y="52"/>
                </a:cxn>
                <a:cxn ang="0">
                  <a:pos x="0" y="43"/>
                </a:cxn>
                <a:cxn ang="0">
                  <a:pos x="0" y="34"/>
                </a:cxn>
                <a:cxn ang="0">
                  <a:pos x="4" y="27"/>
                </a:cxn>
                <a:cxn ang="0">
                  <a:pos x="11" y="18"/>
                </a:cxn>
                <a:cxn ang="0">
                  <a:pos x="22" y="12"/>
                </a:cxn>
                <a:cxn ang="0">
                  <a:pos x="33" y="7"/>
                </a:cxn>
                <a:cxn ang="0">
                  <a:pos x="47" y="2"/>
                </a:cxn>
                <a:cxn ang="0">
                  <a:pos x="63" y="0"/>
                </a:cxn>
                <a:cxn ang="0">
                  <a:pos x="77" y="0"/>
                </a:cxn>
                <a:cxn ang="0">
                  <a:pos x="94" y="2"/>
                </a:cxn>
              </a:cxnLst>
              <a:rect l="0" t="0" r="r" b="b"/>
              <a:pathLst>
                <a:path w="95" h="60">
                  <a:moveTo>
                    <a:pt x="11" y="59"/>
                  </a:moveTo>
                  <a:lnTo>
                    <a:pt x="4" y="52"/>
                  </a:lnTo>
                  <a:lnTo>
                    <a:pt x="0" y="43"/>
                  </a:lnTo>
                  <a:lnTo>
                    <a:pt x="0" y="34"/>
                  </a:lnTo>
                  <a:lnTo>
                    <a:pt x="4" y="27"/>
                  </a:lnTo>
                  <a:lnTo>
                    <a:pt x="11" y="18"/>
                  </a:lnTo>
                  <a:lnTo>
                    <a:pt x="22" y="12"/>
                  </a:lnTo>
                  <a:lnTo>
                    <a:pt x="33" y="7"/>
                  </a:lnTo>
                  <a:lnTo>
                    <a:pt x="47" y="2"/>
                  </a:lnTo>
                  <a:lnTo>
                    <a:pt x="63" y="0"/>
                  </a:lnTo>
                  <a:lnTo>
                    <a:pt x="77" y="0"/>
                  </a:lnTo>
                  <a:lnTo>
                    <a:pt x="94" y="2"/>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49175" name="Line 23"/>
            <p:cNvSpPr>
              <a:spLocks noChangeShapeType="1"/>
            </p:cNvSpPr>
            <p:nvPr/>
          </p:nvSpPr>
          <p:spPr bwMode="auto">
            <a:xfrm>
              <a:off x="4632" y="3832"/>
              <a:ext cx="0" cy="76"/>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176" name="Line 24"/>
            <p:cNvSpPr>
              <a:spLocks noChangeShapeType="1"/>
            </p:cNvSpPr>
            <p:nvPr/>
          </p:nvSpPr>
          <p:spPr bwMode="auto">
            <a:xfrm>
              <a:off x="4852" y="3681"/>
              <a:ext cx="0" cy="74"/>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177" name="Line 25"/>
            <p:cNvSpPr>
              <a:spLocks noChangeShapeType="1"/>
            </p:cNvSpPr>
            <p:nvPr/>
          </p:nvSpPr>
          <p:spPr bwMode="auto">
            <a:xfrm>
              <a:off x="3666" y="3205"/>
              <a:ext cx="966" cy="627"/>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178" name="Line 26"/>
            <p:cNvSpPr>
              <a:spLocks noChangeShapeType="1"/>
            </p:cNvSpPr>
            <p:nvPr/>
          </p:nvSpPr>
          <p:spPr bwMode="auto">
            <a:xfrm flipH="1">
              <a:off x="4632" y="3737"/>
              <a:ext cx="137" cy="95"/>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179" name="Line 27"/>
            <p:cNvSpPr>
              <a:spLocks noChangeShapeType="1"/>
            </p:cNvSpPr>
            <p:nvPr/>
          </p:nvSpPr>
          <p:spPr bwMode="auto">
            <a:xfrm>
              <a:off x="4769" y="3737"/>
              <a:ext cx="2" cy="41"/>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180" name="Freeform 28"/>
            <p:cNvSpPr>
              <a:spLocks/>
            </p:cNvSpPr>
            <p:nvPr/>
          </p:nvSpPr>
          <p:spPr bwMode="auto">
            <a:xfrm>
              <a:off x="4126" y="3268"/>
              <a:ext cx="394" cy="276"/>
            </a:xfrm>
            <a:custGeom>
              <a:avLst/>
              <a:gdLst/>
              <a:ahLst/>
              <a:cxnLst>
                <a:cxn ang="0">
                  <a:pos x="0" y="140"/>
                </a:cxn>
                <a:cxn ang="0">
                  <a:pos x="194" y="0"/>
                </a:cxn>
                <a:cxn ang="0">
                  <a:pos x="393" y="136"/>
                </a:cxn>
                <a:cxn ang="0">
                  <a:pos x="201" y="275"/>
                </a:cxn>
                <a:cxn ang="0">
                  <a:pos x="0" y="140"/>
                </a:cxn>
              </a:cxnLst>
              <a:rect l="0" t="0" r="r" b="b"/>
              <a:pathLst>
                <a:path w="394" h="276">
                  <a:moveTo>
                    <a:pt x="0" y="140"/>
                  </a:moveTo>
                  <a:lnTo>
                    <a:pt x="194" y="0"/>
                  </a:lnTo>
                  <a:lnTo>
                    <a:pt x="393" y="136"/>
                  </a:lnTo>
                  <a:lnTo>
                    <a:pt x="201" y="275"/>
                  </a:lnTo>
                  <a:lnTo>
                    <a:pt x="0" y="140"/>
                  </a:lnTo>
                </a:path>
              </a:pathLst>
            </a:custGeom>
            <a:solidFill>
              <a:srgbClr val="F0F0F0"/>
            </a:solidFill>
            <a:ln w="9525" cap="rnd">
              <a:noFill/>
              <a:round/>
              <a:headEnd/>
              <a:tailEnd/>
            </a:ln>
            <a:effectLst/>
          </p:spPr>
          <p:txBody>
            <a:bodyPr/>
            <a:lstStyle/>
            <a:p>
              <a:endParaRPr lang="en-US"/>
            </a:p>
          </p:txBody>
        </p:sp>
        <p:sp>
          <p:nvSpPr>
            <p:cNvPr id="49181" name="Freeform 29"/>
            <p:cNvSpPr>
              <a:spLocks/>
            </p:cNvSpPr>
            <p:nvPr/>
          </p:nvSpPr>
          <p:spPr bwMode="auto">
            <a:xfrm>
              <a:off x="3881" y="1891"/>
              <a:ext cx="1205" cy="1203"/>
            </a:xfrm>
            <a:custGeom>
              <a:avLst/>
              <a:gdLst/>
              <a:ahLst/>
              <a:cxnLst>
                <a:cxn ang="0">
                  <a:pos x="1131" y="1202"/>
                </a:cxn>
                <a:cxn ang="0">
                  <a:pos x="1147" y="1201"/>
                </a:cxn>
                <a:cxn ang="0">
                  <a:pos x="1163" y="1195"/>
                </a:cxn>
                <a:cxn ang="0">
                  <a:pos x="1177" y="1186"/>
                </a:cxn>
                <a:cxn ang="0">
                  <a:pos x="1188" y="1175"/>
                </a:cxn>
                <a:cxn ang="0">
                  <a:pos x="1197" y="1161"/>
                </a:cxn>
                <a:cxn ang="0">
                  <a:pos x="1202" y="1145"/>
                </a:cxn>
                <a:cxn ang="0">
                  <a:pos x="1204" y="1129"/>
                </a:cxn>
                <a:cxn ang="0">
                  <a:pos x="1204" y="73"/>
                </a:cxn>
                <a:cxn ang="0">
                  <a:pos x="1202" y="57"/>
                </a:cxn>
                <a:cxn ang="0">
                  <a:pos x="1197" y="41"/>
                </a:cxn>
                <a:cxn ang="0">
                  <a:pos x="1188" y="27"/>
                </a:cxn>
                <a:cxn ang="0">
                  <a:pos x="1177" y="16"/>
                </a:cxn>
                <a:cxn ang="0">
                  <a:pos x="1163" y="7"/>
                </a:cxn>
                <a:cxn ang="0">
                  <a:pos x="1147" y="1"/>
                </a:cxn>
                <a:cxn ang="0">
                  <a:pos x="1131" y="0"/>
                </a:cxn>
                <a:cxn ang="0">
                  <a:pos x="74" y="0"/>
                </a:cxn>
                <a:cxn ang="0">
                  <a:pos x="58" y="1"/>
                </a:cxn>
                <a:cxn ang="0">
                  <a:pos x="42" y="7"/>
                </a:cxn>
                <a:cxn ang="0">
                  <a:pos x="27" y="16"/>
                </a:cxn>
                <a:cxn ang="0">
                  <a:pos x="16" y="27"/>
                </a:cxn>
                <a:cxn ang="0">
                  <a:pos x="7" y="41"/>
                </a:cxn>
                <a:cxn ang="0">
                  <a:pos x="2" y="57"/>
                </a:cxn>
                <a:cxn ang="0">
                  <a:pos x="0" y="73"/>
                </a:cxn>
                <a:cxn ang="0">
                  <a:pos x="0" y="1129"/>
                </a:cxn>
                <a:cxn ang="0">
                  <a:pos x="2" y="1145"/>
                </a:cxn>
                <a:cxn ang="0">
                  <a:pos x="7" y="1161"/>
                </a:cxn>
                <a:cxn ang="0">
                  <a:pos x="16" y="1175"/>
                </a:cxn>
                <a:cxn ang="0">
                  <a:pos x="27" y="1186"/>
                </a:cxn>
                <a:cxn ang="0">
                  <a:pos x="42" y="1195"/>
                </a:cxn>
                <a:cxn ang="0">
                  <a:pos x="58" y="1201"/>
                </a:cxn>
                <a:cxn ang="0">
                  <a:pos x="74" y="1202"/>
                </a:cxn>
                <a:cxn ang="0">
                  <a:pos x="1131" y="1202"/>
                </a:cxn>
              </a:cxnLst>
              <a:rect l="0" t="0" r="r" b="b"/>
              <a:pathLst>
                <a:path w="1205" h="1203">
                  <a:moveTo>
                    <a:pt x="1131" y="1202"/>
                  </a:moveTo>
                  <a:lnTo>
                    <a:pt x="1147" y="1201"/>
                  </a:lnTo>
                  <a:lnTo>
                    <a:pt x="1163" y="1195"/>
                  </a:lnTo>
                  <a:lnTo>
                    <a:pt x="1177" y="1186"/>
                  </a:lnTo>
                  <a:lnTo>
                    <a:pt x="1188" y="1175"/>
                  </a:lnTo>
                  <a:lnTo>
                    <a:pt x="1197" y="1161"/>
                  </a:lnTo>
                  <a:lnTo>
                    <a:pt x="1202" y="1145"/>
                  </a:lnTo>
                  <a:lnTo>
                    <a:pt x="1204" y="1129"/>
                  </a:lnTo>
                  <a:lnTo>
                    <a:pt x="1204" y="73"/>
                  </a:lnTo>
                  <a:lnTo>
                    <a:pt x="1202" y="57"/>
                  </a:lnTo>
                  <a:lnTo>
                    <a:pt x="1197" y="41"/>
                  </a:lnTo>
                  <a:lnTo>
                    <a:pt x="1188" y="27"/>
                  </a:lnTo>
                  <a:lnTo>
                    <a:pt x="1177" y="16"/>
                  </a:lnTo>
                  <a:lnTo>
                    <a:pt x="1163" y="7"/>
                  </a:lnTo>
                  <a:lnTo>
                    <a:pt x="1147" y="1"/>
                  </a:lnTo>
                  <a:lnTo>
                    <a:pt x="1131" y="0"/>
                  </a:lnTo>
                  <a:lnTo>
                    <a:pt x="74" y="0"/>
                  </a:lnTo>
                  <a:lnTo>
                    <a:pt x="58" y="1"/>
                  </a:lnTo>
                  <a:lnTo>
                    <a:pt x="42" y="7"/>
                  </a:lnTo>
                  <a:lnTo>
                    <a:pt x="27" y="16"/>
                  </a:lnTo>
                  <a:lnTo>
                    <a:pt x="16" y="27"/>
                  </a:lnTo>
                  <a:lnTo>
                    <a:pt x="7" y="41"/>
                  </a:lnTo>
                  <a:lnTo>
                    <a:pt x="2" y="57"/>
                  </a:lnTo>
                  <a:lnTo>
                    <a:pt x="0" y="73"/>
                  </a:lnTo>
                  <a:lnTo>
                    <a:pt x="0" y="1129"/>
                  </a:lnTo>
                  <a:lnTo>
                    <a:pt x="2" y="1145"/>
                  </a:lnTo>
                  <a:lnTo>
                    <a:pt x="7" y="1161"/>
                  </a:lnTo>
                  <a:lnTo>
                    <a:pt x="16" y="1175"/>
                  </a:lnTo>
                  <a:lnTo>
                    <a:pt x="27" y="1186"/>
                  </a:lnTo>
                  <a:lnTo>
                    <a:pt x="42" y="1195"/>
                  </a:lnTo>
                  <a:lnTo>
                    <a:pt x="58" y="1201"/>
                  </a:lnTo>
                  <a:lnTo>
                    <a:pt x="74" y="1202"/>
                  </a:lnTo>
                  <a:lnTo>
                    <a:pt x="1131" y="1202"/>
                  </a:lnTo>
                </a:path>
              </a:pathLst>
            </a:custGeom>
            <a:solidFill>
              <a:srgbClr val="F0F0F0"/>
            </a:solidFill>
            <a:ln w="12700" cap="rnd" cmpd="sng">
              <a:solidFill>
                <a:srgbClr val="000000"/>
              </a:solidFill>
              <a:prstDash val="solid"/>
              <a:round/>
              <a:headEnd/>
              <a:tailEnd/>
            </a:ln>
            <a:effectLst/>
          </p:spPr>
          <p:txBody>
            <a:bodyPr/>
            <a:lstStyle/>
            <a:p>
              <a:endParaRPr lang="en-US"/>
            </a:p>
          </p:txBody>
        </p:sp>
        <p:sp>
          <p:nvSpPr>
            <p:cNvPr id="49182" name="Freeform 30"/>
            <p:cNvSpPr>
              <a:spLocks/>
            </p:cNvSpPr>
            <p:nvPr/>
          </p:nvSpPr>
          <p:spPr bwMode="auto">
            <a:xfrm>
              <a:off x="5012" y="3086"/>
              <a:ext cx="17" cy="17"/>
            </a:xfrm>
            <a:custGeom>
              <a:avLst/>
              <a:gdLst/>
              <a:ahLst/>
              <a:cxnLst>
                <a:cxn ang="0">
                  <a:pos x="0" y="16"/>
                </a:cxn>
                <a:cxn ang="0">
                  <a:pos x="0" y="2"/>
                </a:cxn>
                <a:cxn ang="0">
                  <a:pos x="14" y="0"/>
                </a:cxn>
                <a:cxn ang="0">
                  <a:pos x="16" y="13"/>
                </a:cxn>
                <a:cxn ang="0">
                  <a:pos x="0" y="16"/>
                </a:cxn>
                <a:cxn ang="0">
                  <a:pos x="0" y="16"/>
                </a:cxn>
              </a:cxnLst>
              <a:rect l="0" t="0" r="r" b="b"/>
              <a:pathLst>
                <a:path w="17" h="17">
                  <a:moveTo>
                    <a:pt x="0" y="16"/>
                  </a:moveTo>
                  <a:lnTo>
                    <a:pt x="0" y="2"/>
                  </a:lnTo>
                  <a:lnTo>
                    <a:pt x="14" y="0"/>
                  </a:lnTo>
                  <a:lnTo>
                    <a:pt x="16" y="13"/>
                  </a:lnTo>
                  <a:lnTo>
                    <a:pt x="0" y="16"/>
                  </a:lnTo>
                  <a:lnTo>
                    <a:pt x="0" y="1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49183" name="Freeform 31"/>
            <p:cNvSpPr>
              <a:spLocks/>
            </p:cNvSpPr>
            <p:nvPr/>
          </p:nvSpPr>
          <p:spPr bwMode="auto">
            <a:xfrm>
              <a:off x="5026" y="3079"/>
              <a:ext cx="22" cy="19"/>
            </a:xfrm>
            <a:custGeom>
              <a:avLst/>
              <a:gdLst/>
              <a:ahLst/>
              <a:cxnLst>
                <a:cxn ang="0">
                  <a:pos x="4" y="18"/>
                </a:cxn>
                <a:cxn ang="0">
                  <a:pos x="0" y="7"/>
                </a:cxn>
                <a:cxn ang="0">
                  <a:pos x="21" y="0"/>
                </a:cxn>
                <a:cxn ang="0">
                  <a:pos x="20" y="13"/>
                </a:cxn>
                <a:cxn ang="0">
                  <a:pos x="4" y="18"/>
                </a:cxn>
                <a:cxn ang="0">
                  <a:pos x="4" y="18"/>
                </a:cxn>
              </a:cxnLst>
              <a:rect l="0" t="0" r="r" b="b"/>
              <a:pathLst>
                <a:path w="22" h="19">
                  <a:moveTo>
                    <a:pt x="4" y="18"/>
                  </a:moveTo>
                  <a:lnTo>
                    <a:pt x="0" y="7"/>
                  </a:lnTo>
                  <a:lnTo>
                    <a:pt x="21" y="0"/>
                  </a:lnTo>
                  <a:lnTo>
                    <a:pt x="20" y="13"/>
                  </a:lnTo>
                  <a:lnTo>
                    <a:pt x="4" y="18"/>
                  </a:lnTo>
                  <a:lnTo>
                    <a:pt x="4" y="18"/>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49184" name="Freeform 32"/>
            <p:cNvSpPr>
              <a:spLocks/>
            </p:cNvSpPr>
            <p:nvPr/>
          </p:nvSpPr>
          <p:spPr bwMode="auto">
            <a:xfrm>
              <a:off x="5042" y="3077"/>
              <a:ext cx="19" cy="17"/>
            </a:xfrm>
            <a:custGeom>
              <a:avLst/>
              <a:gdLst/>
              <a:ahLst/>
              <a:cxnLst>
                <a:cxn ang="0">
                  <a:pos x="4" y="16"/>
                </a:cxn>
                <a:cxn ang="0">
                  <a:pos x="0" y="7"/>
                </a:cxn>
                <a:cxn ang="0">
                  <a:pos x="9" y="0"/>
                </a:cxn>
                <a:cxn ang="0">
                  <a:pos x="18" y="4"/>
                </a:cxn>
                <a:cxn ang="0">
                  <a:pos x="4" y="16"/>
                </a:cxn>
                <a:cxn ang="0">
                  <a:pos x="4" y="16"/>
                </a:cxn>
              </a:cxnLst>
              <a:rect l="0" t="0" r="r" b="b"/>
              <a:pathLst>
                <a:path w="19" h="17">
                  <a:moveTo>
                    <a:pt x="4" y="16"/>
                  </a:moveTo>
                  <a:lnTo>
                    <a:pt x="0" y="7"/>
                  </a:lnTo>
                  <a:lnTo>
                    <a:pt x="9" y="0"/>
                  </a:lnTo>
                  <a:lnTo>
                    <a:pt x="18" y="4"/>
                  </a:lnTo>
                  <a:lnTo>
                    <a:pt x="4" y="16"/>
                  </a:lnTo>
                  <a:lnTo>
                    <a:pt x="4" y="1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49185" name="Freeform 33"/>
            <p:cNvSpPr>
              <a:spLocks/>
            </p:cNvSpPr>
            <p:nvPr/>
          </p:nvSpPr>
          <p:spPr bwMode="auto">
            <a:xfrm>
              <a:off x="5055" y="3059"/>
              <a:ext cx="19" cy="23"/>
            </a:xfrm>
            <a:custGeom>
              <a:avLst/>
              <a:gdLst/>
              <a:ahLst/>
              <a:cxnLst>
                <a:cxn ang="0">
                  <a:pos x="7" y="22"/>
                </a:cxn>
                <a:cxn ang="0">
                  <a:pos x="0" y="15"/>
                </a:cxn>
                <a:cxn ang="0">
                  <a:pos x="14" y="0"/>
                </a:cxn>
                <a:cxn ang="0">
                  <a:pos x="18" y="11"/>
                </a:cxn>
                <a:cxn ang="0">
                  <a:pos x="7" y="22"/>
                </a:cxn>
                <a:cxn ang="0">
                  <a:pos x="7" y="22"/>
                </a:cxn>
              </a:cxnLst>
              <a:rect l="0" t="0" r="r" b="b"/>
              <a:pathLst>
                <a:path w="19" h="23">
                  <a:moveTo>
                    <a:pt x="7" y="22"/>
                  </a:moveTo>
                  <a:lnTo>
                    <a:pt x="0" y="15"/>
                  </a:lnTo>
                  <a:lnTo>
                    <a:pt x="14" y="0"/>
                  </a:lnTo>
                  <a:lnTo>
                    <a:pt x="18" y="11"/>
                  </a:lnTo>
                  <a:lnTo>
                    <a:pt x="7" y="22"/>
                  </a:lnTo>
                  <a:lnTo>
                    <a:pt x="7" y="22"/>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49186" name="Freeform 34"/>
            <p:cNvSpPr>
              <a:spLocks/>
            </p:cNvSpPr>
            <p:nvPr/>
          </p:nvSpPr>
          <p:spPr bwMode="auto">
            <a:xfrm>
              <a:off x="5065" y="3054"/>
              <a:ext cx="18" cy="17"/>
            </a:xfrm>
            <a:custGeom>
              <a:avLst/>
              <a:gdLst/>
              <a:ahLst/>
              <a:cxnLst>
                <a:cxn ang="0">
                  <a:pos x="8" y="16"/>
                </a:cxn>
                <a:cxn ang="0">
                  <a:pos x="0" y="12"/>
                </a:cxn>
                <a:cxn ang="0">
                  <a:pos x="6" y="2"/>
                </a:cxn>
                <a:cxn ang="0">
                  <a:pos x="17" y="0"/>
                </a:cxn>
                <a:cxn ang="0">
                  <a:pos x="8" y="16"/>
                </a:cxn>
                <a:cxn ang="0">
                  <a:pos x="8" y="16"/>
                </a:cxn>
              </a:cxnLst>
              <a:rect l="0" t="0" r="r" b="b"/>
              <a:pathLst>
                <a:path w="18" h="17">
                  <a:moveTo>
                    <a:pt x="8" y="16"/>
                  </a:moveTo>
                  <a:lnTo>
                    <a:pt x="0" y="12"/>
                  </a:lnTo>
                  <a:lnTo>
                    <a:pt x="6" y="2"/>
                  </a:lnTo>
                  <a:lnTo>
                    <a:pt x="17" y="0"/>
                  </a:lnTo>
                  <a:lnTo>
                    <a:pt x="8" y="16"/>
                  </a:lnTo>
                  <a:lnTo>
                    <a:pt x="8" y="1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49187" name="Freeform 35"/>
            <p:cNvSpPr>
              <a:spLocks/>
            </p:cNvSpPr>
            <p:nvPr/>
          </p:nvSpPr>
          <p:spPr bwMode="auto">
            <a:xfrm>
              <a:off x="5073" y="3034"/>
              <a:ext cx="17" cy="21"/>
            </a:xfrm>
            <a:custGeom>
              <a:avLst/>
              <a:gdLst/>
              <a:ahLst/>
              <a:cxnLst>
                <a:cxn ang="0">
                  <a:pos x="10" y="20"/>
                </a:cxn>
                <a:cxn ang="0">
                  <a:pos x="0" y="16"/>
                </a:cxn>
                <a:cxn ang="0">
                  <a:pos x="5" y="0"/>
                </a:cxn>
                <a:cxn ang="0">
                  <a:pos x="16" y="4"/>
                </a:cxn>
                <a:cxn ang="0">
                  <a:pos x="10" y="20"/>
                </a:cxn>
                <a:cxn ang="0">
                  <a:pos x="10" y="20"/>
                </a:cxn>
              </a:cxnLst>
              <a:rect l="0" t="0" r="r" b="b"/>
              <a:pathLst>
                <a:path w="17" h="21">
                  <a:moveTo>
                    <a:pt x="10" y="20"/>
                  </a:moveTo>
                  <a:lnTo>
                    <a:pt x="0" y="16"/>
                  </a:lnTo>
                  <a:lnTo>
                    <a:pt x="5" y="0"/>
                  </a:lnTo>
                  <a:lnTo>
                    <a:pt x="16" y="4"/>
                  </a:lnTo>
                  <a:lnTo>
                    <a:pt x="10" y="20"/>
                  </a:lnTo>
                  <a:lnTo>
                    <a:pt x="10" y="2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49188" name="Freeform 36"/>
            <p:cNvSpPr>
              <a:spLocks/>
            </p:cNvSpPr>
            <p:nvPr/>
          </p:nvSpPr>
          <p:spPr bwMode="auto">
            <a:xfrm>
              <a:off x="5078" y="3020"/>
              <a:ext cx="17" cy="17"/>
            </a:xfrm>
            <a:custGeom>
              <a:avLst/>
              <a:gdLst/>
              <a:ahLst/>
              <a:cxnLst>
                <a:cxn ang="0">
                  <a:pos x="13" y="16"/>
                </a:cxn>
                <a:cxn ang="0">
                  <a:pos x="0" y="16"/>
                </a:cxn>
                <a:cxn ang="0">
                  <a:pos x="2" y="0"/>
                </a:cxn>
                <a:cxn ang="0">
                  <a:pos x="16" y="0"/>
                </a:cxn>
                <a:cxn ang="0">
                  <a:pos x="13" y="16"/>
                </a:cxn>
                <a:cxn ang="0">
                  <a:pos x="13" y="16"/>
                </a:cxn>
              </a:cxnLst>
              <a:rect l="0" t="0" r="r" b="b"/>
              <a:pathLst>
                <a:path w="17" h="17">
                  <a:moveTo>
                    <a:pt x="13" y="16"/>
                  </a:moveTo>
                  <a:lnTo>
                    <a:pt x="0" y="16"/>
                  </a:lnTo>
                  <a:lnTo>
                    <a:pt x="2" y="0"/>
                  </a:lnTo>
                  <a:lnTo>
                    <a:pt x="16" y="0"/>
                  </a:lnTo>
                  <a:lnTo>
                    <a:pt x="13" y="16"/>
                  </a:lnTo>
                  <a:lnTo>
                    <a:pt x="13" y="1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49189" name="Freeform 37"/>
            <p:cNvSpPr>
              <a:spLocks/>
            </p:cNvSpPr>
            <p:nvPr/>
          </p:nvSpPr>
          <p:spPr bwMode="auto">
            <a:xfrm>
              <a:off x="5080" y="1964"/>
              <a:ext cx="17" cy="1057"/>
            </a:xfrm>
            <a:custGeom>
              <a:avLst/>
              <a:gdLst/>
              <a:ahLst/>
              <a:cxnLst>
                <a:cxn ang="0">
                  <a:pos x="16" y="1056"/>
                </a:cxn>
                <a:cxn ang="0">
                  <a:pos x="0" y="1056"/>
                </a:cxn>
                <a:cxn ang="0">
                  <a:pos x="0" y="0"/>
                </a:cxn>
                <a:cxn ang="0">
                  <a:pos x="16" y="0"/>
                </a:cxn>
                <a:cxn ang="0">
                  <a:pos x="16" y="1056"/>
                </a:cxn>
                <a:cxn ang="0">
                  <a:pos x="16" y="1056"/>
                </a:cxn>
              </a:cxnLst>
              <a:rect l="0" t="0" r="r" b="b"/>
              <a:pathLst>
                <a:path w="17" h="1057">
                  <a:moveTo>
                    <a:pt x="16" y="1056"/>
                  </a:moveTo>
                  <a:lnTo>
                    <a:pt x="0" y="1056"/>
                  </a:lnTo>
                  <a:lnTo>
                    <a:pt x="0" y="0"/>
                  </a:lnTo>
                  <a:lnTo>
                    <a:pt x="16" y="0"/>
                  </a:lnTo>
                  <a:lnTo>
                    <a:pt x="16" y="1056"/>
                  </a:lnTo>
                  <a:lnTo>
                    <a:pt x="16" y="105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49190" name="Freeform 38"/>
            <p:cNvSpPr>
              <a:spLocks/>
            </p:cNvSpPr>
            <p:nvPr/>
          </p:nvSpPr>
          <p:spPr bwMode="auto">
            <a:xfrm>
              <a:off x="5078" y="1948"/>
              <a:ext cx="17" cy="17"/>
            </a:xfrm>
            <a:custGeom>
              <a:avLst/>
              <a:gdLst/>
              <a:ahLst/>
              <a:cxnLst>
                <a:cxn ang="0">
                  <a:pos x="16" y="16"/>
                </a:cxn>
                <a:cxn ang="0">
                  <a:pos x="2" y="16"/>
                </a:cxn>
                <a:cxn ang="0">
                  <a:pos x="0" y="4"/>
                </a:cxn>
                <a:cxn ang="0">
                  <a:pos x="13" y="0"/>
                </a:cxn>
                <a:cxn ang="0">
                  <a:pos x="16" y="16"/>
                </a:cxn>
                <a:cxn ang="0">
                  <a:pos x="16" y="16"/>
                </a:cxn>
              </a:cxnLst>
              <a:rect l="0" t="0" r="r" b="b"/>
              <a:pathLst>
                <a:path w="17" h="17">
                  <a:moveTo>
                    <a:pt x="16" y="16"/>
                  </a:moveTo>
                  <a:lnTo>
                    <a:pt x="2" y="16"/>
                  </a:lnTo>
                  <a:lnTo>
                    <a:pt x="0" y="4"/>
                  </a:lnTo>
                  <a:lnTo>
                    <a:pt x="13" y="0"/>
                  </a:lnTo>
                  <a:lnTo>
                    <a:pt x="16" y="16"/>
                  </a:lnTo>
                  <a:lnTo>
                    <a:pt x="16" y="1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49191" name="Freeform 39"/>
            <p:cNvSpPr>
              <a:spLocks/>
            </p:cNvSpPr>
            <p:nvPr/>
          </p:nvSpPr>
          <p:spPr bwMode="auto">
            <a:xfrm>
              <a:off x="5071" y="1928"/>
              <a:ext cx="19" cy="23"/>
            </a:xfrm>
            <a:custGeom>
              <a:avLst/>
              <a:gdLst/>
              <a:ahLst/>
              <a:cxnLst>
                <a:cxn ang="0">
                  <a:pos x="18" y="18"/>
                </a:cxn>
                <a:cxn ang="0">
                  <a:pos x="7" y="22"/>
                </a:cxn>
                <a:cxn ang="0">
                  <a:pos x="0" y="0"/>
                </a:cxn>
                <a:cxn ang="0">
                  <a:pos x="12" y="2"/>
                </a:cxn>
                <a:cxn ang="0">
                  <a:pos x="18" y="18"/>
                </a:cxn>
                <a:cxn ang="0">
                  <a:pos x="18" y="18"/>
                </a:cxn>
              </a:cxnLst>
              <a:rect l="0" t="0" r="r" b="b"/>
              <a:pathLst>
                <a:path w="19" h="23">
                  <a:moveTo>
                    <a:pt x="18" y="18"/>
                  </a:moveTo>
                  <a:lnTo>
                    <a:pt x="7" y="22"/>
                  </a:lnTo>
                  <a:lnTo>
                    <a:pt x="0" y="0"/>
                  </a:lnTo>
                  <a:lnTo>
                    <a:pt x="12" y="2"/>
                  </a:lnTo>
                  <a:lnTo>
                    <a:pt x="18" y="18"/>
                  </a:lnTo>
                  <a:lnTo>
                    <a:pt x="18" y="18"/>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49192" name="Freeform 40"/>
            <p:cNvSpPr>
              <a:spLocks/>
            </p:cNvSpPr>
            <p:nvPr/>
          </p:nvSpPr>
          <p:spPr bwMode="auto">
            <a:xfrm>
              <a:off x="5069" y="1916"/>
              <a:ext cx="17" cy="19"/>
            </a:xfrm>
            <a:custGeom>
              <a:avLst/>
              <a:gdLst/>
              <a:ahLst/>
              <a:cxnLst>
                <a:cxn ang="0">
                  <a:pos x="16" y="14"/>
                </a:cxn>
                <a:cxn ang="0">
                  <a:pos x="6" y="18"/>
                </a:cxn>
                <a:cxn ang="0">
                  <a:pos x="0" y="9"/>
                </a:cxn>
                <a:cxn ang="0">
                  <a:pos x="4" y="0"/>
                </a:cxn>
                <a:cxn ang="0">
                  <a:pos x="16" y="14"/>
                </a:cxn>
                <a:cxn ang="0">
                  <a:pos x="16" y="14"/>
                </a:cxn>
              </a:cxnLst>
              <a:rect l="0" t="0" r="r" b="b"/>
              <a:pathLst>
                <a:path w="17" h="19">
                  <a:moveTo>
                    <a:pt x="16" y="14"/>
                  </a:moveTo>
                  <a:lnTo>
                    <a:pt x="6" y="18"/>
                  </a:lnTo>
                  <a:lnTo>
                    <a:pt x="0" y="9"/>
                  </a:lnTo>
                  <a:lnTo>
                    <a:pt x="4" y="0"/>
                  </a:lnTo>
                  <a:lnTo>
                    <a:pt x="16" y="14"/>
                  </a:lnTo>
                  <a:lnTo>
                    <a:pt x="16" y="14"/>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49193" name="Freeform 41"/>
            <p:cNvSpPr>
              <a:spLocks/>
            </p:cNvSpPr>
            <p:nvPr/>
          </p:nvSpPr>
          <p:spPr bwMode="auto">
            <a:xfrm>
              <a:off x="5051" y="1903"/>
              <a:ext cx="23" cy="19"/>
            </a:xfrm>
            <a:custGeom>
              <a:avLst/>
              <a:gdLst/>
              <a:ahLst/>
              <a:cxnLst>
                <a:cxn ang="0">
                  <a:pos x="22" y="11"/>
                </a:cxn>
                <a:cxn ang="0">
                  <a:pos x="14" y="18"/>
                </a:cxn>
                <a:cxn ang="0">
                  <a:pos x="0" y="4"/>
                </a:cxn>
                <a:cxn ang="0">
                  <a:pos x="11" y="0"/>
                </a:cxn>
                <a:cxn ang="0">
                  <a:pos x="22" y="11"/>
                </a:cxn>
                <a:cxn ang="0">
                  <a:pos x="22" y="11"/>
                </a:cxn>
              </a:cxnLst>
              <a:rect l="0" t="0" r="r" b="b"/>
              <a:pathLst>
                <a:path w="23" h="19">
                  <a:moveTo>
                    <a:pt x="22" y="11"/>
                  </a:moveTo>
                  <a:lnTo>
                    <a:pt x="14" y="18"/>
                  </a:lnTo>
                  <a:lnTo>
                    <a:pt x="0" y="4"/>
                  </a:lnTo>
                  <a:lnTo>
                    <a:pt x="11" y="0"/>
                  </a:lnTo>
                  <a:lnTo>
                    <a:pt x="22" y="11"/>
                  </a:lnTo>
                  <a:lnTo>
                    <a:pt x="22" y="11"/>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49194" name="Freeform 42"/>
            <p:cNvSpPr>
              <a:spLocks/>
            </p:cNvSpPr>
            <p:nvPr/>
          </p:nvSpPr>
          <p:spPr bwMode="auto">
            <a:xfrm>
              <a:off x="5046" y="1894"/>
              <a:ext cx="17" cy="17"/>
            </a:xfrm>
            <a:custGeom>
              <a:avLst/>
              <a:gdLst/>
              <a:ahLst/>
              <a:cxnLst>
                <a:cxn ang="0">
                  <a:pos x="16" y="9"/>
                </a:cxn>
                <a:cxn ang="0">
                  <a:pos x="11" y="16"/>
                </a:cxn>
                <a:cxn ang="0">
                  <a:pos x="1" y="11"/>
                </a:cxn>
                <a:cxn ang="0">
                  <a:pos x="0" y="0"/>
                </a:cxn>
                <a:cxn ang="0">
                  <a:pos x="16" y="9"/>
                </a:cxn>
                <a:cxn ang="0">
                  <a:pos x="16" y="9"/>
                </a:cxn>
              </a:cxnLst>
              <a:rect l="0" t="0" r="r" b="b"/>
              <a:pathLst>
                <a:path w="17" h="17">
                  <a:moveTo>
                    <a:pt x="16" y="9"/>
                  </a:moveTo>
                  <a:lnTo>
                    <a:pt x="11" y="16"/>
                  </a:lnTo>
                  <a:lnTo>
                    <a:pt x="1" y="11"/>
                  </a:lnTo>
                  <a:lnTo>
                    <a:pt x="0" y="0"/>
                  </a:lnTo>
                  <a:lnTo>
                    <a:pt x="16" y="9"/>
                  </a:lnTo>
                  <a:lnTo>
                    <a:pt x="16" y="9"/>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49195" name="Freeform 43"/>
            <p:cNvSpPr>
              <a:spLocks/>
            </p:cNvSpPr>
            <p:nvPr/>
          </p:nvSpPr>
          <p:spPr bwMode="auto">
            <a:xfrm>
              <a:off x="5026" y="1887"/>
              <a:ext cx="21" cy="17"/>
            </a:xfrm>
            <a:custGeom>
              <a:avLst/>
              <a:gdLst/>
              <a:ahLst/>
              <a:cxnLst>
                <a:cxn ang="0">
                  <a:pos x="20" y="5"/>
                </a:cxn>
                <a:cxn ang="0">
                  <a:pos x="16" y="16"/>
                </a:cxn>
                <a:cxn ang="0">
                  <a:pos x="0" y="11"/>
                </a:cxn>
                <a:cxn ang="0">
                  <a:pos x="4" y="0"/>
                </a:cxn>
                <a:cxn ang="0">
                  <a:pos x="20" y="5"/>
                </a:cxn>
                <a:cxn ang="0">
                  <a:pos x="20" y="5"/>
                </a:cxn>
              </a:cxnLst>
              <a:rect l="0" t="0" r="r" b="b"/>
              <a:pathLst>
                <a:path w="21" h="17">
                  <a:moveTo>
                    <a:pt x="20" y="5"/>
                  </a:moveTo>
                  <a:lnTo>
                    <a:pt x="16" y="16"/>
                  </a:lnTo>
                  <a:lnTo>
                    <a:pt x="0" y="11"/>
                  </a:lnTo>
                  <a:lnTo>
                    <a:pt x="4" y="0"/>
                  </a:lnTo>
                  <a:lnTo>
                    <a:pt x="20" y="5"/>
                  </a:lnTo>
                  <a:lnTo>
                    <a:pt x="20" y="5"/>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49196" name="Freeform 44"/>
            <p:cNvSpPr>
              <a:spLocks/>
            </p:cNvSpPr>
            <p:nvPr/>
          </p:nvSpPr>
          <p:spPr bwMode="auto">
            <a:xfrm>
              <a:off x="5012" y="1885"/>
              <a:ext cx="17" cy="17"/>
            </a:xfrm>
            <a:custGeom>
              <a:avLst/>
              <a:gdLst/>
              <a:ahLst/>
              <a:cxnLst>
                <a:cxn ang="0">
                  <a:pos x="16" y="2"/>
                </a:cxn>
                <a:cxn ang="0">
                  <a:pos x="16" y="16"/>
                </a:cxn>
                <a:cxn ang="0">
                  <a:pos x="0" y="13"/>
                </a:cxn>
                <a:cxn ang="0">
                  <a:pos x="0" y="0"/>
                </a:cxn>
                <a:cxn ang="0">
                  <a:pos x="16" y="2"/>
                </a:cxn>
                <a:cxn ang="0">
                  <a:pos x="16" y="2"/>
                </a:cxn>
              </a:cxnLst>
              <a:rect l="0" t="0" r="r" b="b"/>
              <a:pathLst>
                <a:path w="17" h="17">
                  <a:moveTo>
                    <a:pt x="16" y="2"/>
                  </a:moveTo>
                  <a:lnTo>
                    <a:pt x="16" y="16"/>
                  </a:lnTo>
                  <a:lnTo>
                    <a:pt x="0" y="13"/>
                  </a:lnTo>
                  <a:lnTo>
                    <a:pt x="0" y="0"/>
                  </a:lnTo>
                  <a:lnTo>
                    <a:pt x="16" y="2"/>
                  </a:lnTo>
                  <a:lnTo>
                    <a:pt x="16" y="2"/>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49197" name="Freeform 45"/>
            <p:cNvSpPr>
              <a:spLocks/>
            </p:cNvSpPr>
            <p:nvPr/>
          </p:nvSpPr>
          <p:spPr bwMode="auto">
            <a:xfrm>
              <a:off x="3955" y="1885"/>
              <a:ext cx="1058" cy="17"/>
            </a:xfrm>
            <a:custGeom>
              <a:avLst/>
              <a:gdLst/>
              <a:ahLst/>
              <a:cxnLst>
                <a:cxn ang="0">
                  <a:pos x="1057" y="0"/>
                </a:cxn>
                <a:cxn ang="0">
                  <a:pos x="1057" y="16"/>
                </a:cxn>
                <a:cxn ang="0">
                  <a:pos x="0" y="16"/>
                </a:cxn>
                <a:cxn ang="0">
                  <a:pos x="0" y="0"/>
                </a:cxn>
                <a:cxn ang="0">
                  <a:pos x="1057" y="0"/>
                </a:cxn>
                <a:cxn ang="0">
                  <a:pos x="1057" y="0"/>
                </a:cxn>
              </a:cxnLst>
              <a:rect l="0" t="0" r="r" b="b"/>
              <a:pathLst>
                <a:path w="1058" h="17">
                  <a:moveTo>
                    <a:pt x="1057" y="0"/>
                  </a:moveTo>
                  <a:lnTo>
                    <a:pt x="1057" y="16"/>
                  </a:lnTo>
                  <a:lnTo>
                    <a:pt x="0" y="16"/>
                  </a:lnTo>
                  <a:lnTo>
                    <a:pt x="0" y="0"/>
                  </a:lnTo>
                  <a:lnTo>
                    <a:pt x="1057" y="0"/>
                  </a:lnTo>
                  <a:lnTo>
                    <a:pt x="1057"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49198" name="Freeform 46"/>
            <p:cNvSpPr>
              <a:spLocks/>
            </p:cNvSpPr>
            <p:nvPr/>
          </p:nvSpPr>
          <p:spPr bwMode="auto">
            <a:xfrm>
              <a:off x="3939" y="1885"/>
              <a:ext cx="17" cy="17"/>
            </a:xfrm>
            <a:custGeom>
              <a:avLst/>
              <a:gdLst/>
              <a:ahLst/>
              <a:cxnLst>
                <a:cxn ang="0">
                  <a:pos x="16" y="0"/>
                </a:cxn>
                <a:cxn ang="0">
                  <a:pos x="16" y="13"/>
                </a:cxn>
                <a:cxn ang="0">
                  <a:pos x="3" y="16"/>
                </a:cxn>
                <a:cxn ang="0">
                  <a:pos x="0" y="2"/>
                </a:cxn>
                <a:cxn ang="0">
                  <a:pos x="16" y="0"/>
                </a:cxn>
                <a:cxn ang="0">
                  <a:pos x="16" y="0"/>
                </a:cxn>
              </a:cxnLst>
              <a:rect l="0" t="0" r="r" b="b"/>
              <a:pathLst>
                <a:path w="17" h="17">
                  <a:moveTo>
                    <a:pt x="16" y="0"/>
                  </a:moveTo>
                  <a:lnTo>
                    <a:pt x="16" y="13"/>
                  </a:lnTo>
                  <a:lnTo>
                    <a:pt x="3" y="16"/>
                  </a:lnTo>
                  <a:lnTo>
                    <a:pt x="0" y="2"/>
                  </a:lnTo>
                  <a:lnTo>
                    <a:pt x="16" y="0"/>
                  </a:lnTo>
                  <a:lnTo>
                    <a:pt x="16"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49199" name="Freeform 47"/>
            <p:cNvSpPr>
              <a:spLocks/>
            </p:cNvSpPr>
            <p:nvPr/>
          </p:nvSpPr>
          <p:spPr bwMode="auto">
            <a:xfrm>
              <a:off x="3919" y="1887"/>
              <a:ext cx="23" cy="19"/>
            </a:xfrm>
            <a:custGeom>
              <a:avLst/>
              <a:gdLst/>
              <a:ahLst/>
              <a:cxnLst>
                <a:cxn ang="0">
                  <a:pos x="18" y="0"/>
                </a:cxn>
                <a:cxn ang="0">
                  <a:pos x="22" y="11"/>
                </a:cxn>
                <a:cxn ang="0">
                  <a:pos x="0" y="18"/>
                </a:cxn>
                <a:cxn ang="0">
                  <a:pos x="2" y="5"/>
                </a:cxn>
                <a:cxn ang="0">
                  <a:pos x="18" y="0"/>
                </a:cxn>
                <a:cxn ang="0">
                  <a:pos x="18" y="0"/>
                </a:cxn>
              </a:cxnLst>
              <a:rect l="0" t="0" r="r" b="b"/>
              <a:pathLst>
                <a:path w="23" h="19">
                  <a:moveTo>
                    <a:pt x="18" y="0"/>
                  </a:moveTo>
                  <a:lnTo>
                    <a:pt x="22" y="11"/>
                  </a:lnTo>
                  <a:lnTo>
                    <a:pt x="0" y="18"/>
                  </a:lnTo>
                  <a:lnTo>
                    <a:pt x="2" y="5"/>
                  </a:lnTo>
                  <a:lnTo>
                    <a:pt x="18" y="0"/>
                  </a:lnTo>
                  <a:lnTo>
                    <a:pt x="18"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49200" name="Freeform 48"/>
            <p:cNvSpPr>
              <a:spLocks/>
            </p:cNvSpPr>
            <p:nvPr/>
          </p:nvSpPr>
          <p:spPr bwMode="auto">
            <a:xfrm>
              <a:off x="3906" y="1894"/>
              <a:ext cx="19" cy="17"/>
            </a:xfrm>
            <a:custGeom>
              <a:avLst/>
              <a:gdLst/>
              <a:ahLst/>
              <a:cxnLst>
                <a:cxn ang="0">
                  <a:pos x="15" y="0"/>
                </a:cxn>
                <a:cxn ang="0">
                  <a:pos x="18" y="8"/>
                </a:cxn>
                <a:cxn ang="0">
                  <a:pos x="9" y="16"/>
                </a:cxn>
                <a:cxn ang="0">
                  <a:pos x="0" y="11"/>
                </a:cxn>
                <a:cxn ang="0">
                  <a:pos x="15" y="0"/>
                </a:cxn>
                <a:cxn ang="0">
                  <a:pos x="15" y="0"/>
                </a:cxn>
              </a:cxnLst>
              <a:rect l="0" t="0" r="r" b="b"/>
              <a:pathLst>
                <a:path w="19" h="17">
                  <a:moveTo>
                    <a:pt x="15" y="0"/>
                  </a:moveTo>
                  <a:lnTo>
                    <a:pt x="18" y="8"/>
                  </a:lnTo>
                  <a:lnTo>
                    <a:pt x="9" y="16"/>
                  </a:lnTo>
                  <a:lnTo>
                    <a:pt x="0" y="11"/>
                  </a:lnTo>
                  <a:lnTo>
                    <a:pt x="15" y="0"/>
                  </a:lnTo>
                  <a:lnTo>
                    <a:pt x="15"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49201" name="Freeform 49"/>
            <p:cNvSpPr>
              <a:spLocks/>
            </p:cNvSpPr>
            <p:nvPr/>
          </p:nvSpPr>
          <p:spPr bwMode="auto">
            <a:xfrm>
              <a:off x="3894" y="1903"/>
              <a:ext cx="19" cy="23"/>
            </a:xfrm>
            <a:custGeom>
              <a:avLst/>
              <a:gdLst/>
              <a:ahLst/>
              <a:cxnLst>
                <a:cxn ang="0">
                  <a:pos x="11" y="0"/>
                </a:cxn>
                <a:cxn ang="0">
                  <a:pos x="18" y="7"/>
                </a:cxn>
                <a:cxn ang="0">
                  <a:pos x="3" y="22"/>
                </a:cxn>
                <a:cxn ang="0">
                  <a:pos x="0" y="11"/>
                </a:cxn>
                <a:cxn ang="0">
                  <a:pos x="11" y="0"/>
                </a:cxn>
                <a:cxn ang="0">
                  <a:pos x="11" y="0"/>
                </a:cxn>
              </a:cxnLst>
              <a:rect l="0" t="0" r="r" b="b"/>
              <a:pathLst>
                <a:path w="19" h="23">
                  <a:moveTo>
                    <a:pt x="11" y="0"/>
                  </a:moveTo>
                  <a:lnTo>
                    <a:pt x="18" y="7"/>
                  </a:lnTo>
                  <a:lnTo>
                    <a:pt x="3" y="22"/>
                  </a:lnTo>
                  <a:lnTo>
                    <a:pt x="0" y="11"/>
                  </a:lnTo>
                  <a:lnTo>
                    <a:pt x="11" y="0"/>
                  </a:lnTo>
                  <a:lnTo>
                    <a:pt x="11"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49202" name="Freeform 50"/>
            <p:cNvSpPr>
              <a:spLocks/>
            </p:cNvSpPr>
            <p:nvPr/>
          </p:nvSpPr>
          <p:spPr bwMode="auto">
            <a:xfrm>
              <a:off x="3885" y="1916"/>
              <a:ext cx="17" cy="17"/>
            </a:xfrm>
            <a:custGeom>
              <a:avLst/>
              <a:gdLst/>
              <a:ahLst/>
              <a:cxnLst>
                <a:cxn ang="0">
                  <a:pos x="9" y="0"/>
                </a:cxn>
                <a:cxn ang="0">
                  <a:pos x="16" y="3"/>
                </a:cxn>
                <a:cxn ang="0">
                  <a:pos x="11" y="13"/>
                </a:cxn>
                <a:cxn ang="0">
                  <a:pos x="0" y="16"/>
                </a:cxn>
                <a:cxn ang="0">
                  <a:pos x="9" y="0"/>
                </a:cxn>
                <a:cxn ang="0">
                  <a:pos x="9" y="0"/>
                </a:cxn>
              </a:cxnLst>
              <a:rect l="0" t="0" r="r" b="b"/>
              <a:pathLst>
                <a:path w="17" h="17">
                  <a:moveTo>
                    <a:pt x="9" y="0"/>
                  </a:moveTo>
                  <a:lnTo>
                    <a:pt x="16" y="3"/>
                  </a:lnTo>
                  <a:lnTo>
                    <a:pt x="11" y="13"/>
                  </a:lnTo>
                  <a:lnTo>
                    <a:pt x="0" y="16"/>
                  </a:lnTo>
                  <a:lnTo>
                    <a:pt x="9" y="0"/>
                  </a:lnTo>
                  <a:lnTo>
                    <a:pt x="9"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49203" name="Freeform 51"/>
            <p:cNvSpPr>
              <a:spLocks/>
            </p:cNvSpPr>
            <p:nvPr/>
          </p:nvSpPr>
          <p:spPr bwMode="auto">
            <a:xfrm>
              <a:off x="3878" y="1930"/>
              <a:ext cx="17" cy="23"/>
            </a:xfrm>
            <a:custGeom>
              <a:avLst/>
              <a:gdLst/>
              <a:ahLst/>
              <a:cxnLst>
                <a:cxn ang="0">
                  <a:pos x="5" y="0"/>
                </a:cxn>
                <a:cxn ang="0">
                  <a:pos x="16" y="4"/>
                </a:cxn>
                <a:cxn ang="0">
                  <a:pos x="10" y="22"/>
                </a:cxn>
                <a:cxn ang="0">
                  <a:pos x="0" y="16"/>
                </a:cxn>
                <a:cxn ang="0">
                  <a:pos x="5" y="0"/>
                </a:cxn>
                <a:cxn ang="0">
                  <a:pos x="5" y="0"/>
                </a:cxn>
              </a:cxnLst>
              <a:rect l="0" t="0" r="r" b="b"/>
              <a:pathLst>
                <a:path w="17" h="23">
                  <a:moveTo>
                    <a:pt x="5" y="0"/>
                  </a:moveTo>
                  <a:lnTo>
                    <a:pt x="16" y="4"/>
                  </a:lnTo>
                  <a:lnTo>
                    <a:pt x="10" y="22"/>
                  </a:lnTo>
                  <a:lnTo>
                    <a:pt x="0" y="16"/>
                  </a:lnTo>
                  <a:lnTo>
                    <a:pt x="5" y="0"/>
                  </a:lnTo>
                  <a:lnTo>
                    <a:pt x="5"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49204" name="Freeform 52"/>
            <p:cNvSpPr>
              <a:spLocks/>
            </p:cNvSpPr>
            <p:nvPr/>
          </p:nvSpPr>
          <p:spPr bwMode="auto">
            <a:xfrm>
              <a:off x="3876" y="1948"/>
              <a:ext cx="17" cy="17"/>
            </a:xfrm>
            <a:custGeom>
              <a:avLst/>
              <a:gdLst/>
              <a:ahLst/>
              <a:cxnLst>
                <a:cxn ang="0">
                  <a:pos x="2" y="0"/>
                </a:cxn>
                <a:cxn ang="0">
                  <a:pos x="16" y="0"/>
                </a:cxn>
                <a:cxn ang="0">
                  <a:pos x="14" y="16"/>
                </a:cxn>
                <a:cxn ang="0">
                  <a:pos x="0" y="16"/>
                </a:cxn>
                <a:cxn ang="0">
                  <a:pos x="2" y="0"/>
                </a:cxn>
                <a:cxn ang="0">
                  <a:pos x="2" y="0"/>
                </a:cxn>
              </a:cxnLst>
              <a:rect l="0" t="0" r="r" b="b"/>
              <a:pathLst>
                <a:path w="17" h="17">
                  <a:moveTo>
                    <a:pt x="2" y="0"/>
                  </a:moveTo>
                  <a:lnTo>
                    <a:pt x="16" y="0"/>
                  </a:lnTo>
                  <a:lnTo>
                    <a:pt x="14" y="16"/>
                  </a:lnTo>
                  <a:lnTo>
                    <a:pt x="0" y="16"/>
                  </a:lnTo>
                  <a:lnTo>
                    <a:pt x="2" y="0"/>
                  </a:lnTo>
                  <a:lnTo>
                    <a:pt x="2"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49205" name="Freeform 53"/>
            <p:cNvSpPr>
              <a:spLocks/>
            </p:cNvSpPr>
            <p:nvPr/>
          </p:nvSpPr>
          <p:spPr bwMode="auto">
            <a:xfrm>
              <a:off x="3876" y="1964"/>
              <a:ext cx="17" cy="1057"/>
            </a:xfrm>
            <a:custGeom>
              <a:avLst/>
              <a:gdLst/>
              <a:ahLst/>
              <a:cxnLst>
                <a:cxn ang="0">
                  <a:pos x="0" y="0"/>
                </a:cxn>
                <a:cxn ang="0">
                  <a:pos x="16" y="0"/>
                </a:cxn>
                <a:cxn ang="0">
                  <a:pos x="16" y="1056"/>
                </a:cxn>
                <a:cxn ang="0">
                  <a:pos x="0" y="1056"/>
                </a:cxn>
                <a:cxn ang="0">
                  <a:pos x="0" y="0"/>
                </a:cxn>
                <a:cxn ang="0">
                  <a:pos x="0" y="0"/>
                </a:cxn>
              </a:cxnLst>
              <a:rect l="0" t="0" r="r" b="b"/>
              <a:pathLst>
                <a:path w="17" h="1057">
                  <a:moveTo>
                    <a:pt x="0" y="0"/>
                  </a:moveTo>
                  <a:lnTo>
                    <a:pt x="16" y="0"/>
                  </a:lnTo>
                  <a:lnTo>
                    <a:pt x="16" y="1056"/>
                  </a:lnTo>
                  <a:lnTo>
                    <a:pt x="0" y="1056"/>
                  </a:lnTo>
                  <a:lnTo>
                    <a:pt x="0" y="0"/>
                  </a:lnTo>
                  <a:lnTo>
                    <a:pt x="0"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49206" name="Freeform 54"/>
            <p:cNvSpPr>
              <a:spLocks/>
            </p:cNvSpPr>
            <p:nvPr/>
          </p:nvSpPr>
          <p:spPr bwMode="auto">
            <a:xfrm>
              <a:off x="3876" y="3020"/>
              <a:ext cx="17" cy="17"/>
            </a:xfrm>
            <a:custGeom>
              <a:avLst/>
              <a:gdLst/>
              <a:ahLst/>
              <a:cxnLst>
                <a:cxn ang="0">
                  <a:pos x="0" y="0"/>
                </a:cxn>
                <a:cxn ang="0">
                  <a:pos x="14" y="0"/>
                </a:cxn>
                <a:cxn ang="0">
                  <a:pos x="16" y="14"/>
                </a:cxn>
                <a:cxn ang="0">
                  <a:pos x="2" y="16"/>
                </a:cxn>
                <a:cxn ang="0">
                  <a:pos x="0" y="0"/>
                </a:cxn>
                <a:cxn ang="0">
                  <a:pos x="0" y="0"/>
                </a:cxn>
              </a:cxnLst>
              <a:rect l="0" t="0" r="r" b="b"/>
              <a:pathLst>
                <a:path w="17" h="17">
                  <a:moveTo>
                    <a:pt x="0" y="0"/>
                  </a:moveTo>
                  <a:lnTo>
                    <a:pt x="14" y="0"/>
                  </a:lnTo>
                  <a:lnTo>
                    <a:pt x="16" y="14"/>
                  </a:lnTo>
                  <a:lnTo>
                    <a:pt x="2" y="16"/>
                  </a:lnTo>
                  <a:lnTo>
                    <a:pt x="0" y="0"/>
                  </a:lnTo>
                  <a:lnTo>
                    <a:pt x="0"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49207" name="Freeform 55"/>
            <p:cNvSpPr>
              <a:spLocks/>
            </p:cNvSpPr>
            <p:nvPr/>
          </p:nvSpPr>
          <p:spPr bwMode="auto">
            <a:xfrm>
              <a:off x="3878" y="3034"/>
              <a:ext cx="19" cy="23"/>
            </a:xfrm>
            <a:custGeom>
              <a:avLst/>
              <a:gdLst/>
              <a:ahLst/>
              <a:cxnLst>
                <a:cxn ang="0">
                  <a:pos x="0" y="4"/>
                </a:cxn>
                <a:cxn ang="0">
                  <a:pos x="10" y="0"/>
                </a:cxn>
                <a:cxn ang="0">
                  <a:pos x="18" y="22"/>
                </a:cxn>
                <a:cxn ang="0">
                  <a:pos x="5" y="20"/>
                </a:cxn>
                <a:cxn ang="0">
                  <a:pos x="0" y="4"/>
                </a:cxn>
                <a:cxn ang="0">
                  <a:pos x="0" y="4"/>
                </a:cxn>
              </a:cxnLst>
              <a:rect l="0" t="0" r="r" b="b"/>
              <a:pathLst>
                <a:path w="19" h="23">
                  <a:moveTo>
                    <a:pt x="0" y="4"/>
                  </a:moveTo>
                  <a:lnTo>
                    <a:pt x="10" y="0"/>
                  </a:lnTo>
                  <a:lnTo>
                    <a:pt x="18" y="22"/>
                  </a:lnTo>
                  <a:lnTo>
                    <a:pt x="5" y="20"/>
                  </a:lnTo>
                  <a:lnTo>
                    <a:pt x="0" y="4"/>
                  </a:lnTo>
                  <a:lnTo>
                    <a:pt x="0" y="4"/>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49208" name="Freeform 56"/>
            <p:cNvSpPr>
              <a:spLocks/>
            </p:cNvSpPr>
            <p:nvPr/>
          </p:nvSpPr>
          <p:spPr bwMode="auto">
            <a:xfrm>
              <a:off x="3885" y="3050"/>
              <a:ext cx="17" cy="19"/>
            </a:xfrm>
            <a:custGeom>
              <a:avLst/>
              <a:gdLst/>
              <a:ahLst/>
              <a:cxnLst>
                <a:cxn ang="0">
                  <a:pos x="0" y="4"/>
                </a:cxn>
                <a:cxn ang="0">
                  <a:pos x="9" y="0"/>
                </a:cxn>
                <a:cxn ang="0">
                  <a:pos x="16" y="9"/>
                </a:cxn>
                <a:cxn ang="0">
                  <a:pos x="12" y="18"/>
                </a:cxn>
                <a:cxn ang="0">
                  <a:pos x="0" y="4"/>
                </a:cxn>
                <a:cxn ang="0">
                  <a:pos x="0" y="4"/>
                </a:cxn>
              </a:cxnLst>
              <a:rect l="0" t="0" r="r" b="b"/>
              <a:pathLst>
                <a:path w="17" h="19">
                  <a:moveTo>
                    <a:pt x="0" y="4"/>
                  </a:moveTo>
                  <a:lnTo>
                    <a:pt x="9" y="0"/>
                  </a:lnTo>
                  <a:lnTo>
                    <a:pt x="16" y="9"/>
                  </a:lnTo>
                  <a:lnTo>
                    <a:pt x="12" y="18"/>
                  </a:lnTo>
                  <a:lnTo>
                    <a:pt x="0" y="4"/>
                  </a:lnTo>
                  <a:lnTo>
                    <a:pt x="0" y="4"/>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49209" name="Freeform 57"/>
            <p:cNvSpPr>
              <a:spLocks/>
            </p:cNvSpPr>
            <p:nvPr/>
          </p:nvSpPr>
          <p:spPr bwMode="auto">
            <a:xfrm>
              <a:off x="3894" y="3063"/>
              <a:ext cx="22" cy="19"/>
            </a:xfrm>
            <a:custGeom>
              <a:avLst/>
              <a:gdLst/>
              <a:ahLst/>
              <a:cxnLst>
                <a:cxn ang="0">
                  <a:pos x="0" y="7"/>
                </a:cxn>
                <a:cxn ang="0">
                  <a:pos x="7" y="0"/>
                </a:cxn>
                <a:cxn ang="0">
                  <a:pos x="21" y="14"/>
                </a:cxn>
                <a:cxn ang="0">
                  <a:pos x="11" y="18"/>
                </a:cxn>
                <a:cxn ang="0">
                  <a:pos x="0" y="7"/>
                </a:cxn>
                <a:cxn ang="0">
                  <a:pos x="0" y="7"/>
                </a:cxn>
              </a:cxnLst>
              <a:rect l="0" t="0" r="r" b="b"/>
              <a:pathLst>
                <a:path w="22" h="19">
                  <a:moveTo>
                    <a:pt x="0" y="7"/>
                  </a:moveTo>
                  <a:lnTo>
                    <a:pt x="7" y="0"/>
                  </a:lnTo>
                  <a:lnTo>
                    <a:pt x="21" y="14"/>
                  </a:lnTo>
                  <a:lnTo>
                    <a:pt x="11" y="18"/>
                  </a:lnTo>
                  <a:lnTo>
                    <a:pt x="0" y="7"/>
                  </a:lnTo>
                  <a:lnTo>
                    <a:pt x="0" y="7"/>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49210" name="Freeform 58"/>
            <p:cNvSpPr>
              <a:spLocks/>
            </p:cNvSpPr>
            <p:nvPr/>
          </p:nvSpPr>
          <p:spPr bwMode="auto">
            <a:xfrm>
              <a:off x="3906" y="3074"/>
              <a:ext cx="17" cy="17"/>
            </a:xfrm>
            <a:custGeom>
              <a:avLst/>
              <a:gdLst/>
              <a:ahLst/>
              <a:cxnLst>
                <a:cxn ang="0">
                  <a:pos x="0" y="7"/>
                </a:cxn>
                <a:cxn ang="0">
                  <a:pos x="4" y="0"/>
                </a:cxn>
                <a:cxn ang="0">
                  <a:pos x="13" y="5"/>
                </a:cxn>
                <a:cxn ang="0">
                  <a:pos x="16" y="16"/>
                </a:cxn>
                <a:cxn ang="0">
                  <a:pos x="0" y="7"/>
                </a:cxn>
                <a:cxn ang="0">
                  <a:pos x="0" y="7"/>
                </a:cxn>
              </a:cxnLst>
              <a:rect l="0" t="0" r="r" b="b"/>
              <a:pathLst>
                <a:path w="17" h="17">
                  <a:moveTo>
                    <a:pt x="0" y="7"/>
                  </a:moveTo>
                  <a:lnTo>
                    <a:pt x="4" y="0"/>
                  </a:lnTo>
                  <a:lnTo>
                    <a:pt x="13" y="5"/>
                  </a:lnTo>
                  <a:lnTo>
                    <a:pt x="16" y="16"/>
                  </a:lnTo>
                  <a:lnTo>
                    <a:pt x="0" y="7"/>
                  </a:lnTo>
                  <a:lnTo>
                    <a:pt x="0" y="7"/>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49211" name="Freeform 59"/>
            <p:cNvSpPr>
              <a:spLocks/>
            </p:cNvSpPr>
            <p:nvPr/>
          </p:nvSpPr>
          <p:spPr bwMode="auto">
            <a:xfrm>
              <a:off x="3921" y="3081"/>
              <a:ext cx="22" cy="17"/>
            </a:xfrm>
            <a:custGeom>
              <a:avLst/>
              <a:gdLst/>
              <a:ahLst/>
              <a:cxnLst>
                <a:cxn ang="0">
                  <a:pos x="0" y="11"/>
                </a:cxn>
                <a:cxn ang="0">
                  <a:pos x="3" y="0"/>
                </a:cxn>
                <a:cxn ang="0">
                  <a:pos x="21" y="5"/>
                </a:cxn>
                <a:cxn ang="0">
                  <a:pos x="16" y="16"/>
                </a:cxn>
                <a:cxn ang="0">
                  <a:pos x="0" y="11"/>
                </a:cxn>
                <a:cxn ang="0">
                  <a:pos x="0" y="11"/>
                </a:cxn>
              </a:cxnLst>
              <a:rect l="0" t="0" r="r" b="b"/>
              <a:pathLst>
                <a:path w="22" h="17">
                  <a:moveTo>
                    <a:pt x="0" y="11"/>
                  </a:moveTo>
                  <a:lnTo>
                    <a:pt x="3" y="0"/>
                  </a:lnTo>
                  <a:lnTo>
                    <a:pt x="21" y="5"/>
                  </a:lnTo>
                  <a:lnTo>
                    <a:pt x="16" y="16"/>
                  </a:lnTo>
                  <a:lnTo>
                    <a:pt x="0" y="11"/>
                  </a:lnTo>
                  <a:lnTo>
                    <a:pt x="0" y="11"/>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49212" name="Freeform 60"/>
            <p:cNvSpPr>
              <a:spLocks/>
            </p:cNvSpPr>
            <p:nvPr/>
          </p:nvSpPr>
          <p:spPr bwMode="auto">
            <a:xfrm>
              <a:off x="3939" y="3086"/>
              <a:ext cx="17" cy="17"/>
            </a:xfrm>
            <a:custGeom>
              <a:avLst/>
              <a:gdLst/>
              <a:ahLst/>
              <a:cxnLst>
                <a:cxn ang="0">
                  <a:pos x="0" y="13"/>
                </a:cxn>
                <a:cxn ang="0">
                  <a:pos x="0" y="0"/>
                </a:cxn>
                <a:cxn ang="0">
                  <a:pos x="16" y="2"/>
                </a:cxn>
                <a:cxn ang="0">
                  <a:pos x="16" y="16"/>
                </a:cxn>
                <a:cxn ang="0">
                  <a:pos x="0" y="13"/>
                </a:cxn>
                <a:cxn ang="0">
                  <a:pos x="0" y="13"/>
                </a:cxn>
              </a:cxnLst>
              <a:rect l="0" t="0" r="r" b="b"/>
              <a:pathLst>
                <a:path w="17" h="17">
                  <a:moveTo>
                    <a:pt x="0" y="13"/>
                  </a:moveTo>
                  <a:lnTo>
                    <a:pt x="0" y="0"/>
                  </a:lnTo>
                  <a:lnTo>
                    <a:pt x="16" y="2"/>
                  </a:lnTo>
                  <a:lnTo>
                    <a:pt x="16" y="16"/>
                  </a:lnTo>
                  <a:lnTo>
                    <a:pt x="0" y="13"/>
                  </a:lnTo>
                  <a:lnTo>
                    <a:pt x="0" y="13"/>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49213" name="Freeform 61"/>
            <p:cNvSpPr>
              <a:spLocks/>
            </p:cNvSpPr>
            <p:nvPr/>
          </p:nvSpPr>
          <p:spPr bwMode="auto">
            <a:xfrm>
              <a:off x="3955" y="3088"/>
              <a:ext cx="1058" cy="17"/>
            </a:xfrm>
            <a:custGeom>
              <a:avLst/>
              <a:gdLst/>
              <a:ahLst/>
              <a:cxnLst>
                <a:cxn ang="0">
                  <a:pos x="0" y="16"/>
                </a:cxn>
                <a:cxn ang="0">
                  <a:pos x="0" y="0"/>
                </a:cxn>
                <a:cxn ang="0">
                  <a:pos x="1057" y="0"/>
                </a:cxn>
                <a:cxn ang="0">
                  <a:pos x="1057" y="16"/>
                </a:cxn>
                <a:cxn ang="0">
                  <a:pos x="0" y="16"/>
                </a:cxn>
                <a:cxn ang="0">
                  <a:pos x="0" y="16"/>
                </a:cxn>
              </a:cxnLst>
              <a:rect l="0" t="0" r="r" b="b"/>
              <a:pathLst>
                <a:path w="1058" h="17">
                  <a:moveTo>
                    <a:pt x="0" y="16"/>
                  </a:moveTo>
                  <a:lnTo>
                    <a:pt x="0" y="0"/>
                  </a:lnTo>
                  <a:lnTo>
                    <a:pt x="1057" y="0"/>
                  </a:lnTo>
                  <a:lnTo>
                    <a:pt x="1057" y="16"/>
                  </a:lnTo>
                  <a:lnTo>
                    <a:pt x="0" y="16"/>
                  </a:lnTo>
                  <a:lnTo>
                    <a:pt x="0" y="1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49214" name="Freeform 62"/>
            <p:cNvSpPr>
              <a:spLocks/>
            </p:cNvSpPr>
            <p:nvPr/>
          </p:nvSpPr>
          <p:spPr bwMode="auto">
            <a:xfrm>
              <a:off x="3996" y="2006"/>
              <a:ext cx="981" cy="981"/>
            </a:xfrm>
            <a:custGeom>
              <a:avLst/>
              <a:gdLst/>
              <a:ahLst/>
              <a:cxnLst>
                <a:cxn ang="0">
                  <a:pos x="0" y="0"/>
                </a:cxn>
                <a:cxn ang="0">
                  <a:pos x="980" y="0"/>
                </a:cxn>
                <a:cxn ang="0">
                  <a:pos x="980" y="980"/>
                </a:cxn>
                <a:cxn ang="0">
                  <a:pos x="0" y="980"/>
                </a:cxn>
                <a:cxn ang="0">
                  <a:pos x="0" y="0"/>
                </a:cxn>
              </a:cxnLst>
              <a:rect l="0" t="0" r="r" b="b"/>
              <a:pathLst>
                <a:path w="981" h="981">
                  <a:moveTo>
                    <a:pt x="0" y="0"/>
                  </a:moveTo>
                  <a:lnTo>
                    <a:pt x="980" y="0"/>
                  </a:lnTo>
                  <a:lnTo>
                    <a:pt x="980" y="980"/>
                  </a:lnTo>
                  <a:lnTo>
                    <a:pt x="0" y="980"/>
                  </a:lnTo>
                  <a:lnTo>
                    <a:pt x="0" y="0"/>
                  </a:lnTo>
                </a:path>
              </a:pathLst>
            </a:custGeom>
            <a:solidFill>
              <a:srgbClr val="E0E0E0"/>
            </a:solidFill>
            <a:ln w="12700" cap="rnd" cmpd="sng">
              <a:solidFill>
                <a:srgbClr val="000000"/>
              </a:solidFill>
              <a:prstDash val="solid"/>
              <a:round/>
              <a:headEnd/>
              <a:tailEnd/>
            </a:ln>
            <a:effectLst/>
          </p:spPr>
          <p:txBody>
            <a:bodyPr/>
            <a:lstStyle/>
            <a:p>
              <a:endParaRPr lang="en-US"/>
            </a:p>
          </p:txBody>
        </p:sp>
        <p:sp>
          <p:nvSpPr>
            <p:cNvPr id="49215" name="Freeform 63"/>
            <p:cNvSpPr>
              <a:spLocks/>
            </p:cNvSpPr>
            <p:nvPr/>
          </p:nvSpPr>
          <p:spPr bwMode="auto">
            <a:xfrm>
              <a:off x="3996" y="2000"/>
              <a:ext cx="981" cy="17"/>
            </a:xfrm>
            <a:custGeom>
              <a:avLst/>
              <a:gdLst/>
              <a:ahLst/>
              <a:cxnLst>
                <a:cxn ang="0">
                  <a:pos x="0" y="16"/>
                </a:cxn>
                <a:cxn ang="0">
                  <a:pos x="0" y="0"/>
                </a:cxn>
                <a:cxn ang="0">
                  <a:pos x="980" y="0"/>
                </a:cxn>
                <a:cxn ang="0">
                  <a:pos x="980" y="16"/>
                </a:cxn>
                <a:cxn ang="0">
                  <a:pos x="0" y="16"/>
                </a:cxn>
                <a:cxn ang="0">
                  <a:pos x="0" y="16"/>
                </a:cxn>
              </a:cxnLst>
              <a:rect l="0" t="0" r="r" b="b"/>
              <a:pathLst>
                <a:path w="981" h="17">
                  <a:moveTo>
                    <a:pt x="0" y="16"/>
                  </a:moveTo>
                  <a:lnTo>
                    <a:pt x="0" y="0"/>
                  </a:lnTo>
                  <a:lnTo>
                    <a:pt x="980" y="0"/>
                  </a:lnTo>
                  <a:lnTo>
                    <a:pt x="980" y="16"/>
                  </a:lnTo>
                  <a:lnTo>
                    <a:pt x="0" y="16"/>
                  </a:lnTo>
                  <a:lnTo>
                    <a:pt x="0" y="1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49216" name="Freeform 64"/>
            <p:cNvSpPr>
              <a:spLocks/>
            </p:cNvSpPr>
            <p:nvPr/>
          </p:nvSpPr>
          <p:spPr bwMode="auto">
            <a:xfrm>
              <a:off x="4970" y="2006"/>
              <a:ext cx="17" cy="981"/>
            </a:xfrm>
            <a:custGeom>
              <a:avLst/>
              <a:gdLst/>
              <a:ahLst/>
              <a:cxnLst>
                <a:cxn ang="0">
                  <a:pos x="0" y="0"/>
                </a:cxn>
                <a:cxn ang="0">
                  <a:pos x="16" y="0"/>
                </a:cxn>
                <a:cxn ang="0">
                  <a:pos x="16" y="980"/>
                </a:cxn>
                <a:cxn ang="0">
                  <a:pos x="0" y="980"/>
                </a:cxn>
                <a:cxn ang="0">
                  <a:pos x="0" y="0"/>
                </a:cxn>
                <a:cxn ang="0">
                  <a:pos x="0" y="0"/>
                </a:cxn>
              </a:cxnLst>
              <a:rect l="0" t="0" r="r" b="b"/>
              <a:pathLst>
                <a:path w="17" h="981">
                  <a:moveTo>
                    <a:pt x="0" y="0"/>
                  </a:moveTo>
                  <a:lnTo>
                    <a:pt x="16" y="0"/>
                  </a:lnTo>
                  <a:lnTo>
                    <a:pt x="16" y="980"/>
                  </a:lnTo>
                  <a:lnTo>
                    <a:pt x="0" y="980"/>
                  </a:lnTo>
                  <a:lnTo>
                    <a:pt x="0" y="0"/>
                  </a:lnTo>
                  <a:lnTo>
                    <a:pt x="0"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49217" name="Freeform 65"/>
            <p:cNvSpPr>
              <a:spLocks/>
            </p:cNvSpPr>
            <p:nvPr/>
          </p:nvSpPr>
          <p:spPr bwMode="auto">
            <a:xfrm>
              <a:off x="3996" y="2980"/>
              <a:ext cx="981" cy="17"/>
            </a:xfrm>
            <a:custGeom>
              <a:avLst/>
              <a:gdLst/>
              <a:ahLst/>
              <a:cxnLst>
                <a:cxn ang="0">
                  <a:pos x="980" y="0"/>
                </a:cxn>
                <a:cxn ang="0">
                  <a:pos x="980" y="16"/>
                </a:cxn>
                <a:cxn ang="0">
                  <a:pos x="0" y="16"/>
                </a:cxn>
                <a:cxn ang="0">
                  <a:pos x="0" y="0"/>
                </a:cxn>
                <a:cxn ang="0">
                  <a:pos x="980" y="0"/>
                </a:cxn>
                <a:cxn ang="0">
                  <a:pos x="980" y="0"/>
                </a:cxn>
              </a:cxnLst>
              <a:rect l="0" t="0" r="r" b="b"/>
              <a:pathLst>
                <a:path w="981" h="17">
                  <a:moveTo>
                    <a:pt x="980" y="0"/>
                  </a:moveTo>
                  <a:lnTo>
                    <a:pt x="980" y="16"/>
                  </a:lnTo>
                  <a:lnTo>
                    <a:pt x="0" y="16"/>
                  </a:lnTo>
                  <a:lnTo>
                    <a:pt x="0" y="0"/>
                  </a:lnTo>
                  <a:lnTo>
                    <a:pt x="980" y="0"/>
                  </a:lnTo>
                  <a:lnTo>
                    <a:pt x="980"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49218" name="Freeform 66"/>
            <p:cNvSpPr>
              <a:spLocks/>
            </p:cNvSpPr>
            <p:nvPr/>
          </p:nvSpPr>
          <p:spPr bwMode="auto">
            <a:xfrm>
              <a:off x="3991" y="2006"/>
              <a:ext cx="17" cy="981"/>
            </a:xfrm>
            <a:custGeom>
              <a:avLst/>
              <a:gdLst/>
              <a:ahLst/>
              <a:cxnLst>
                <a:cxn ang="0">
                  <a:pos x="16" y="980"/>
                </a:cxn>
                <a:cxn ang="0">
                  <a:pos x="0" y="980"/>
                </a:cxn>
                <a:cxn ang="0">
                  <a:pos x="0" y="0"/>
                </a:cxn>
                <a:cxn ang="0">
                  <a:pos x="16" y="0"/>
                </a:cxn>
                <a:cxn ang="0">
                  <a:pos x="16" y="980"/>
                </a:cxn>
                <a:cxn ang="0">
                  <a:pos x="16" y="980"/>
                </a:cxn>
              </a:cxnLst>
              <a:rect l="0" t="0" r="r" b="b"/>
              <a:pathLst>
                <a:path w="17" h="981">
                  <a:moveTo>
                    <a:pt x="16" y="980"/>
                  </a:moveTo>
                  <a:lnTo>
                    <a:pt x="0" y="980"/>
                  </a:lnTo>
                  <a:lnTo>
                    <a:pt x="0" y="0"/>
                  </a:lnTo>
                  <a:lnTo>
                    <a:pt x="16" y="0"/>
                  </a:lnTo>
                  <a:lnTo>
                    <a:pt x="16" y="980"/>
                  </a:lnTo>
                  <a:lnTo>
                    <a:pt x="16" y="98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49219" name="Freeform 67"/>
            <p:cNvSpPr>
              <a:spLocks/>
            </p:cNvSpPr>
            <p:nvPr/>
          </p:nvSpPr>
          <p:spPr bwMode="auto">
            <a:xfrm>
              <a:off x="4029" y="2038"/>
              <a:ext cx="910" cy="911"/>
            </a:xfrm>
            <a:custGeom>
              <a:avLst/>
              <a:gdLst/>
              <a:ahLst/>
              <a:cxnLst>
                <a:cxn ang="0">
                  <a:pos x="0" y="0"/>
                </a:cxn>
                <a:cxn ang="0">
                  <a:pos x="909" y="0"/>
                </a:cxn>
                <a:cxn ang="0">
                  <a:pos x="909" y="910"/>
                </a:cxn>
                <a:cxn ang="0">
                  <a:pos x="0" y="910"/>
                </a:cxn>
                <a:cxn ang="0">
                  <a:pos x="0" y="0"/>
                </a:cxn>
              </a:cxnLst>
              <a:rect l="0" t="0" r="r" b="b"/>
              <a:pathLst>
                <a:path w="910" h="911">
                  <a:moveTo>
                    <a:pt x="0" y="0"/>
                  </a:moveTo>
                  <a:lnTo>
                    <a:pt x="909" y="0"/>
                  </a:lnTo>
                  <a:lnTo>
                    <a:pt x="909" y="910"/>
                  </a:lnTo>
                  <a:lnTo>
                    <a:pt x="0" y="910"/>
                  </a:lnTo>
                  <a:lnTo>
                    <a:pt x="0" y="0"/>
                  </a:lnTo>
                </a:path>
              </a:pathLst>
            </a:custGeom>
            <a:noFill/>
            <a:ln w="12700" cap="rnd" cmpd="sng">
              <a:solidFill>
                <a:srgbClr val="000000"/>
              </a:solidFill>
              <a:prstDash val="solid"/>
              <a:round/>
              <a:headEnd/>
              <a:tailEnd/>
            </a:ln>
            <a:effectLst/>
          </p:spPr>
          <p:txBody>
            <a:bodyPr/>
            <a:lstStyle/>
            <a:p>
              <a:endParaRPr lang="en-US"/>
            </a:p>
          </p:txBody>
        </p:sp>
        <p:sp>
          <p:nvSpPr>
            <p:cNvPr id="49220" name="Freeform 68"/>
            <p:cNvSpPr>
              <a:spLocks/>
            </p:cNvSpPr>
            <p:nvPr/>
          </p:nvSpPr>
          <p:spPr bwMode="auto">
            <a:xfrm>
              <a:off x="4054" y="2063"/>
              <a:ext cx="297" cy="210"/>
            </a:xfrm>
            <a:custGeom>
              <a:avLst/>
              <a:gdLst/>
              <a:ahLst/>
              <a:cxnLst>
                <a:cxn ang="0">
                  <a:pos x="0" y="0"/>
                </a:cxn>
                <a:cxn ang="0">
                  <a:pos x="296" y="0"/>
                </a:cxn>
                <a:cxn ang="0">
                  <a:pos x="296" y="209"/>
                </a:cxn>
                <a:cxn ang="0">
                  <a:pos x="0" y="209"/>
                </a:cxn>
                <a:cxn ang="0">
                  <a:pos x="0" y="0"/>
                </a:cxn>
              </a:cxnLst>
              <a:rect l="0" t="0" r="r" b="b"/>
              <a:pathLst>
                <a:path w="297" h="210">
                  <a:moveTo>
                    <a:pt x="0" y="0"/>
                  </a:moveTo>
                  <a:lnTo>
                    <a:pt x="296" y="0"/>
                  </a:lnTo>
                  <a:lnTo>
                    <a:pt x="296" y="209"/>
                  </a:lnTo>
                  <a:lnTo>
                    <a:pt x="0" y="209"/>
                  </a:lnTo>
                  <a:lnTo>
                    <a:pt x="0" y="0"/>
                  </a:lnTo>
                </a:path>
              </a:pathLst>
            </a:custGeom>
            <a:solidFill>
              <a:schemeClr val="hlink"/>
            </a:solidFill>
            <a:ln w="12700" cap="rnd" cmpd="sng">
              <a:solidFill>
                <a:srgbClr val="000000"/>
              </a:solidFill>
              <a:prstDash val="solid"/>
              <a:round/>
              <a:headEnd/>
              <a:tailEnd/>
            </a:ln>
            <a:effectLst/>
          </p:spPr>
          <p:txBody>
            <a:bodyPr/>
            <a:lstStyle/>
            <a:p>
              <a:endParaRPr lang="en-US"/>
            </a:p>
          </p:txBody>
        </p:sp>
        <p:sp>
          <p:nvSpPr>
            <p:cNvPr id="49221" name="Freeform 69"/>
            <p:cNvSpPr>
              <a:spLocks/>
            </p:cNvSpPr>
            <p:nvPr/>
          </p:nvSpPr>
          <p:spPr bwMode="auto">
            <a:xfrm>
              <a:off x="4054" y="2297"/>
              <a:ext cx="297" cy="627"/>
            </a:xfrm>
            <a:custGeom>
              <a:avLst/>
              <a:gdLst/>
              <a:ahLst/>
              <a:cxnLst>
                <a:cxn ang="0">
                  <a:pos x="0" y="0"/>
                </a:cxn>
                <a:cxn ang="0">
                  <a:pos x="296" y="0"/>
                </a:cxn>
                <a:cxn ang="0">
                  <a:pos x="296" y="626"/>
                </a:cxn>
                <a:cxn ang="0">
                  <a:pos x="0" y="626"/>
                </a:cxn>
                <a:cxn ang="0">
                  <a:pos x="0" y="0"/>
                </a:cxn>
              </a:cxnLst>
              <a:rect l="0" t="0" r="r" b="b"/>
              <a:pathLst>
                <a:path w="297" h="627">
                  <a:moveTo>
                    <a:pt x="0" y="0"/>
                  </a:moveTo>
                  <a:lnTo>
                    <a:pt x="296" y="0"/>
                  </a:lnTo>
                  <a:lnTo>
                    <a:pt x="296" y="626"/>
                  </a:lnTo>
                  <a:lnTo>
                    <a:pt x="0" y="626"/>
                  </a:lnTo>
                  <a:lnTo>
                    <a:pt x="0" y="0"/>
                  </a:lnTo>
                </a:path>
              </a:pathLst>
            </a:custGeom>
            <a:solidFill>
              <a:srgbClr val="FF99CC"/>
            </a:solidFill>
            <a:ln w="12700" cap="rnd" cmpd="sng">
              <a:solidFill>
                <a:srgbClr val="000000"/>
              </a:solidFill>
              <a:prstDash val="solid"/>
              <a:round/>
              <a:headEnd/>
              <a:tailEnd/>
            </a:ln>
            <a:effectLst/>
          </p:spPr>
          <p:txBody>
            <a:bodyPr/>
            <a:lstStyle/>
            <a:p>
              <a:endParaRPr lang="en-US"/>
            </a:p>
          </p:txBody>
        </p:sp>
        <p:sp>
          <p:nvSpPr>
            <p:cNvPr id="49222" name="Freeform 70"/>
            <p:cNvSpPr>
              <a:spLocks/>
            </p:cNvSpPr>
            <p:nvPr/>
          </p:nvSpPr>
          <p:spPr bwMode="auto">
            <a:xfrm>
              <a:off x="4381" y="2063"/>
              <a:ext cx="260" cy="278"/>
            </a:xfrm>
            <a:custGeom>
              <a:avLst/>
              <a:gdLst/>
              <a:ahLst/>
              <a:cxnLst>
                <a:cxn ang="0">
                  <a:pos x="0" y="0"/>
                </a:cxn>
                <a:cxn ang="0">
                  <a:pos x="259" y="0"/>
                </a:cxn>
                <a:cxn ang="0">
                  <a:pos x="259" y="277"/>
                </a:cxn>
                <a:cxn ang="0">
                  <a:pos x="0" y="277"/>
                </a:cxn>
                <a:cxn ang="0">
                  <a:pos x="0" y="0"/>
                </a:cxn>
              </a:cxnLst>
              <a:rect l="0" t="0" r="r" b="b"/>
              <a:pathLst>
                <a:path w="260" h="278">
                  <a:moveTo>
                    <a:pt x="0" y="0"/>
                  </a:moveTo>
                  <a:lnTo>
                    <a:pt x="259" y="0"/>
                  </a:lnTo>
                  <a:lnTo>
                    <a:pt x="259" y="277"/>
                  </a:lnTo>
                  <a:lnTo>
                    <a:pt x="0" y="277"/>
                  </a:lnTo>
                  <a:lnTo>
                    <a:pt x="0" y="0"/>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49223" name="Freeform 71"/>
            <p:cNvSpPr>
              <a:spLocks/>
            </p:cNvSpPr>
            <p:nvPr/>
          </p:nvSpPr>
          <p:spPr bwMode="auto">
            <a:xfrm>
              <a:off x="4668" y="2060"/>
              <a:ext cx="248" cy="182"/>
            </a:xfrm>
            <a:custGeom>
              <a:avLst/>
              <a:gdLst/>
              <a:ahLst/>
              <a:cxnLst>
                <a:cxn ang="0">
                  <a:pos x="0" y="0"/>
                </a:cxn>
                <a:cxn ang="0">
                  <a:pos x="247" y="0"/>
                </a:cxn>
                <a:cxn ang="0">
                  <a:pos x="247" y="181"/>
                </a:cxn>
                <a:cxn ang="0">
                  <a:pos x="0" y="181"/>
                </a:cxn>
                <a:cxn ang="0">
                  <a:pos x="0" y="0"/>
                </a:cxn>
              </a:cxnLst>
              <a:rect l="0" t="0" r="r" b="b"/>
              <a:pathLst>
                <a:path w="248" h="182">
                  <a:moveTo>
                    <a:pt x="0" y="0"/>
                  </a:moveTo>
                  <a:lnTo>
                    <a:pt x="247" y="0"/>
                  </a:lnTo>
                  <a:lnTo>
                    <a:pt x="247" y="181"/>
                  </a:lnTo>
                  <a:lnTo>
                    <a:pt x="0" y="181"/>
                  </a:lnTo>
                  <a:lnTo>
                    <a:pt x="0" y="0"/>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49224" name="Freeform 72"/>
            <p:cNvSpPr>
              <a:spLocks/>
            </p:cNvSpPr>
            <p:nvPr/>
          </p:nvSpPr>
          <p:spPr bwMode="auto">
            <a:xfrm>
              <a:off x="4381" y="2265"/>
              <a:ext cx="535" cy="660"/>
            </a:xfrm>
            <a:custGeom>
              <a:avLst/>
              <a:gdLst/>
              <a:ahLst/>
              <a:cxnLst>
                <a:cxn ang="0">
                  <a:pos x="534" y="0"/>
                </a:cxn>
                <a:cxn ang="0">
                  <a:pos x="287" y="0"/>
                </a:cxn>
                <a:cxn ang="0">
                  <a:pos x="287" y="98"/>
                </a:cxn>
                <a:cxn ang="0">
                  <a:pos x="0" y="98"/>
                </a:cxn>
                <a:cxn ang="0">
                  <a:pos x="0" y="659"/>
                </a:cxn>
                <a:cxn ang="0">
                  <a:pos x="534" y="659"/>
                </a:cxn>
                <a:cxn ang="0">
                  <a:pos x="534" y="0"/>
                </a:cxn>
              </a:cxnLst>
              <a:rect l="0" t="0" r="r" b="b"/>
              <a:pathLst>
                <a:path w="535" h="660">
                  <a:moveTo>
                    <a:pt x="534" y="0"/>
                  </a:moveTo>
                  <a:lnTo>
                    <a:pt x="287" y="0"/>
                  </a:lnTo>
                  <a:lnTo>
                    <a:pt x="287" y="98"/>
                  </a:lnTo>
                  <a:lnTo>
                    <a:pt x="0" y="98"/>
                  </a:lnTo>
                  <a:lnTo>
                    <a:pt x="0" y="659"/>
                  </a:lnTo>
                  <a:lnTo>
                    <a:pt x="534" y="659"/>
                  </a:lnTo>
                  <a:lnTo>
                    <a:pt x="534" y="0"/>
                  </a:lnTo>
                </a:path>
              </a:pathLst>
            </a:custGeom>
            <a:noFill/>
            <a:ln w="12700" cap="rnd" cmpd="sng">
              <a:solidFill>
                <a:srgbClr val="000000"/>
              </a:solidFill>
              <a:prstDash val="solid"/>
              <a:round/>
              <a:headEnd/>
              <a:tailEnd/>
            </a:ln>
            <a:effectLst/>
          </p:spPr>
          <p:txBody>
            <a:bodyPr/>
            <a:lstStyle/>
            <a:p>
              <a:endParaRPr lang="en-US"/>
            </a:p>
          </p:txBody>
        </p:sp>
        <p:sp>
          <p:nvSpPr>
            <p:cNvPr id="49225" name="Rectangle 73"/>
            <p:cNvSpPr>
              <a:spLocks noChangeArrowheads="1"/>
            </p:cNvSpPr>
            <p:nvPr/>
          </p:nvSpPr>
          <p:spPr bwMode="auto">
            <a:xfrm>
              <a:off x="4013" y="2058"/>
              <a:ext cx="341" cy="185"/>
            </a:xfrm>
            <a:prstGeom prst="rect">
              <a:avLst/>
            </a:prstGeom>
            <a:noFill/>
            <a:ln w="9525">
              <a:noFill/>
              <a:miter lim="800000"/>
              <a:headEnd/>
              <a:tailEnd/>
            </a:ln>
            <a:effectLst/>
          </p:spPr>
          <p:txBody>
            <a:bodyPr wrap="none" lIns="92075" tIns="46038" rIns="92075" bIns="46038">
              <a:spAutoFit/>
            </a:bodyPr>
            <a:lstStyle/>
            <a:p>
              <a:r>
                <a:rPr lang="en-US" sz="1400" b="1">
                  <a:solidFill>
                    <a:srgbClr val="000000"/>
                  </a:solidFill>
                  <a:latin typeface="Arial" charset="0"/>
                </a:rPr>
                <a:t>RAM</a:t>
              </a:r>
            </a:p>
          </p:txBody>
        </p:sp>
        <p:sp>
          <p:nvSpPr>
            <p:cNvPr id="49226" name="Rectangle 74"/>
            <p:cNvSpPr>
              <a:spLocks noChangeArrowheads="1"/>
            </p:cNvSpPr>
            <p:nvPr/>
          </p:nvSpPr>
          <p:spPr bwMode="auto">
            <a:xfrm>
              <a:off x="4371" y="2386"/>
              <a:ext cx="472" cy="186"/>
            </a:xfrm>
            <a:prstGeom prst="rect">
              <a:avLst/>
            </a:prstGeom>
            <a:noFill/>
            <a:ln w="9525">
              <a:noFill/>
              <a:miter lim="800000"/>
              <a:headEnd/>
              <a:tailEnd/>
            </a:ln>
            <a:effectLst/>
          </p:spPr>
          <p:txBody>
            <a:bodyPr wrap="none" lIns="92075" tIns="46038" rIns="92075" bIns="46038">
              <a:spAutoFit/>
            </a:bodyPr>
            <a:lstStyle/>
            <a:p>
              <a:r>
                <a:rPr lang="en-US" sz="1400" b="1">
                  <a:solidFill>
                    <a:srgbClr val="000000"/>
                  </a:solidFill>
                  <a:latin typeface="Arial" charset="0"/>
                </a:rPr>
                <a:t>Control</a:t>
              </a:r>
            </a:p>
          </p:txBody>
        </p:sp>
        <p:sp>
          <p:nvSpPr>
            <p:cNvPr id="49227" name="Rectangle 75"/>
            <p:cNvSpPr>
              <a:spLocks noChangeArrowheads="1"/>
            </p:cNvSpPr>
            <p:nvPr/>
          </p:nvSpPr>
          <p:spPr bwMode="auto">
            <a:xfrm>
              <a:off x="4387" y="2516"/>
              <a:ext cx="307" cy="185"/>
            </a:xfrm>
            <a:prstGeom prst="rect">
              <a:avLst/>
            </a:prstGeom>
            <a:noFill/>
            <a:ln w="9525">
              <a:noFill/>
              <a:miter lim="800000"/>
              <a:headEnd/>
              <a:tailEnd/>
            </a:ln>
            <a:effectLst/>
          </p:spPr>
          <p:txBody>
            <a:bodyPr wrap="none" lIns="92075" tIns="46038" rIns="92075" bIns="46038">
              <a:spAutoFit/>
            </a:bodyPr>
            <a:lstStyle/>
            <a:p>
              <a:r>
                <a:rPr lang="en-US" sz="1400" b="1">
                  <a:solidFill>
                    <a:srgbClr val="000000"/>
                  </a:solidFill>
                  <a:latin typeface="Arial" charset="0"/>
                </a:rPr>
                <a:t>Unit</a:t>
              </a:r>
            </a:p>
          </p:txBody>
        </p:sp>
        <p:sp>
          <p:nvSpPr>
            <p:cNvPr id="49228" name="Rectangle 76"/>
            <p:cNvSpPr>
              <a:spLocks noChangeArrowheads="1"/>
            </p:cNvSpPr>
            <p:nvPr/>
          </p:nvSpPr>
          <p:spPr bwMode="auto">
            <a:xfrm>
              <a:off x="4628" y="2077"/>
              <a:ext cx="306" cy="148"/>
            </a:xfrm>
            <a:prstGeom prst="rect">
              <a:avLst/>
            </a:prstGeom>
            <a:noFill/>
            <a:ln w="9525">
              <a:noFill/>
              <a:miter lim="800000"/>
              <a:headEnd/>
              <a:tailEnd/>
            </a:ln>
            <a:effectLst/>
          </p:spPr>
          <p:txBody>
            <a:bodyPr wrap="none" lIns="92075" tIns="46038" rIns="92075" bIns="46038">
              <a:spAutoFit/>
            </a:bodyPr>
            <a:lstStyle/>
            <a:p>
              <a:r>
                <a:rPr lang="en-US" sz="1000" b="1">
                  <a:solidFill>
                    <a:srgbClr val="000000"/>
                  </a:solidFill>
                  <a:latin typeface="Arial" charset="0"/>
                </a:rPr>
                <a:t>Clock</a:t>
              </a:r>
            </a:p>
          </p:txBody>
        </p:sp>
        <p:sp>
          <p:nvSpPr>
            <p:cNvPr id="49229" name="Rectangle 77"/>
            <p:cNvSpPr>
              <a:spLocks noChangeArrowheads="1"/>
            </p:cNvSpPr>
            <p:nvPr/>
          </p:nvSpPr>
          <p:spPr bwMode="auto">
            <a:xfrm>
              <a:off x="4017" y="2307"/>
              <a:ext cx="347" cy="185"/>
            </a:xfrm>
            <a:prstGeom prst="rect">
              <a:avLst/>
            </a:prstGeom>
            <a:noFill/>
            <a:ln w="9525">
              <a:noFill/>
              <a:miter lim="800000"/>
              <a:headEnd/>
              <a:tailEnd/>
            </a:ln>
            <a:effectLst/>
          </p:spPr>
          <p:txBody>
            <a:bodyPr wrap="none" lIns="92075" tIns="46038" rIns="92075" bIns="46038">
              <a:spAutoFit/>
            </a:bodyPr>
            <a:lstStyle/>
            <a:p>
              <a:r>
                <a:rPr lang="en-US" sz="1400" b="1">
                  <a:solidFill>
                    <a:srgbClr val="000000"/>
                  </a:solidFill>
                  <a:latin typeface="Arial" charset="0"/>
                </a:rPr>
                <a:t>ROM</a:t>
              </a:r>
            </a:p>
          </p:txBody>
        </p:sp>
        <p:sp>
          <p:nvSpPr>
            <p:cNvPr id="49230" name="Line 78"/>
            <p:cNvSpPr>
              <a:spLocks noChangeShapeType="1"/>
            </p:cNvSpPr>
            <p:nvPr/>
          </p:nvSpPr>
          <p:spPr bwMode="auto">
            <a:xfrm flipH="1">
              <a:off x="3993" y="1801"/>
              <a:ext cx="984" cy="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231" name="Freeform 79"/>
            <p:cNvSpPr>
              <a:spLocks/>
            </p:cNvSpPr>
            <p:nvPr/>
          </p:nvSpPr>
          <p:spPr bwMode="auto">
            <a:xfrm>
              <a:off x="3994" y="1776"/>
              <a:ext cx="98" cy="51"/>
            </a:xfrm>
            <a:custGeom>
              <a:avLst/>
              <a:gdLst/>
              <a:ahLst/>
              <a:cxnLst>
                <a:cxn ang="0">
                  <a:pos x="0" y="26"/>
                </a:cxn>
                <a:cxn ang="0">
                  <a:pos x="97" y="0"/>
                </a:cxn>
                <a:cxn ang="0">
                  <a:pos x="97" y="50"/>
                </a:cxn>
                <a:cxn ang="0">
                  <a:pos x="0" y="26"/>
                </a:cxn>
              </a:cxnLst>
              <a:rect l="0" t="0" r="r" b="b"/>
              <a:pathLst>
                <a:path w="98" h="51">
                  <a:moveTo>
                    <a:pt x="0" y="26"/>
                  </a:moveTo>
                  <a:lnTo>
                    <a:pt x="97" y="0"/>
                  </a:lnTo>
                  <a:lnTo>
                    <a:pt x="97" y="50"/>
                  </a:lnTo>
                  <a:lnTo>
                    <a:pt x="0" y="2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49232" name="Freeform 80"/>
            <p:cNvSpPr>
              <a:spLocks/>
            </p:cNvSpPr>
            <p:nvPr/>
          </p:nvSpPr>
          <p:spPr bwMode="auto">
            <a:xfrm>
              <a:off x="4877" y="1776"/>
              <a:ext cx="100" cy="51"/>
            </a:xfrm>
            <a:custGeom>
              <a:avLst/>
              <a:gdLst/>
              <a:ahLst/>
              <a:cxnLst>
                <a:cxn ang="0">
                  <a:pos x="99" y="26"/>
                </a:cxn>
                <a:cxn ang="0">
                  <a:pos x="0" y="0"/>
                </a:cxn>
                <a:cxn ang="0">
                  <a:pos x="0" y="50"/>
                </a:cxn>
                <a:cxn ang="0">
                  <a:pos x="99" y="26"/>
                </a:cxn>
              </a:cxnLst>
              <a:rect l="0" t="0" r="r" b="b"/>
              <a:pathLst>
                <a:path w="100" h="51">
                  <a:moveTo>
                    <a:pt x="99" y="26"/>
                  </a:moveTo>
                  <a:lnTo>
                    <a:pt x="0" y="0"/>
                  </a:lnTo>
                  <a:lnTo>
                    <a:pt x="0" y="50"/>
                  </a:lnTo>
                  <a:lnTo>
                    <a:pt x="99" y="2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49233" name="Rectangle 81"/>
            <p:cNvSpPr>
              <a:spLocks noChangeArrowheads="1"/>
            </p:cNvSpPr>
            <p:nvPr/>
          </p:nvSpPr>
          <p:spPr bwMode="auto">
            <a:xfrm>
              <a:off x="5116" y="1842"/>
              <a:ext cx="107" cy="158"/>
            </a:xfrm>
            <a:prstGeom prst="rect">
              <a:avLst/>
            </a:prstGeom>
            <a:noFill/>
            <a:ln w="9525">
              <a:noFill/>
              <a:miter lim="800000"/>
              <a:headEnd/>
              <a:tailEnd/>
            </a:ln>
            <a:effectLst/>
          </p:spPr>
          <p:txBody>
            <a:bodyPr wrap="none" lIns="92075" tIns="46038" rIns="92075" bIns="46038">
              <a:spAutoFit/>
            </a:bodyPr>
            <a:lstStyle/>
            <a:p>
              <a:endParaRPr lang="en-US" sz="1100" b="1">
                <a:solidFill>
                  <a:srgbClr val="000000"/>
                </a:solidFill>
                <a:latin typeface="Arial" charset="0"/>
              </a:endParaRPr>
            </a:p>
          </p:txBody>
        </p:sp>
        <p:sp>
          <p:nvSpPr>
            <p:cNvPr id="49234" name="Rectangle 82"/>
            <p:cNvSpPr>
              <a:spLocks noChangeArrowheads="1"/>
            </p:cNvSpPr>
            <p:nvPr/>
          </p:nvSpPr>
          <p:spPr bwMode="auto">
            <a:xfrm>
              <a:off x="5116" y="1962"/>
              <a:ext cx="107" cy="158"/>
            </a:xfrm>
            <a:prstGeom prst="rect">
              <a:avLst/>
            </a:prstGeom>
            <a:noFill/>
            <a:ln w="9525">
              <a:noFill/>
              <a:miter lim="800000"/>
              <a:headEnd/>
              <a:tailEnd/>
            </a:ln>
            <a:effectLst/>
          </p:spPr>
          <p:txBody>
            <a:bodyPr wrap="none" lIns="92075" tIns="46038" rIns="92075" bIns="46038">
              <a:spAutoFit/>
            </a:bodyPr>
            <a:lstStyle/>
            <a:p>
              <a:endParaRPr lang="en-US" sz="1100" b="1">
                <a:solidFill>
                  <a:srgbClr val="000000"/>
                </a:solidFill>
                <a:latin typeface="Arial" charset="0"/>
              </a:endParaRPr>
            </a:p>
          </p:txBody>
        </p:sp>
        <p:sp>
          <p:nvSpPr>
            <p:cNvPr id="49235" name="Rectangle 83"/>
            <p:cNvSpPr>
              <a:spLocks noChangeArrowheads="1"/>
            </p:cNvSpPr>
            <p:nvPr/>
          </p:nvSpPr>
          <p:spPr bwMode="auto">
            <a:xfrm>
              <a:off x="5116" y="2081"/>
              <a:ext cx="107" cy="158"/>
            </a:xfrm>
            <a:prstGeom prst="rect">
              <a:avLst/>
            </a:prstGeom>
            <a:noFill/>
            <a:ln w="9525">
              <a:noFill/>
              <a:miter lim="800000"/>
              <a:headEnd/>
              <a:tailEnd/>
            </a:ln>
            <a:effectLst/>
          </p:spPr>
          <p:txBody>
            <a:bodyPr wrap="none" lIns="92075" tIns="46038" rIns="92075" bIns="46038">
              <a:spAutoFit/>
            </a:bodyPr>
            <a:lstStyle/>
            <a:p>
              <a:endParaRPr lang="en-US" sz="1100" b="1">
                <a:solidFill>
                  <a:srgbClr val="000000"/>
                </a:solidFill>
                <a:latin typeface="Arial" charset="0"/>
              </a:endParaRPr>
            </a:p>
          </p:txBody>
        </p:sp>
        <p:sp>
          <p:nvSpPr>
            <p:cNvPr id="49236" name="Rectangle 84"/>
            <p:cNvSpPr>
              <a:spLocks noChangeArrowheads="1"/>
            </p:cNvSpPr>
            <p:nvPr/>
          </p:nvSpPr>
          <p:spPr bwMode="auto">
            <a:xfrm>
              <a:off x="5116" y="2202"/>
              <a:ext cx="107" cy="158"/>
            </a:xfrm>
            <a:prstGeom prst="rect">
              <a:avLst/>
            </a:prstGeom>
            <a:noFill/>
            <a:ln w="9525">
              <a:noFill/>
              <a:miter lim="800000"/>
              <a:headEnd/>
              <a:tailEnd/>
            </a:ln>
            <a:effectLst/>
          </p:spPr>
          <p:txBody>
            <a:bodyPr wrap="none" lIns="92075" tIns="46038" rIns="92075" bIns="46038">
              <a:spAutoFit/>
            </a:bodyPr>
            <a:lstStyle/>
            <a:p>
              <a:endParaRPr lang="en-US" sz="1100" b="1">
                <a:solidFill>
                  <a:srgbClr val="000000"/>
                </a:solidFill>
                <a:latin typeface="Arial" charset="0"/>
              </a:endParaRPr>
            </a:p>
          </p:txBody>
        </p:sp>
        <p:sp>
          <p:nvSpPr>
            <p:cNvPr id="49237" name="Rectangle 85"/>
            <p:cNvSpPr>
              <a:spLocks noChangeArrowheads="1"/>
            </p:cNvSpPr>
            <p:nvPr/>
          </p:nvSpPr>
          <p:spPr bwMode="auto">
            <a:xfrm>
              <a:off x="5116" y="2320"/>
              <a:ext cx="107" cy="158"/>
            </a:xfrm>
            <a:prstGeom prst="rect">
              <a:avLst/>
            </a:prstGeom>
            <a:noFill/>
            <a:ln w="9525">
              <a:noFill/>
              <a:miter lim="800000"/>
              <a:headEnd/>
              <a:tailEnd/>
            </a:ln>
            <a:effectLst/>
          </p:spPr>
          <p:txBody>
            <a:bodyPr wrap="none" lIns="92075" tIns="46038" rIns="92075" bIns="46038">
              <a:spAutoFit/>
            </a:bodyPr>
            <a:lstStyle/>
            <a:p>
              <a:endParaRPr lang="en-US" sz="1100" b="1">
                <a:solidFill>
                  <a:srgbClr val="000000"/>
                </a:solidFill>
                <a:latin typeface="Arial" charset="0"/>
              </a:endParaRPr>
            </a:p>
          </p:txBody>
        </p:sp>
        <p:sp>
          <p:nvSpPr>
            <p:cNvPr id="49238" name="Line 86"/>
            <p:cNvSpPr>
              <a:spLocks noChangeShapeType="1"/>
            </p:cNvSpPr>
            <p:nvPr/>
          </p:nvSpPr>
          <p:spPr bwMode="auto">
            <a:xfrm flipH="1">
              <a:off x="4255" y="3399"/>
              <a:ext cx="4" cy="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239" name="Line 87"/>
            <p:cNvSpPr>
              <a:spLocks noChangeShapeType="1"/>
            </p:cNvSpPr>
            <p:nvPr/>
          </p:nvSpPr>
          <p:spPr bwMode="auto">
            <a:xfrm>
              <a:off x="4224" y="3124"/>
              <a:ext cx="4" cy="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240" name="Line 88"/>
            <p:cNvSpPr>
              <a:spLocks noChangeShapeType="1"/>
            </p:cNvSpPr>
            <p:nvPr/>
          </p:nvSpPr>
          <p:spPr bwMode="auto">
            <a:xfrm flipV="1">
              <a:off x="4257" y="3392"/>
              <a:ext cx="0" cy="7"/>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241" name="Line 89"/>
            <p:cNvSpPr>
              <a:spLocks noChangeShapeType="1"/>
            </p:cNvSpPr>
            <p:nvPr/>
          </p:nvSpPr>
          <p:spPr bwMode="auto">
            <a:xfrm flipV="1">
              <a:off x="4253" y="3356"/>
              <a:ext cx="0" cy="9"/>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242" name="Line 90"/>
            <p:cNvSpPr>
              <a:spLocks noChangeShapeType="1"/>
            </p:cNvSpPr>
            <p:nvPr/>
          </p:nvSpPr>
          <p:spPr bwMode="auto">
            <a:xfrm flipV="1">
              <a:off x="4250" y="3320"/>
              <a:ext cx="0" cy="9"/>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243" name="Line 91"/>
            <p:cNvSpPr>
              <a:spLocks noChangeShapeType="1"/>
            </p:cNvSpPr>
            <p:nvPr/>
          </p:nvSpPr>
          <p:spPr bwMode="auto">
            <a:xfrm flipH="1" flipV="1">
              <a:off x="4244" y="3284"/>
              <a:ext cx="2" cy="9"/>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244" name="Line 92"/>
            <p:cNvSpPr>
              <a:spLocks noChangeShapeType="1"/>
            </p:cNvSpPr>
            <p:nvPr/>
          </p:nvSpPr>
          <p:spPr bwMode="auto">
            <a:xfrm flipH="1" flipV="1">
              <a:off x="4241" y="3248"/>
              <a:ext cx="1" cy="9"/>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245" name="Line 93"/>
            <p:cNvSpPr>
              <a:spLocks noChangeShapeType="1"/>
            </p:cNvSpPr>
            <p:nvPr/>
          </p:nvSpPr>
          <p:spPr bwMode="auto">
            <a:xfrm flipV="1">
              <a:off x="4237" y="3212"/>
              <a:ext cx="0" cy="9"/>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246" name="Line 94"/>
            <p:cNvSpPr>
              <a:spLocks noChangeShapeType="1"/>
            </p:cNvSpPr>
            <p:nvPr/>
          </p:nvSpPr>
          <p:spPr bwMode="auto">
            <a:xfrm flipV="1">
              <a:off x="4233" y="3176"/>
              <a:ext cx="0" cy="9"/>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247" name="Line 95"/>
            <p:cNvSpPr>
              <a:spLocks noChangeShapeType="1"/>
            </p:cNvSpPr>
            <p:nvPr/>
          </p:nvSpPr>
          <p:spPr bwMode="auto">
            <a:xfrm flipH="1" flipV="1">
              <a:off x="4228" y="3140"/>
              <a:ext cx="2" cy="9"/>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248" name="Line 96"/>
            <p:cNvSpPr>
              <a:spLocks noChangeShapeType="1"/>
            </p:cNvSpPr>
            <p:nvPr/>
          </p:nvSpPr>
          <p:spPr bwMode="auto">
            <a:xfrm flipV="1">
              <a:off x="4462" y="3412"/>
              <a:ext cx="0" cy="3"/>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249" name="Line 97"/>
            <p:cNvSpPr>
              <a:spLocks noChangeShapeType="1"/>
            </p:cNvSpPr>
            <p:nvPr/>
          </p:nvSpPr>
          <p:spPr bwMode="auto">
            <a:xfrm>
              <a:off x="4977" y="3142"/>
              <a:ext cx="0" cy="4"/>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250" name="Line 98"/>
            <p:cNvSpPr>
              <a:spLocks noChangeShapeType="1"/>
            </p:cNvSpPr>
            <p:nvPr/>
          </p:nvSpPr>
          <p:spPr bwMode="auto">
            <a:xfrm flipV="1">
              <a:off x="4462" y="3410"/>
              <a:ext cx="7" cy="3"/>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251" name="Line 99"/>
            <p:cNvSpPr>
              <a:spLocks noChangeShapeType="1"/>
            </p:cNvSpPr>
            <p:nvPr/>
          </p:nvSpPr>
          <p:spPr bwMode="auto">
            <a:xfrm flipV="1">
              <a:off x="4492" y="3394"/>
              <a:ext cx="9" cy="3"/>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252" name="Line 100"/>
            <p:cNvSpPr>
              <a:spLocks noChangeShapeType="1"/>
            </p:cNvSpPr>
            <p:nvPr/>
          </p:nvSpPr>
          <p:spPr bwMode="auto">
            <a:xfrm flipV="1">
              <a:off x="4525" y="3377"/>
              <a:ext cx="7" cy="4"/>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253" name="Line 101"/>
            <p:cNvSpPr>
              <a:spLocks noChangeShapeType="1"/>
            </p:cNvSpPr>
            <p:nvPr/>
          </p:nvSpPr>
          <p:spPr bwMode="auto">
            <a:xfrm flipV="1">
              <a:off x="4557" y="3360"/>
              <a:ext cx="7" cy="5"/>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254" name="Line 102"/>
            <p:cNvSpPr>
              <a:spLocks noChangeShapeType="1"/>
            </p:cNvSpPr>
            <p:nvPr/>
          </p:nvSpPr>
          <p:spPr bwMode="auto">
            <a:xfrm flipV="1">
              <a:off x="4587" y="3343"/>
              <a:ext cx="9" cy="4"/>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255" name="Line 103"/>
            <p:cNvSpPr>
              <a:spLocks noChangeShapeType="1"/>
            </p:cNvSpPr>
            <p:nvPr/>
          </p:nvSpPr>
          <p:spPr bwMode="auto">
            <a:xfrm flipV="1">
              <a:off x="4620" y="3327"/>
              <a:ext cx="9" cy="4"/>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256" name="Line 104"/>
            <p:cNvSpPr>
              <a:spLocks noChangeShapeType="1"/>
            </p:cNvSpPr>
            <p:nvPr/>
          </p:nvSpPr>
          <p:spPr bwMode="auto">
            <a:xfrm flipV="1">
              <a:off x="4652" y="3311"/>
              <a:ext cx="7" cy="4"/>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257" name="Line 105"/>
            <p:cNvSpPr>
              <a:spLocks noChangeShapeType="1"/>
            </p:cNvSpPr>
            <p:nvPr/>
          </p:nvSpPr>
          <p:spPr bwMode="auto">
            <a:xfrm flipV="1">
              <a:off x="4684" y="3293"/>
              <a:ext cx="8" cy="5"/>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258" name="Line 106"/>
            <p:cNvSpPr>
              <a:spLocks noChangeShapeType="1"/>
            </p:cNvSpPr>
            <p:nvPr/>
          </p:nvSpPr>
          <p:spPr bwMode="auto">
            <a:xfrm flipV="1">
              <a:off x="4715" y="3277"/>
              <a:ext cx="9" cy="3"/>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259" name="Line 107"/>
            <p:cNvSpPr>
              <a:spLocks noChangeShapeType="1"/>
            </p:cNvSpPr>
            <p:nvPr/>
          </p:nvSpPr>
          <p:spPr bwMode="auto">
            <a:xfrm flipV="1">
              <a:off x="4747" y="3261"/>
              <a:ext cx="8" cy="3"/>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260" name="Line 108"/>
            <p:cNvSpPr>
              <a:spLocks noChangeShapeType="1"/>
            </p:cNvSpPr>
            <p:nvPr/>
          </p:nvSpPr>
          <p:spPr bwMode="auto">
            <a:xfrm flipV="1">
              <a:off x="4780" y="3244"/>
              <a:ext cx="7" cy="4"/>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261" name="Line 109"/>
            <p:cNvSpPr>
              <a:spLocks noChangeShapeType="1"/>
            </p:cNvSpPr>
            <p:nvPr/>
          </p:nvSpPr>
          <p:spPr bwMode="auto">
            <a:xfrm flipV="1">
              <a:off x="4810" y="3226"/>
              <a:ext cx="9" cy="6"/>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262" name="Line 110"/>
            <p:cNvSpPr>
              <a:spLocks noChangeShapeType="1"/>
            </p:cNvSpPr>
            <p:nvPr/>
          </p:nvSpPr>
          <p:spPr bwMode="auto">
            <a:xfrm flipV="1">
              <a:off x="4843" y="3210"/>
              <a:ext cx="9" cy="4"/>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263" name="Line 111"/>
            <p:cNvSpPr>
              <a:spLocks noChangeShapeType="1"/>
            </p:cNvSpPr>
            <p:nvPr/>
          </p:nvSpPr>
          <p:spPr bwMode="auto">
            <a:xfrm flipV="1">
              <a:off x="4875" y="3194"/>
              <a:ext cx="7" cy="4"/>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264" name="Line 112"/>
            <p:cNvSpPr>
              <a:spLocks noChangeShapeType="1"/>
            </p:cNvSpPr>
            <p:nvPr/>
          </p:nvSpPr>
          <p:spPr bwMode="auto">
            <a:xfrm flipV="1">
              <a:off x="4907" y="3176"/>
              <a:ext cx="8" cy="6"/>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265" name="Line 113"/>
            <p:cNvSpPr>
              <a:spLocks noChangeShapeType="1"/>
            </p:cNvSpPr>
            <p:nvPr/>
          </p:nvSpPr>
          <p:spPr bwMode="auto">
            <a:xfrm flipV="1">
              <a:off x="4938" y="3160"/>
              <a:ext cx="9" cy="5"/>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266" name="Line 114"/>
            <p:cNvSpPr>
              <a:spLocks noChangeShapeType="1"/>
            </p:cNvSpPr>
            <p:nvPr/>
          </p:nvSpPr>
          <p:spPr bwMode="auto">
            <a:xfrm flipV="1">
              <a:off x="4970" y="3144"/>
              <a:ext cx="7" cy="3"/>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267" name="Line 115"/>
            <p:cNvSpPr>
              <a:spLocks noChangeShapeType="1"/>
            </p:cNvSpPr>
            <p:nvPr/>
          </p:nvSpPr>
          <p:spPr bwMode="auto">
            <a:xfrm flipH="1">
              <a:off x="4171" y="3408"/>
              <a:ext cx="3" cy="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268" name="Line 116"/>
            <p:cNvSpPr>
              <a:spLocks noChangeShapeType="1"/>
            </p:cNvSpPr>
            <p:nvPr/>
          </p:nvSpPr>
          <p:spPr bwMode="auto">
            <a:xfrm>
              <a:off x="3942" y="3124"/>
              <a:ext cx="4" cy="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269" name="Line 117"/>
            <p:cNvSpPr>
              <a:spLocks noChangeShapeType="1"/>
            </p:cNvSpPr>
            <p:nvPr/>
          </p:nvSpPr>
          <p:spPr bwMode="auto">
            <a:xfrm flipH="1" flipV="1">
              <a:off x="4167" y="3403"/>
              <a:ext cx="5" cy="5"/>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270" name="Line 118"/>
            <p:cNvSpPr>
              <a:spLocks noChangeShapeType="1"/>
            </p:cNvSpPr>
            <p:nvPr/>
          </p:nvSpPr>
          <p:spPr bwMode="auto">
            <a:xfrm flipH="1" flipV="1">
              <a:off x="4145" y="3374"/>
              <a:ext cx="6" cy="7"/>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271" name="Line 119"/>
            <p:cNvSpPr>
              <a:spLocks noChangeShapeType="1"/>
            </p:cNvSpPr>
            <p:nvPr/>
          </p:nvSpPr>
          <p:spPr bwMode="auto">
            <a:xfrm flipH="1" flipV="1">
              <a:off x="4122" y="3345"/>
              <a:ext cx="5" cy="7"/>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272" name="Line 120"/>
            <p:cNvSpPr>
              <a:spLocks noChangeShapeType="1"/>
            </p:cNvSpPr>
            <p:nvPr/>
          </p:nvSpPr>
          <p:spPr bwMode="auto">
            <a:xfrm flipH="1" flipV="1">
              <a:off x="4100" y="3318"/>
              <a:ext cx="6" cy="7"/>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273" name="Line 121"/>
            <p:cNvSpPr>
              <a:spLocks noChangeShapeType="1"/>
            </p:cNvSpPr>
            <p:nvPr/>
          </p:nvSpPr>
          <p:spPr bwMode="auto">
            <a:xfrm flipH="1" flipV="1">
              <a:off x="4077" y="3289"/>
              <a:ext cx="5" cy="8"/>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274" name="Line 122"/>
            <p:cNvSpPr>
              <a:spLocks noChangeShapeType="1"/>
            </p:cNvSpPr>
            <p:nvPr/>
          </p:nvSpPr>
          <p:spPr bwMode="auto">
            <a:xfrm flipH="1" flipV="1">
              <a:off x="4056" y="3262"/>
              <a:ext cx="5" cy="8"/>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275" name="Line 123"/>
            <p:cNvSpPr>
              <a:spLocks noChangeShapeType="1"/>
            </p:cNvSpPr>
            <p:nvPr/>
          </p:nvSpPr>
          <p:spPr bwMode="auto">
            <a:xfrm flipH="1" flipV="1">
              <a:off x="4032" y="3234"/>
              <a:ext cx="6" cy="7"/>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276" name="Line 124"/>
            <p:cNvSpPr>
              <a:spLocks noChangeShapeType="1"/>
            </p:cNvSpPr>
            <p:nvPr/>
          </p:nvSpPr>
          <p:spPr bwMode="auto">
            <a:xfrm flipH="1" flipV="1">
              <a:off x="4011" y="3205"/>
              <a:ext cx="5" cy="7"/>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277" name="Line 125"/>
            <p:cNvSpPr>
              <a:spLocks noChangeShapeType="1"/>
            </p:cNvSpPr>
            <p:nvPr/>
          </p:nvSpPr>
          <p:spPr bwMode="auto">
            <a:xfrm flipH="1" flipV="1">
              <a:off x="3987" y="3178"/>
              <a:ext cx="6" cy="7"/>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278" name="Line 126"/>
            <p:cNvSpPr>
              <a:spLocks noChangeShapeType="1"/>
            </p:cNvSpPr>
            <p:nvPr/>
          </p:nvSpPr>
          <p:spPr bwMode="auto">
            <a:xfrm flipH="1" flipV="1">
              <a:off x="3966" y="3149"/>
              <a:ext cx="5" cy="7"/>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279" name="Line 127"/>
            <p:cNvSpPr>
              <a:spLocks noChangeShapeType="1"/>
            </p:cNvSpPr>
            <p:nvPr/>
          </p:nvSpPr>
          <p:spPr bwMode="auto">
            <a:xfrm flipH="1" flipV="1">
              <a:off x="3944" y="3124"/>
              <a:ext cx="4" cy="5"/>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280" name="Line 128"/>
            <p:cNvSpPr>
              <a:spLocks noChangeShapeType="1"/>
            </p:cNvSpPr>
            <p:nvPr/>
          </p:nvSpPr>
          <p:spPr bwMode="auto">
            <a:xfrm flipH="1" flipV="1">
              <a:off x="4359" y="3394"/>
              <a:ext cx="4" cy="3"/>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281" name="Line 129"/>
            <p:cNvSpPr>
              <a:spLocks noChangeShapeType="1"/>
            </p:cNvSpPr>
            <p:nvPr/>
          </p:nvSpPr>
          <p:spPr bwMode="auto">
            <a:xfrm>
              <a:off x="4616" y="3113"/>
              <a:ext cx="4" cy="4"/>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282" name="Line 130"/>
            <p:cNvSpPr>
              <a:spLocks noChangeShapeType="1"/>
            </p:cNvSpPr>
            <p:nvPr/>
          </p:nvSpPr>
          <p:spPr bwMode="auto">
            <a:xfrm flipV="1">
              <a:off x="4361" y="3390"/>
              <a:ext cx="5" cy="5"/>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283" name="Line 131"/>
            <p:cNvSpPr>
              <a:spLocks noChangeShapeType="1"/>
            </p:cNvSpPr>
            <p:nvPr/>
          </p:nvSpPr>
          <p:spPr bwMode="auto">
            <a:xfrm flipV="1">
              <a:off x="4384" y="3363"/>
              <a:ext cx="6" cy="7"/>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284" name="Line 132"/>
            <p:cNvSpPr>
              <a:spLocks noChangeShapeType="1"/>
            </p:cNvSpPr>
            <p:nvPr/>
          </p:nvSpPr>
          <p:spPr bwMode="auto">
            <a:xfrm flipV="1">
              <a:off x="4410" y="3336"/>
              <a:ext cx="5" cy="7"/>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285" name="Line 133"/>
            <p:cNvSpPr>
              <a:spLocks noChangeShapeType="1"/>
            </p:cNvSpPr>
            <p:nvPr/>
          </p:nvSpPr>
          <p:spPr bwMode="auto">
            <a:xfrm flipV="1">
              <a:off x="4433" y="3311"/>
              <a:ext cx="5" cy="5"/>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286" name="Line 134"/>
            <p:cNvSpPr>
              <a:spLocks noChangeShapeType="1"/>
            </p:cNvSpPr>
            <p:nvPr/>
          </p:nvSpPr>
          <p:spPr bwMode="auto">
            <a:xfrm flipV="1">
              <a:off x="4458" y="3284"/>
              <a:ext cx="5" cy="7"/>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287" name="Line 135"/>
            <p:cNvSpPr>
              <a:spLocks noChangeShapeType="1"/>
            </p:cNvSpPr>
            <p:nvPr/>
          </p:nvSpPr>
          <p:spPr bwMode="auto">
            <a:xfrm flipV="1">
              <a:off x="4481" y="3257"/>
              <a:ext cx="6" cy="7"/>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288" name="Line 136"/>
            <p:cNvSpPr>
              <a:spLocks noChangeShapeType="1"/>
            </p:cNvSpPr>
            <p:nvPr/>
          </p:nvSpPr>
          <p:spPr bwMode="auto">
            <a:xfrm flipV="1">
              <a:off x="4507" y="3230"/>
              <a:ext cx="5" cy="7"/>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289" name="Line 137"/>
            <p:cNvSpPr>
              <a:spLocks noChangeShapeType="1"/>
            </p:cNvSpPr>
            <p:nvPr/>
          </p:nvSpPr>
          <p:spPr bwMode="auto">
            <a:xfrm flipV="1">
              <a:off x="4530" y="3205"/>
              <a:ext cx="5" cy="5"/>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290" name="Line 138"/>
            <p:cNvSpPr>
              <a:spLocks noChangeShapeType="1"/>
            </p:cNvSpPr>
            <p:nvPr/>
          </p:nvSpPr>
          <p:spPr bwMode="auto">
            <a:xfrm flipV="1">
              <a:off x="4555" y="3178"/>
              <a:ext cx="5" cy="7"/>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291" name="Line 139"/>
            <p:cNvSpPr>
              <a:spLocks noChangeShapeType="1"/>
            </p:cNvSpPr>
            <p:nvPr/>
          </p:nvSpPr>
          <p:spPr bwMode="auto">
            <a:xfrm flipV="1">
              <a:off x="4578" y="3151"/>
              <a:ext cx="8" cy="7"/>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292" name="Line 140"/>
            <p:cNvSpPr>
              <a:spLocks noChangeShapeType="1"/>
            </p:cNvSpPr>
            <p:nvPr/>
          </p:nvSpPr>
          <p:spPr bwMode="auto">
            <a:xfrm flipV="1">
              <a:off x="4604" y="3124"/>
              <a:ext cx="5" cy="7"/>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9293" name="Rectangle 141"/>
            <p:cNvSpPr>
              <a:spLocks noChangeArrowheads="1"/>
            </p:cNvSpPr>
            <p:nvPr/>
          </p:nvSpPr>
          <p:spPr bwMode="auto">
            <a:xfrm>
              <a:off x="4337" y="2094"/>
              <a:ext cx="318" cy="185"/>
            </a:xfrm>
            <a:prstGeom prst="rect">
              <a:avLst/>
            </a:prstGeom>
            <a:noFill/>
            <a:ln w="9525">
              <a:noFill/>
              <a:miter lim="800000"/>
              <a:headEnd/>
              <a:tailEnd/>
            </a:ln>
            <a:effectLst/>
          </p:spPr>
          <p:txBody>
            <a:bodyPr wrap="none" lIns="92075" tIns="46038" rIns="92075" bIns="46038">
              <a:spAutoFit/>
            </a:bodyPr>
            <a:lstStyle/>
            <a:p>
              <a:r>
                <a:rPr lang="en-US" sz="1400" b="1">
                  <a:latin typeface="Arial" charset="0"/>
                </a:rPr>
                <a:t>ALU</a:t>
              </a:r>
            </a:p>
          </p:txBody>
        </p:sp>
      </p:grpSp>
    </p:spTree>
    <p:extLst>
      <p:ext uri="{BB962C8B-B14F-4D97-AF65-F5344CB8AC3E}">
        <p14:creationId xmlns:p14="http://schemas.microsoft.com/office/powerpoint/2010/main" val="127811851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rrowheads="1"/>
          </p:cNvSpPr>
          <p:nvPr>
            <p:ph type="title"/>
          </p:nvPr>
        </p:nvSpPr>
        <p:spPr>
          <a:xfrm>
            <a:off x="1066800" y="0"/>
            <a:ext cx="7793038" cy="914400"/>
          </a:xfrm>
        </p:spPr>
        <p:txBody>
          <a:bodyPr/>
          <a:lstStyle/>
          <a:p>
            <a:r>
              <a:rPr lang="sr-Latn-CS" sz="4000" b="0">
                <a:solidFill>
                  <a:schemeClr val="hlink"/>
                </a:solidFill>
                <a:latin typeface="Times New Roman" pitchFamily="18" charset="0"/>
              </a:rPr>
              <a:t>Memorije</a:t>
            </a:r>
            <a:endParaRPr lang="en-US" sz="4000" b="0">
              <a:solidFill>
                <a:schemeClr val="hlink"/>
              </a:solidFill>
              <a:latin typeface="Times New Roman" pitchFamily="18" charset="0"/>
            </a:endParaRPr>
          </a:p>
        </p:txBody>
      </p:sp>
      <p:sp>
        <p:nvSpPr>
          <p:cNvPr id="50179" name="Rectangle 3"/>
          <p:cNvSpPr>
            <a:spLocks noGrp="1" noChangeArrowheads="1"/>
          </p:cNvSpPr>
          <p:nvPr>
            <p:ph idx="1"/>
          </p:nvPr>
        </p:nvSpPr>
        <p:spPr>
          <a:xfrm>
            <a:off x="266700" y="1079500"/>
            <a:ext cx="8547100" cy="5562600"/>
          </a:xfrm>
          <a:solidFill>
            <a:schemeClr val="bg1"/>
          </a:solidFill>
        </p:spPr>
        <p:txBody>
          <a:bodyPr/>
          <a:lstStyle/>
          <a:p>
            <a:pPr>
              <a:buSzPct val="75000"/>
            </a:pPr>
            <a:r>
              <a:rPr lang="sl-SI" sz="3600" b="1">
                <a:solidFill>
                  <a:schemeClr val="hlink"/>
                </a:solidFill>
              </a:rPr>
              <a:t>Pristup memoriji</a:t>
            </a:r>
            <a:r>
              <a:rPr lang="sl-SI" sz="3600" b="1">
                <a:solidFill>
                  <a:schemeClr val="accent1"/>
                </a:solidFill>
              </a:rPr>
              <a:t> (</a:t>
            </a:r>
            <a:r>
              <a:rPr lang="sl-SI" sz="3600" b="1" i="1">
                <a:solidFill>
                  <a:schemeClr val="accent1"/>
                </a:solidFill>
              </a:rPr>
              <a:t>memory access</a:t>
            </a:r>
            <a:r>
              <a:rPr lang="sl-SI" sz="3600" b="1">
                <a:solidFill>
                  <a:schemeClr val="accent1"/>
                </a:solidFill>
              </a:rPr>
              <a:t>) </a:t>
            </a:r>
            <a:r>
              <a:rPr lang="en-US" sz="3600" b="1">
                <a:solidFill>
                  <a:schemeClr val="accent1"/>
                </a:solidFill>
              </a:rPr>
              <a:t>je </a:t>
            </a:r>
            <a:r>
              <a:rPr lang="sl-SI" sz="3600" b="1">
                <a:solidFill>
                  <a:schemeClr val="accent1"/>
                </a:solidFill>
              </a:rPr>
              <a:t>čitanje ili upis podataka</a:t>
            </a:r>
            <a:endParaRPr lang="en-US" sz="3600" b="1">
              <a:solidFill>
                <a:schemeClr val="accent1"/>
              </a:solidFill>
            </a:endParaRPr>
          </a:p>
          <a:p>
            <a:pPr lvl="1">
              <a:buClr>
                <a:schemeClr val="accent1"/>
              </a:buClr>
              <a:buSzTx/>
              <a:buFont typeface="Wingdings" pitchFamily="2" charset="2"/>
              <a:buChar char="Ø"/>
            </a:pPr>
            <a:r>
              <a:rPr lang="sl-SI" sz="3200" b="1"/>
              <a:t>Što je kraće vreme pristupa memorija je brža</a:t>
            </a:r>
          </a:p>
          <a:p>
            <a:pPr>
              <a:buSzPct val="75000"/>
            </a:pPr>
            <a:r>
              <a:rPr lang="sl-SI" sz="3600" b="1">
                <a:solidFill>
                  <a:schemeClr val="accent1"/>
                </a:solidFill>
              </a:rPr>
              <a:t>Prema vremenu pristupa razlikuju se :</a:t>
            </a:r>
          </a:p>
          <a:p>
            <a:pPr lvl="1">
              <a:buClr>
                <a:schemeClr val="accent1"/>
              </a:buClr>
              <a:buSzTx/>
              <a:buFont typeface="Wingdings" pitchFamily="2" charset="2"/>
              <a:buChar char="Ø"/>
            </a:pPr>
            <a:r>
              <a:rPr lang="sl-SI" sz="3200" b="1"/>
              <a:t>Sekvencijalne </a:t>
            </a:r>
            <a:r>
              <a:rPr lang="en-US" sz="3200" b="1"/>
              <a:t>memorije </a:t>
            </a:r>
            <a:r>
              <a:rPr lang="sl-SI" sz="3200" b="1"/>
              <a:t>( magnetne trake, CCD, ... )</a:t>
            </a:r>
          </a:p>
          <a:p>
            <a:pPr lvl="1">
              <a:buClr>
                <a:schemeClr val="accent1"/>
              </a:buClr>
              <a:buSzTx/>
              <a:buFont typeface="Wingdings" pitchFamily="2" charset="2"/>
              <a:buChar char="Ø"/>
            </a:pPr>
            <a:r>
              <a:rPr lang="en-US" sz="3200" b="1"/>
              <a:t>Memorije s</a:t>
            </a:r>
            <a:r>
              <a:rPr lang="sl-SI" sz="3200" b="1"/>
              <a:t>a direktnim pristupom</a:t>
            </a:r>
          </a:p>
          <a:p>
            <a:pPr lvl="1">
              <a:buClr>
                <a:schemeClr val="accent1"/>
              </a:buClr>
              <a:buSzTx/>
              <a:buFont typeface="Wingdings" pitchFamily="2" charset="2"/>
              <a:buNone/>
            </a:pPr>
            <a:r>
              <a:rPr lang="sl-SI" sz="3200" b="1"/>
              <a:t>  ( RAM, ROM )</a:t>
            </a:r>
          </a:p>
        </p:txBody>
      </p:sp>
    </p:spTree>
    <p:extLst>
      <p:ext uri="{BB962C8B-B14F-4D97-AF65-F5344CB8AC3E}">
        <p14:creationId xmlns:p14="http://schemas.microsoft.com/office/powerpoint/2010/main" val="1164743652"/>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a:xfrm>
            <a:off x="1066800" y="0"/>
            <a:ext cx="7793038" cy="914400"/>
          </a:xfrm>
        </p:spPr>
        <p:txBody>
          <a:bodyPr/>
          <a:lstStyle/>
          <a:p>
            <a:r>
              <a:rPr lang="sr-Latn-CS" sz="4000" b="0">
                <a:solidFill>
                  <a:schemeClr val="hlink"/>
                </a:solidFill>
                <a:latin typeface="Times New Roman" pitchFamily="18" charset="0"/>
              </a:rPr>
              <a:t>Memorije</a:t>
            </a:r>
            <a:endParaRPr lang="en-US" sz="4000" b="0">
              <a:solidFill>
                <a:schemeClr val="hlink"/>
              </a:solidFill>
              <a:latin typeface="Times New Roman" pitchFamily="18" charset="0"/>
            </a:endParaRPr>
          </a:p>
        </p:txBody>
      </p:sp>
      <p:sp>
        <p:nvSpPr>
          <p:cNvPr id="51203" name="Rectangle 3"/>
          <p:cNvSpPr>
            <a:spLocks noGrp="1" noChangeArrowheads="1"/>
          </p:cNvSpPr>
          <p:nvPr>
            <p:ph idx="1"/>
          </p:nvPr>
        </p:nvSpPr>
        <p:spPr>
          <a:xfrm>
            <a:off x="0" y="1069975"/>
            <a:ext cx="9144000" cy="774700"/>
          </a:xfrm>
        </p:spPr>
        <p:txBody>
          <a:bodyPr/>
          <a:lstStyle/>
          <a:p>
            <a:pPr>
              <a:buSzPct val="75000"/>
            </a:pPr>
            <a:r>
              <a:rPr lang="sl-SI" sz="3600" b="1">
                <a:solidFill>
                  <a:schemeClr val="accent1"/>
                </a:solidFill>
              </a:rPr>
              <a:t>Organizacija memorije:</a:t>
            </a:r>
          </a:p>
        </p:txBody>
      </p:sp>
      <p:graphicFrame>
        <p:nvGraphicFramePr>
          <p:cNvPr id="51204" name="Object 4"/>
          <p:cNvGraphicFramePr>
            <a:graphicFrameLocks noChangeAspect="1"/>
          </p:cNvGraphicFramePr>
          <p:nvPr/>
        </p:nvGraphicFramePr>
        <p:xfrm>
          <a:off x="317500" y="2143125"/>
          <a:ext cx="8601075" cy="4352925"/>
        </p:xfrm>
        <a:graphic>
          <a:graphicData uri="http://schemas.openxmlformats.org/presentationml/2006/ole">
            <mc:AlternateContent xmlns:mc="http://schemas.openxmlformats.org/markup-compatibility/2006">
              <mc:Choice xmlns:v="urn:schemas-microsoft-com:vml" Requires="v">
                <p:oleObj spid="_x0000_s10242" name="Visio" r:id="rId3" imgW="7262287" imgH="3319213" progId="Visio.Drawing.6">
                  <p:embed/>
                </p:oleObj>
              </mc:Choice>
              <mc:Fallback>
                <p:oleObj name="Visio" r:id="rId3" imgW="7262287" imgH="3319213"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00" y="2143125"/>
                        <a:ext cx="8601075"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41617784"/>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a:xfrm>
            <a:off x="1066800" y="0"/>
            <a:ext cx="7793038" cy="914400"/>
          </a:xfrm>
        </p:spPr>
        <p:txBody>
          <a:bodyPr/>
          <a:lstStyle/>
          <a:p>
            <a:pPr algn="l"/>
            <a:r>
              <a:rPr lang="sr-Latn-CS" sz="4000" b="0">
                <a:solidFill>
                  <a:schemeClr val="hlink"/>
                </a:solidFill>
                <a:latin typeface="Times New Roman" pitchFamily="18" charset="0"/>
              </a:rPr>
              <a:t>Memorije</a:t>
            </a:r>
            <a:endParaRPr lang="en-US" sz="4000" b="0">
              <a:solidFill>
                <a:schemeClr val="hlink"/>
              </a:solidFill>
              <a:latin typeface="Times New Roman" pitchFamily="18" charset="0"/>
            </a:endParaRPr>
          </a:p>
        </p:txBody>
      </p:sp>
      <p:sp>
        <p:nvSpPr>
          <p:cNvPr id="52227" name="Rectangle 3"/>
          <p:cNvSpPr>
            <a:spLocks noGrp="1" noChangeArrowheads="1"/>
          </p:cNvSpPr>
          <p:nvPr>
            <p:ph idx="1"/>
          </p:nvPr>
        </p:nvSpPr>
        <p:spPr>
          <a:xfrm>
            <a:off x="0" y="1143000"/>
            <a:ext cx="4572000" cy="5410200"/>
          </a:xfrm>
        </p:spPr>
        <p:txBody>
          <a:bodyPr/>
          <a:lstStyle/>
          <a:p>
            <a:pPr>
              <a:lnSpc>
                <a:spcPct val="90000"/>
              </a:lnSpc>
              <a:buSzPct val="75000"/>
            </a:pPr>
            <a:r>
              <a:rPr lang="sl-SI" b="1">
                <a:solidFill>
                  <a:schemeClr val="accent1"/>
                </a:solidFill>
              </a:rPr>
              <a:t>Adresa  lokacije podatka prikazana u obliku rednog broja vrste je </a:t>
            </a:r>
            <a:r>
              <a:rPr lang="sl-SI" b="1">
                <a:solidFill>
                  <a:schemeClr val="hlink"/>
                </a:solidFill>
              </a:rPr>
              <a:t>fizička adresa</a:t>
            </a:r>
            <a:r>
              <a:rPr lang="sl-SI" b="1">
                <a:solidFill>
                  <a:schemeClr val="accent1"/>
                </a:solidFill>
              </a:rPr>
              <a:t> podatka</a:t>
            </a:r>
          </a:p>
          <a:p>
            <a:pPr>
              <a:lnSpc>
                <a:spcPct val="90000"/>
              </a:lnSpc>
              <a:buSzPct val="75000"/>
            </a:pPr>
            <a:r>
              <a:rPr lang="sl-SI" b="1">
                <a:solidFill>
                  <a:schemeClr val="accent1"/>
                </a:solidFill>
              </a:rPr>
              <a:t>Podacima i adresama mogu da se dodele simbolička imena</a:t>
            </a:r>
          </a:p>
          <a:p>
            <a:pPr>
              <a:lnSpc>
                <a:spcPct val="90000"/>
              </a:lnSpc>
              <a:buSzPct val="75000"/>
            </a:pPr>
            <a:r>
              <a:rPr lang="sl-SI" b="1">
                <a:solidFill>
                  <a:schemeClr val="accent1"/>
                </a:solidFill>
              </a:rPr>
              <a:t>Svaki računarski sistem ima razne vrste memorijskih uređaja</a:t>
            </a:r>
          </a:p>
        </p:txBody>
      </p:sp>
      <p:graphicFrame>
        <p:nvGraphicFramePr>
          <p:cNvPr id="52228" name="Object 4"/>
          <p:cNvGraphicFramePr>
            <a:graphicFrameLocks noChangeAspect="1"/>
          </p:cNvGraphicFramePr>
          <p:nvPr/>
        </p:nvGraphicFramePr>
        <p:xfrm>
          <a:off x="4724400" y="304800"/>
          <a:ext cx="3848100" cy="6324600"/>
        </p:xfrm>
        <a:graphic>
          <a:graphicData uri="http://schemas.openxmlformats.org/presentationml/2006/ole">
            <mc:AlternateContent xmlns:mc="http://schemas.openxmlformats.org/markup-compatibility/2006">
              <mc:Choice xmlns:v="urn:schemas-microsoft-com:vml" Requires="v">
                <p:oleObj spid="_x0000_s11266" name="Visio" r:id="rId3" imgW="2810500" imgH="5716711" progId="Visio.Drawing.6">
                  <p:embed/>
                </p:oleObj>
              </mc:Choice>
              <mc:Fallback>
                <p:oleObj name="Visio" r:id="rId3" imgW="2810500" imgH="5716711"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04800"/>
                        <a:ext cx="38481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87779692"/>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rrowheads="1"/>
          </p:cNvSpPr>
          <p:nvPr>
            <p:ph type="title"/>
          </p:nvPr>
        </p:nvSpPr>
        <p:spPr>
          <a:xfrm>
            <a:off x="952500" y="0"/>
            <a:ext cx="7772400" cy="723900"/>
          </a:xfrm>
        </p:spPr>
        <p:txBody>
          <a:bodyPr/>
          <a:lstStyle/>
          <a:p>
            <a:r>
              <a:rPr lang="sr-Latn-CS" sz="4000" b="0">
                <a:solidFill>
                  <a:schemeClr val="hlink"/>
                </a:solidFill>
                <a:latin typeface="Times New Roman" pitchFamily="18" charset="0"/>
              </a:rPr>
              <a:t>Memorije</a:t>
            </a:r>
            <a:endParaRPr lang="en-US" sz="4000" b="0">
              <a:solidFill>
                <a:schemeClr val="hlink"/>
              </a:solidFill>
              <a:latin typeface="Times New Roman" pitchFamily="18" charset="0"/>
            </a:endParaRPr>
          </a:p>
        </p:txBody>
      </p:sp>
      <p:sp>
        <p:nvSpPr>
          <p:cNvPr id="53251" name="Rectangle 3"/>
          <p:cNvSpPr>
            <a:spLocks noGrp="1" noChangeArrowheads="1"/>
          </p:cNvSpPr>
          <p:nvPr>
            <p:ph idx="1"/>
          </p:nvPr>
        </p:nvSpPr>
        <p:spPr>
          <a:xfrm>
            <a:off x="0" y="711200"/>
            <a:ext cx="9144000" cy="533400"/>
          </a:xfrm>
        </p:spPr>
        <p:txBody>
          <a:bodyPr/>
          <a:lstStyle/>
          <a:p>
            <a:pPr>
              <a:lnSpc>
                <a:spcPct val="90000"/>
              </a:lnSpc>
              <a:buSzPct val="75000"/>
            </a:pPr>
            <a:r>
              <a:rPr lang="sl-SI" sz="3600" b="1">
                <a:solidFill>
                  <a:schemeClr val="accent1"/>
                </a:solidFill>
              </a:rPr>
              <a:t>Opšta blok-šema memorije sa dekoderom adrese i registrima</a:t>
            </a:r>
          </a:p>
        </p:txBody>
      </p:sp>
      <p:graphicFrame>
        <p:nvGraphicFramePr>
          <p:cNvPr id="53252" name="Object 4"/>
          <p:cNvGraphicFramePr>
            <a:graphicFrameLocks noChangeAspect="1"/>
          </p:cNvGraphicFramePr>
          <p:nvPr/>
        </p:nvGraphicFramePr>
        <p:xfrm>
          <a:off x="723900" y="1828800"/>
          <a:ext cx="7734300" cy="4813300"/>
        </p:xfrm>
        <a:graphic>
          <a:graphicData uri="http://schemas.openxmlformats.org/presentationml/2006/ole">
            <mc:AlternateContent xmlns:mc="http://schemas.openxmlformats.org/markup-compatibility/2006">
              <mc:Choice xmlns:v="urn:schemas-microsoft-com:vml" Requires="v">
                <p:oleObj spid="_x0000_s12290" name="Visio" r:id="rId3" imgW="5278404" imgH="2869682" progId="Visio.Drawing.6">
                  <p:embed/>
                </p:oleObj>
              </mc:Choice>
              <mc:Fallback>
                <p:oleObj name="Visio" r:id="rId3" imgW="5278404" imgH="2869682"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 y="1828800"/>
                        <a:ext cx="7734300" cy="481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63029021"/>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342900" y="2057400"/>
            <a:ext cx="8674100" cy="4572000"/>
          </a:xfrm>
          <a:prstGeom prst="rect">
            <a:avLst/>
          </a:prstGeom>
          <a:solidFill>
            <a:schemeClr val="bg1"/>
          </a:solidFill>
          <a:ln w="9525">
            <a:noFill/>
            <a:miter lim="800000"/>
            <a:headEnd/>
            <a:tailEnd/>
          </a:ln>
          <a:effectLst/>
        </p:spPr>
        <p:txBody>
          <a:bodyPr wrap="none" anchor="ctr"/>
          <a:lstStyle/>
          <a:p>
            <a:endParaRPr lang="en-US"/>
          </a:p>
        </p:txBody>
      </p:sp>
      <p:sp>
        <p:nvSpPr>
          <p:cNvPr id="54275" name="Rectangle 3"/>
          <p:cNvSpPr>
            <a:spLocks noGrp="1" noRot="1" noChangeArrowheads="1"/>
          </p:cNvSpPr>
          <p:nvPr>
            <p:ph type="title"/>
          </p:nvPr>
        </p:nvSpPr>
        <p:spPr>
          <a:xfrm>
            <a:off x="990600" y="114300"/>
            <a:ext cx="7772400" cy="431800"/>
          </a:xfrm>
        </p:spPr>
        <p:txBody>
          <a:bodyPr/>
          <a:lstStyle/>
          <a:p>
            <a:r>
              <a:rPr lang="sr-Latn-CS" sz="4000" b="0">
                <a:solidFill>
                  <a:schemeClr val="hlink"/>
                </a:solidFill>
                <a:latin typeface="Times New Roman" pitchFamily="18" charset="0"/>
              </a:rPr>
              <a:t>Memorije</a:t>
            </a:r>
            <a:endParaRPr lang="en-US" sz="4000" b="0">
              <a:solidFill>
                <a:schemeClr val="hlink"/>
              </a:solidFill>
              <a:latin typeface="Times New Roman" pitchFamily="18" charset="0"/>
            </a:endParaRPr>
          </a:p>
        </p:txBody>
      </p:sp>
      <p:sp>
        <p:nvSpPr>
          <p:cNvPr id="54276" name="Rectangle 4"/>
          <p:cNvSpPr>
            <a:spLocks noGrp="1" noChangeArrowheads="1"/>
          </p:cNvSpPr>
          <p:nvPr>
            <p:ph idx="1"/>
          </p:nvPr>
        </p:nvSpPr>
        <p:spPr>
          <a:xfrm>
            <a:off x="50800" y="635000"/>
            <a:ext cx="8966200" cy="1460500"/>
          </a:xfrm>
          <a:solidFill>
            <a:schemeClr val="bg1"/>
          </a:solidFill>
        </p:spPr>
        <p:txBody>
          <a:bodyPr/>
          <a:lstStyle/>
          <a:p>
            <a:pPr>
              <a:lnSpc>
                <a:spcPct val="90000"/>
              </a:lnSpc>
            </a:pPr>
            <a:r>
              <a:rPr lang="sl-SI" sz="3600" b="1">
                <a:solidFill>
                  <a:schemeClr val="accent1"/>
                </a:solidFill>
              </a:rPr>
              <a:t>Dvodimenzionalna organizacija  memorije</a:t>
            </a:r>
          </a:p>
          <a:p>
            <a:pPr lvl="1">
              <a:lnSpc>
                <a:spcPct val="90000"/>
              </a:lnSpc>
              <a:buClr>
                <a:schemeClr val="accent1"/>
              </a:buClr>
              <a:buSzTx/>
              <a:buFont typeface="Wingdings" pitchFamily="2" charset="2"/>
              <a:buChar char="Ø"/>
            </a:pPr>
            <a:r>
              <a:rPr lang="en-US" b="1"/>
              <a:t>Od </a:t>
            </a:r>
            <a:r>
              <a:rPr lang="sl-SI" b="1"/>
              <a:t>n</a:t>
            </a:r>
            <a:r>
              <a:rPr lang="sl-SI" b="1">
                <a:solidFill>
                  <a:schemeClr val="accent1"/>
                </a:solidFill>
              </a:rPr>
              <a:t> </a:t>
            </a:r>
            <a:r>
              <a:rPr lang="sl-SI" b="1"/>
              <a:t>adresnih bita</a:t>
            </a:r>
            <a:r>
              <a:rPr lang="sl-SI" b="1">
                <a:solidFill>
                  <a:schemeClr val="accent1"/>
                </a:solidFill>
              </a:rPr>
              <a:t> </a:t>
            </a:r>
            <a:r>
              <a:rPr lang="sl-SI" b="1"/>
              <a:t>iz</a:t>
            </a:r>
            <a:r>
              <a:rPr lang="sl-SI" b="1">
                <a:solidFill>
                  <a:schemeClr val="accent1"/>
                </a:solidFill>
              </a:rPr>
              <a:t> </a:t>
            </a:r>
            <a:r>
              <a:rPr lang="sl-SI" b="1"/>
              <a:t>adresno</a:t>
            </a:r>
            <a:r>
              <a:rPr lang="en-US" b="1"/>
              <a:t>g</a:t>
            </a:r>
            <a:r>
              <a:rPr lang="sl-SI" b="1"/>
              <a:t> registr</a:t>
            </a:r>
            <a:r>
              <a:rPr lang="en-US" b="1"/>
              <a:t>a</a:t>
            </a:r>
            <a:r>
              <a:rPr lang="sl-SI" b="1"/>
              <a:t> </a:t>
            </a:r>
            <a:r>
              <a:rPr lang="en-US" b="1"/>
              <a:t>dobija se</a:t>
            </a:r>
            <a:r>
              <a:rPr lang="sl-SI" b="1"/>
              <a:t> 2</a:t>
            </a:r>
            <a:r>
              <a:rPr lang="sl-SI" b="1" baseline="30000"/>
              <a:t>n</a:t>
            </a:r>
            <a:r>
              <a:rPr lang="sl-SI" b="1"/>
              <a:t> adresnih linija sa dekodera adrese</a:t>
            </a:r>
            <a:endParaRPr lang="en-US" b="1"/>
          </a:p>
        </p:txBody>
      </p:sp>
      <p:graphicFrame>
        <p:nvGraphicFramePr>
          <p:cNvPr id="54277" name="Object 5"/>
          <p:cNvGraphicFramePr>
            <a:graphicFrameLocks noChangeAspect="1"/>
          </p:cNvGraphicFramePr>
          <p:nvPr/>
        </p:nvGraphicFramePr>
        <p:xfrm>
          <a:off x="508000" y="2133600"/>
          <a:ext cx="8636000" cy="4406900"/>
        </p:xfrm>
        <a:graphic>
          <a:graphicData uri="http://schemas.openxmlformats.org/presentationml/2006/ole">
            <mc:AlternateContent xmlns:mc="http://schemas.openxmlformats.org/markup-compatibility/2006">
              <mc:Choice xmlns:v="urn:schemas-microsoft-com:vml" Requires="v">
                <p:oleObj spid="_x0000_s13314" name="Visio" r:id="rId3" imgW="5357409" imgH="2625685" progId="Visio.Drawing.6">
                  <p:embed/>
                </p:oleObj>
              </mc:Choice>
              <mc:Fallback>
                <p:oleObj name="Visio" r:id="rId3" imgW="5357409" imgH="2625685"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2133600"/>
                        <a:ext cx="8636000" cy="440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7530890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rrowheads="1"/>
          </p:cNvSpPr>
          <p:nvPr>
            <p:ph type="title"/>
          </p:nvPr>
        </p:nvSpPr>
        <p:spPr>
          <a:xfrm>
            <a:off x="990600" y="0"/>
            <a:ext cx="7772400" cy="609600"/>
          </a:xfrm>
        </p:spPr>
        <p:txBody>
          <a:bodyPr/>
          <a:lstStyle/>
          <a:p>
            <a:r>
              <a:rPr lang="sr-Latn-CS" sz="4000" b="0">
                <a:solidFill>
                  <a:schemeClr val="hlink"/>
                </a:solidFill>
                <a:latin typeface="Times New Roman" pitchFamily="18" charset="0"/>
              </a:rPr>
              <a:t>Memorije</a:t>
            </a:r>
            <a:endParaRPr lang="en-US" sz="4000" b="0">
              <a:solidFill>
                <a:schemeClr val="hlink"/>
              </a:solidFill>
              <a:latin typeface="Times New Roman" pitchFamily="18" charset="0"/>
            </a:endParaRPr>
          </a:p>
        </p:txBody>
      </p:sp>
      <p:sp>
        <p:nvSpPr>
          <p:cNvPr id="55299" name="Rectangle 3"/>
          <p:cNvSpPr>
            <a:spLocks noGrp="1" noChangeArrowheads="1"/>
          </p:cNvSpPr>
          <p:nvPr>
            <p:ph idx="1"/>
          </p:nvPr>
        </p:nvSpPr>
        <p:spPr>
          <a:xfrm>
            <a:off x="165100" y="698500"/>
            <a:ext cx="8724900" cy="1041400"/>
          </a:xfrm>
          <a:solidFill>
            <a:schemeClr val="bg1"/>
          </a:solidFill>
        </p:spPr>
        <p:txBody>
          <a:bodyPr/>
          <a:lstStyle/>
          <a:p>
            <a:pPr>
              <a:lnSpc>
                <a:spcPct val="90000"/>
              </a:lnSpc>
              <a:buSzPct val="75000"/>
            </a:pPr>
            <a:r>
              <a:rPr lang="sl-SI" b="1">
                <a:solidFill>
                  <a:schemeClr val="accent1"/>
                </a:solidFill>
              </a:rPr>
              <a:t>Trodimenzionalna organizacija  memorije</a:t>
            </a:r>
          </a:p>
          <a:p>
            <a:pPr lvl="1">
              <a:lnSpc>
                <a:spcPct val="90000"/>
              </a:lnSpc>
              <a:buClr>
                <a:schemeClr val="accent1"/>
              </a:buClr>
              <a:buSzTx/>
              <a:buFont typeface="Wingdings" pitchFamily="2" charset="2"/>
              <a:buChar char="Ø"/>
            </a:pPr>
            <a:r>
              <a:rPr lang="en-US" b="1"/>
              <a:t>A</a:t>
            </a:r>
            <a:r>
              <a:rPr lang="sl-SI" b="1"/>
              <a:t>drese čine 2 dimenzije, a dužina reči treću</a:t>
            </a:r>
            <a:endParaRPr lang="sl-SI" sz="3200" b="1">
              <a:solidFill>
                <a:schemeClr val="accent1"/>
              </a:solidFill>
            </a:endParaRPr>
          </a:p>
        </p:txBody>
      </p:sp>
      <p:graphicFrame>
        <p:nvGraphicFramePr>
          <p:cNvPr id="55300" name="Object 4"/>
          <p:cNvGraphicFramePr>
            <a:graphicFrameLocks noChangeAspect="1"/>
          </p:cNvGraphicFramePr>
          <p:nvPr/>
        </p:nvGraphicFramePr>
        <p:xfrm>
          <a:off x="1879600" y="1701800"/>
          <a:ext cx="6997700" cy="5156200"/>
        </p:xfrm>
        <a:graphic>
          <a:graphicData uri="http://schemas.openxmlformats.org/presentationml/2006/ole">
            <mc:AlternateContent xmlns:mc="http://schemas.openxmlformats.org/markup-compatibility/2006">
              <mc:Choice xmlns:v="urn:schemas-microsoft-com:vml" Requires="v">
                <p:oleObj spid="_x0000_s14338" name="Visio" r:id="rId3" imgW="6367638" imgH="4797827" progId="Visio.Drawing.6">
                  <p:embed/>
                </p:oleObj>
              </mc:Choice>
              <mc:Fallback>
                <p:oleObj name="Visio" r:id="rId3" imgW="6367638" imgH="4797827"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9600" y="1701800"/>
                        <a:ext cx="6997700" cy="5156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269482089"/>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idx="1"/>
          </p:nvPr>
        </p:nvSpPr>
        <p:spPr>
          <a:xfrm>
            <a:off x="0" y="520700"/>
            <a:ext cx="9144000" cy="609600"/>
          </a:xfrm>
        </p:spPr>
        <p:txBody>
          <a:bodyPr/>
          <a:lstStyle/>
          <a:p>
            <a:pPr>
              <a:lnSpc>
                <a:spcPct val="90000"/>
              </a:lnSpc>
              <a:buSzPct val="75000"/>
            </a:pPr>
            <a:r>
              <a:rPr lang="sl-SI" b="1">
                <a:solidFill>
                  <a:schemeClr val="accent1"/>
                </a:solidFill>
              </a:rPr>
              <a:t>Jedna ravan trodimenzionalne memorije</a:t>
            </a:r>
          </a:p>
        </p:txBody>
      </p:sp>
      <p:graphicFrame>
        <p:nvGraphicFramePr>
          <p:cNvPr id="56323" name="Object 3"/>
          <p:cNvGraphicFramePr>
            <a:graphicFrameLocks noChangeAspect="1"/>
          </p:cNvGraphicFramePr>
          <p:nvPr/>
        </p:nvGraphicFramePr>
        <p:xfrm>
          <a:off x="1258888" y="987425"/>
          <a:ext cx="6856412" cy="5870575"/>
        </p:xfrm>
        <a:graphic>
          <a:graphicData uri="http://schemas.openxmlformats.org/presentationml/2006/ole">
            <mc:AlternateContent xmlns:mc="http://schemas.openxmlformats.org/markup-compatibility/2006">
              <mc:Choice xmlns:v="urn:schemas-microsoft-com:vml" Requires="v">
                <p:oleObj spid="_x0000_s15362" name="Visio" r:id="rId3" imgW="5781446" imgH="4789568" progId="Visio.Drawing.6">
                  <p:embed/>
                </p:oleObj>
              </mc:Choice>
              <mc:Fallback>
                <p:oleObj name="Visio" r:id="rId3" imgW="5781446" imgH="4789568"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987425"/>
                        <a:ext cx="6856412" cy="587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324" name="Rectangle 4"/>
          <p:cNvSpPr>
            <a:spLocks noChangeArrowheads="1"/>
          </p:cNvSpPr>
          <p:nvPr/>
        </p:nvSpPr>
        <p:spPr bwMode="auto">
          <a:xfrm>
            <a:off x="3559175" y="0"/>
            <a:ext cx="2836863" cy="701675"/>
          </a:xfrm>
          <a:prstGeom prst="rect">
            <a:avLst/>
          </a:prstGeom>
          <a:noFill/>
          <a:ln w="9525">
            <a:noFill/>
            <a:miter lim="800000"/>
            <a:headEnd/>
            <a:tailEnd/>
          </a:ln>
          <a:effectLst/>
        </p:spPr>
        <p:txBody>
          <a:bodyPr>
            <a:spAutoFit/>
          </a:bodyPr>
          <a:lstStyle/>
          <a:p>
            <a:pPr eaLnBrk="1" hangingPunct="1"/>
            <a:r>
              <a:rPr lang="sr-Latn-CS" sz="4000" b="1">
                <a:solidFill>
                  <a:schemeClr val="hlink"/>
                </a:solidFill>
                <a:effectLst>
                  <a:outerShdw blurRad="38100" dist="38100" dir="2700000" algn="tl">
                    <a:srgbClr val="000000"/>
                  </a:outerShdw>
                </a:effectLst>
                <a:latin typeface="Times New Roman" pitchFamily="18" charset="0"/>
              </a:rPr>
              <a:t>Memorije</a:t>
            </a:r>
            <a:endParaRPr lang="en-US" sz="4000" b="1">
              <a:solidFill>
                <a:schemeClr val="hlink"/>
              </a:solidFill>
              <a:effectLst>
                <a:outerShdw blurRad="38100" dist="38100" dir="2700000" algn="tl">
                  <a:srgbClr val="000000"/>
                </a:outerShdw>
              </a:effectLst>
              <a:latin typeface="Times New Roman" pitchFamily="18" charset="0"/>
            </a:endParaRPr>
          </a:p>
        </p:txBody>
      </p:sp>
    </p:spTree>
    <p:extLst>
      <p:ext uri="{BB962C8B-B14F-4D97-AF65-F5344CB8AC3E}">
        <p14:creationId xmlns:p14="http://schemas.microsoft.com/office/powerpoint/2010/main" val="3354872517"/>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a:xfrm>
            <a:off x="1066800" y="0"/>
            <a:ext cx="7793038" cy="596900"/>
          </a:xfrm>
        </p:spPr>
        <p:txBody>
          <a:bodyPr/>
          <a:lstStyle/>
          <a:p>
            <a:r>
              <a:rPr lang="sr-Latn-CS" sz="4000" b="0">
                <a:solidFill>
                  <a:schemeClr val="hlink"/>
                </a:solidFill>
                <a:latin typeface="Times New Roman" pitchFamily="18" charset="0"/>
              </a:rPr>
              <a:t>Memorije</a:t>
            </a:r>
            <a:endParaRPr lang="en-US" sz="4000" b="0">
              <a:solidFill>
                <a:schemeClr val="hlink"/>
              </a:solidFill>
              <a:latin typeface="Times New Roman" pitchFamily="18" charset="0"/>
            </a:endParaRPr>
          </a:p>
        </p:txBody>
      </p:sp>
      <p:graphicFrame>
        <p:nvGraphicFramePr>
          <p:cNvPr id="57347" name="Object 3"/>
          <p:cNvGraphicFramePr>
            <a:graphicFrameLocks noChangeAspect="1"/>
          </p:cNvGraphicFramePr>
          <p:nvPr/>
        </p:nvGraphicFramePr>
        <p:xfrm>
          <a:off x="914400" y="698500"/>
          <a:ext cx="7569200" cy="6121400"/>
        </p:xfrm>
        <a:graphic>
          <a:graphicData uri="http://schemas.openxmlformats.org/presentationml/2006/ole">
            <mc:AlternateContent xmlns:mc="http://schemas.openxmlformats.org/markup-compatibility/2006">
              <mc:Choice xmlns:v="urn:schemas-microsoft-com:vml" Requires="v">
                <p:oleObj spid="_x0000_s16386" name="Visio" r:id="rId3" imgW="6411163" imgH="5206898" progId="Visio.Drawing.6">
                  <p:embed/>
                </p:oleObj>
              </mc:Choice>
              <mc:Fallback>
                <p:oleObj name="Visio" r:id="rId3" imgW="6411163" imgH="5206898"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698500"/>
                        <a:ext cx="7569200" cy="6121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7870905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ChangeArrowheads="1"/>
          </p:cNvSpPr>
          <p:nvPr/>
        </p:nvSpPr>
        <p:spPr bwMode="auto">
          <a:xfrm>
            <a:off x="3779838" y="182563"/>
            <a:ext cx="1466850" cy="366712"/>
          </a:xfrm>
          <a:prstGeom prst="rect">
            <a:avLst/>
          </a:prstGeom>
          <a:noFill/>
          <a:ln w="9525">
            <a:noFill/>
            <a:miter lim="800000"/>
            <a:headEnd/>
            <a:tailEnd/>
          </a:ln>
          <a:effectLst/>
        </p:spPr>
        <p:txBody>
          <a:bodyPr wrap="none" anchor="ctr">
            <a:spAutoFit/>
          </a:bodyPr>
          <a:lstStyle/>
          <a:p>
            <a:pPr algn="l"/>
            <a:r>
              <a:rPr lang="pl-PL" b="1"/>
              <a:t>R/S</a:t>
            </a:r>
            <a:r>
              <a:rPr lang="pl-PL"/>
              <a:t> </a:t>
            </a:r>
            <a:r>
              <a:rPr lang="pl-PL" b="1">
                <a:hlinkClick r:id="rId2" tooltip="Flip-flop"/>
              </a:rPr>
              <a:t>flip-flop</a:t>
            </a:r>
            <a:endParaRPr lang="pl-PL" b="1"/>
          </a:p>
        </p:txBody>
      </p:sp>
      <p:sp>
        <p:nvSpPr>
          <p:cNvPr id="59397" name="Rectangle 5"/>
          <p:cNvSpPr>
            <a:spLocks noChangeArrowheads="1"/>
          </p:cNvSpPr>
          <p:nvPr/>
        </p:nvSpPr>
        <p:spPr bwMode="auto">
          <a:xfrm>
            <a:off x="250825" y="908050"/>
            <a:ext cx="8351838" cy="1190625"/>
          </a:xfrm>
          <a:prstGeom prst="rect">
            <a:avLst/>
          </a:prstGeom>
          <a:noFill/>
          <a:ln w="9525">
            <a:noFill/>
            <a:miter lim="800000"/>
            <a:headEnd/>
            <a:tailEnd/>
          </a:ln>
          <a:effectLst/>
        </p:spPr>
        <p:txBody>
          <a:bodyPr anchor="ctr">
            <a:spAutoFit/>
          </a:bodyPr>
          <a:lstStyle/>
          <a:p>
            <a:r>
              <a:rPr lang="pl-PL" b="1"/>
              <a:t>R/S</a:t>
            </a:r>
            <a:r>
              <a:rPr lang="pl-PL"/>
              <a:t> </a:t>
            </a:r>
            <a:r>
              <a:rPr lang="pl-PL">
                <a:hlinkClick r:id="rId2" tooltip="Flip-flop"/>
              </a:rPr>
              <a:t>flip-flop</a:t>
            </a:r>
            <a:r>
              <a:rPr lang="pl-PL"/>
              <a:t> se sastoji od ukrštene veze dva NILI (ili dva NI) kola, tako da je izlaz prvog spojen na ulaz drugog, a izlaz d</a:t>
            </a:r>
            <a:r>
              <a:rPr lang="sv-SE"/>
              <a:t>rugog na ulaz prvog. Na taj način je ostvarena pozitivna povratna sprega potrebna za kumula­tivni proces pri promeni stabilnih stanja.  </a:t>
            </a:r>
          </a:p>
        </p:txBody>
      </p:sp>
      <p:sp>
        <p:nvSpPr>
          <p:cNvPr id="59398" name="Rectangle 6"/>
          <p:cNvSpPr>
            <a:spLocks noChangeArrowheads="1"/>
          </p:cNvSpPr>
          <p:nvPr/>
        </p:nvSpPr>
        <p:spPr bwMode="auto">
          <a:xfrm>
            <a:off x="395288" y="3573463"/>
            <a:ext cx="8353425" cy="1190625"/>
          </a:xfrm>
          <a:prstGeom prst="rect">
            <a:avLst/>
          </a:prstGeom>
          <a:noFill/>
          <a:ln w="9525">
            <a:noFill/>
            <a:miter lim="800000"/>
            <a:headEnd/>
            <a:tailEnd/>
          </a:ln>
          <a:effectLst/>
        </p:spPr>
        <p:txBody>
          <a:bodyPr anchor="ctr">
            <a:spAutoFit/>
          </a:bodyPr>
          <a:lstStyle/>
          <a:p>
            <a:pPr algn="just"/>
            <a:r>
              <a:rPr lang="sv-SE"/>
              <a:t>Logička struktura R/S flip-flopa, realizovanog ukrštanjem dva dvo­ulazna NILI kola, prikazana je na slici 3.27 a). </a:t>
            </a:r>
            <a:r>
              <a:rPr lang="en-US"/>
              <a:t>Na slici 3.27 b) prika­zan je grafički simbol flip-flopa. </a:t>
            </a:r>
            <a:endParaRPr lang="sr-Latn-CS"/>
          </a:p>
          <a:p>
            <a:pPr algn="just"/>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rrowheads="1"/>
          </p:cNvSpPr>
          <p:nvPr>
            <p:ph type="title"/>
          </p:nvPr>
        </p:nvSpPr>
        <p:spPr>
          <a:xfrm>
            <a:off x="838200" y="241300"/>
            <a:ext cx="7772400" cy="787400"/>
          </a:xfrm>
        </p:spPr>
        <p:txBody>
          <a:bodyPr/>
          <a:lstStyle/>
          <a:p>
            <a:r>
              <a:rPr lang="sr-Latn-CS" sz="4000" b="0">
                <a:solidFill>
                  <a:schemeClr val="hlink"/>
                </a:solidFill>
                <a:latin typeface="Times New Roman" pitchFamily="18" charset="0"/>
              </a:rPr>
              <a:t>Memorije</a:t>
            </a:r>
            <a:endParaRPr lang="en-US" sz="4000" b="0">
              <a:solidFill>
                <a:schemeClr val="hlink"/>
              </a:solidFill>
              <a:latin typeface="Times New Roman" pitchFamily="18" charset="0"/>
            </a:endParaRPr>
          </a:p>
        </p:txBody>
      </p:sp>
      <p:sp>
        <p:nvSpPr>
          <p:cNvPr id="58371" name="Rectangle 3"/>
          <p:cNvSpPr>
            <a:spLocks noGrp="1" noChangeArrowheads="1"/>
          </p:cNvSpPr>
          <p:nvPr>
            <p:ph type="body" sz="half" idx="1"/>
          </p:nvPr>
        </p:nvSpPr>
        <p:spPr>
          <a:xfrm>
            <a:off x="647700" y="1130300"/>
            <a:ext cx="8267700" cy="5524500"/>
          </a:xfrm>
        </p:spPr>
        <p:txBody>
          <a:bodyPr/>
          <a:lstStyle/>
          <a:p>
            <a:pPr>
              <a:lnSpc>
                <a:spcPct val="90000"/>
              </a:lnSpc>
              <a:buSzPct val="75000"/>
            </a:pPr>
            <a:r>
              <a:rPr lang="sr-Latn-CS" b="1">
                <a:solidFill>
                  <a:schemeClr val="accent1"/>
                </a:solidFill>
              </a:rPr>
              <a:t>Po uključenju napajanja:</a:t>
            </a:r>
          </a:p>
          <a:p>
            <a:pPr lvl="1">
              <a:lnSpc>
                <a:spcPct val="90000"/>
              </a:lnSpc>
              <a:buClr>
                <a:schemeClr val="accent1"/>
              </a:buClr>
              <a:buSzPct val="75000"/>
              <a:buFont typeface="Wingdings" pitchFamily="2" charset="2"/>
              <a:buChar char="Ø"/>
            </a:pPr>
            <a:r>
              <a:rPr lang="sr-Latn-CS" b="1">
                <a:solidFill>
                  <a:schemeClr val="accent1"/>
                </a:solidFill>
              </a:rPr>
              <a:t>Računar učitava podatke iz </a:t>
            </a:r>
            <a:r>
              <a:rPr lang="sr-Latn-CS" b="1">
                <a:solidFill>
                  <a:schemeClr val="hlink"/>
                </a:solidFill>
              </a:rPr>
              <a:t>ROM</a:t>
            </a:r>
            <a:r>
              <a:rPr lang="sr-Latn-CS" b="1">
                <a:solidFill>
                  <a:schemeClr val="accent1"/>
                </a:solidFill>
              </a:rPr>
              <a:t> memorije i vrši početno testiranje rada osnovnih delova sistema</a:t>
            </a:r>
          </a:p>
          <a:p>
            <a:pPr lvl="1">
              <a:lnSpc>
                <a:spcPct val="90000"/>
              </a:lnSpc>
              <a:buClr>
                <a:schemeClr val="accent1"/>
              </a:buClr>
              <a:buSzPct val="75000"/>
              <a:buFont typeface="Wingdings" pitchFamily="2" charset="2"/>
              <a:buChar char="Ø"/>
            </a:pPr>
            <a:r>
              <a:rPr lang="sr-Latn-CS" b="1">
                <a:solidFill>
                  <a:schemeClr val="accent1"/>
                </a:solidFill>
              </a:rPr>
              <a:t>Iz ROM memorije se učitava BIOS (Basic Input/Output System)</a:t>
            </a:r>
          </a:p>
          <a:p>
            <a:pPr lvl="1">
              <a:lnSpc>
                <a:spcPct val="90000"/>
              </a:lnSpc>
              <a:buClr>
                <a:schemeClr val="accent1"/>
              </a:buClr>
              <a:buSzPct val="75000"/>
              <a:buFont typeface="Wingdings" pitchFamily="2" charset="2"/>
              <a:buChar char="Ø"/>
            </a:pPr>
            <a:r>
              <a:rPr lang="sr-Latn-CS" b="1">
                <a:solidFill>
                  <a:schemeClr val="accent1"/>
                </a:solidFill>
              </a:rPr>
              <a:t>Operativni sistem se učitava sa hard diska u </a:t>
            </a:r>
            <a:r>
              <a:rPr lang="sr-Latn-CS" b="1">
                <a:solidFill>
                  <a:schemeClr val="hlink"/>
                </a:solidFill>
              </a:rPr>
              <a:t>RAM</a:t>
            </a:r>
          </a:p>
          <a:p>
            <a:pPr lvl="1">
              <a:lnSpc>
                <a:spcPct val="90000"/>
              </a:lnSpc>
              <a:buClr>
                <a:schemeClr val="accent1"/>
              </a:buClr>
              <a:buSzPct val="75000"/>
              <a:buFont typeface="Wingdings" pitchFamily="2" charset="2"/>
              <a:buChar char="Ø"/>
            </a:pPr>
            <a:r>
              <a:rPr lang="sr-Latn-CS" b="1">
                <a:solidFill>
                  <a:schemeClr val="accent1"/>
                </a:solidFill>
              </a:rPr>
              <a:t>Sve aplikacije i fajlovi koji se koriste u aplikaciji nalaze se u RAM-u</a:t>
            </a:r>
          </a:p>
          <a:p>
            <a:pPr lvl="1">
              <a:lnSpc>
                <a:spcPct val="90000"/>
              </a:lnSpc>
              <a:buClr>
                <a:schemeClr val="accent1"/>
              </a:buClr>
              <a:buSzPct val="75000"/>
              <a:buFont typeface="Wingdings" pitchFamily="2" charset="2"/>
              <a:buChar char="Ø"/>
            </a:pPr>
            <a:r>
              <a:rPr lang="sr-Latn-CS" b="1">
                <a:solidFill>
                  <a:schemeClr val="accent1"/>
                </a:solidFill>
              </a:rPr>
              <a:t>Nakon zatvaranja aplikacije, rezultat obrade može da se sačuva na hard disku, a aplikacija se briše iz RAM-a  </a:t>
            </a:r>
          </a:p>
          <a:p>
            <a:pPr>
              <a:lnSpc>
                <a:spcPct val="90000"/>
              </a:lnSpc>
              <a:buSzPct val="75000"/>
            </a:pPr>
            <a:endParaRPr lang="sl-SI" b="1">
              <a:solidFill>
                <a:schemeClr val="accent1"/>
              </a:solidFill>
            </a:endParaRPr>
          </a:p>
        </p:txBody>
      </p:sp>
    </p:spTree>
    <p:extLst>
      <p:ext uri="{BB962C8B-B14F-4D97-AF65-F5344CB8AC3E}">
        <p14:creationId xmlns:p14="http://schemas.microsoft.com/office/powerpoint/2010/main" val="547067850"/>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a:xfrm>
            <a:off x="838200" y="241300"/>
            <a:ext cx="7772400" cy="787400"/>
          </a:xfrm>
        </p:spPr>
        <p:txBody>
          <a:bodyPr/>
          <a:lstStyle/>
          <a:p>
            <a:r>
              <a:rPr lang="sr-Latn-CS" sz="4000" b="0">
                <a:solidFill>
                  <a:schemeClr val="hlink"/>
                </a:solidFill>
                <a:latin typeface="Times New Roman" pitchFamily="18" charset="0"/>
              </a:rPr>
              <a:t>Memorije</a:t>
            </a:r>
            <a:endParaRPr lang="en-US" sz="4000" b="0">
              <a:solidFill>
                <a:schemeClr val="hlink"/>
              </a:solidFill>
              <a:latin typeface="Times New Roman" pitchFamily="18" charset="0"/>
            </a:endParaRPr>
          </a:p>
        </p:txBody>
      </p:sp>
      <p:sp>
        <p:nvSpPr>
          <p:cNvPr id="59395" name="Rectangle 3"/>
          <p:cNvSpPr>
            <a:spLocks noGrp="1" noChangeArrowheads="1"/>
          </p:cNvSpPr>
          <p:nvPr>
            <p:ph type="body" sz="half" idx="1"/>
          </p:nvPr>
        </p:nvSpPr>
        <p:spPr>
          <a:xfrm>
            <a:off x="660400" y="1333500"/>
            <a:ext cx="8483600" cy="5295900"/>
          </a:xfrm>
        </p:spPr>
        <p:txBody>
          <a:bodyPr/>
          <a:lstStyle/>
          <a:p>
            <a:pPr>
              <a:lnSpc>
                <a:spcPct val="90000"/>
              </a:lnSpc>
              <a:buSzPct val="75000"/>
            </a:pPr>
            <a:r>
              <a:rPr lang="sr-Latn-CS" b="1">
                <a:solidFill>
                  <a:schemeClr val="accent1"/>
                </a:solidFill>
              </a:rPr>
              <a:t>Povezanost</a:t>
            </a:r>
            <a:r>
              <a:rPr lang="en-US" b="1">
                <a:solidFill>
                  <a:schemeClr val="accent1"/>
                </a:solidFill>
              </a:rPr>
              <a:t> memorij</a:t>
            </a:r>
            <a:r>
              <a:rPr lang="sr-Latn-CS" b="1">
                <a:solidFill>
                  <a:schemeClr val="accent1"/>
                </a:solidFill>
              </a:rPr>
              <a:t>a</a:t>
            </a:r>
            <a:r>
              <a:rPr lang="en-US" b="1">
                <a:solidFill>
                  <a:schemeClr val="accent1"/>
                </a:solidFill>
              </a:rPr>
              <a:t> u ra</a:t>
            </a:r>
            <a:r>
              <a:rPr lang="sr-Latn-CS" b="1">
                <a:solidFill>
                  <a:schemeClr val="accent1"/>
                </a:solidFill>
              </a:rPr>
              <a:t>č</a:t>
            </a:r>
            <a:r>
              <a:rPr lang="en-US" b="1">
                <a:solidFill>
                  <a:schemeClr val="accent1"/>
                </a:solidFill>
              </a:rPr>
              <a:t>unarskom sistemu</a:t>
            </a:r>
            <a:endParaRPr lang="sr-Latn-CS" b="1">
              <a:solidFill>
                <a:schemeClr val="accent1"/>
              </a:solidFill>
            </a:endParaRPr>
          </a:p>
          <a:p>
            <a:pPr>
              <a:lnSpc>
                <a:spcPct val="90000"/>
              </a:lnSpc>
              <a:buSzPct val="75000"/>
            </a:pPr>
            <a:endParaRPr lang="sr-Latn-CS" b="1">
              <a:solidFill>
                <a:schemeClr val="accent1"/>
              </a:solidFill>
            </a:endParaRPr>
          </a:p>
          <a:p>
            <a:pPr>
              <a:lnSpc>
                <a:spcPct val="90000"/>
              </a:lnSpc>
              <a:buSzPct val="75000"/>
            </a:pPr>
            <a:endParaRPr lang="sr-Latn-CS" b="1">
              <a:solidFill>
                <a:schemeClr val="accent1"/>
              </a:solidFill>
            </a:endParaRPr>
          </a:p>
          <a:p>
            <a:pPr>
              <a:lnSpc>
                <a:spcPct val="90000"/>
              </a:lnSpc>
              <a:buSzPct val="75000"/>
            </a:pPr>
            <a:endParaRPr lang="sr-Latn-CS" b="1">
              <a:solidFill>
                <a:schemeClr val="accent1"/>
              </a:solidFill>
            </a:endParaRPr>
          </a:p>
          <a:p>
            <a:pPr>
              <a:lnSpc>
                <a:spcPct val="90000"/>
              </a:lnSpc>
              <a:buSzPct val="75000"/>
            </a:pPr>
            <a:endParaRPr lang="sr-Latn-CS" b="1">
              <a:solidFill>
                <a:schemeClr val="accent1"/>
              </a:solidFill>
            </a:endParaRPr>
          </a:p>
          <a:p>
            <a:pPr>
              <a:lnSpc>
                <a:spcPct val="90000"/>
              </a:lnSpc>
              <a:buSzPct val="75000"/>
            </a:pPr>
            <a:r>
              <a:rPr lang="sr-Latn-CS" b="1">
                <a:solidFill>
                  <a:schemeClr val="accent1"/>
                </a:solidFill>
              </a:rPr>
              <a:t>Virtuelna memorija je deo hard diska koji čuva kopiju sadržaja RAM memorije koji se ređe koristi i tako oslobađa RAM za nove aplikacije</a:t>
            </a:r>
          </a:p>
          <a:p>
            <a:pPr>
              <a:lnSpc>
                <a:spcPct val="90000"/>
              </a:lnSpc>
              <a:buSzPct val="75000"/>
            </a:pPr>
            <a:r>
              <a:rPr lang="sr-Latn-CS" b="1">
                <a:solidFill>
                  <a:schemeClr val="accent1"/>
                </a:solidFill>
              </a:rPr>
              <a:t>Keš memorija ubrzava rad CPU sa RAM memorijom</a:t>
            </a:r>
            <a:endParaRPr lang="sl-SI" b="1">
              <a:solidFill>
                <a:schemeClr val="accent1"/>
              </a:solidFill>
            </a:endParaRPr>
          </a:p>
        </p:txBody>
      </p:sp>
      <p:sp>
        <p:nvSpPr>
          <p:cNvPr id="59396" name="Rectangle 4"/>
          <p:cNvSpPr>
            <a:spLocks noChangeArrowheads="1"/>
          </p:cNvSpPr>
          <p:nvPr/>
        </p:nvSpPr>
        <p:spPr bwMode="auto">
          <a:xfrm>
            <a:off x="685800" y="2333625"/>
            <a:ext cx="1066800" cy="1143000"/>
          </a:xfrm>
          <a:prstGeom prst="rect">
            <a:avLst/>
          </a:prstGeom>
          <a:solidFill>
            <a:srgbClr val="FFFF99"/>
          </a:solidFill>
          <a:ln w="9525">
            <a:solidFill>
              <a:schemeClr val="tx1"/>
            </a:solidFill>
            <a:miter lim="800000"/>
            <a:headEnd/>
            <a:tailEnd/>
          </a:ln>
          <a:effectLst/>
        </p:spPr>
        <p:txBody>
          <a:bodyPr wrap="none" anchor="ctr"/>
          <a:lstStyle/>
          <a:p>
            <a:endParaRPr lang="en-US"/>
          </a:p>
        </p:txBody>
      </p:sp>
      <p:sp>
        <p:nvSpPr>
          <p:cNvPr id="59397" name="Rectangle 5"/>
          <p:cNvSpPr>
            <a:spLocks noChangeArrowheads="1"/>
          </p:cNvSpPr>
          <p:nvPr/>
        </p:nvSpPr>
        <p:spPr bwMode="auto">
          <a:xfrm>
            <a:off x="2219325" y="2324100"/>
            <a:ext cx="838200" cy="1114425"/>
          </a:xfrm>
          <a:prstGeom prst="rect">
            <a:avLst/>
          </a:prstGeom>
          <a:solidFill>
            <a:srgbClr val="FF6600"/>
          </a:solidFill>
          <a:ln w="9525">
            <a:solidFill>
              <a:schemeClr val="tx1"/>
            </a:solidFill>
            <a:miter lim="800000"/>
            <a:headEnd/>
            <a:tailEnd/>
          </a:ln>
          <a:effectLst/>
        </p:spPr>
        <p:txBody>
          <a:bodyPr wrap="none" anchor="ctr"/>
          <a:lstStyle/>
          <a:p>
            <a:endParaRPr lang="en-US"/>
          </a:p>
        </p:txBody>
      </p:sp>
      <p:sp>
        <p:nvSpPr>
          <p:cNvPr id="59398" name="Rectangle 6"/>
          <p:cNvSpPr>
            <a:spLocks noChangeArrowheads="1"/>
          </p:cNvSpPr>
          <p:nvPr/>
        </p:nvSpPr>
        <p:spPr bwMode="auto">
          <a:xfrm>
            <a:off x="3552825" y="2333625"/>
            <a:ext cx="1066800" cy="1143000"/>
          </a:xfrm>
          <a:prstGeom prst="rect">
            <a:avLst/>
          </a:prstGeom>
          <a:solidFill>
            <a:srgbClr val="66FF33"/>
          </a:solidFill>
          <a:ln w="9525">
            <a:solidFill>
              <a:schemeClr val="tx1"/>
            </a:solidFill>
            <a:miter lim="800000"/>
            <a:headEnd/>
            <a:tailEnd/>
          </a:ln>
          <a:effectLst/>
        </p:spPr>
        <p:txBody>
          <a:bodyPr wrap="none" anchor="ctr"/>
          <a:lstStyle/>
          <a:p>
            <a:endParaRPr lang="en-US"/>
          </a:p>
        </p:txBody>
      </p:sp>
      <p:sp>
        <p:nvSpPr>
          <p:cNvPr id="59399" name="Text Box 7"/>
          <p:cNvSpPr txBox="1">
            <a:spLocks noChangeArrowheads="1"/>
          </p:cNvSpPr>
          <p:nvPr/>
        </p:nvSpPr>
        <p:spPr bwMode="auto">
          <a:xfrm>
            <a:off x="733425" y="2638425"/>
            <a:ext cx="914400" cy="457200"/>
          </a:xfrm>
          <a:prstGeom prst="rect">
            <a:avLst/>
          </a:prstGeom>
          <a:noFill/>
          <a:ln w="9525">
            <a:noFill/>
            <a:miter lim="800000"/>
            <a:headEnd/>
            <a:tailEnd/>
          </a:ln>
          <a:effectLst/>
        </p:spPr>
        <p:txBody>
          <a:bodyPr>
            <a:spAutoFit/>
          </a:bodyPr>
          <a:lstStyle/>
          <a:p>
            <a:pPr algn="ctr" eaLnBrk="1" hangingPunct="1">
              <a:spcBef>
                <a:spcPct val="50000"/>
              </a:spcBef>
            </a:pPr>
            <a:r>
              <a:rPr lang="en-US" sz="2400" b="1">
                <a:latin typeface="Times New Roman" pitchFamily="18" charset="0"/>
              </a:rPr>
              <a:t>CPU</a:t>
            </a:r>
          </a:p>
        </p:txBody>
      </p:sp>
      <p:sp>
        <p:nvSpPr>
          <p:cNvPr id="59400" name="Line 8"/>
          <p:cNvSpPr>
            <a:spLocks noChangeShapeType="1"/>
          </p:cNvSpPr>
          <p:nvPr/>
        </p:nvSpPr>
        <p:spPr bwMode="auto">
          <a:xfrm>
            <a:off x="1743075" y="2867025"/>
            <a:ext cx="476250" cy="1588"/>
          </a:xfrm>
          <a:prstGeom prst="line">
            <a:avLst/>
          </a:prstGeom>
          <a:noFill/>
          <a:ln w="57150">
            <a:solidFill>
              <a:schemeClr val="tx1"/>
            </a:solidFill>
            <a:round/>
            <a:headEnd type="triangle" w="med" len="med"/>
            <a:tailEnd type="triangle" w="med" len="med"/>
          </a:ln>
          <a:effectLst/>
        </p:spPr>
        <p:txBody>
          <a:bodyPr wrap="none" anchor="ctr"/>
          <a:lstStyle/>
          <a:p>
            <a:endParaRPr lang="en-US"/>
          </a:p>
        </p:txBody>
      </p:sp>
      <p:sp>
        <p:nvSpPr>
          <p:cNvPr id="59401" name="Line 9"/>
          <p:cNvSpPr>
            <a:spLocks noChangeShapeType="1"/>
          </p:cNvSpPr>
          <p:nvPr/>
        </p:nvSpPr>
        <p:spPr bwMode="auto">
          <a:xfrm>
            <a:off x="3057525" y="2867025"/>
            <a:ext cx="485775" cy="1588"/>
          </a:xfrm>
          <a:prstGeom prst="line">
            <a:avLst/>
          </a:prstGeom>
          <a:noFill/>
          <a:ln w="57150">
            <a:solidFill>
              <a:schemeClr val="tx1"/>
            </a:solidFill>
            <a:round/>
            <a:headEnd type="triangle" w="med" len="med"/>
            <a:tailEnd type="triangle" w="med" len="med"/>
          </a:ln>
          <a:effectLst/>
        </p:spPr>
        <p:txBody>
          <a:bodyPr wrap="none" anchor="ctr"/>
          <a:lstStyle/>
          <a:p>
            <a:endParaRPr lang="en-US"/>
          </a:p>
        </p:txBody>
      </p:sp>
      <p:sp>
        <p:nvSpPr>
          <p:cNvPr id="59402" name="Text Box 10"/>
          <p:cNvSpPr txBox="1">
            <a:spLocks noChangeArrowheads="1"/>
          </p:cNvSpPr>
          <p:nvPr/>
        </p:nvSpPr>
        <p:spPr bwMode="auto">
          <a:xfrm>
            <a:off x="3552825" y="2670175"/>
            <a:ext cx="1019175" cy="396875"/>
          </a:xfrm>
          <a:prstGeom prst="rect">
            <a:avLst/>
          </a:prstGeom>
          <a:noFill/>
          <a:ln w="9525">
            <a:noFill/>
            <a:miter lim="800000"/>
            <a:headEnd/>
            <a:tailEnd/>
          </a:ln>
          <a:effectLst/>
        </p:spPr>
        <p:txBody>
          <a:bodyPr>
            <a:spAutoFit/>
          </a:bodyPr>
          <a:lstStyle/>
          <a:p>
            <a:pPr algn="ctr" eaLnBrk="1" hangingPunct="1">
              <a:spcBef>
                <a:spcPct val="50000"/>
              </a:spcBef>
            </a:pPr>
            <a:r>
              <a:rPr lang="en-US" sz="2000" b="1">
                <a:latin typeface="Times New Roman" pitchFamily="18" charset="0"/>
              </a:rPr>
              <a:t>RAM</a:t>
            </a:r>
          </a:p>
        </p:txBody>
      </p:sp>
      <p:sp>
        <p:nvSpPr>
          <p:cNvPr id="59403" name="Text Box 11"/>
          <p:cNvSpPr txBox="1">
            <a:spLocks noChangeArrowheads="1"/>
          </p:cNvSpPr>
          <p:nvPr/>
        </p:nvSpPr>
        <p:spPr bwMode="auto">
          <a:xfrm>
            <a:off x="2266950" y="2686050"/>
            <a:ext cx="762000" cy="396875"/>
          </a:xfrm>
          <a:prstGeom prst="rect">
            <a:avLst/>
          </a:prstGeom>
          <a:noFill/>
          <a:ln w="9525">
            <a:noFill/>
            <a:miter lim="800000"/>
            <a:headEnd/>
            <a:tailEnd/>
          </a:ln>
          <a:effectLst/>
        </p:spPr>
        <p:txBody>
          <a:bodyPr>
            <a:spAutoFit/>
          </a:bodyPr>
          <a:lstStyle/>
          <a:p>
            <a:pPr algn="ctr" eaLnBrk="1" hangingPunct="1">
              <a:spcBef>
                <a:spcPct val="50000"/>
              </a:spcBef>
            </a:pPr>
            <a:r>
              <a:rPr lang="en-US" sz="2000" b="1">
                <a:latin typeface="Times New Roman" pitchFamily="18" charset="0"/>
              </a:rPr>
              <a:t>Ke</a:t>
            </a:r>
            <a:r>
              <a:rPr lang="sr-Latn-BA" sz="2000" b="1">
                <a:latin typeface="Times New Roman" pitchFamily="18" charset="0"/>
              </a:rPr>
              <a:t>š</a:t>
            </a:r>
            <a:endParaRPr lang="en-US" sz="2000" b="1">
              <a:latin typeface="Times New Roman" pitchFamily="18" charset="0"/>
            </a:endParaRPr>
          </a:p>
        </p:txBody>
      </p:sp>
      <p:sp>
        <p:nvSpPr>
          <p:cNvPr id="59404" name="Rectangle 12"/>
          <p:cNvSpPr>
            <a:spLocks noChangeArrowheads="1"/>
          </p:cNvSpPr>
          <p:nvPr/>
        </p:nvSpPr>
        <p:spPr bwMode="auto">
          <a:xfrm>
            <a:off x="5105400" y="2333625"/>
            <a:ext cx="1257300" cy="1143000"/>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59405" name="Line 13"/>
          <p:cNvSpPr>
            <a:spLocks noChangeShapeType="1"/>
          </p:cNvSpPr>
          <p:nvPr/>
        </p:nvSpPr>
        <p:spPr bwMode="auto">
          <a:xfrm>
            <a:off x="4619625" y="2857500"/>
            <a:ext cx="485775" cy="1588"/>
          </a:xfrm>
          <a:prstGeom prst="line">
            <a:avLst/>
          </a:prstGeom>
          <a:noFill/>
          <a:ln w="57150">
            <a:solidFill>
              <a:schemeClr val="tx1"/>
            </a:solidFill>
            <a:round/>
            <a:headEnd type="triangle" w="med" len="med"/>
            <a:tailEnd type="triangle" w="med" len="med"/>
          </a:ln>
          <a:effectLst/>
        </p:spPr>
        <p:txBody>
          <a:bodyPr wrap="none" anchor="ctr"/>
          <a:lstStyle/>
          <a:p>
            <a:endParaRPr lang="en-US"/>
          </a:p>
        </p:txBody>
      </p:sp>
      <p:sp>
        <p:nvSpPr>
          <p:cNvPr id="59406" name="Rectangle 14"/>
          <p:cNvSpPr>
            <a:spLocks noChangeArrowheads="1"/>
          </p:cNvSpPr>
          <p:nvPr/>
        </p:nvSpPr>
        <p:spPr bwMode="auto">
          <a:xfrm>
            <a:off x="6324600" y="2333625"/>
            <a:ext cx="2105025" cy="1143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59407" name="Text Box 15"/>
          <p:cNvSpPr txBox="1">
            <a:spLocks noChangeArrowheads="1"/>
          </p:cNvSpPr>
          <p:nvPr/>
        </p:nvSpPr>
        <p:spPr bwMode="auto">
          <a:xfrm>
            <a:off x="6829425" y="2670175"/>
            <a:ext cx="1019175" cy="396875"/>
          </a:xfrm>
          <a:prstGeom prst="rect">
            <a:avLst/>
          </a:prstGeom>
          <a:noFill/>
          <a:ln w="9525">
            <a:noFill/>
            <a:miter lim="800000"/>
            <a:headEnd/>
            <a:tailEnd/>
          </a:ln>
          <a:effectLst/>
        </p:spPr>
        <p:txBody>
          <a:bodyPr>
            <a:spAutoFit/>
          </a:bodyPr>
          <a:lstStyle/>
          <a:p>
            <a:pPr algn="ctr" eaLnBrk="1" hangingPunct="1">
              <a:spcBef>
                <a:spcPct val="50000"/>
              </a:spcBef>
            </a:pPr>
            <a:r>
              <a:rPr lang="en-US" sz="2000" b="1">
                <a:solidFill>
                  <a:schemeClr val="bg1"/>
                </a:solidFill>
                <a:latin typeface="Times New Roman" pitchFamily="18" charset="0"/>
              </a:rPr>
              <a:t>Disk</a:t>
            </a:r>
          </a:p>
        </p:txBody>
      </p:sp>
      <p:sp>
        <p:nvSpPr>
          <p:cNvPr id="59408" name="Text Box 16"/>
          <p:cNvSpPr txBox="1">
            <a:spLocks noChangeArrowheads="1"/>
          </p:cNvSpPr>
          <p:nvPr/>
        </p:nvSpPr>
        <p:spPr bwMode="auto">
          <a:xfrm>
            <a:off x="5124450" y="2641600"/>
            <a:ext cx="1266825" cy="669925"/>
          </a:xfrm>
          <a:prstGeom prst="rect">
            <a:avLst/>
          </a:prstGeom>
          <a:noFill/>
          <a:ln w="9525">
            <a:noFill/>
            <a:miter lim="800000"/>
            <a:headEnd/>
            <a:tailEnd/>
          </a:ln>
          <a:effectLst/>
        </p:spPr>
        <p:txBody>
          <a:bodyPr>
            <a:spAutoFit/>
          </a:bodyPr>
          <a:lstStyle/>
          <a:p>
            <a:pPr algn="ctr" eaLnBrk="1" hangingPunct="1">
              <a:lnSpc>
                <a:spcPct val="70000"/>
              </a:lnSpc>
              <a:spcBef>
                <a:spcPct val="50000"/>
              </a:spcBef>
            </a:pPr>
            <a:r>
              <a:rPr lang="en-US" sz="2000" b="1">
                <a:latin typeface="Times New Roman" pitchFamily="18" charset="0"/>
              </a:rPr>
              <a:t>Virtuelna</a:t>
            </a:r>
          </a:p>
          <a:p>
            <a:pPr algn="ctr" eaLnBrk="1" hangingPunct="1">
              <a:lnSpc>
                <a:spcPct val="70000"/>
              </a:lnSpc>
              <a:spcBef>
                <a:spcPct val="50000"/>
              </a:spcBef>
            </a:pPr>
            <a:r>
              <a:rPr lang="en-US" sz="2000" b="1">
                <a:latin typeface="Times New Roman" pitchFamily="18" charset="0"/>
              </a:rPr>
              <a:t>memorija</a:t>
            </a:r>
          </a:p>
        </p:txBody>
      </p:sp>
    </p:spTree>
    <p:extLst>
      <p:ext uri="{BB962C8B-B14F-4D97-AF65-F5344CB8AC3E}">
        <p14:creationId xmlns:p14="http://schemas.microsoft.com/office/powerpoint/2010/main" val="7318937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9396"/>
                                        </p:tgtEl>
                                        <p:attrNameLst>
                                          <p:attrName>style.visibility</p:attrName>
                                        </p:attrNameLst>
                                      </p:cBhvr>
                                      <p:to>
                                        <p:strVal val="visible"/>
                                      </p:to>
                                    </p:set>
                                    <p:animEffect transition="in" filter="dissolve">
                                      <p:cBhvr>
                                        <p:cTn id="7" dur="500"/>
                                        <p:tgtEl>
                                          <p:spTgt spid="5939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9397"/>
                                        </p:tgtEl>
                                        <p:attrNameLst>
                                          <p:attrName>style.visibility</p:attrName>
                                        </p:attrNameLst>
                                      </p:cBhvr>
                                      <p:to>
                                        <p:strVal val="visible"/>
                                      </p:to>
                                    </p:set>
                                    <p:animEffect transition="in" filter="dissolve">
                                      <p:cBhvr>
                                        <p:cTn id="10" dur="500"/>
                                        <p:tgtEl>
                                          <p:spTgt spid="5939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9398"/>
                                        </p:tgtEl>
                                        <p:attrNameLst>
                                          <p:attrName>style.visibility</p:attrName>
                                        </p:attrNameLst>
                                      </p:cBhvr>
                                      <p:to>
                                        <p:strVal val="visible"/>
                                      </p:to>
                                    </p:set>
                                    <p:animEffect transition="in" filter="dissolve">
                                      <p:cBhvr>
                                        <p:cTn id="13" dur="500"/>
                                        <p:tgtEl>
                                          <p:spTgt spid="5939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9399"/>
                                        </p:tgtEl>
                                        <p:attrNameLst>
                                          <p:attrName>style.visibility</p:attrName>
                                        </p:attrNameLst>
                                      </p:cBhvr>
                                      <p:to>
                                        <p:strVal val="visible"/>
                                      </p:to>
                                    </p:set>
                                    <p:animEffect transition="in" filter="dissolve">
                                      <p:cBhvr>
                                        <p:cTn id="16" dur="500"/>
                                        <p:tgtEl>
                                          <p:spTgt spid="59399"/>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9400"/>
                                        </p:tgtEl>
                                        <p:attrNameLst>
                                          <p:attrName>style.visibility</p:attrName>
                                        </p:attrNameLst>
                                      </p:cBhvr>
                                      <p:to>
                                        <p:strVal val="visible"/>
                                      </p:to>
                                    </p:set>
                                    <p:animEffect transition="in" filter="dissolve">
                                      <p:cBhvr>
                                        <p:cTn id="19" dur="500"/>
                                        <p:tgtEl>
                                          <p:spTgt spid="59400"/>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59401"/>
                                        </p:tgtEl>
                                        <p:attrNameLst>
                                          <p:attrName>style.visibility</p:attrName>
                                        </p:attrNameLst>
                                      </p:cBhvr>
                                      <p:to>
                                        <p:strVal val="visible"/>
                                      </p:to>
                                    </p:set>
                                    <p:animEffect transition="in" filter="dissolve">
                                      <p:cBhvr>
                                        <p:cTn id="22" dur="500"/>
                                        <p:tgtEl>
                                          <p:spTgt spid="59401"/>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59402"/>
                                        </p:tgtEl>
                                        <p:attrNameLst>
                                          <p:attrName>style.visibility</p:attrName>
                                        </p:attrNameLst>
                                      </p:cBhvr>
                                      <p:to>
                                        <p:strVal val="visible"/>
                                      </p:to>
                                    </p:set>
                                    <p:animEffect transition="in" filter="dissolve">
                                      <p:cBhvr>
                                        <p:cTn id="25" dur="500"/>
                                        <p:tgtEl>
                                          <p:spTgt spid="59402"/>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59403"/>
                                        </p:tgtEl>
                                        <p:attrNameLst>
                                          <p:attrName>style.visibility</p:attrName>
                                        </p:attrNameLst>
                                      </p:cBhvr>
                                      <p:to>
                                        <p:strVal val="visible"/>
                                      </p:to>
                                    </p:set>
                                    <p:animEffect transition="in" filter="dissolve">
                                      <p:cBhvr>
                                        <p:cTn id="28" dur="500"/>
                                        <p:tgtEl>
                                          <p:spTgt spid="59403"/>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59404"/>
                                        </p:tgtEl>
                                        <p:attrNameLst>
                                          <p:attrName>style.visibility</p:attrName>
                                        </p:attrNameLst>
                                      </p:cBhvr>
                                      <p:to>
                                        <p:strVal val="visible"/>
                                      </p:to>
                                    </p:set>
                                    <p:animEffect transition="in" filter="dissolve">
                                      <p:cBhvr>
                                        <p:cTn id="31" dur="500"/>
                                        <p:tgtEl>
                                          <p:spTgt spid="59404"/>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59405"/>
                                        </p:tgtEl>
                                        <p:attrNameLst>
                                          <p:attrName>style.visibility</p:attrName>
                                        </p:attrNameLst>
                                      </p:cBhvr>
                                      <p:to>
                                        <p:strVal val="visible"/>
                                      </p:to>
                                    </p:set>
                                    <p:animEffect transition="in" filter="dissolve">
                                      <p:cBhvr>
                                        <p:cTn id="34" dur="500"/>
                                        <p:tgtEl>
                                          <p:spTgt spid="59405"/>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59406"/>
                                        </p:tgtEl>
                                        <p:attrNameLst>
                                          <p:attrName>style.visibility</p:attrName>
                                        </p:attrNameLst>
                                      </p:cBhvr>
                                      <p:to>
                                        <p:strVal val="visible"/>
                                      </p:to>
                                    </p:set>
                                    <p:animEffect transition="in" filter="dissolve">
                                      <p:cBhvr>
                                        <p:cTn id="37" dur="500"/>
                                        <p:tgtEl>
                                          <p:spTgt spid="59406"/>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59407"/>
                                        </p:tgtEl>
                                        <p:attrNameLst>
                                          <p:attrName>style.visibility</p:attrName>
                                        </p:attrNameLst>
                                      </p:cBhvr>
                                      <p:to>
                                        <p:strVal val="visible"/>
                                      </p:to>
                                    </p:set>
                                    <p:animEffect transition="in" filter="dissolve">
                                      <p:cBhvr>
                                        <p:cTn id="40" dur="500"/>
                                        <p:tgtEl>
                                          <p:spTgt spid="59407"/>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59408"/>
                                        </p:tgtEl>
                                        <p:attrNameLst>
                                          <p:attrName>style.visibility</p:attrName>
                                        </p:attrNameLst>
                                      </p:cBhvr>
                                      <p:to>
                                        <p:strVal val="visible"/>
                                      </p:to>
                                    </p:set>
                                    <p:animEffect transition="in" filter="dissolve">
                                      <p:cBhvr>
                                        <p:cTn id="43" dur="500"/>
                                        <p:tgtEl>
                                          <p:spTgt spid="59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animBg="1"/>
      <p:bldP spid="59397" grpId="0" animBg="1"/>
      <p:bldP spid="59398" grpId="0" animBg="1"/>
      <p:bldP spid="59399" grpId="0"/>
      <p:bldP spid="59400" grpId="0" animBg="1"/>
      <p:bldP spid="59401" grpId="0" animBg="1"/>
      <p:bldP spid="59402" grpId="0"/>
      <p:bldP spid="59403" grpId="0"/>
      <p:bldP spid="59404" grpId="0" animBg="1"/>
      <p:bldP spid="59405" grpId="0" animBg="1"/>
      <p:bldP spid="59406" grpId="0" animBg="1"/>
      <p:bldP spid="59407" grpId="0"/>
      <p:bldP spid="59408" grpId="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a:xfrm>
            <a:off x="533400" y="228600"/>
            <a:ext cx="7772400" cy="1143000"/>
          </a:xfrm>
        </p:spPr>
        <p:txBody>
          <a:bodyPr/>
          <a:lstStyle/>
          <a:p>
            <a:r>
              <a:rPr lang="sl-SI" b="0">
                <a:solidFill>
                  <a:schemeClr val="hlink"/>
                </a:solidFill>
                <a:latin typeface="Times New Roman" pitchFamily="18" charset="0"/>
              </a:rPr>
              <a:t>Memorij</a:t>
            </a:r>
            <a:r>
              <a:rPr lang="en-US" b="0">
                <a:solidFill>
                  <a:schemeClr val="hlink"/>
                </a:solidFill>
                <a:latin typeface="Times New Roman" pitchFamily="18" charset="0"/>
              </a:rPr>
              <a:t>e</a:t>
            </a:r>
            <a:r>
              <a:rPr lang="sl-SI">
                <a:solidFill>
                  <a:schemeClr val="tx1"/>
                </a:solidFill>
                <a:latin typeface="Times New Roman" pitchFamily="18" charset="0"/>
              </a:rPr>
              <a:t/>
            </a:r>
            <a:br>
              <a:rPr lang="sl-SI">
                <a:solidFill>
                  <a:schemeClr val="tx1"/>
                </a:solidFill>
                <a:latin typeface="Times New Roman" pitchFamily="18" charset="0"/>
              </a:rPr>
            </a:br>
            <a:endParaRPr lang="en-US">
              <a:solidFill>
                <a:schemeClr val="hlink"/>
              </a:solidFill>
              <a:latin typeface="Times New Roman" pitchFamily="18" charset="0"/>
            </a:endParaRPr>
          </a:p>
        </p:txBody>
      </p:sp>
      <p:sp>
        <p:nvSpPr>
          <p:cNvPr id="60419" name="Rectangle 3"/>
          <p:cNvSpPr>
            <a:spLocks noGrp="1" noChangeArrowheads="1"/>
          </p:cNvSpPr>
          <p:nvPr>
            <p:ph type="body" sz="half" idx="1"/>
          </p:nvPr>
        </p:nvSpPr>
        <p:spPr>
          <a:xfrm>
            <a:off x="304800" y="990600"/>
            <a:ext cx="8153400" cy="2895600"/>
          </a:xfrm>
        </p:spPr>
        <p:txBody>
          <a:bodyPr/>
          <a:lstStyle/>
          <a:p>
            <a:pPr>
              <a:buFont typeface="Marlett" pitchFamily="2" charset="2"/>
              <a:buChar char="g"/>
            </a:pPr>
            <a:r>
              <a:rPr lang="en-US" b="1">
                <a:solidFill>
                  <a:schemeClr val="accent1"/>
                </a:solidFill>
              </a:rPr>
              <a:t>Unutra</a:t>
            </a:r>
            <a:r>
              <a:rPr lang="sr-Latn-CS" b="1">
                <a:solidFill>
                  <a:schemeClr val="accent1"/>
                </a:solidFill>
              </a:rPr>
              <a:t>šnja (osnovna)</a:t>
            </a:r>
            <a:r>
              <a:rPr lang="sl-SI" b="1">
                <a:solidFill>
                  <a:schemeClr val="accent1"/>
                </a:solidFill>
              </a:rPr>
              <a:t> memorija je v</a:t>
            </a:r>
            <a:r>
              <a:rPr lang="en-US" b="1">
                <a:solidFill>
                  <a:schemeClr val="accent1"/>
                </a:solidFill>
              </a:rPr>
              <a:t>eoma brza, ali je sporija od mikroprocesora</a:t>
            </a:r>
          </a:p>
          <a:p>
            <a:pPr lvl="1">
              <a:buClr>
                <a:schemeClr val="accent1"/>
              </a:buClr>
              <a:buFont typeface="Wingdings" pitchFamily="2" charset="2"/>
              <a:buChar char="Ø"/>
            </a:pPr>
            <a:r>
              <a:rPr lang="en-US" b="1"/>
              <a:t>Ke</a:t>
            </a:r>
            <a:r>
              <a:rPr lang="sr-Latn-BA" b="1"/>
              <a:t>š</a:t>
            </a:r>
            <a:r>
              <a:rPr lang="en-US" b="1"/>
              <a:t>-memorija je br</a:t>
            </a:r>
            <a:r>
              <a:rPr lang="sr-Latn-BA" b="1"/>
              <a:t>ž</a:t>
            </a:r>
            <a:r>
              <a:rPr lang="en-US" b="1"/>
              <a:t>a i slu</a:t>
            </a:r>
            <a:r>
              <a:rPr lang="sr-Latn-BA" b="1"/>
              <a:t>ž</a:t>
            </a:r>
            <a:r>
              <a:rPr lang="en-US" b="1"/>
              <a:t>i kao posrednik izme</a:t>
            </a:r>
            <a:r>
              <a:rPr lang="sr-Latn-BA" b="1"/>
              <a:t>đ</a:t>
            </a:r>
            <a:r>
              <a:rPr lang="en-US" b="1"/>
              <a:t>u mikroprocesora i unutra</a:t>
            </a:r>
            <a:r>
              <a:rPr lang="sr-Latn-BA" b="1"/>
              <a:t>š</a:t>
            </a:r>
            <a:r>
              <a:rPr lang="en-US" b="1"/>
              <a:t>nje memorije</a:t>
            </a:r>
            <a:endParaRPr lang="sr-Latn-CS" b="1"/>
          </a:p>
          <a:p>
            <a:pPr lvl="1">
              <a:buClr>
                <a:schemeClr val="accent1"/>
              </a:buClr>
              <a:buFont typeface="Wingdings" pitchFamily="2" charset="2"/>
              <a:buChar char="Ø"/>
            </a:pPr>
            <a:r>
              <a:rPr lang="en-US" b="1"/>
              <a:t>Mo</a:t>
            </a:r>
            <a:r>
              <a:rPr lang="sr-Latn-BA" b="1"/>
              <a:t>ž</a:t>
            </a:r>
            <a:r>
              <a:rPr lang="en-US" b="1"/>
              <a:t>e se nalaziti unutar samog mikroprocesora ili izvan njega</a:t>
            </a:r>
          </a:p>
        </p:txBody>
      </p:sp>
      <p:sp>
        <p:nvSpPr>
          <p:cNvPr id="60420" name="Rectangle 4"/>
          <p:cNvSpPr>
            <a:spLocks noChangeArrowheads="1"/>
          </p:cNvSpPr>
          <p:nvPr/>
        </p:nvSpPr>
        <p:spPr bwMode="auto">
          <a:xfrm>
            <a:off x="609600" y="4343400"/>
            <a:ext cx="1066800" cy="1143000"/>
          </a:xfrm>
          <a:prstGeom prst="rect">
            <a:avLst/>
          </a:prstGeom>
          <a:solidFill>
            <a:srgbClr val="FFFF99"/>
          </a:solidFill>
          <a:ln w="9525">
            <a:solidFill>
              <a:schemeClr val="tx1"/>
            </a:solidFill>
            <a:miter lim="800000"/>
            <a:headEnd/>
            <a:tailEnd/>
          </a:ln>
          <a:effectLst/>
        </p:spPr>
        <p:txBody>
          <a:bodyPr wrap="none" anchor="ctr"/>
          <a:lstStyle/>
          <a:p>
            <a:endParaRPr lang="en-US"/>
          </a:p>
        </p:txBody>
      </p:sp>
      <p:sp>
        <p:nvSpPr>
          <p:cNvPr id="60421" name="Rectangle 5"/>
          <p:cNvSpPr>
            <a:spLocks noChangeArrowheads="1"/>
          </p:cNvSpPr>
          <p:nvPr/>
        </p:nvSpPr>
        <p:spPr bwMode="auto">
          <a:xfrm>
            <a:off x="1981200" y="4648200"/>
            <a:ext cx="838200" cy="533400"/>
          </a:xfrm>
          <a:prstGeom prst="rect">
            <a:avLst/>
          </a:prstGeom>
          <a:solidFill>
            <a:srgbClr val="FF6600"/>
          </a:solidFill>
          <a:ln w="9525">
            <a:solidFill>
              <a:schemeClr val="tx1"/>
            </a:solidFill>
            <a:miter lim="800000"/>
            <a:headEnd/>
            <a:tailEnd/>
          </a:ln>
          <a:effectLst/>
        </p:spPr>
        <p:txBody>
          <a:bodyPr wrap="none" anchor="ctr"/>
          <a:lstStyle/>
          <a:p>
            <a:endParaRPr lang="en-US"/>
          </a:p>
        </p:txBody>
      </p:sp>
      <p:sp>
        <p:nvSpPr>
          <p:cNvPr id="60422" name="Rectangle 6"/>
          <p:cNvSpPr>
            <a:spLocks noChangeArrowheads="1"/>
          </p:cNvSpPr>
          <p:nvPr/>
        </p:nvSpPr>
        <p:spPr bwMode="auto">
          <a:xfrm>
            <a:off x="3200400" y="4343400"/>
            <a:ext cx="1447800" cy="1143000"/>
          </a:xfrm>
          <a:prstGeom prst="rect">
            <a:avLst/>
          </a:prstGeom>
          <a:solidFill>
            <a:srgbClr val="66FF33"/>
          </a:solidFill>
          <a:ln w="9525">
            <a:solidFill>
              <a:schemeClr val="tx1"/>
            </a:solidFill>
            <a:miter lim="800000"/>
            <a:headEnd/>
            <a:tailEnd/>
          </a:ln>
          <a:effectLst/>
        </p:spPr>
        <p:txBody>
          <a:bodyPr wrap="none" anchor="ctr"/>
          <a:lstStyle/>
          <a:p>
            <a:endParaRPr lang="en-US"/>
          </a:p>
        </p:txBody>
      </p:sp>
      <p:sp>
        <p:nvSpPr>
          <p:cNvPr id="60423" name="Text Box 7"/>
          <p:cNvSpPr txBox="1">
            <a:spLocks noChangeArrowheads="1"/>
          </p:cNvSpPr>
          <p:nvPr/>
        </p:nvSpPr>
        <p:spPr bwMode="auto">
          <a:xfrm>
            <a:off x="685800" y="4572000"/>
            <a:ext cx="914400" cy="457200"/>
          </a:xfrm>
          <a:prstGeom prst="rect">
            <a:avLst/>
          </a:prstGeom>
          <a:noFill/>
          <a:ln w="9525">
            <a:noFill/>
            <a:miter lim="800000"/>
            <a:headEnd/>
            <a:tailEnd/>
          </a:ln>
          <a:effectLst/>
        </p:spPr>
        <p:txBody>
          <a:bodyPr>
            <a:spAutoFit/>
          </a:bodyPr>
          <a:lstStyle/>
          <a:p>
            <a:pPr algn="ctr" eaLnBrk="1" hangingPunct="1">
              <a:spcBef>
                <a:spcPct val="50000"/>
              </a:spcBef>
            </a:pPr>
            <a:r>
              <a:rPr lang="en-US" sz="2400" b="1">
                <a:latin typeface="Times New Roman" pitchFamily="18" charset="0"/>
              </a:rPr>
              <a:t>CPU</a:t>
            </a:r>
          </a:p>
        </p:txBody>
      </p:sp>
      <p:sp>
        <p:nvSpPr>
          <p:cNvPr id="60424" name="Line 8"/>
          <p:cNvSpPr>
            <a:spLocks noChangeShapeType="1"/>
          </p:cNvSpPr>
          <p:nvPr/>
        </p:nvSpPr>
        <p:spPr bwMode="auto">
          <a:xfrm>
            <a:off x="1676400" y="4876800"/>
            <a:ext cx="304800" cy="1588"/>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60425" name="Line 9"/>
          <p:cNvSpPr>
            <a:spLocks noChangeShapeType="1"/>
          </p:cNvSpPr>
          <p:nvPr/>
        </p:nvSpPr>
        <p:spPr bwMode="auto">
          <a:xfrm>
            <a:off x="2819400" y="4876800"/>
            <a:ext cx="381000" cy="1588"/>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60426" name="Text Box 10"/>
          <p:cNvSpPr txBox="1">
            <a:spLocks noChangeArrowheads="1"/>
          </p:cNvSpPr>
          <p:nvPr/>
        </p:nvSpPr>
        <p:spPr bwMode="auto">
          <a:xfrm>
            <a:off x="3200400" y="4556125"/>
            <a:ext cx="1447800" cy="396875"/>
          </a:xfrm>
          <a:prstGeom prst="rect">
            <a:avLst/>
          </a:prstGeom>
          <a:noFill/>
          <a:ln w="9525">
            <a:noFill/>
            <a:miter lim="800000"/>
            <a:headEnd/>
            <a:tailEnd/>
          </a:ln>
          <a:effectLst/>
        </p:spPr>
        <p:txBody>
          <a:bodyPr>
            <a:spAutoFit/>
          </a:bodyPr>
          <a:lstStyle/>
          <a:p>
            <a:pPr algn="ctr" eaLnBrk="1" hangingPunct="1">
              <a:spcBef>
                <a:spcPct val="50000"/>
              </a:spcBef>
            </a:pPr>
            <a:r>
              <a:rPr lang="en-US" sz="2000" b="1">
                <a:latin typeface="Times New Roman" pitchFamily="18" charset="0"/>
              </a:rPr>
              <a:t>RAM</a:t>
            </a:r>
          </a:p>
        </p:txBody>
      </p:sp>
      <p:sp>
        <p:nvSpPr>
          <p:cNvPr id="60427" name="Text Box 11"/>
          <p:cNvSpPr txBox="1">
            <a:spLocks noChangeArrowheads="1"/>
          </p:cNvSpPr>
          <p:nvPr/>
        </p:nvSpPr>
        <p:spPr bwMode="auto">
          <a:xfrm>
            <a:off x="2057400" y="4724400"/>
            <a:ext cx="762000" cy="396875"/>
          </a:xfrm>
          <a:prstGeom prst="rect">
            <a:avLst/>
          </a:prstGeom>
          <a:noFill/>
          <a:ln w="9525">
            <a:noFill/>
            <a:miter lim="800000"/>
            <a:headEnd/>
            <a:tailEnd/>
          </a:ln>
          <a:effectLst/>
        </p:spPr>
        <p:txBody>
          <a:bodyPr>
            <a:spAutoFit/>
          </a:bodyPr>
          <a:lstStyle/>
          <a:p>
            <a:pPr algn="ctr" eaLnBrk="1" hangingPunct="1">
              <a:spcBef>
                <a:spcPct val="50000"/>
              </a:spcBef>
            </a:pPr>
            <a:r>
              <a:rPr lang="en-US" sz="2000" b="1">
                <a:latin typeface="Times New Roman" pitchFamily="18" charset="0"/>
              </a:rPr>
              <a:t>Ke</a:t>
            </a:r>
            <a:r>
              <a:rPr lang="sr-Latn-BA" sz="2000" b="1">
                <a:latin typeface="Times New Roman" pitchFamily="18" charset="0"/>
              </a:rPr>
              <a:t>š</a:t>
            </a:r>
            <a:endParaRPr lang="en-US" sz="2000" b="1">
              <a:latin typeface="Times New Roman" pitchFamily="18" charset="0"/>
            </a:endParaRPr>
          </a:p>
        </p:txBody>
      </p:sp>
      <p:sp>
        <p:nvSpPr>
          <p:cNvPr id="60428" name="Rectangle 12"/>
          <p:cNvSpPr>
            <a:spLocks noChangeArrowheads="1"/>
          </p:cNvSpPr>
          <p:nvPr/>
        </p:nvSpPr>
        <p:spPr bwMode="auto">
          <a:xfrm>
            <a:off x="4953000" y="4343400"/>
            <a:ext cx="1524000" cy="1143000"/>
          </a:xfrm>
          <a:prstGeom prst="rect">
            <a:avLst/>
          </a:prstGeom>
          <a:solidFill>
            <a:srgbClr val="FFFF99"/>
          </a:solidFill>
          <a:ln w="9525">
            <a:solidFill>
              <a:schemeClr val="tx1"/>
            </a:solidFill>
            <a:miter lim="800000"/>
            <a:headEnd/>
            <a:tailEnd/>
          </a:ln>
          <a:effectLst/>
        </p:spPr>
        <p:txBody>
          <a:bodyPr wrap="none" anchor="ctr"/>
          <a:lstStyle/>
          <a:p>
            <a:endParaRPr lang="en-US"/>
          </a:p>
        </p:txBody>
      </p:sp>
      <p:sp>
        <p:nvSpPr>
          <p:cNvPr id="60429" name="Rectangle 13"/>
          <p:cNvSpPr>
            <a:spLocks noChangeArrowheads="1"/>
          </p:cNvSpPr>
          <p:nvPr/>
        </p:nvSpPr>
        <p:spPr bwMode="auto">
          <a:xfrm>
            <a:off x="6858000" y="4343400"/>
            <a:ext cx="1447800" cy="1143000"/>
          </a:xfrm>
          <a:prstGeom prst="rect">
            <a:avLst/>
          </a:prstGeom>
          <a:solidFill>
            <a:srgbClr val="66FF33"/>
          </a:solidFill>
          <a:ln w="9525">
            <a:solidFill>
              <a:schemeClr val="tx1"/>
            </a:solidFill>
            <a:miter lim="800000"/>
            <a:headEnd/>
            <a:tailEnd/>
          </a:ln>
          <a:effectLst/>
        </p:spPr>
        <p:txBody>
          <a:bodyPr wrap="none" anchor="ctr"/>
          <a:lstStyle/>
          <a:p>
            <a:endParaRPr lang="en-US"/>
          </a:p>
        </p:txBody>
      </p:sp>
      <p:sp>
        <p:nvSpPr>
          <p:cNvPr id="60430" name="Text Box 14"/>
          <p:cNvSpPr txBox="1">
            <a:spLocks noChangeArrowheads="1"/>
          </p:cNvSpPr>
          <p:nvPr/>
        </p:nvSpPr>
        <p:spPr bwMode="auto">
          <a:xfrm>
            <a:off x="4953000" y="4648200"/>
            <a:ext cx="914400" cy="457200"/>
          </a:xfrm>
          <a:prstGeom prst="rect">
            <a:avLst/>
          </a:prstGeom>
          <a:noFill/>
          <a:ln w="9525">
            <a:noFill/>
            <a:miter lim="800000"/>
            <a:headEnd/>
            <a:tailEnd/>
          </a:ln>
          <a:effectLst/>
        </p:spPr>
        <p:txBody>
          <a:bodyPr>
            <a:spAutoFit/>
          </a:bodyPr>
          <a:lstStyle/>
          <a:p>
            <a:pPr algn="ctr" eaLnBrk="1" hangingPunct="1">
              <a:spcBef>
                <a:spcPct val="50000"/>
              </a:spcBef>
            </a:pPr>
            <a:r>
              <a:rPr lang="en-US" sz="2400" b="1">
                <a:latin typeface="Times New Roman" pitchFamily="18" charset="0"/>
              </a:rPr>
              <a:t>CPU</a:t>
            </a:r>
          </a:p>
        </p:txBody>
      </p:sp>
      <p:sp>
        <p:nvSpPr>
          <p:cNvPr id="60431" name="Line 15"/>
          <p:cNvSpPr>
            <a:spLocks noChangeShapeType="1"/>
          </p:cNvSpPr>
          <p:nvPr/>
        </p:nvSpPr>
        <p:spPr bwMode="auto">
          <a:xfrm>
            <a:off x="6477000" y="4876800"/>
            <a:ext cx="3810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60432" name="Text Box 16"/>
          <p:cNvSpPr txBox="1">
            <a:spLocks noChangeArrowheads="1"/>
          </p:cNvSpPr>
          <p:nvPr/>
        </p:nvSpPr>
        <p:spPr bwMode="auto">
          <a:xfrm>
            <a:off x="6858000" y="4556125"/>
            <a:ext cx="1447800" cy="396875"/>
          </a:xfrm>
          <a:prstGeom prst="rect">
            <a:avLst/>
          </a:prstGeom>
          <a:noFill/>
          <a:ln w="9525">
            <a:noFill/>
            <a:miter lim="800000"/>
            <a:headEnd/>
            <a:tailEnd/>
          </a:ln>
          <a:effectLst/>
        </p:spPr>
        <p:txBody>
          <a:bodyPr>
            <a:spAutoFit/>
          </a:bodyPr>
          <a:lstStyle/>
          <a:p>
            <a:pPr algn="ctr" eaLnBrk="1" hangingPunct="1">
              <a:spcBef>
                <a:spcPct val="50000"/>
              </a:spcBef>
            </a:pPr>
            <a:r>
              <a:rPr lang="en-US" sz="2000" b="1">
                <a:latin typeface="Times New Roman" pitchFamily="18" charset="0"/>
              </a:rPr>
              <a:t>RAM</a:t>
            </a:r>
          </a:p>
        </p:txBody>
      </p:sp>
      <p:sp>
        <p:nvSpPr>
          <p:cNvPr id="60433" name="Rectangle 17"/>
          <p:cNvSpPr>
            <a:spLocks noChangeArrowheads="1"/>
          </p:cNvSpPr>
          <p:nvPr/>
        </p:nvSpPr>
        <p:spPr bwMode="auto">
          <a:xfrm>
            <a:off x="5791200" y="4495800"/>
            <a:ext cx="533400" cy="762000"/>
          </a:xfrm>
          <a:prstGeom prst="rect">
            <a:avLst/>
          </a:prstGeom>
          <a:solidFill>
            <a:srgbClr val="FF6600"/>
          </a:solidFill>
          <a:ln w="9525">
            <a:solidFill>
              <a:schemeClr val="tx1"/>
            </a:solidFill>
            <a:miter lim="800000"/>
            <a:headEnd/>
            <a:tailEnd/>
          </a:ln>
          <a:effectLst/>
        </p:spPr>
        <p:txBody>
          <a:bodyPr wrap="none" anchor="ctr"/>
          <a:lstStyle/>
          <a:p>
            <a:endParaRPr lang="en-US"/>
          </a:p>
        </p:txBody>
      </p:sp>
      <p:sp>
        <p:nvSpPr>
          <p:cNvPr id="60434" name="Text Box 18"/>
          <p:cNvSpPr txBox="1">
            <a:spLocks noChangeArrowheads="1"/>
          </p:cNvSpPr>
          <p:nvPr/>
        </p:nvSpPr>
        <p:spPr bwMode="auto">
          <a:xfrm>
            <a:off x="5715000" y="4648200"/>
            <a:ext cx="685800" cy="396875"/>
          </a:xfrm>
          <a:prstGeom prst="rect">
            <a:avLst/>
          </a:prstGeom>
          <a:noFill/>
          <a:ln w="9525">
            <a:noFill/>
            <a:miter lim="800000"/>
            <a:headEnd/>
            <a:tailEnd/>
          </a:ln>
          <a:effectLst/>
        </p:spPr>
        <p:txBody>
          <a:bodyPr>
            <a:spAutoFit/>
          </a:bodyPr>
          <a:lstStyle/>
          <a:p>
            <a:pPr algn="ctr" eaLnBrk="1" hangingPunct="1">
              <a:spcBef>
                <a:spcPct val="50000"/>
              </a:spcBef>
            </a:pPr>
            <a:r>
              <a:rPr lang="en-US" sz="2000" b="1">
                <a:latin typeface="Times New Roman" pitchFamily="18" charset="0"/>
              </a:rPr>
              <a:t>Ke</a:t>
            </a:r>
            <a:r>
              <a:rPr lang="sr-Latn-BA" sz="2000" b="1">
                <a:latin typeface="Times New Roman" pitchFamily="18" charset="0"/>
              </a:rPr>
              <a:t>š</a:t>
            </a:r>
            <a:endParaRPr lang="en-US" sz="2000" b="1">
              <a:latin typeface="Times New Roman" pitchFamily="18" charset="0"/>
            </a:endParaRPr>
          </a:p>
        </p:txBody>
      </p:sp>
    </p:spTree>
    <p:extLst>
      <p:ext uri="{BB962C8B-B14F-4D97-AF65-F5344CB8AC3E}">
        <p14:creationId xmlns:p14="http://schemas.microsoft.com/office/powerpoint/2010/main" val="121458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0418"/>
                                        </p:tgtEl>
                                        <p:attrNameLst>
                                          <p:attrName>style.visibility</p:attrName>
                                        </p:attrNameLst>
                                      </p:cBhvr>
                                      <p:to>
                                        <p:strVal val="visible"/>
                                      </p:to>
                                    </p:set>
                                    <p:anim calcmode="lin" valueType="num">
                                      <p:cBhvr>
                                        <p:cTn id="7" dur="500" fill="hold"/>
                                        <p:tgtEl>
                                          <p:spTgt spid="60418"/>
                                        </p:tgtEl>
                                        <p:attrNameLst>
                                          <p:attrName>ppt_w</p:attrName>
                                        </p:attrNameLst>
                                      </p:cBhvr>
                                      <p:tavLst>
                                        <p:tav tm="0">
                                          <p:val>
                                            <p:fltVal val="0"/>
                                          </p:val>
                                        </p:tav>
                                        <p:tav tm="100000">
                                          <p:val>
                                            <p:strVal val="#ppt_w"/>
                                          </p:val>
                                        </p:tav>
                                      </p:tavLst>
                                    </p:anim>
                                    <p:anim calcmode="lin" valueType="num">
                                      <p:cBhvr>
                                        <p:cTn id="8" dur="500" fill="hold"/>
                                        <p:tgtEl>
                                          <p:spTgt spid="6041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60419">
                                            <p:txEl>
                                              <p:pRg st="0" end="0"/>
                                            </p:txEl>
                                          </p:spTgt>
                                        </p:tgtEl>
                                        <p:attrNameLst>
                                          <p:attrName>style.visibility</p:attrName>
                                        </p:attrNameLst>
                                      </p:cBhvr>
                                      <p:to>
                                        <p:strVal val="visible"/>
                                      </p:to>
                                    </p:set>
                                    <p:anim calcmode="lin" valueType="num">
                                      <p:cBhvr>
                                        <p:cTn id="12" dur="500" fill="hold"/>
                                        <p:tgtEl>
                                          <p:spTgt spid="60419">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0419">
                                            <p:txEl>
                                              <p:pRg st="0" end="0"/>
                                            </p:txEl>
                                          </p:spTgt>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60419">
                                            <p:txEl>
                                              <p:pRg st="1" end="1"/>
                                            </p:txEl>
                                          </p:spTgt>
                                        </p:tgtEl>
                                        <p:attrNameLst>
                                          <p:attrName>style.visibility</p:attrName>
                                        </p:attrNameLst>
                                      </p:cBhvr>
                                      <p:to>
                                        <p:strVal val="visible"/>
                                      </p:to>
                                    </p:set>
                                    <p:anim calcmode="lin" valueType="num">
                                      <p:cBhvr>
                                        <p:cTn id="17" dur="500" fill="hold"/>
                                        <p:tgtEl>
                                          <p:spTgt spid="60419">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60419">
                                            <p:txEl>
                                              <p:pRg st="1" end="1"/>
                                            </p:txEl>
                                          </p:spTgt>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60419">
                                            <p:txEl>
                                              <p:pRg st="2" end="2"/>
                                            </p:txEl>
                                          </p:spTgt>
                                        </p:tgtEl>
                                        <p:attrNameLst>
                                          <p:attrName>style.visibility</p:attrName>
                                        </p:attrNameLst>
                                      </p:cBhvr>
                                      <p:to>
                                        <p:strVal val="visible"/>
                                      </p:to>
                                    </p:set>
                                    <p:anim calcmode="lin" valueType="num">
                                      <p:cBhvr>
                                        <p:cTn id="22" dur="500" fill="hold"/>
                                        <p:tgtEl>
                                          <p:spTgt spid="60419">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60419">
                                            <p:txEl>
                                              <p:pRg st="2" end="2"/>
                                            </p:txEl>
                                          </p:spTgt>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9" presetClass="entr" presetSubtype="0" fill="hold" grpId="0" nodeType="afterEffect">
                                  <p:stCondLst>
                                    <p:cond delay="0"/>
                                  </p:stCondLst>
                                  <p:childTnLst>
                                    <p:set>
                                      <p:cBhvr>
                                        <p:cTn id="26" dur="1" fill="hold">
                                          <p:stCondLst>
                                            <p:cond delay="0"/>
                                          </p:stCondLst>
                                        </p:cTn>
                                        <p:tgtEl>
                                          <p:spTgt spid="60420"/>
                                        </p:tgtEl>
                                        <p:attrNameLst>
                                          <p:attrName>style.visibility</p:attrName>
                                        </p:attrNameLst>
                                      </p:cBhvr>
                                      <p:to>
                                        <p:strVal val="visible"/>
                                      </p:to>
                                    </p:set>
                                    <p:animEffect transition="in" filter="dissolve">
                                      <p:cBhvr>
                                        <p:cTn id="27" dur="500"/>
                                        <p:tgtEl>
                                          <p:spTgt spid="60420"/>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60421"/>
                                        </p:tgtEl>
                                        <p:attrNameLst>
                                          <p:attrName>style.visibility</p:attrName>
                                        </p:attrNameLst>
                                      </p:cBhvr>
                                      <p:to>
                                        <p:strVal val="visible"/>
                                      </p:to>
                                    </p:set>
                                    <p:animEffect transition="in" filter="dissolve">
                                      <p:cBhvr>
                                        <p:cTn id="30" dur="500"/>
                                        <p:tgtEl>
                                          <p:spTgt spid="60421"/>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60422"/>
                                        </p:tgtEl>
                                        <p:attrNameLst>
                                          <p:attrName>style.visibility</p:attrName>
                                        </p:attrNameLst>
                                      </p:cBhvr>
                                      <p:to>
                                        <p:strVal val="visible"/>
                                      </p:to>
                                    </p:set>
                                    <p:animEffect transition="in" filter="dissolve">
                                      <p:cBhvr>
                                        <p:cTn id="33" dur="500"/>
                                        <p:tgtEl>
                                          <p:spTgt spid="60422"/>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60423"/>
                                        </p:tgtEl>
                                        <p:attrNameLst>
                                          <p:attrName>style.visibility</p:attrName>
                                        </p:attrNameLst>
                                      </p:cBhvr>
                                      <p:to>
                                        <p:strVal val="visible"/>
                                      </p:to>
                                    </p:set>
                                    <p:animEffect transition="in" filter="dissolve">
                                      <p:cBhvr>
                                        <p:cTn id="36" dur="500"/>
                                        <p:tgtEl>
                                          <p:spTgt spid="60423"/>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60424"/>
                                        </p:tgtEl>
                                        <p:attrNameLst>
                                          <p:attrName>style.visibility</p:attrName>
                                        </p:attrNameLst>
                                      </p:cBhvr>
                                      <p:to>
                                        <p:strVal val="visible"/>
                                      </p:to>
                                    </p:set>
                                    <p:animEffect transition="in" filter="dissolve">
                                      <p:cBhvr>
                                        <p:cTn id="39" dur="500"/>
                                        <p:tgtEl>
                                          <p:spTgt spid="60424"/>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60425"/>
                                        </p:tgtEl>
                                        <p:attrNameLst>
                                          <p:attrName>style.visibility</p:attrName>
                                        </p:attrNameLst>
                                      </p:cBhvr>
                                      <p:to>
                                        <p:strVal val="visible"/>
                                      </p:to>
                                    </p:set>
                                    <p:animEffect transition="in" filter="dissolve">
                                      <p:cBhvr>
                                        <p:cTn id="42" dur="500"/>
                                        <p:tgtEl>
                                          <p:spTgt spid="60425"/>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60426"/>
                                        </p:tgtEl>
                                        <p:attrNameLst>
                                          <p:attrName>style.visibility</p:attrName>
                                        </p:attrNameLst>
                                      </p:cBhvr>
                                      <p:to>
                                        <p:strVal val="visible"/>
                                      </p:to>
                                    </p:set>
                                    <p:animEffect transition="in" filter="dissolve">
                                      <p:cBhvr>
                                        <p:cTn id="45" dur="500"/>
                                        <p:tgtEl>
                                          <p:spTgt spid="60426"/>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60427"/>
                                        </p:tgtEl>
                                        <p:attrNameLst>
                                          <p:attrName>style.visibility</p:attrName>
                                        </p:attrNameLst>
                                      </p:cBhvr>
                                      <p:to>
                                        <p:strVal val="visible"/>
                                      </p:to>
                                    </p:set>
                                    <p:animEffect transition="in" filter="dissolve">
                                      <p:cBhvr>
                                        <p:cTn id="48" dur="500"/>
                                        <p:tgtEl>
                                          <p:spTgt spid="60427"/>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60428"/>
                                        </p:tgtEl>
                                        <p:attrNameLst>
                                          <p:attrName>style.visibility</p:attrName>
                                        </p:attrNameLst>
                                      </p:cBhvr>
                                      <p:to>
                                        <p:strVal val="visible"/>
                                      </p:to>
                                    </p:set>
                                    <p:animEffect transition="in" filter="dissolve">
                                      <p:cBhvr>
                                        <p:cTn id="51" dur="500"/>
                                        <p:tgtEl>
                                          <p:spTgt spid="60428"/>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60429"/>
                                        </p:tgtEl>
                                        <p:attrNameLst>
                                          <p:attrName>style.visibility</p:attrName>
                                        </p:attrNameLst>
                                      </p:cBhvr>
                                      <p:to>
                                        <p:strVal val="visible"/>
                                      </p:to>
                                    </p:set>
                                    <p:animEffect transition="in" filter="dissolve">
                                      <p:cBhvr>
                                        <p:cTn id="54" dur="500"/>
                                        <p:tgtEl>
                                          <p:spTgt spid="60429"/>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60430"/>
                                        </p:tgtEl>
                                        <p:attrNameLst>
                                          <p:attrName>style.visibility</p:attrName>
                                        </p:attrNameLst>
                                      </p:cBhvr>
                                      <p:to>
                                        <p:strVal val="visible"/>
                                      </p:to>
                                    </p:set>
                                    <p:animEffect transition="in" filter="dissolve">
                                      <p:cBhvr>
                                        <p:cTn id="57" dur="500"/>
                                        <p:tgtEl>
                                          <p:spTgt spid="60430"/>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60431"/>
                                        </p:tgtEl>
                                        <p:attrNameLst>
                                          <p:attrName>style.visibility</p:attrName>
                                        </p:attrNameLst>
                                      </p:cBhvr>
                                      <p:to>
                                        <p:strVal val="visible"/>
                                      </p:to>
                                    </p:set>
                                    <p:animEffect transition="in" filter="dissolve">
                                      <p:cBhvr>
                                        <p:cTn id="60" dur="500"/>
                                        <p:tgtEl>
                                          <p:spTgt spid="60431"/>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60432"/>
                                        </p:tgtEl>
                                        <p:attrNameLst>
                                          <p:attrName>style.visibility</p:attrName>
                                        </p:attrNameLst>
                                      </p:cBhvr>
                                      <p:to>
                                        <p:strVal val="visible"/>
                                      </p:to>
                                    </p:set>
                                    <p:animEffect transition="in" filter="dissolve">
                                      <p:cBhvr>
                                        <p:cTn id="63" dur="500"/>
                                        <p:tgtEl>
                                          <p:spTgt spid="60432"/>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60433"/>
                                        </p:tgtEl>
                                        <p:attrNameLst>
                                          <p:attrName>style.visibility</p:attrName>
                                        </p:attrNameLst>
                                      </p:cBhvr>
                                      <p:to>
                                        <p:strVal val="visible"/>
                                      </p:to>
                                    </p:set>
                                    <p:animEffect transition="in" filter="dissolve">
                                      <p:cBhvr>
                                        <p:cTn id="66" dur="500"/>
                                        <p:tgtEl>
                                          <p:spTgt spid="60433"/>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60434"/>
                                        </p:tgtEl>
                                        <p:attrNameLst>
                                          <p:attrName>style.visibility</p:attrName>
                                        </p:attrNameLst>
                                      </p:cBhvr>
                                      <p:to>
                                        <p:strVal val="visible"/>
                                      </p:to>
                                    </p:set>
                                    <p:animEffect transition="in" filter="dissolve">
                                      <p:cBhvr>
                                        <p:cTn id="69" dur="500"/>
                                        <p:tgtEl>
                                          <p:spTgt spid="60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0419" grpId="0" build="p"/>
      <p:bldP spid="60420" grpId="0" animBg="1"/>
      <p:bldP spid="60421" grpId="0" animBg="1"/>
      <p:bldP spid="60422" grpId="0" animBg="1"/>
      <p:bldP spid="60423" grpId="0"/>
      <p:bldP spid="60424" grpId="0" animBg="1"/>
      <p:bldP spid="60425" grpId="0" animBg="1"/>
      <p:bldP spid="60426" grpId="0"/>
      <p:bldP spid="60427" grpId="0"/>
      <p:bldP spid="60428" grpId="0" animBg="1"/>
      <p:bldP spid="60429" grpId="0" animBg="1"/>
      <p:bldP spid="60430" grpId="0"/>
      <p:bldP spid="60431" grpId="0" animBg="1"/>
      <p:bldP spid="60432" grpId="0"/>
      <p:bldP spid="60433" grpId="0" animBg="1"/>
      <p:bldP spid="60434" grpId="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Rot="1" noChangeArrowheads="1"/>
          </p:cNvSpPr>
          <p:nvPr>
            <p:ph type="title"/>
          </p:nvPr>
        </p:nvSpPr>
        <p:spPr>
          <a:xfrm>
            <a:off x="533400" y="228600"/>
            <a:ext cx="7772400" cy="1143000"/>
          </a:xfrm>
        </p:spPr>
        <p:txBody>
          <a:bodyPr/>
          <a:lstStyle/>
          <a:p>
            <a:r>
              <a:rPr lang="sl-SI" b="0">
                <a:solidFill>
                  <a:schemeClr val="hlink"/>
                </a:solidFill>
                <a:latin typeface="Times New Roman" pitchFamily="18" charset="0"/>
              </a:rPr>
              <a:t>Memorij</a:t>
            </a:r>
            <a:r>
              <a:rPr lang="en-US" b="0">
                <a:solidFill>
                  <a:schemeClr val="hlink"/>
                </a:solidFill>
                <a:latin typeface="Times New Roman" pitchFamily="18" charset="0"/>
              </a:rPr>
              <a:t>e</a:t>
            </a:r>
            <a:r>
              <a:rPr lang="sl-SI">
                <a:solidFill>
                  <a:schemeClr val="tx1"/>
                </a:solidFill>
                <a:latin typeface="Times New Roman" pitchFamily="18" charset="0"/>
              </a:rPr>
              <a:t/>
            </a:r>
            <a:br>
              <a:rPr lang="sl-SI">
                <a:solidFill>
                  <a:schemeClr val="tx1"/>
                </a:solidFill>
                <a:latin typeface="Times New Roman" pitchFamily="18" charset="0"/>
              </a:rPr>
            </a:br>
            <a:endParaRPr lang="en-US">
              <a:solidFill>
                <a:schemeClr val="hlink"/>
              </a:solidFill>
              <a:latin typeface="Times New Roman" pitchFamily="18" charset="0"/>
            </a:endParaRPr>
          </a:p>
        </p:txBody>
      </p:sp>
      <p:sp>
        <p:nvSpPr>
          <p:cNvPr id="61443" name="Rectangle 3"/>
          <p:cNvSpPr>
            <a:spLocks noGrp="1" noChangeArrowheads="1"/>
          </p:cNvSpPr>
          <p:nvPr>
            <p:ph type="body" sz="half" idx="1"/>
          </p:nvPr>
        </p:nvSpPr>
        <p:spPr>
          <a:xfrm>
            <a:off x="304800" y="990600"/>
            <a:ext cx="8153400" cy="2895600"/>
          </a:xfrm>
        </p:spPr>
        <p:txBody>
          <a:bodyPr/>
          <a:lstStyle/>
          <a:p>
            <a:pPr>
              <a:buFont typeface="Marlett" pitchFamily="2" charset="2"/>
              <a:buChar char="g"/>
            </a:pPr>
            <a:r>
              <a:rPr lang="sr-Latn-CS" b="1">
                <a:solidFill>
                  <a:schemeClr val="accent1"/>
                </a:solidFill>
              </a:rPr>
              <a:t>Kod savremenih računarskih sistema često je jedan deo keš memorije (prvi nivo, L1) u okviru mikroprocesora (</a:t>
            </a:r>
            <a:r>
              <a:rPr lang="en-US" b="1">
                <a:solidFill>
                  <a:schemeClr val="accent1"/>
                </a:solidFill>
              </a:rPr>
              <a:t>CPU</a:t>
            </a:r>
            <a:r>
              <a:rPr lang="sr-Latn-CS" b="1">
                <a:solidFill>
                  <a:schemeClr val="accent1"/>
                </a:solidFill>
              </a:rPr>
              <a:t>) i on je povezan sa kešom koji je izvan </a:t>
            </a:r>
            <a:r>
              <a:rPr lang="en-US" b="1">
                <a:solidFill>
                  <a:schemeClr val="accent1"/>
                </a:solidFill>
              </a:rPr>
              <a:t>CPU</a:t>
            </a:r>
            <a:r>
              <a:rPr lang="sr-Latn-CS" b="1">
                <a:solidFill>
                  <a:schemeClr val="accent1"/>
                </a:solidFill>
              </a:rPr>
              <a:t> (drugi nivo L2)</a:t>
            </a:r>
            <a:endParaRPr lang="en-US" b="1">
              <a:solidFill>
                <a:schemeClr val="accent1"/>
              </a:solidFill>
            </a:endParaRPr>
          </a:p>
        </p:txBody>
      </p:sp>
      <p:sp>
        <p:nvSpPr>
          <p:cNvPr id="61444" name="Rectangle 4"/>
          <p:cNvSpPr>
            <a:spLocks noChangeArrowheads="1"/>
          </p:cNvSpPr>
          <p:nvPr/>
        </p:nvSpPr>
        <p:spPr bwMode="auto">
          <a:xfrm>
            <a:off x="609600" y="3635375"/>
            <a:ext cx="2454275" cy="2841625"/>
          </a:xfrm>
          <a:prstGeom prst="rect">
            <a:avLst/>
          </a:prstGeom>
          <a:solidFill>
            <a:srgbClr val="FFFF99"/>
          </a:solidFill>
          <a:ln w="9525">
            <a:solidFill>
              <a:schemeClr val="tx1"/>
            </a:solidFill>
            <a:miter lim="800000"/>
            <a:headEnd/>
            <a:tailEnd/>
          </a:ln>
          <a:effectLst/>
        </p:spPr>
        <p:txBody>
          <a:bodyPr wrap="none" anchor="ctr"/>
          <a:lstStyle/>
          <a:p>
            <a:endParaRPr lang="en-US"/>
          </a:p>
        </p:txBody>
      </p:sp>
      <p:sp>
        <p:nvSpPr>
          <p:cNvPr id="61445" name="Rectangle 5"/>
          <p:cNvSpPr>
            <a:spLocks noChangeArrowheads="1"/>
          </p:cNvSpPr>
          <p:nvPr/>
        </p:nvSpPr>
        <p:spPr bwMode="auto">
          <a:xfrm>
            <a:off x="5794375" y="3635375"/>
            <a:ext cx="1951038" cy="2841625"/>
          </a:xfrm>
          <a:prstGeom prst="rect">
            <a:avLst/>
          </a:prstGeom>
          <a:solidFill>
            <a:srgbClr val="66FF33"/>
          </a:solidFill>
          <a:ln w="9525">
            <a:solidFill>
              <a:schemeClr val="tx1"/>
            </a:solidFill>
            <a:miter lim="800000"/>
            <a:headEnd/>
            <a:tailEnd/>
          </a:ln>
          <a:effectLst/>
        </p:spPr>
        <p:txBody>
          <a:bodyPr wrap="none" anchor="ctr"/>
          <a:lstStyle/>
          <a:p>
            <a:endParaRPr lang="en-US"/>
          </a:p>
        </p:txBody>
      </p:sp>
      <p:sp>
        <p:nvSpPr>
          <p:cNvPr id="61446" name="Text Box 6"/>
          <p:cNvSpPr txBox="1">
            <a:spLocks noChangeArrowheads="1"/>
          </p:cNvSpPr>
          <p:nvPr/>
        </p:nvSpPr>
        <p:spPr bwMode="auto">
          <a:xfrm>
            <a:off x="1042988" y="3706813"/>
            <a:ext cx="1473200" cy="458787"/>
          </a:xfrm>
          <a:prstGeom prst="rect">
            <a:avLst/>
          </a:prstGeom>
          <a:noFill/>
          <a:ln w="9525">
            <a:noFill/>
            <a:miter lim="800000"/>
            <a:headEnd/>
            <a:tailEnd/>
          </a:ln>
          <a:effectLst/>
        </p:spPr>
        <p:txBody>
          <a:bodyPr>
            <a:spAutoFit/>
          </a:bodyPr>
          <a:lstStyle/>
          <a:p>
            <a:pPr algn="ctr" eaLnBrk="1" hangingPunct="1">
              <a:spcBef>
                <a:spcPct val="50000"/>
              </a:spcBef>
            </a:pPr>
            <a:r>
              <a:rPr lang="en-US" sz="2400" b="1">
                <a:latin typeface="Times New Roman" pitchFamily="18" charset="0"/>
              </a:rPr>
              <a:t>CPU</a:t>
            </a:r>
          </a:p>
        </p:txBody>
      </p:sp>
      <p:sp>
        <p:nvSpPr>
          <p:cNvPr id="61447" name="Text Box 7"/>
          <p:cNvSpPr txBox="1">
            <a:spLocks noChangeArrowheads="1"/>
          </p:cNvSpPr>
          <p:nvPr/>
        </p:nvSpPr>
        <p:spPr bwMode="auto">
          <a:xfrm>
            <a:off x="5857875" y="4727575"/>
            <a:ext cx="1839913" cy="457200"/>
          </a:xfrm>
          <a:prstGeom prst="rect">
            <a:avLst/>
          </a:prstGeom>
          <a:noFill/>
          <a:ln w="9525">
            <a:noFill/>
            <a:miter lim="800000"/>
            <a:headEnd/>
            <a:tailEnd/>
          </a:ln>
          <a:effectLst/>
        </p:spPr>
        <p:txBody>
          <a:bodyPr>
            <a:spAutoFit/>
          </a:bodyPr>
          <a:lstStyle/>
          <a:p>
            <a:pPr algn="ctr" eaLnBrk="1" hangingPunct="1">
              <a:spcBef>
                <a:spcPct val="50000"/>
              </a:spcBef>
            </a:pPr>
            <a:r>
              <a:rPr lang="en-US" sz="2400" b="1">
                <a:latin typeface="Times New Roman" pitchFamily="18" charset="0"/>
              </a:rPr>
              <a:t>RAM</a:t>
            </a:r>
          </a:p>
        </p:txBody>
      </p:sp>
      <p:sp>
        <p:nvSpPr>
          <p:cNvPr id="61448" name="Rectangle 8"/>
          <p:cNvSpPr>
            <a:spLocks noChangeArrowheads="1"/>
          </p:cNvSpPr>
          <p:nvPr/>
        </p:nvSpPr>
        <p:spPr bwMode="auto">
          <a:xfrm>
            <a:off x="1401763" y="4283075"/>
            <a:ext cx="858837" cy="1893888"/>
          </a:xfrm>
          <a:prstGeom prst="rect">
            <a:avLst/>
          </a:prstGeom>
          <a:solidFill>
            <a:srgbClr val="FF6600"/>
          </a:solidFill>
          <a:ln w="9525">
            <a:solidFill>
              <a:schemeClr val="tx1"/>
            </a:solidFill>
            <a:miter lim="800000"/>
            <a:headEnd/>
            <a:tailEnd/>
          </a:ln>
          <a:effectLst/>
        </p:spPr>
        <p:txBody>
          <a:bodyPr wrap="none" anchor="ctr"/>
          <a:lstStyle/>
          <a:p>
            <a:endParaRPr lang="en-US"/>
          </a:p>
        </p:txBody>
      </p:sp>
      <p:sp>
        <p:nvSpPr>
          <p:cNvPr id="61449" name="Text Box 9"/>
          <p:cNvSpPr txBox="1">
            <a:spLocks noChangeArrowheads="1"/>
          </p:cNvSpPr>
          <p:nvPr/>
        </p:nvSpPr>
        <p:spPr bwMode="auto">
          <a:xfrm>
            <a:off x="1330325" y="4859338"/>
            <a:ext cx="1104900" cy="457200"/>
          </a:xfrm>
          <a:prstGeom prst="rect">
            <a:avLst/>
          </a:prstGeom>
          <a:noFill/>
          <a:ln w="9525">
            <a:noFill/>
            <a:miter lim="800000"/>
            <a:headEnd/>
            <a:tailEnd/>
          </a:ln>
          <a:effectLst/>
        </p:spPr>
        <p:txBody>
          <a:bodyPr>
            <a:spAutoFit/>
          </a:bodyPr>
          <a:lstStyle/>
          <a:p>
            <a:pPr algn="ctr" eaLnBrk="1" hangingPunct="1">
              <a:spcBef>
                <a:spcPct val="50000"/>
              </a:spcBef>
            </a:pPr>
            <a:r>
              <a:rPr lang="en-US" sz="2400" b="1">
                <a:latin typeface="Times New Roman" pitchFamily="18" charset="0"/>
              </a:rPr>
              <a:t>Ke</a:t>
            </a:r>
            <a:r>
              <a:rPr lang="sr-Latn-BA" sz="2400" b="1">
                <a:latin typeface="Times New Roman" pitchFamily="18" charset="0"/>
              </a:rPr>
              <a:t>š</a:t>
            </a:r>
            <a:endParaRPr lang="en-US" sz="2400" b="1">
              <a:latin typeface="Times New Roman" pitchFamily="18" charset="0"/>
            </a:endParaRPr>
          </a:p>
        </p:txBody>
      </p:sp>
      <p:sp>
        <p:nvSpPr>
          <p:cNvPr id="61450" name="Text Box 10"/>
          <p:cNvSpPr txBox="1">
            <a:spLocks noChangeArrowheads="1"/>
          </p:cNvSpPr>
          <p:nvPr/>
        </p:nvSpPr>
        <p:spPr bwMode="auto">
          <a:xfrm>
            <a:off x="1546225" y="5364163"/>
            <a:ext cx="647700" cy="457200"/>
          </a:xfrm>
          <a:prstGeom prst="rect">
            <a:avLst/>
          </a:prstGeom>
          <a:noFill/>
          <a:ln w="9525">
            <a:noFill/>
            <a:miter lim="800000"/>
            <a:headEnd/>
            <a:tailEnd/>
          </a:ln>
          <a:effectLst/>
        </p:spPr>
        <p:txBody>
          <a:bodyPr>
            <a:spAutoFit/>
          </a:bodyPr>
          <a:lstStyle/>
          <a:p>
            <a:pPr algn="ctr" eaLnBrk="1" hangingPunct="1">
              <a:spcBef>
                <a:spcPct val="50000"/>
              </a:spcBef>
            </a:pPr>
            <a:r>
              <a:rPr lang="sr-Latn-CS" sz="2400" b="1">
                <a:latin typeface="Times New Roman" pitchFamily="18" charset="0"/>
              </a:rPr>
              <a:t>L1</a:t>
            </a:r>
            <a:endParaRPr lang="en-US" sz="2400" b="1">
              <a:latin typeface="Times New Roman" pitchFamily="18" charset="0"/>
            </a:endParaRPr>
          </a:p>
        </p:txBody>
      </p:sp>
      <p:sp>
        <p:nvSpPr>
          <p:cNvPr id="61451" name="Rectangle 11"/>
          <p:cNvSpPr>
            <a:spLocks noChangeArrowheads="1"/>
          </p:cNvSpPr>
          <p:nvPr/>
        </p:nvSpPr>
        <p:spPr bwMode="auto">
          <a:xfrm>
            <a:off x="3851275" y="4427538"/>
            <a:ext cx="1295400" cy="1584325"/>
          </a:xfrm>
          <a:prstGeom prst="rect">
            <a:avLst/>
          </a:prstGeom>
          <a:solidFill>
            <a:srgbClr val="FF6600"/>
          </a:solidFill>
          <a:ln w="9525">
            <a:solidFill>
              <a:schemeClr val="tx1"/>
            </a:solidFill>
            <a:miter lim="800000"/>
            <a:headEnd/>
            <a:tailEnd/>
          </a:ln>
          <a:effectLst/>
        </p:spPr>
        <p:txBody>
          <a:bodyPr wrap="none" anchor="ctr"/>
          <a:lstStyle/>
          <a:p>
            <a:endParaRPr lang="en-US"/>
          </a:p>
        </p:txBody>
      </p:sp>
      <p:sp>
        <p:nvSpPr>
          <p:cNvPr id="61452" name="Line 12"/>
          <p:cNvSpPr>
            <a:spLocks noChangeShapeType="1"/>
          </p:cNvSpPr>
          <p:nvPr/>
        </p:nvSpPr>
        <p:spPr bwMode="auto">
          <a:xfrm>
            <a:off x="3057525" y="5219700"/>
            <a:ext cx="793750" cy="0"/>
          </a:xfrm>
          <a:prstGeom prst="line">
            <a:avLst/>
          </a:prstGeom>
          <a:noFill/>
          <a:ln w="57150">
            <a:solidFill>
              <a:schemeClr val="tx1"/>
            </a:solidFill>
            <a:round/>
            <a:headEnd type="triangle" w="med" len="med"/>
            <a:tailEnd type="triangle" w="med" len="med"/>
          </a:ln>
          <a:effectLst/>
        </p:spPr>
        <p:txBody>
          <a:bodyPr wrap="none" anchor="ctr"/>
          <a:lstStyle/>
          <a:p>
            <a:endParaRPr lang="en-US"/>
          </a:p>
        </p:txBody>
      </p:sp>
      <p:sp>
        <p:nvSpPr>
          <p:cNvPr id="61453" name="Text Box 13"/>
          <p:cNvSpPr txBox="1">
            <a:spLocks noChangeArrowheads="1"/>
          </p:cNvSpPr>
          <p:nvPr/>
        </p:nvSpPr>
        <p:spPr bwMode="auto">
          <a:xfrm>
            <a:off x="4210050" y="4714875"/>
            <a:ext cx="720725" cy="457200"/>
          </a:xfrm>
          <a:prstGeom prst="rect">
            <a:avLst/>
          </a:prstGeom>
          <a:noFill/>
          <a:ln w="9525">
            <a:noFill/>
            <a:miter lim="800000"/>
            <a:headEnd/>
            <a:tailEnd/>
          </a:ln>
          <a:effectLst/>
        </p:spPr>
        <p:txBody>
          <a:bodyPr>
            <a:spAutoFit/>
          </a:bodyPr>
          <a:lstStyle/>
          <a:p>
            <a:pPr algn="ctr" eaLnBrk="1" hangingPunct="1">
              <a:spcBef>
                <a:spcPct val="50000"/>
              </a:spcBef>
            </a:pPr>
            <a:r>
              <a:rPr lang="sr-Latn-CS" sz="2400" b="1">
                <a:latin typeface="Times New Roman" pitchFamily="18" charset="0"/>
              </a:rPr>
              <a:t>Keš</a:t>
            </a:r>
            <a:endParaRPr lang="en-US" sz="2400" b="1">
              <a:latin typeface="Times New Roman" pitchFamily="18" charset="0"/>
            </a:endParaRPr>
          </a:p>
        </p:txBody>
      </p:sp>
      <p:sp>
        <p:nvSpPr>
          <p:cNvPr id="61454" name="Text Box 14"/>
          <p:cNvSpPr txBox="1">
            <a:spLocks noChangeArrowheads="1"/>
          </p:cNvSpPr>
          <p:nvPr/>
        </p:nvSpPr>
        <p:spPr bwMode="auto">
          <a:xfrm>
            <a:off x="4210050" y="5364163"/>
            <a:ext cx="649288" cy="457200"/>
          </a:xfrm>
          <a:prstGeom prst="rect">
            <a:avLst/>
          </a:prstGeom>
          <a:noFill/>
          <a:ln w="9525">
            <a:noFill/>
            <a:miter lim="800000"/>
            <a:headEnd/>
            <a:tailEnd/>
          </a:ln>
          <a:effectLst/>
        </p:spPr>
        <p:txBody>
          <a:bodyPr>
            <a:spAutoFit/>
          </a:bodyPr>
          <a:lstStyle/>
          <a:p>
            <a:pPr algn="ctr" eaLnBrk="1" hangingPunct="1">
              <a:spcBef>
                <a:spcPct val="50000"/>
              </a:spcBef>
            </a:pPr>
            <a:r>
              <a:rPr lang="sr-Latn-CS" sz="2400" b="1">
                <a:latin typeface="Times New Roman" pitchFamily="18" charset="0"/>
              </a:rPr>
              <a:t>L2</a:t>
            </a:r>
            <a:endParaRPr lang="en-US" sz="2400" b="1">
              <a:latin typeface="Times New Roman" pitchFamily="18" charset="0"/>
            </a:endParaRPr>
          </a:p>
        </p:txBody>
      </p:sp>
      <p:sp>
        <p:nvSpPr>
          <p:cNvPr id="61455" name="Line 15"/>
          <p:cNvSpPr>
            <a:spLocks noChangeShapeType="1"/>
          </p:cNvSpPr>
          <p:nvPr/>
        </p:nvSpPr>
        <p:spPr bwMode="auto">
          <a:xfrm>
            <a:off x="5146675" y="5219700"/>
            <a:ext cx="647700" cy="0"/>
          </a:xfrm>
          <a:prstGeom prst="line">
            <a:avLst/>
          </a:prstGeom>
          <a:noFill/>
          <a:ln w="57150">
            <a:solidFill>
              <a:schemeClr val="tx1"/>
            </a:solidFill>
            <a:round/>
            <a:headEnd type="triangle" w="med" len="med"/>
            <a:tailEnd type="triangle" w="med" len="med"/>
          </a:ln>
          <a:effectLst/>
        </p:spPr>
        <p:txBody>
          <a:bodyPr wrap="none" anchor="ctr"/>
          <a:lstStyle/>
          <a:p>
            <a:endParaRPr lang="en-US"/>
          </a:p>
        </p:txBody>
      </p:sp>
    </p:spTree>
    <p:extLst>
      <p:ext uri="{BB962C8B-B14F-4D97-AF65-F5344CB8AC3E}">
        <p14:creationId xmlns:p14="http://schemas.microsoft.com/office/powerpoint/2010/main" val="168731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1442"/>
                                        </p:tgtEl>
                                        <p:attrNameLst>
                                          <p:attrName>style.visibility</p:attrName>
                                        </p:attrNameLst>
                                      </p:cBhvr>
                                      <p:to>
                                        <p:strVal val="visible"/>
                                      </p:to>
                                    </p:set>
                                    <p:anim calcmode="lin" valueType="num">
                                      <p:cBhvr>
                                        <p:cTn id="7" dur="500" fill="hold"/>
                                        <p:tgtEl>
                                          <p:spTgt spid="61442"/>
                                        </p:tgtEl>
                                        <p:attrNameLst>
                                          <p:attrName>ppt_w</p:attrName>
                                        </p:attrNameLst>
                                      </p:cBhvr>
                                      <p:tavLst>
                                        <p:tav tm="0">
                                          <p:val>
                                            <p:fltVal val="0"/>
                                          </p:val>
                                        </p:tav>
                                        <p:tav tm="100000">
                                          <p:val>
                                            <p:strVal val="#ppt_w"/>
                                          </p:val>
                                        </p:tav>
                                      </p:tavLst>
                                    </p:anim>
                                    <p:anim calcmode="lin" valueType="num">
                                      <p:cBhvr>
                                        <p:cTn id="8" dur="500" fill="hold"/>
                                        <p:tgtEl>
                                          <p:spTgt spid="6144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61443">
                                            <p:txEl>
                                              <p:pRg st="0" end="0"/>
                                            </p:txEl>
                                          </p:spTgt>
                                        </p:tgtEl>
                                        <p:attrNameLst>
                                          <p:attrName>style.visibility</p:attrName>
                                        </p:attrNameLst>
                                      </p:cBhvr>
                                      <p:to>
                                        <p:strVal val="visible"/>
                                      </p:to>
                                    </p:set>
                                    <p:anim calcmode="lin" valueType="num">
                                      <p:cBhvr>
                                        <p:cTn id="12" dur="500" fill="hold"/>
                                        <p:tgtEl>
                                          <p:spTgt spid="6144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1443">
                                            <p:txEl>
                                              <p:pRg st="0" end="0"/>
                                            </p:txEl>
                                          </p:spTgt>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0" presetClass="entr" presetSubtype="0" fill="hold" grpId="0" nodeType="afterEffect">
                                  <p:stCondLst>
                                    <p:cond delay="0"/>
                                  </p:stCondLst>
                                  <p:childTnLst>
                                    <p:set>
                                      <p:cBhvr>
                                        <p:cTn id="16" dur="1" fill="hold">
                                          <p:stCondLst>
                                            <p:cond delay="0"/>
                                          </p:stCondLst>
                                        </p:cTn>
                                        <p:tgtEl>
                                          <p:spTgt spid="61444"/>
                                        </p:tgtEl>
                                        <p:attrNameLst>
                                          <p:attrName>style.visibility</p:attrName>
                                        </p:attrNameLst>
                                      </p:cBhvr>
                                      <p:to>
                                        <p:strVal val="visible"/>
                                      </p:to>
                                    </p:set>
                                    <p:animEffect transition="in" filter="wedge">
                                      <p:cBhvr>
                                        <p:cTn id="17" dur="2000"/>
                                        <p:tgtEl>
                                          <p:spTgt spid="61444"/>
                                        </p:tgtEl>
                                      </p:cBhvr>
                                    </p:animEffect>
                                  </p:childTnLst>
                                </p:cTn>
                              </p:par>
                              <p:par>
                                <p:cTn id="18" presetID="20" presetClass="entr" presetSubtype="0" fill="hold" grpId="0" nodeType="withEffect">
                                  <p:stCondLst>
                                    <p:cond delay="0"/>
                                  </p:stCondLst>
                                  <p:childTnLst>
                                    <p:set>
                                      <p:cBhvr>
                                        <p:cTn id="19" dur="1" fill="hold">
                                          <p:stCondLst>
                                            <p:cond delay="0"/>
                                          </p:stCondLst>
                                        </p:cTn>
                                        <p:tgtEl>
                                          <p:spTgt spid="61445"/>
                                        </p:tgtEl>
                                        <p:attrNameLst>
                                          <p:attrName>style.visibility</p:attrName>
                                        </p:attrNameLst>
                                      </p:cBhvr>
                                      <p:to>
                                        <p:strVal val="visible"/>
                                      </p:to>
                                    </p:set>
                                    <p:animEffect transition="in" filter="wedge">
                                      <p:cBhvr>
                                        <p:cTn id="20" dur="2000"/>
                                        <p:tgtEl>
                                          <p:spTgt spid="61445"/>
                                        </p:tgtEl>
                                      </p:cBhvr>
                                    </p:animEffect>
                                  </p:childTnLst>
                                </p:cTn>
                              </p:par>
                              <p:par>
                                <p:cTn id="21" presetID="20" presetClass="entr" presetSubtype="0" fill="hold" grpId="0" nodeType="withEffect">
                                  <p:stCondLst>
                                    <p:cond delay="0"/>
                                  </p:stCondLst>
                                  <p:childTnLst>
                                    <p:set>
                                      <p:cBhvr>
                                        <p:cTn id="22" dur="1" fill="hold">
                                          <p:stCondLst>
                                            <p:cond delay="0"/>
                                          </p:stCondLst>
                                        </p:cTn>
                                        <p:tgtEl>
                                          <p:spTgt spid="61446"/>
                                        </p:tgtEl>
                                        <p:attrNameLst>
                                          <p:attrName>style.visibility</p:attrName>
                                        </p:attrNameLst>
                                      </p:cBhvr>
                                      <p:to>
                                        <p:strVal val="visible"/>
                                      </p:to>
                                    </p:set>
                                    <p:animEffect transition="in" filter="wedge">
                                      <p:cBhvr>
                                        <p:cTn id="23" dur="2000"/>
                                        <p:tgtEl>
                                          <p:spTgt spid="61446"/>
                                        </p:tgtEl>
                                      </p:cBhvr>
                                    </p:animEffect>
                                  </p:childTnLst>
                                </p:cTn>
                              </p:par>
                              <p:par>
                                <p:cTn id="24" presetID="20" presetClass="entr" presetSubtype="0" fill="hold" grpId="0" nodeType="withEffect">
                                  <p:stCondLst>
                                    <p:cond delay="0"/>
                                  </p:stCondLst>
                                  <p:childTnLst>
                                    <p:set>
                                      <p:cBhvr>
                                        <p:cTn id="25" dur="1" fill="hold">
                                          <p:stCondLst>
                                            <p:cond delay="0"/>
                                          </p:stCondLst>
                                        </p:cTn>
                                        <p:tgtEl>
                                          <p:spTgt spid="61447"/>
                                        </p:tgtEl>
                                        <p:attrNameLst>
                                          <p:attrName>style.visibility</p:attrName>
                                        </p:attrNameLst>
                                      </p:cBhvr>
                                      <p:to>
                                        <p:strVal val="visible"/>
                                      </p:to>
                                    </p:set>
                                    <p:animEffect transition="in" filter="wedge">
                                      <p:cBhvr>
                                        <p:cTn id="26" dur="2000"/>
                                        <p:tgtEl>
                                          <p:spTgt spid="61447"/>
                                        </p:tgtEl>
                                      </p:cBhvr>
                                    </p:animEffect>
                                  </p:childTnLst>
                                </p:cTn>
                              </p:par>
                              <p:par>
                                <p:cTn id="27" presetID="20" presetClass="entr" presetSubtype="0" fill="hold" grpId="0" nodeType="withEffect">
                                  <p:stCondLst>
                                    <p:cond delay="0"/>
                                  </p:stCondLst>
                                  <p:childTnLst>
                                    <p:set>
                                      <p:cBhvr>
                                        <p:cTn id="28" dur="1" fill="hold">
                                          <p:stCondLst>
                                            <p:cond delay="0"/>
                                          </p:stCondLst>
                                        </p:cTn>
                                        <p:tgtEl>
                                          <p:spTgt spid="61448"/>
                                        </p:tgtEl>
                                        <p:attrNameLst>
                                          <p:attrName>style.visibility</p:attrName>
                                        </p:attrNameLst>
                                      </p:cBhvr>
                                      <p:to>
                                        <p:strVal val="visible"/>
                                      </p:to>
                                    </p:set>
                                    <p:animEffect transition="in" filter="wedge">
                                      <p:cBhvr>
                                        <p:cTn id="29" dur="2000"/>
                                        <p:tgtEl>
                                          <p:spTgt spid="61448"/>
                                        </p:tgtEl>
                                      </p:cBhvr>
                                    </p:animEffect>
                                  </p:childTnLst>
                                </p:cTn>
                              </p:par>
                              <p:par>
                                <p:cTn id="30" presetID="20" presetClass="entr" presetSubtype="0" fill="hold" grpId="0" nodeType="withEffect">
                                  <p:stCondLst>
                                    <p:cond delay="0"/>
                                  </p:stCondLst>
                                  <p:childTnLst>
                                    <p:set>
                                      <p:cBhvr>
                                        <p:cTn id="31" dur="1" fill="hold">
                                          <p:stCondLst>
                                            <p:cond delay="0"/>
                                          </p:stCondLst>
                                        </p:cTn>
                                        <p:tgtEl>
                                          <p:spTgt spid="61449"/>
                                        </p:tgtEl>
                                        <p:attrNameLst>
                                          <p:attrName>style.visibility</p:attrName>
                                        </p:attrNameLst>
                                      </p:cBhvr>
                                      <p:to>
                                        <p:strVal val="visible"/>
                                      </p:to>
                                    </p:set>
                                    <p:animEffect transition="in" filter="wedge">
                                      <p:cBhvr>
                                        <p:cTn id="32" dur="2000"/>
                                        <p:tgtEl>
                                          <p:spTgt spid="61449"/>
                                        </p:tgtEl>
                                      </p:cBhvr>
                                    </p:animEffect>
                                  </p:childTnLst>
                                </p:cTn>
                              </p:par>
                              <p:par>
                                <p:cTn id="33" presetID="20" presetClass="entr" presetSubtype="0" fill="hold" grpId="0" nodeType="withEffect">
                                  <p:stCondLst>
                                    <p:cond delay="0"/>
                                  </p:stCondLst>
                                  <p:childTnLst>
                                    <p:set>
                                      <p:cBhvr>
                                        <p:cTn id="34" dur="1" fill="hold">
                                          <p:stCondLst>
                                            <p:cond delay="0"/>
                                          </p:stCondLst>
                                        </p:cTn>
                                        <p:tgtEl>
                                          <p:spTgt spid="61450"/>
                                        </p:tgtEl>
                                        <p:attrNameLst>
                                          <p:attrName>style.visibility</p:attrName>
                                        </p:attrNameLst>
                                      </p:cBhvr>
                                      <p:to>
                                        <p:strVal val="visible"/>
                                      </p:to>
                                    </p:set>
                                    <p:animEffect transition="in" filter="wedge">
                                      <p:cBhvr>
                                        <p:cTn id="35" dur="2000"/>
                                        <p:tgtEl>
                                          <p:spTgt spid="61450"/>
                                        </p:tgtEl>
                                      </p:cBhvr>
                                    </p:animEffect>
                                  </p:childTnLst>
                                </p:cTn>
                              </p:par>
                              <p:par>
                                <p:cTn id="36" presetID="20" presetClass="entr" presetSubtype="0" fill="hold" grpId="0" nodeType="withEffect">
                                  <p:stCondLst>
                                    <p:cond delay="0"/>
                                  </p:stCondLst>
                                  <p:childTnLst>
                                    <p:set>
                                      <p:cBhvr>
                                        <p:cTn id="37" dur="1" fill="hold">
                                          <p:stCondLst>
                                            <p:cond delay="0"/>
                                          </p:stCondLst>
                                        </p:cTn>
                                        <p:tgtEl>
                                          <p:spTgt spid="61451"/>
                                        </p:tgtEl>
                                        <p:attrNameLst>
                                          <p:attrName>style.visibility</p:attrName>
                                        </p:attrNameLst>
                                      </p:cBhvr>
                                      <p:to>
                                        <p:strVal val="visible"/>
                                      </p:to>
                                    </p:set>
                                    <p:animEffect transition="in" filter="wedge">
                                      <p:cBhvr>
                                        <p:cTn id="38" dur="2000"/>
                                        <p:tgtEl>
                                          <p:spTgt spid="61451"/>
                                        </p:tgtEl>
                                      </p:cBhvr>
                                    </p:animEffect>
                                  </p:childTnLst>
                                </p:cTn>
                              </p:par>
                              <p:par>
                                <p:cTn id="39" presetID="20" presetClass="entr" presetSubtype="0" fill="hold" grpId="0" nodeType="withEffect">
                                  <p:stCondLst>
                                    <p:cond delay="0"/>
                                  </p:stCondLst>
                                  <p:childTnLst>
                                    <p:set>
                                      <p:cBhvr>
                                        <p:cTn id="40" dur="1" fill="hold">
                                          <p:stCondLst>
                                            <p:cond delay="0"/>
                                          </p:stCondLst>
                                        </p:cTn>
                                        <p:tgtEl>
                                          <p:spTgt spid="61452"/>
                                        </p:tgtEl>
                                        <p:attrNameLst>
                                          <p:attrName>style.visibility</p:attrName>
                                        </p:attrNameLst>
                                      </p:cBhvr>
                                      <p:to>
                                        <p:strVal val="visible"/>
                                      </p:to>
                                    </p:set>
                                    <p:animEffect transition="in" filter="wedge">
                                      <p:cBhvr>
                                        <p:cTn id="41" dur="2000"/>
                                        <p:tgtEl>
                                          <p:spTgt spid="61452"/>
                                        </p:tgtEl>
                                      </p:cBhvr>
                                    </p:animEffect>
                                  </p:childTnLst>
                                </p:cTn>
                              </p:par>
                              <p:par>
                                <p:cTn id="42" presetID="20" presetClass="entr" presetSubtype="0" fill="hold" grpId="0" nodeType="withEffect">
                                  <p:stCondLst>
                                    <p:cond delay="0"/>
                                  </p:stCondLst>
                                  <p:childTnLst>
                                    <p:set>
                                      <p:cBhvr>
                                        <p:cTn id="43" dur="1" fill="hold">
                                          <p:stCondLst>
                                            <p:cond delay="0"/>
                                          </p:stCondLst>
                                        </p:cTn>
                                        <p:tgtEl>
                                          <p:spTgt spid="61453"/>
                                        </p:tgtEl>
                                        <p:attrNameLst>
                                          <p:attrName>style.visibility</p:attrName>
                                        </p:attrNameLst>
                                      </p:cBhvr>
                                      <p:to>
                                        <p:strVal val="visible"/>
                                      </p:to>
                                    </p:set>
                                    <p:animEffect transition="in" filter="wedge">
                                      <p:cBhvr>
                                        <p:cTn id="44" dur="2000"/>
                                        <p:tgtEl>
                                          <p:spTgt spid="61453"/>
                                        </p:tgtEl>
                                      </p:cBhvr>
                                    </p:animEffect>
                                  </p:childTnLst>
                                </p:cTn>
                              </p:par>
                              <p:par>
                                <p:cTn id="45" presetID="20" presetClass="entr" presetSubtype="0" fill="hold" grpId="0" nodeType="withEffect">
                                  <p:stCondLst>
                                    <p:cond delay="0"/>
                                  </p:stCondLst>
                                  <p:childTnLst>
                                    <p:set>
                                      <p:cBhvr>
                                        <p:cTn id="46" dur="1" fill="hold">
                                          <p:stCondLst>
                                            <p:cond delay="0"/>
                                          </p:stCondLst>
                                        </p:cTn>
                                        <p:tgtEl>
                                          <p:spTgt spid="61454"/>
                                        </p:tgtEl>
                                        <p:attrNameLst>
                                          <p:attrName>style.visibility</p:attrName>
                                        </p:attrNameLst>
                                      </p:cBhvr>
                                      <p:to>
                                        <p:strVal val="visible"/>
                                      </p:to>
                                    </p:set>
                                    <p:animEffect transition="in" filter="wedge">
                                      <p:cBhvr>
                                        <p:cTn id="47" dur="2000"/>
                                        <p:tgtEl>
                                          <p:spTgt spid="61454"/>
                                        </p:tgtEl>
                                      </p:cBhvr>
                                    </p:animEffect>
                                  </p:childTnLst>
                                </p:cTn>
                              </p:par>
                              <p:par>
                                <p:cTn id="48" presetID="20" presetClass="entr" presetSubtype="0" fill="hold" grpId="0" nodeType="withEffect">
                                  <p:stCondLst>
                                    <p:cond delay="0"/>
                                  </p:stCondLst>
                                  <p:childTnLst>
                                    <p:set>
                                      <p:cBhvr>
                                        <p:cTn id="49" dur="1" fill="hold">
                                          <p:stCondLst>
                                            <p:cond delay="0"/>
                                          </p:stCondLst>
                                        </p:cTn>
                                        <p:tgtEl>
                                          <p:spTgt spid="61455"/>
                                        </p:tgtEl>
                                        <p:attrNameLst>
                                          <p:attrName>style.visibility</p:attrName>
                                        </p:attrNameLst>
                                      </p:cBhvr>
                                      <p:to>
                                        <p:strVal val="visible"/>
                                      </p:to>
                                    </p:set>
                                    <p:animEffect transition="in" filter="wedge">
                                      <p:cBhvr>
                                        <p:cTn id="50" dur="2000"/>
                                        <p:tgtEl>
                                          <p:spTgt spid="61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P spid="61443" grpId="0" build="p"/>
      <p:bldP spid="61444" grpId="0" animBg="1"/>
      <p:bldP spid="61445" grpId="0" animBg="1"/>
      <p:bldP spid="61446" grpId="0"/>
      <p:bldP spid="61447" grpId="0"/>
      <p:bldP spid="61448" grpId="0" animBg="1"/>
      <p:bldP spid="61449" grpId="0"/>
      <p:bldP spid="61450" grpId="0"/>
      <p:bldP spid="61451" grpId="0" animBg="1"/>
      <p:bldP spid="61452" grpId="0" animBg="1"/>
      <p:bldP spid="61453" grpId="0"/>
      <p:bldP spid="61454" grpId="0"/>
      <p:bldP spid="6145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a:xfrm>
            <a:off x="609600" y="241300"/>
            <a:ext cx="7772400" cy="1143000"/>
          </a:xfrm>
        </p:spPr>
        <p:txBody>
          <a:bodyPr/>
          <a:lstStyle/>
          <a:p>
            <a:r>
              <a:rPr lang="sr-Latn-CS" sz="4000" b="0">
                <a:solidFill>
                  <a:schemeClr val="hlink"/>
                </a:solidFill>
                <a:latin typeface="Times New Roman" pitchFamily="18" charset="0"/>
              </a:rPr>
              <a:t>Memorije</a:t>
            </a:r>
            <a:endParaRPr lang="en-US" sz="3600" b="0">
              <a:solidFill>
                <a:schemeClr val="tx1"/>
              </a:solidFill>
            </a:endParaRPr>
          </a:p>
        </p:txBody>
      </p:sp>
      <p:sp>
        <p:nvSpPr>
          <p:cNvPr id="62467" name="Rectangle 3"/>
          <p:cNvSpPr>
            <a:spLocks noGrp="1" noChangeArrowheads="1"/>
          </p:cNvSpPr>
          <p:nvPr>
            <p:ph type="body" sz="half" idx="1"/>
          </p:nvPr>
        </p:nvSpPr>
        <p:spPr>
          <a:xfrm>
            <a:off x="469900" y="1968500"/>
            <a:ext cx="4025900" cy="4699000"/>
          </a:xfrm>
        </p:spPr>
        <p:txBody>
          <a:bodyPr/>
          <a:lstStyle/>
          <a:p>
            <a:pPr>
              <a:lnSpc>
                <a:spcPct val="80000"/>
              </a:lnSpc>
              <a:buSzPct val="75000"/>
            </a:pPr>
            <a:r>
              <a:rPr lang="sl-SI" sz="2800" b="1">
                <a:solidFill>
                  <a:schemeClr val="accent1"/>
                </a:solidFill>
              </a:rPr>
              <a:t>Operativna memorija je RAM (random access) tipa</a:t>
            </a:r>
            <a:r>
              <a:rPr lang="sl-SI" sz="2400" b="1">
                <a:solidFill>
                  <a:schemeClr val="accent1"/>
                </a:solidFill>
              </a:rPr>
              <a:t> </a:t>
            </a:r>
          </a:p>
          <a:p>
            <a:pPr lvl="1">
              <a:lnSpc>
                <a:spcPct val="80000"/>
              </a:lnSpc>
              <a:buClr>
                <a:schemeClr val="accent1"/>
              </a:buClr>
              <a:buSzTx/>
              <a:buFont typeface="Wingdings" pitchFamily="2" charset="2"/>
              <a:buChar char="Ø"/>
            </a:pPr>
            <a:r>
              <a:rPr lang="sl-SI" sz="2400" b="1"/>
              <a:t>Podaci u toku rada mogu da se upisuju u memoriju i da se čitaju iz nje sa proizvoljnih adresa</a:t>
            </a:r>
          </a:p>
          <a:p>
            <a:pPr lvl="1">
              <a:lnSpc>
                <a:spcPct val="80000"/>
              </a:lnSpc>
              <a:buClr>
                <a:schemeClr val="accent1"/>
              </a:buClr>
              <a:buSzTx/>
              <a:buFont typeface="Wingdings" pitchFamily="2" charset="2"/>
              <a:buChar char="Ø"/>
            </a:pPr>
            <a:r>
              <a:rPr lang="sl-SI" sz="2400" b="1"/>
              <a:t>Poluprovodnička RAM memorija gubi sadržaj po isključenju napajanja</a:t>
            </a:r>
          </a:p>
        </p:txBody>
      </p:sp>
      <p:pic>
        <p:nvPicPr>
          <p:cNvPr id="62468" name="Picture 4"/>
          <p:cNvPicPr>
            <a:picLocks noGrp="1" noChangeAspect="1" noChangeArrowheads="1"/>
          </p:cNvPicPr>
          <p:nvPr>
            <p:ph sz="half" idx="2"/>
          </p:nvPr>
        </p:nvPicPr>
        <p:blipFill>
          <a:blip r:embed="rId2"/>
          <a:stretch>
            <a:fillRect/>
          </a:stretch>
        </p:blipFill>
        <p:spPr>
          <a:xfrm>
            <a:off x="4762738" y="2434232"/>
            <a:ext cx="3809524" cy="2857899"/>
          </a:xfrm>
          <a:noFill/>
          <a:ln/>
        </p:spPr>
      </p:pic>
    </p:spTree>
    <p:extLst>
      <p:ext uri="{BB962C8B-B14F-4D97-AF65-F5344CB8AC3E}">
        <p14:creationId xmlns:p14="http://schemas.microsoft.com/office/powerpoint/2010/main" val="2704810903"/>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a:xfrm>
            <a:off x="723900" y="469900"/>
            <a:ext cx="7772400" cy="533400"/>
          </a:xfrm>
        </p:spPr>
        <p:txBody>
          <a:bodyPr/>
          <a:lstStyle/>
          <a:p>
            <a:r>
              <a:rPr lang="sr-Latn-CS" sz="4000" b="0">
                <a:solidFill>
                  <a:schemeClr val="hlink"/>
                </a:solidFill>
                <a:latin typeface="Times New Roman" pitchFamily="18" charset="0"/>
              </a:rPr>
              <a:t>Memorije</a:t>
            </a:r>
            <a:endParaRPr lang="en-US" sz="3600" b="0">
              <a:solidFill>
                <a:schemeClr val="tx1"/>
              </a:solidFill>
            </a:endParaRPr>
          </a:p>
        </p:txBody>
      </p:sp>
      <p:sp>
        <p:nvSpPr>
          <p:cNvPr id="63491" name="Rectangle 3"/>
          <p:cNvSpPr>
            <a:spLocks noGrp="1" noChangeArrowheads="1"/>
          </p:cNvSpPr>
          <p:nvPr>
            <p:ph idx="1"/>
          </p:nvPr>
        </p:nvSpPr>
        <p:spPr>
          <a:xfrm>
            <a:off x="0" y="1917700"/>
            <a:ext cx="9144000" cy="4000500"/>
          </a:xfrm>
        </p:spPr>
        <p:txBody>
          <a:bodyPr/>
          <a:lstStyle/>
          <a:p>
            <a:pPr>
              <a:lnSpc>
                <a:spcPct val="80000"/>
              </a:lnSpc>
              <a:buSzPct val="75000"/>
            </a:pPr>
            <a:r>
              <a:rPr lang="sl-SI" b="1">
                <a:solidFill>
                  <a:schemeClr val="accent1"/>
                </a:solidFill>
              </a:rPr>
              <a:t>SRAM (statički RAM) su </a:t>
            </a:r>
            <a:r>
              <a:rPr lang="sl-SI" b="1">
                <a:solidFill>
                  <a:schemeClr val="hlink"/>
                </a:solidFill>
              </a:rPr>
              <a:t>nedestruktivne</a:t>
            </a:r>
            <a:endParaRPr lang="sl-SI" b="1">
              <a:solidFill>
                <a:schemeClr val="accent1"/>
              </a:solidFill>
            </a:endParaRPr>
          </a:p>
          <a:p>
            <a:pPr lvl="1">
              <a:lnSpc>
                <a:spcPct val="80000"/>
              </a:lnSpc>
              <a:buClr>
                <a:schemeClr val="accent1"/>
              </a:buClr>
              <a:buSzTx/>
              <a:buFont typeface="Wingdings" pitchFamily="2" charset="2"/>
              <a:buChar char="Ø"/>
            </a:pPr>
            <a:r>
              <a:rPr lang="sl-SI" b="1"/>
              <a:t>Zadržavaju svoj sadržaj i posle čitanja</a:t>
            </a:r>
          </a:p>
          <a:p>
            <a:pPr lvl="1">
              <a:lnSpc>
                <a:spcPct val="80000"/>
              </a:lnSpc>
              <a:buClr>
                <a:schemeClr val="accent1"/>
              </a:buClr>
              <a:buSzTx/>
              <a:buFont typeface="Wingdings" pitchFamily="2" charset="2"/>
              <a:buChar char="Ø"/>
            </a:pPr>
            <a:r>
              <a:rPr lang="sl-SI" b="1"/>
              <a:t>Realizuju se pomoću FF-ova</a:t>
            </a:r>
          </a:p>
          <a:p>
            <a:pPr>
              <a:lnSpc>
                <a:spcPct val="80000"/>
              </a:lnSpc>
              <a:buSzPct val="75000"/>
            </a:pPr>
            <a:r>
              <a:rPr lang="sl-SI" b="1">
                <a:solidFill>
                  <a:schemeClr val="accent1"/>
                </a:solidFill>
              </a:rPr>
              <a:t>DRAM (dinamički RAM) su </a:t>
            </a:r>
            <a:r>
              <a:rPr lang="sl-SI" b="1">
                <a:solidFill>
                  <a:schemeClr val="hlink"/>
                </a:solidFill>
              </a:rPr>
              <a:t>destruktivne</a:t>
            </a:r>
            <a:endParaRPr lang="sl-SI" b="1">
              <a:solidFill>
                <a:schemeClr val="accent1"/>
              </a:solidFill>
            </a:endParaRPr>
          </a:p>
          <a:p>
            <a:pPr lvl="1">
              <a:lnSpc>
                <a:spcPct val="80000"/>
              </a:lnSpc>
              <a:buClr>
                <a:schemeClr val="accent1"/>
              </a:buClr>
              <a:buSzTx/>
              <a:buFont typeface="Wingdings" pitchFamily="2" charset="2"/>
              <a:buChar char="Ø"/>
            </a:pPr>
            <a:r>
              <a:rPr lang="sl-SI" b="1"/>
              <a:t>Posle čitanja se gubi podatak</a:t>
            </a:r>
          </a:p>
          <a:p>
            <a:pPr lvl="2">
              <a:lnSpc>
                <a:spcPct val="80000"/>
              </a:lnSpc>
              <a:buClr>
                <a:schemeClr val="hlink"/>
              </a:buClr>
              <a:buSzPct val="80000"/>
              <a:buFont typeface="Wingdings" pitchFamily="2" charset="2"/>
              <a:buChar char="q"/>
            </a:pPr>
            <a:r>
              <a:rPr lang="sl-SI" b="1">
                <a:solidFill>
                  <a:schemeClr val="accent1"/>
                </a:solidFill>
              </a:rPr>
              <a:t>podatak posle čitanja mora da se ponovo upiše</a:t>
            </a:r>
          </a:p>
          <a:p>
            <a:pPr lvl="1">
              <a:lnSpc>
                <a:spcPct val="80000"/>
              </a:lnSpc>
              <a:buClr>
                <a:schemeClr val="accent1"/>
              </a:buClr>
              <a:buSzTx/>
              <a:buFont typeface="Wingdings" pitchFamily="2" charset="2"/>
              <a:buChar char="Ø"/>
            </a:pPr>
            <a:r>
              <a:rPr lang="sl-SI" b="1"/>
              <a:t>Realizuju se kao kapacitivnost MOS tranzistora</a:t>
            </a:r>
          </a:p>
          <a:p>
            <a:pPr lvl="2">
              <a:lnSpc>
                <a:spcPct val="80000"/>
              </a:lnSpc>
              <a:buClr>
                <a:schemeClr val="hlink"/>
              </a:buClr>
              <a:buSzPct val="80000"/>
              <a:buFont typeface="Wingdings" pitchFamily="2" charset="2"/>
              <a:buChar char="q"/>
            </a:pPr>
            <a:r>
              <a:rPr lang="sl-SI" b="1">
                <a:solidFill>
                  <a:schemeClr val="accent1"/>
                </a:solidFill>
              </a:rPr>
              <a:t>sadržaj memorije mora povremeno da se osvežava</a:t>
            </a:r>
            <a:endParaRPr lang="sl-SI" b="1"/>
          </a:p>
        </p:txBody>
      </p:sp>
    </p:spTree>
    <p:extLst>
      <p:ext uri="{BB962C8B-B14F-4D97-AF65-F5344CB8AC3E}">
        <p14:creationId xmlns:p14="http://schemas.microsoft.com/office/powerpoint/2010/main" val="107813975"/>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rrowheads="1"/>
          </p:cNvSpPr>
          <p:nvPr>
            <p:ph type="title"/>
          </p:nvPr>
        </p:nvSpPr>
        <p:spPr>
          <a:xfrm>
            <a:off x="685800" y="0"/>
            <a:ext cx="7772400" cy="800100"/>
          </a:xfrm>
        </p:spPr>
        <p:txBody>
          <a:bodyPr/>
          <a:lstStyle/>
          <a:p>
            <a:r>
              <a:rPr lang="sr-Latn-CS" sz="4000" b="0">
                <a:solidFill>
                  <a:schemeClr val="hlink"/>
                </a:solidFill>
                <a:latin typeface="Times New Roman" pitchFamily="18" charset="0"/>
              </a:rPr>
              <a:t>Memorije</a:t>
            </a:r>
            <a:endParaRPr lang="en-US" sz="3600" b="0">
              <a:solidFill>
                <a:schemeClr val="tx1"/>
              </a:solidFill>
            </a:endParaRPr>
          </a:p>
        </p:txBody>
      </p:sp>
      <p:sp>
        <p:nvSpPr>
          <p:cNvPr id="64515" name="Rectangle 3"/>
          <p:cNvSpPr>
            <a:spLocks noGrp="1" noChangeArrowheads="1"/>
          </p:cNvSpPr>
          <p:nvPr>
            <p:ph type="body" sz="half" idx="1"/>
          </p:nvPr>
        </p:nvSpPr>
        <p:spPr>
          <a:xfrm>
            <a:off x="101600" y="673100"/>
            <a:ext cx="5016500" cy="6184900"/>
          </a:xfrm>
        </p:spPr>
        <p:txBody>
          <a:bodyPr/>
          <a:lstStyle/>
          <a:p>
            <a:pPr>
              <a:lnSpc>
                <a:spcPct val="80000"/>
              </a:lnSpc>
              <a:buSzPct val="75000"/>
            </a:pPr>
            <a:r>
              <a:rPr lang="en-US" b="1">
                <a:solidFill>
                  <a:schemeClr val="accent1"/>
                </a:solidFill>
              </a:rPr>
              <a:t>Tipovi</a:t>
            </a:r>
            <a:r>
              <a:rPr lang="sr-Latn-CS" b="1">
                <a:solidFill>
                  <a:schemeClr val="accent1"/>
                </a:solidFill>
              </a:rPr>
              <a:t> </a:t>
            </a:r>
            <a:r>
              <a:rPr lang="sl-SI" b="1">
                <a:solidFill>
                  <a:schemeClr val="accent1"/>
                </a:solidFill>
              </a:rPr>
              <a:t>DRAM </a:t>
            </a:r>
            <a:r>
              <a:rPr lang="en-US" b="1">
                <a:solidFill>
                  <a:schemeClr val="accent1"/>
                </a:solidFill>
              </a:rPr>
              <a:t>memorije:</a:t>
            </a:r>
            <a:endParaRPr lang="sl-SI" b="1"/>
          </a:p>
          <a:p>
            <a:pPr lvl="1">
              <a:lnSpc>
                <a:spcPct val="80000"/>
              </a:lnSpc>
              <a:buClr>
                <a:schemeClr val="accent1"/>
              </a:buClr>
              <a:buSzTx/>
              <a:buFont typeface="Wingdings" pitchFamily="2" charset="2"/>
              <a:buChar char="Ø"/>
            </a:pPr>
            <a:r>
              <a:rPr lang="sl-SI" b="1"/>
              <a:t>SDRAM (</a:t>
            </a:r>
            <a:r>
              <a:rPr lang="sl-SI" b="1" i="1">
                <a:solidFill>
                  <a:schemeClr val="tx2"/>
                </a:solidFill>
              </a:rPr>
              <a:t>Synchronous DRAM</a:t>
            </a:r>
            <a:r>
              <a:rPr lang="sl-SI" b="1"/>
              <a:t>) </a:t>
            </a:r>
          </a:p>
          <a:p>
            <a:pPr lvl="2">
              <a:lnSpc>
                <a:spcPct val="80000"/>
              </a:lnSpc>
              <a:buClr>
                <a:schemeClr val="hlink"/>
              </a:buClr>
              <a:buSzPct val="80000"/>
              <a:buFont typeface="Wingdings" pitchFamily="2" charset="2"/>
              <a:buChar char="q"/>
            </a:pPr>
            <a:r>
              <a:rPr lang="sr-Latn-CS" b="1">
                <a:solidFill>
                  <a:schemeClr val="accent1"/>
                </a:solidFill>
              </a:rPr>
              <a:t>Takt</a:t>
            </a:r>
            <a:r>
              <a:rPr lang="sl-SI" b="1">
                <a:solidFill>
                  <a:schemeClr val="accent1"/>
                </a:solidFill>
              </a:rPr>
              <a:t> memorijskih čipova i CPU-a su uzajamno sinhronisani</a:t>
            </a:r>
          </a:p>
          <a:p>
            <a:pPr lvl="1">
              <a:lnSpc>
                <a:spcPct val="80000"/>
              </a:lnSpc>
              <a:buClr>
                <a:schemeClr val="accent1"/>
              </a:buClr>
              <a:buSzTx/>
              <a:buFont typeface="Wingdings" pitchFamily="2" charset="2"/>
              <a:buChar char="Ø"/>
            </a:pPr>
            <a:r>
              <a:rPr lang="sl-SI" b="1"/>
              <a:t>DDR</a:t>
            </a:r>
            <a:r>
              <a:rPr lang="en-US" b="1"/>
              <a:t>1</a:t>
            </a:r>
            <a:r>
              <a:rPr lang="sl-SI" b="1"/>
              <a:t> SDRAM (</a:t>
            </a:r>
            <a:r>
              <a:rPr lang="sl-SI" b="1" i="1">
                <a:solidFill>
                  <a:schemeClr val="tx2"/>
                </a:solidFill>
              </a:rPr>
              <a:t>Double Data Rate SDRAM</a:t>
            </a:r>
            <a:r>
              <a:rPr lang="sl-SI" b="1"/>
              <a:t>)</a:t>
            </a:r>
          </a:p>
          <a:p>
            <a:pPr lvl="2">
              <a:lnSpc>
                <a:spcPct val="80000"/>
              </a:lnSpc>
              <a:buClr>
                <a:schemeClr val="hlink"/>
              </a:buClr>
              <a:buSzPct val="80000"/>
              <a:buFont typeface="Wingdings" pitchFamily="2" charset="2"/>
              <a:buChar char="q"/>
            </a:pPr>
            <a:r>
              <a:rPr lang="sl-SI" b="1">
                <a:solidFill>
                  <a:schemeClr val="accent1"/>
                </a:solidFill>
              </a:rPr>
              <a:t>Podaci se prenose duplo većom brzinom u odnosu na SDRAM</a:t>
            </a:r>
            <a:r>
              <a:rPr lang="en-US" b="1">
                <a:solidFill>
                  <a:schemeClr val="accent1"/>
                </a:solidFill>
              </a:rPr>
              <a:t>, </a:t>
            </a:r>
            <a:r>
              <a:rPr lang="sr-Latn-CS" b="1">
                <a:solidFill>
                  <a:schemeClr val="accent1"/>
                </a:solidFill>
              </a:rPr>
              <a:t> </a:t>
            </a:r>
            <a:r>
              <a:rPr lang="sl-SI" b="1">
                <a:solidFill>
                  <a:schemeClr val="accent1"/>
                </a:solidFill>
              </a:rPr>
              <a:t>jer je pristup na uzlaznoj i silaznoj ivici takta</a:t>
            </a:r>
            <a:endParaRPr lang="en-US" b="1">
              <a:solidFill>
                <a:schemeClr val="accent1"/>
              </a:solidFill>
            </a:endParaRPr>
          </a:p>
          <a:p>
            <a:pPr lvl="1">
              <a:lnSpc>
                <a:spcPct val="80000"/>
              </a:lnSpc>
              <a:buClr>
                <a:schemeClr val="accent1"/>
              </a:buClr>
              <a:buSzTx/>
              <a:buFont typeface="Wingdings" pitchFamily="2" charset="2"/>
              <a:buChar char="Ø"/>
            </a:pPr>
            <a:r>
              <a:rPr lang="sl-SI" b="1"/>
              <a:t>DDR</a:t>
            </a:r>
            <a:r>
              <a:rPr lang="en-US" b="1"/>
              <a:t>2, DDR3 </a:t>
            </a:r>
            <a:r>
              <a:rPr lang="sl-SI" b="1"/>
              <a:t> SDRAM</a:t>
            </a:r>
            <a:endParaRPr lang="en-US" b="1"/>
          </a:p>
          <a:p>
            <a:pPr lvl="2">
              <a:lnSpc>
                <a:spcPct val="80000"/>
              </a:lnSpc>
              <a:buClr>
                <a:schemeClr val="hlink"/>
              </a:buClr>
              <a:buSzPct val="75000"/>
              <a:buFont typeface="Wingdings" pitchFamily="2" charset="2"/>
              <a:buChar char="q"/>
            </a:pPr>
            <a:r>
              <a:rPr lang="en-US" b="1">
                <a:solidFill>
                  <a:schemeClr val="accent1"/>
                </a:solidFill>
              </a:rPr>
              <a:t>Rade </a:t>
            </a:r>
            <a:r>
              <a:rPr lang="sr-Latn-CS" b="1">
                <a:solidFill>
                  <a:schemeClr val="accent1"/>
                </a:solidFill>
              </a:rPr>
              <a:t>na</a:t>
            </a:r>
            <a:r>
              <a:rPr lang="en-US" b="1">
                <a:solidFill>
                  <a:schemeClr val="accent1"/>
                </a:solidFill>
              </a:rPr>
              <a:t> ve</a:t>
            </a:r>
            <a:r>
              <a:rPr lang="sr-Latn-CS" b="1">
                <a:solidFill>
                  <a:schemeClr val="accent1"/>
                </a:solidFill>
              </a:rPr>
              <a:t>ćim učestanostima takta od DDR</a:t>
            </a:r>
            <a:r>
              <a:rPr lang="en-US" b="1">
                <a:solidFill>
                  <a:schemeClr val="accent1"/>
                </a:solidFill>
              </a:rPr>
              <a:t>1</a:t>
            </a:r>
            <a:r>
              <a:rPr lang="sr-Latn-CS" b="1">
                <a:solidFill>
                  <a:schemeClr val="accent1"/>
                </a:solidFill>
              </a:rPr>
              <a:t> SDRAM-a</a:t>
            </a:r>
            <a:r>
              <a:rPr lang="en-US" sz="2800" b="1"/>
              <a:t> </a:t>
            </a:r>
            <a:endParaRPr lang="sl-SI" sz="2800" b="1"/>
          </a:p>
        </p:txBody>
      </p:sp>
      <p:pic>
        <p:nvPicPr>
          <p:cNvPr id="64516" name="Picture 4"/>
          <p:cNvPicPr>
            <a:picLocks noGrp="1" noChangeAspect="1" noChangeArrowheads="1"/>
          </p:cNvPicPr>
          <p:nvPr>
            <p:ph sz="half" idx="2"/>
          </p:nvPr>
        </p:nvPicPr>
        <p:blipFill>
          <a:blip r:embed="rId2"/>
          <a:stretch>
            <a:fillRect/>
          </a:stretch>
        </p:blipFill>
        <p:spPr>
          <a:xfrm>
            <a:off x="5262738" y="1943626"/>
            <a:ext cx="2809524" cy="3839111"/>
          </a:xfrm>
          <a:noFill/>
          <a:ln/>
        </p:spPr>
      </p:pic>
    </p:spTree>
    <p:extLst>
      <p:ext uri="{BB962C8B-B14F-4D97-AF65-F5344CB8AC3E}">
        <p14:creationId xmlns:p14="http://schemas.microsoft.com/office/powerpoint/2010/main" val="3154948561"/>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a:xfrm>
            <a:off x="990600" y="0"/>
            <a:ext cx="7772400" cy="762000"/>
          </a:xfrm>
        </p:spPr>
        <p:txBody>
          <a:bodyPr/>
          <a:lstStyle/>
          <a:p>
            <a:r>
              <a:rPr lang="sr-Latn-CS" sz="4000" b="0">
                <a:solidFill>
                  <a:schemeClr val="hlink"/>
                </a:solidFill>
                <a:latin typeface="Times New Roman" pitchFamily="18" charset="0"/>
              </a:rPr>
              <a:t>Memorije</a:t>
            </a:r>
            <a:endParaRPr lang="en-US" sz="4000" b="0">
              <a:solidFill>
                <a:schemeClr val="tx1"/>
              </a:solidFill>
            </a:endParaRPr>
          </a:p>
        </p:txBody>
      </p:sp>
      <p:sp>
        <p:nvSpPr>
          <p:cNvPr id="65539" name="Rectangle 3"/>
          <p:cNvSpPr>
            <a:spLocks noGrp="1" noChangeArrowheads="1"/>
          </p:cNvSpPr>
          <p:nvPr>
            <p:ph idx="1"/>
          </p:nvPr>
        </p:nvSpPr>
        <p:spPr>
          <a:xfrm>
            <a:off x="0" y="698500"/>
            <a:ext cx="9144000" cy="6159500"/>
          </a:xfrm>
        </p:spPr>
        <p:txBody>
          <a:bodyPr/>
          <a:lstStyle/>
          <a:p>
            <a:pPr>
              <a:lnSpc>
                <a:spcPct val="80000"/>
              </a:lnSpc>
              <a:buSzPct val="75000"/>
            </a:pPr>
            <a:r>
              <a:rPr lang="sl-SI" b="1">
                <a:solidFill>
                  <a:schemeClr val="accent1"/>
                </a:solidFill>
              </a:rPr>
              <a:t>Memorije ROM (read only) tipa</a:t>
            </a:r>
          </a:p>
          <a:p>
            <a:pPr lvl="1">
              <a:lnSpc>
                <a:spcPct val="80000"/>
              </a:lnSpc>
              <a:buSzTx/>
              <a:buFont typeface="Wingdings" pitchFamily="2" charset="2"/>
              <a:buChar char="Ø"/>
            </a:pPr>
            <a:r>
              <a:rPr lang="en-US" sz="2400" b="1"/>
              <a:t>Neizbrisive</a:t>
            </a:r>
            <a:r>
              <a:rPr lang="en-US" sz="2400" b="1">
                <a:solidFill>
                  <a:schemeClr val="accent1"/>
                </a:solidFill>
              </a:rPr>
              <a:t> </a:t>
            </a:r>
            <a:r>
              <a:rPr lang="en-US" sz="2400" b="1"/>
              <a:t>(</a:t>
            </a:r>
            <a:r>
              <a:rPr lang="en-US" sz="2400" b="1">
                <a:solidFill>
                  <a:schemeClr val="hlink"/>
                </a:solidFill>
              </a:rPr>
              <a:t>non - volatile</a:t>
            </a:r>
            <a:r>
              <a:rPr lang="en-US" sz="2400" b="1"/>
              <a:t>)</a:t>
            </a:r>
            <a:endParaRPr lang="sr-Latn-CS" sz="2400" b="1"/>
          </a:p>
          <a:p>
            <a:pPr lvl="1">
              <a:lnSpc>
                <a:spcPct val="80000"/>
              </a:lnSpc>
              <a:buSzTx/>
              <a:buFont typeface="Wingdings" pitchFamily="2" charset="2"/>
              <a:buChar char="Ø"/>
            </a:pPr>
            <a:r>
              <a:rPr lang="en-US" sz="2400" b="1"/>
              <a:t>Nedestruktivne</a:t>
            </a:r>
            <a:r>
              <a:rPr lang="en-US" sz="2400" b="1">
                <a:solidFill>
                  <a:schemeClr val="accent1"/>
                </a:solidFill>
              </a:rPr>
              <a:t> </a:t>
            </a:r>
            <a:r>
              <a:rPr lang="en-US" sz="2400" b="1"/>
              <a:t>(</a:t>
            </a:r>
            <a:r>
              <a:rPr lang="en-US" sz="2400" b="1">
                <a:solidFill>
                  <a:schemeClr val="hlink"/>
                </a:solidFill>
              </a:rPr>
              <a:t>non - destructive</a:t>
            </a:r>
            <a:r>
              <a:rPr lang="en-US" sz="2400" b="1"/>
              <a:t>)</a:t>
            </a:r>
            <a:endParaRPr lang="sr-Latn-CS" sz="2400" b="1"/>
          </a:p>
          <a:p>
            <a:pPr lvl="1">
              <a:lnSpc>
                <a:spcPct val="80000"/>
              </a:lnSpc>
              <a:buSzTx/>
              <a:buFont typeface="Wingdings" pitchFamily="2" charset="2"/>
              <a:buChar char="Ø"/>
            </a:pPr>
            <a:r>
              <a:rPr lang="en-US" sz="2400" b="1"/>
              <a:t>Koriste se za </a:t>
            </a:r>
            <a:r>
              <a:rPr lang="sl-SI" sz="2400" b="1"/>
              <a:t>čuvanje stalnih programa</a:t>
            </a:r>
          </a:p>
          <a:p>
            <a:pPr>
              <a:lnSpc>
                <a:spcPct val="80000"/>
              </a:lnSpc>
              <a:buSzPct val="75000"/>
            </a:pPr>
            <a:r>
              <a:rPr lang="sl-SI" b="1">
                <a:solidFill>
                  <a:schemeClr val="accent1"/>
                </a:solidFill>
              </a:rPr>
              <a:t>ROM</a:t>
            </a:r>
          </a:p>
          <a:p>
            <a:pPr lvl="1">
              <a:lnSpc>
                <a:spcPct val="80000"/>
              </a:lnSpc>
              <a:buClr>
                <a:schemeClr val="accent1"/>
              </a:buClr>
              <a:buSzTx/>
              <a:buFont typeface="Wingdings" pitchFamily="2" charset="2"/>
              <a:buChar char="Ø"/>
            </a:pPr>
            <a:r>
              <a:rPr lang="sl-SI" sz="2400" b="1"/>
              <a:t>Sadržaj je upisan u toku izrade čipa</a:t>
            </a:r>
          </a:p>
          <a:p>
            <a:pPr lvl="1">
              <a:lnSpc>
                <a:spcPct val="80000"/>
              </a:lnSpc>
              <a:buClr>
                <a:schemeClr val="accent1"/>
              </a:buClr>
              <a:buSzTx/>
              <a:buFont typeface="Wingdings" pitchFamily="2" charset="2"/>
              <a:buChar char="Ø"/>
            </a:pPr>
            <a:r>
              <a:rPr lang="sl-SI" sz="2400" b="1"/>
              <a:t>Isplativo za količinu preko 1000 komada</a:t>
            </a:r>
          </a:p>
          <a:p>
            <a:pPr lvl="1">
              <a:lnSpc>
                <a:spcPct val="80000"/>
              </a:lnSpc>
              <a:buClr>
                <a:schemeClr val="accent1"/>
              </a:buClr>
              <a:buSzTx/>
              <a:buFont typeface="Wingdings" pitchFamily="2" charset="2"/>
              <a:buChar char="Ø"/>
            </a:pPr>
            <a:r>
              <a:rPr lang="sl-SI" sz="2400" b="1"/>
              <a:t>Vreme pristupa 500 - 850ns</a:t>
            </a:r>
          </a:p>
          <a:p>
            <a:pPr>
              <a:lnSpc>
                <a:spcPct val="80000"/>
              </a:lnSpc>
              <a:buSzPct val="75000"/>
            </a:pPr>
            <a:r>
              <a:rPr lang="sl-SI" b="1">
                <a:solidFill>
                  <a:schemeClr val="accent1"/>
                </a:solidFill>
              </a:rPr>
              <a:t>PROM</a:t>
            </a:r>
          </a:p>
          <a:p>
            <a:pPr lvl="1">
              <a:lnSpc>
                <a:spcPct val="80000"/>
              </a:lnSpc>
              <a:buClr>
                <a:schemeClr val="accent1"/>
              </a:buClr>
              <a:buSzTx/>
              <a:buFont typeface="Wingdings" pitchFamily="2" charset="2"/>
              <a:buChar char="Ø"/>
            </a:pPr>
            <a:r>
              <a:rPr lang="sl-SI" sz="2400" b="1"/>
              <a:t>Korisnik može da programira </a:t>
            </a:r>
            <a:r>
              <a:rPr lang="en-US" sz="2400" b="1"/>
              <a:t>samo jednom</a:t>
            </a:r>
            <a:r>
              <a:rPr lang="sl-SI" sz="2400" b="1"/>
              <a:t> pomoću uređaja za programiranje</a:t>
            </a:r>
          </a:p>
          <a:p>
            <a:pPr lvl="1">
              <a:lnSpc>
                <a:spcPct val="80000"/>
              </a:lnSpc>
              <a:buClr>
                <a:schemeClr val="accent1"/>
              </a:buClr>
              <a:buSzTx/>
              <a:buFont typeface="Wingdings" pitchFamily="2" charset="2"/>
              <a:buChar char="Ø"/>
            </a:pPr>
            <a:r>
              <a:rPr lang="sl-SI" sz="2400" b="1"/>
              <a:t>Konfiguracija sa bipolarnim poljem dioda ili sa bipolarnim tranzistorima ima</a:t>
            </a:r>
          </a:p>
          <a:p>
            <a:pPr lvl="1">
              <a:lnSpc>
                <a:spcPct val="80000"/>
              </a:lnSpc>
              <a:buClr>
                <a:schemeClr val="accent1"/>
              </a:buClr>
              <a:buSzTx/>
              <a:buFont typeface="Wingdings" pitchFamily="2" charset="2"/>
              <a:buChar char="Ø"/>
            </a:pPr>
            <a:r>
              <a:rPr lang="sl-SI" sz="2400" b="1"/>
              <a:t>Programiranje impulsima koji tope pregorljive metalizovane veze u PN-spoju (u polju dioda) ili vezu B-E (u tranzistoru)</a:t>
            </a:r>
          </a:p>
          <a:p>
            <a:pPr lvl="1">
              <a:lnSpc>
                <a:spcPct val="80000"/>
              </a:lnSpc>
              <a:buClr>
                <a:schemeClr val="accent1"/>
              </a:buClr>
              <a:buSzTx/>
              <a:buFont typeface="Wingdings" pitchFamily="2" charset="2"/>
              <a:buChar char="Ø"/>
            </a:pPr>
            <a:r>
              <a:rPr lang="sl-SI" sz="2400" b="1"/>
              <a:t>Vreme pristupa  </a:t>
            </a:r>
            <a:r>
              <a:rPr lang="en-US" sz="2400" b="1"/>
              <a:t>&lt; 100ns</a:t>
            </a:r>
            <a:endParaRPr lang="sl-SI" sz="2400" b="1"/>
          </a:p>
        </p:txBody>
      </p:sp>
    </p:spTree>
    <p:extLst>
      <p:ext uri="{BB962C8B-B14F-4D97-AF65-F5344CB8AC3E}">
        <p14:creationId xmlns:p14="http://schemas.microsoft.com/office/powerpoint/2010/main" val="2658379717"/>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rrowheads="1"/>
          </p:cNvSpPr>
          <p:nvPr>
            <p:ph type="title"/>
          </p:nvPr>
        </p:nvSpPr>
        <p:spPr>
          <a:xfrm>
            <a:off x="990600" y="0"/>
            <a:ext cx="7772400" cy="990600"/>
          </a:xfrm>
        </p:spPr>
        <p:txBody>
          <a:bodyPr/>
          <a:lstStyle/>
          <a:p>
            <a:r>
              <a:rPr lang="sr-Latn-CS" sz="4000" b="0">
                <a:solidFill>
                  <a:schemeClr val="hlink"/>
                </a:solidFill>
                <a:latin typeface="Times New Roman" pitchFamily="18" charset="0"/>
              </a:rPr>
              <a:t>Memorije</a:t>
            </a:r>
            <a:endParaRPr lang="en-US" sz="4000" b="0">
              <a:solidFill>
                <a:schemeClr val="hlink"/>
              </a:solidFill>
              <a:latin typeface="Times New Roman" pitchFamily="18" charset="0"/>
            </a:endParaRPr>
          </a:p>
        </p:txBody>
      </p:sp>
      <p:sp>
        <p:nvSpPr>
          <p:cNvPr id="66563" name="Rectangle 3"/>
          <p:cNvSpPr>
            <a:spLocks noGrp="1" noChangeArrowheads="1"/>
          </p:cNvSpPr>
          <p:nvPr>
            <p:ph idx="1"/>
          </p:nvPr>
        </p:nvSpPr>
        <p:spPr>
          <a:xfrm>
            <a:off x="0" y="990600"/>
            <a:ext cx="9144000" cy="5867400"/>
          </a:xfrm>
        </p:spPr>
        <p:txBody>
          <a:bodyPr/>
          <a:lstStyle/>
          <a:p>
            <a:pPr>
              <a:buSzPct val="75000"/>
            </a:pPr>
            <a:r>
              <a:rPr lang="en-US" b="1">
                <a:solidFill>
                  <a:schemeClr val="accent1"/>
                </a:solidFill>
              </a:rPr>
              <a:t>E</a:t>
            </a:r>
            <a:r>
              <a:rPr lang="sl-SI" b="1">
                <a:solidFill>
                  <a:schemeClr val="accent1"/>
                </a:solidFill>
              </a:rPr>
              <a:t>PROM</a:t>
            </a:r>
            <a:r>
              <a:rPr lang="sl-SI" b="1"/>
              <a:t> </a:t>
            </a:r>
          </a:p>
          <a:p>
            <a:pPr lvl="1">
              <a:buClr>
                <a:schemeClr val="accent1"/>
              </a:buClr>
              <a:buSzTx/>
              <a:buFont typeface="Wingdings" pitchFamily="2" charset="2"/>
              <a:buChar char="Ø"/>
            </a:pPr>
            <a:r>
              <a:rPr lang="sl-SI" b="1"/>
              <a:t>Može da se  </a:t>
            </a:r>
            <a:r>
              <a:rPr lang="en-US" b="1"/>
              <a:t>programira </a:t>
            </a:r>
            <a:r>
              <a:rPr lang="sl-SI" b="1"/>
              <a:t>i</a:t>
            </a:r>
            <a:r>
              <a:rPr lang="en-US" b="1"/>
              <a:t> </a:t>
            </a:r>
            <a:r>
              <a:rPr lang="sl-SI" b="1"/>
              <a:t>briše </a:t>
            </a:r>
            <a:r>
              <a:rPr lang="en-US" b="1"/>
              <a:t>vi</a:t>
            </a:r>
            <a:r>
              <a:rPr lang="sl-SI" b="1"/>
              <a:t>še puta</a:t>
            </a:r>
          </a:p>
          <a:p>
            <a:pPr lvl="1">
              <a:buClr>
                <a:schemeClr val="accent1"/>
              </a:buClr>
              <a:buSzTx/>
              <a:buFont typeface="Wingdings" pitchFamily="2" charset="2"/>
              <a:buChar char="Ø"/>
            </a:pPr>
            <a:r>
              <a:rPr lang="sl-SI" b="1"/>
              <a:t>Briše se UV zracima (RPROM se briše električno)</a:t>
            </a:r>
          </a:p>
          <a:p>
            <a:pPr lvl="1">
              <a:buClr>
                <a:schemeClr val="accent1"/>
              </a:buClr>
              <a:buSzTx/>
              <a:buFont typeface="Wingdings" pitchFamily="2" charset="2"/>
              <a:buChar char="Ø"/>
            </a:pPr>
            <a:r>
              <a:rPr lang="sl-SI" b="1"/>
              <a:t>Izrađuju se primenom MOS tehnologije</a:t>
            </a:r>
          </a:p>
          <a:p>
            <a:pPr lvl="1">
              <a:buClr>
                <a:schemeClr val="accent1"/>
              </a:buClr>
              <a:buSzTx/>
              <a:buFont typeface="Wingdings" pitchFamily="2" charset="2"/>
              <a:buChar char="Ø"/>
            </a:pPr>
            <a:r>
              <a:rPr lang="sl-SI" b="1"/>
              <a:t>Kapacitet reda 64, 128, 256, 512KB</a:t>
            </a:r>
          </a:p>
          <a:p>
            <a:pPr lvl="1">
              <a:buClr>
                <a:schemeClr val="accent1"/>
              </a:buClr>
              <a:buSzTx/>
              <a:buFont typeface="Wingdings" pitchFamily="2" charset="2"/>
              <a:buChar char="Ø"/>
            </a:pPr>
            <a:r>
              <a:rPr lang="sl-SI" b="1"/>
              <a:t>Vreme pristupa </a:t>
            </a:r>
            <a:r>
              <a:rPr lang="en-US" b="1"/>
              <a:t> </a:t>
            </a:r>
            <a:r>
              <a:rPr lang="sr-Latn-CS" b="1"/>
              <a:t>reda </a:t>
            </a:r>
            <a:r>
              <a:rPr lang="en-US" b="1"/>
              <a:t>1</a:t>
            </a:r>
            <a:r>
              <a:rPr lang="sl-SI" b="1"/>
              <a:t>5</a:t>
            </a:r>
            <a:r>
              <a:rPr lang="en-US" b="1"/>
              <a:t>0</a:t>
            </a:r>
            <a:r>
              <a:rPr lang="sl-SI" b="1"/>
              <a:t> - 1200</a:t>
            </a:r>
            <a:r>
              <a:rPr lang="en-US" b="1"/>
              <a:t>ns</a:t>
            </a:r>
            <a:endParaRPr lang="sl-SI" b="1"/>
          </a:p>
          <a:p>
            <a:pPr>
              <a:buSzPct val="75000"/>
            </a:pPr>
            <a:r>
              <a:rPr lang="sl-SI" b="1">
                <a:solidFill>
                  <a:schemeClr val="accent1"/>
                </a:solidFill>
              </a:rPr>
              <a:t>EEPROM</a:t>
            </a:r>
          </a:p>
          <a:p>
            <a:pPr lvl="1">
              <a:buClr>
                <a:schemeClr val="accent1"/>
              </a:buClr>
              <a:buSzTx/>
              <a:buFont typeface="Wingdings" pitchFamily="2" charset="2"/>
              <a:buChar char="Ø"/>
            </a:pPr>
            <a:r>
              <a:rPr lang="sl-SI" b="1"/>
              <a:t>Moguće je čitanje i upis</a:t>
            </a:r>
          </a:p>
          <a:p>
            <a:pPr lvl="1">
              <a:buClr>
                <a:schemeClr val="accent1"/>
              </a:buClr>
              <a:buSzTx/>
              <a:buFont typeface="Wingdings" pitchFamily="2" charset="2"/>
              <a:buChar char="Ø"/>
            </a:pPr>
            <a:r>
              <a:rPr lang="sl-SI" b="1"/>
              <a:t>Operacija upisa je reda ms</a:t>
            </a:r>
          </a:p>
          <a:p>
            <a:pPr lvl="1">
              <a:buClr>
                <a:schemeClr val="accent1"/>
              </a:buClr>
              <a:buSzTx/>
              <a:buFont typeface="Wingdings" pitchFamily="2" charset="2"/>
              <a:buChar char="Ø"/>
            </a:pPr>
            <a:r>
              <a:rPr lang="sl-SI" b="1">
                <a:sym typeface="MT Symbol" pitchFamily="82" charset="2"/>
              </a:rPr>
              <a:t>Kapacitet nekoliko desetina KB</a:t>
            </a:r>
          </a:p>
          <a:p>
            <a:pPr lvl="1">
              <a:buClr>
                <a:schemeClr val="accent1"/>
              </a:buClr>
              <a:buSzTx/>
              <a:buFont typeface="Wingdings" pitchFamily="2" charset="2"/>
              <a:buChar char="Ø"/>
            </a:pPr>
            <a:r>
              <a:rPr lang="sl-SI" b="1"/>
              <a:t>Operacije čitanja su reda </a:t>
            </a:r>
            <a:r>
              <a:rPr lang="sl-SI" b="1">
                <a:sym typeface="Symbol" pitchFamily="18" charset="2"/>
              </a:rPr>
              <a:t></a:t>
            </a:r>
            <a:r>
              <a:rPr lang="sl-SI" b="1">
                <a:sym typeface="MT Symbol" pitchFamily="82" charset="2"/>
              </a:rPr>
              <a:t>s</a:t>
            </a:r>
          </a:p>
          <a:p>
            <a:pPr lvl="1">
              <a:buClr>
                <a:schemeClr val="accent1"/>
              </a:buClr>
              <a:buSzTx/>
              <a:buFont typeface="Wingdings" pitchFamily="2" charset="2"/>
              <a:buChar char="Ø"/>
            </a:pPr>
            <a:endParaRPr lang="sl-SI" b="1"/>
          </a:p>
          <a:p>
            <a:pPr>
              <a:buFont typeface="Wingdings" pitchFamily="2" charset="2"/>
              <a:buBlip>
                <a:blip r:embed="rId2"/>
              </a:buBlip>
            </a:pPr>
            <a:endParaRPr lang="sl-SI" b="1"/>
          </a:p>
        </p:txBody>
      </p:sp>
    </p:spTree>
    <p:extLst>
      <p:ext uri="{BB962C8B-B14F-4D97-AF65-F5344CB8AC3E}">
        <p14:creationId xmlns:p14="http://schemas.microsoft.com/office/powerpoint/2010/main" val="144793738"/>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a:xfrm>
            <a:off x="990600" y="0"/>
            <a:ext cx="7772400" cy="990600"/>
          </a:xfrm>
        </p:spPr>
        <p:txBody>
          <a:bodyPr/>
          <a:lstStyle/>
          <a:p>
            <a:r>
              <a:rPr lang="sr-Latn-CS" sz="4000" b="0">
                <a:solidFill>
                  <a:schemeClr val="hlink"/>
                </a:solidFill>
                <a:latin typeface="Times New Roman" pitchFamily="18" charset="0"/>
              </a:rPr>
              <a:t>Memorije</a:t>
            </a:r>
            <a:endParaRPr lang="en-US" sz="3600" b="0">
              <a:solidFill>
                <a:schemeClr val="tx1"/>
              </a:solidFill>
            </a:endParaRPr>
          </a:p>
        </p:txBody>
      </p:sp>
      <p:sp>
        <p:nvSpPr>
          <p:cNvPr id="67587" name="Rectangle 3"/>
          <p:cNvSpPr>
            <a:spLocks noGrp="1" noChangeArrowheads="1"/>
          </p:cNvSpPr>
          <p:nvPr>
            <p:ph idx="1"/>
          </p:nvPr>
        </p:nvSpPr>
        <p:spPr>
          <a:xfrm>
            <a:off x="0" y="1511300"/>
            <a:ext cx="9144000" cy="5029200"/>
          </a:xfrm>
        </p:spPr>
        <p:txBody>
          <a:bodyPr/>
          <a:lstStyle/>
          <a:p>
            <a:pPr>
              <a:buSzPct val="75000"/>
            </a:pPr>
            <a:r>
              <a:rPr lang="sl-SI" sz="3600" b="1">
                <a:solidFill>
                  <a:schemeClr val="accent1"/>
                </a:solidFill>
              </a:rPr>
              <a:t>STEK memorij</a:t>
            </a:r>
            <a:r>
              <a:rPr lang="en-US" sz="3600" b="1">
                <a:solidFill>
                  <a:schemeClr val="accent1"/>
                </a:solidFill>
              </a:rPr>
              <a:t>a</a:t>
            </a:r>
            <a:r>
              <a:rPr lang="sl-SI" sz="2800" b="1">
                <a:solidFill>
                  <a:schemeClr val="accent1"/>
                </a:solidFill>
              </a:rPr>
              <a:t> </a:t>
            </a:r>
            <a:r>
              <a:rPr lang="sl-SI" sz="2800" b="1"/>
              <a:t> </a:t>
            </a:r>
            <a:endParaRPr lang="en-US" sz="2800" b="1"/>
          </a:p>
          <a:p>
            <a:pPr lvl="1">
              <a:buClr>
                <a:schemeClr val="accent1"/>
              </a:buClr>
              <a:buSzTx/>
              <a:buFont typeface="Wingdings" pitchFamily="2" charset="2"/>
              <a:buChar char="Ø"/>
            </a:pPr>
            <a:r>
              <a:rPr lang="en-US" sz="3200" b="1"/>
              <a:t>S</a:t>
            </a:r>
            <a:r>
              <a:rPr lang="sl-SI" sz="3200" b="1"/>
              <a:t>astoji se od niza registara koji su složeni jedan na drugi</a:t>
            </a:r>
            <a:endParaRPr lang="en-US" sz="3200" b="1"/>
          </a:p>
          <a:p>
            <a:pPr lvl="1">
              <a:buClr>
                <a:schemeClr val="accent1"/>
              </a:buClr>
              <a:buSzTx/>
              <a:buFont typeface="Wingdings" pitchFamily="2" charset="2"/>
              <a:buChar char="Ø"/>
            </a:pPr>
            <a:r>
              <a:rPr lang="en-US" sz="3200" b="1"/>
              <a:t>Podaci mogu da se upisuju ili </a:t>
            </a:r>
            <a:r>
              <a:rPr lang="sr-Latn-CS" sz="3200" b="1"/>
              <a:t>čitaju samo po nekom definisanom redu</a:t>
            </a:r>
          </a:p>
          <a:p>
            <a:pPr lvl="1">
              <a:buClr>
                <a:schemeClr val="accent1"/>
              </a:buClr>
              <a:buSzTx/>
              <a:buFont typeface="Wingdings" pitchFamily="2" charset="2"/>
              <a:buChar char="Ø"/>
            </a:pPr>
            <a:r>
              <a:rPr lang="sr-Latn-CS" sz="3200" b="1"/>
              <a:t>Može da bude realizovana kao:</a:t>
            </a:r>
          </a:p>
          <a:p>
            <a:pPr lvl="2">
              <a:buClr>
                <a:schemeClr val="hlink"/>
              </a:buClr>
              <a:buSzPct val="80000"/>
              <a:buFont typeface="Wingdings" pitchFamily="2" charset="2"/>
              <a:buChar char="q"/>
            </a:pPr>
            <a:r>
              <a:rPr lang="sl-SI" sz="2800" b="1">
                <a:solidFill>
                  <a:schemeClr val="accent1"/>
                </a:solidFill>
              </a:rPr>
              <a:t>Softverski stek</a:t>
            </a:r>
          </a:p>
          <a:p>
            <a:pPr lvl="2">
              <a:buClr>
                <a:schemeClr val="hlink"/>
              </a:buClr>
              <a:buSzPct val="80000"/>
              <a:buFont typeface="Wingdings" pitchFamily="2" charset="2"/>
              <a:buChar char="q"/>
            </a:pPr>
            <a:r>
              <a:rPr lang="sl-SI" sz="2800" b="1">
                <a:solidFill>
                  <a:schemeClr val="accent1"/>
                </a:solidFill>
              </a:rPr>
              <a:t>Hardverski stek</a:t>
            </a:r>
          </a:p>
        </p:txBody>
      </p:sp>
    </p:spTree>
    <p:extLst>
      <p:ext uri="{BB962C8B-B14F-4D97-AF65-F5344CB8AC3E}">
        <p14:creationId xmlns:p14="http://schemas.microsoft.com/office/powerpoint/2010/main" val="212944390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1" name="Picture 184"/>
          <p:cNvPicPr>
            <a:picLocks noChangeAspect="1" noChangeArrowheads="1"/>
          </p:cNvPicPr>
          <p:nvPr/>
        </p:nvPicPr>
        <p:blipFill>
          <a:blip r:embed="rId2" cstate="print"/>
          <a:srcRect b="48421"/>
          <a:stretch>
            <a:fillRect/>
          </a:stretch>
        </p:blipFill>
        <p:spPr bwMode="auto">
          <a:xfrm>
            <a:off x="755650" y="836613"/>
            <a:ext cx="7993063" cy="4752975"/>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rrowheads="1"/>
          </p:cNvSpPr>
          <p:nvPr>
            <p:ph type="title"/>
          </p:nvPr>
        </p:nvSpPr>
        <p:spPr>
          <a:xfrm>
            <a:off x="990600" y="0"/>
            <a:ext cx="7772400" cy="762000"/>
          </a:xfrm>
        </p:spPr>
        <p:txBody>
          <a:bodyPr/>
          <a:lstStyle/>
          <a:p>
            <a:r>
              <a:rPr lang="sr-Latn-CS" sz="4000" b="0">
                <a:solidFill>
                  <a:schemeClr val="hlink"/>
                </a:solidFill>
                <a:latin typeface="Times New Roman" pitchFamily="18" charset="0"/>
              </a:rPr>
              <a:t>Memorije</a:t>
            </a:r>
            <a:endParaRPr lang="en-US" sz="4000" b="0">
              <a:solidFill>
                <a:schemeClr val="tx1"/>
              </a:solidFill>
            </a:endParaRPr>
          </a:p>
        </p:txBody>
      </p:sp>
      <p:sp>
        <p:nvSpPr>
          <p:cNvPr id="68611" name="Rectangle 3"/>
          <p:cNvSpPr>
            <a:spLocks noGrp="1" noChangeArrowheads="1"/>
          </p:cNvSpPr>
          <p:nvPr>
            <p:ph idx="1"/>
          </p:nvPr>
        </p:nvSpPr>
        <p:spPr>
          <a:xfrm>
            <a:off x="0" y="660400"/>
            <a:ext cx="9144000" cy="2184400"/>
          </a:xfrm>
          <a:noFill/>
        </p:spPr>
        <p:txBody>
          <a:bodyPr/>
          <a:lstStyle/>
          <a:p>
            <a:pPr>
              <a:lnSpc>
                <a:spcPct val="90000"/>
              </a:lnSpc>
              <a:buSzPct val="75000"/>
            </a:pPr>
            <a:r>
              <a:rPr lang="sl-SI" sz="3600" b="1">
                <a:solidFill>
                  <a:schemeClr val="accent1"/>
                </a:solidFill>
              </a:rPr>
              <a:t>Hardverski realizovan stek</a:t>
            </a:r>
            <a:r>
              <a:rPr lang="sl-SI" sz="2800" b="1">
                <a:solidFill>
                  <a:schemeClr val="accent1"/>
                </a:solidFill>
              </a:rPr>
              <a:t> </a:t>
            </a:r>
            <a:r>
              <a:rPr lang="sl-SI" sz="2800" b="1"/>
              <a:t> </a:t>
            </a:r>
            <a:endParaRPr lang="en-US" sz="2800" b="1"/>
          </a:p>
          <a:p>
            <a:pPr lvl="1">
              <a:lnSpc>
                <a:spcPct val="90000"/>
              </a:lnSpc>
              <a:buClr>
                <a:schemeClr val="accent1"/>
              </a:buClr>
              <a:buSzTx/>
              <a:buFont typeface="Wingdings" pitchFamily="2" charset="2"/>
              <a:buChar char="Ø"/>
            </a:pPr>
            <a:r>
              <a:rPr lang="sl-SI" sz="3200" b="1"/>
              <a:t>Za upis ili čitanje dostupan je samo registar koji se nalazi na vrhu (</a:t>
            </a:r>
            <a:r>
              <a:rPr lang="sl-SI" sz="3200" b="1">
                <a:solidFill>
                  <a:schemeClr val="hlink"/>
                </a:solidFill>
              </a:rPr>
              <a:t>L</a:t>
            </a:r>
            <a:r>
              <a:rPr lang="sl-SI" sz="3200" b="1"/>
              <a:t>ast </a:t>
            </a:r>
            <a:r>
              <a:rPr lang="sl-SI" sz="3200" b="1">
                <a:solidFill>
                  <a:schemeClr val="hlink"/>
                </a:solidFill>
              </a:rPr>
              <a:t>I</a:t>
            </a:r>
            <a:r>
              <a:rPr lang="sl-SI" sz="3200" b="1"/>
              <a:t>n </a:t>
            </a:r>
            <a:r>
              <a:rPr lang="sl-SI" sz="3200" b="1">
                <a:solidFill>
                  <a:schemeClr val="hlink"/>
                </a:solidFill>
              </a:rPr>
              <a:t>F</a:t>
            </a:r>
            <a:r>
              <a:rPr lang="sl-SI" sz="3200" b="1"/>
              <a:t>irst </a:t>
            </a:r>
            <a:r>
              <a:rPr lang="sl-SI" sz="3200" b="1">
                <a:solidFill>
                  <a:schemeClr val="hlink"/>
                </a:solidFill>
              </a:rPr>
              <a:t>O</a:t>
            </a:r>
            <a:r>
              <a:rPr lang="sl-SI" sz="3200" b="1"/>
              <a:t>ut)</a:t>
            </a:r>
          </a:p>
          <a:p>
            <a:pPr lvl="1">
              <a:lnSpc>
                <a:spcPct val="90000"/>
              </a:lnSpc>
              <a:buClr>
                <a:schemeClr val="accent1"/>
              </a:buClr>
              <a:buSzTx/>
              <a:buFont typeface="Wingdings" pitchFamily="2" charset="2"/>
              <a:buChar char="Ø"/>
            </a:pPr>
            <a:r>
              <a:rPr lang="sl-SI" sz="3200" b="1"/>
              <a:t>Podatak se fizički pomera pri upisu i čitanju </a:t>
            </a:r>
          </a:p>
        </p:txBody>
      </p:sp>
      <p:graphicFrame>
        <p:nvGraphicFramePr>
          <p:cNvPr id="68612" name="Object 4"/>
          <p:cNvGraphicFramePr>
            <a:graphicFrameLocks noChangeAspect="1"/>
          </p:cNvGraphicFramePr>
          <p:nvPr/>
        </p:nvGraphicFramePr>
        <p:xfrm>
          <a:off x="0" y="2752725"/>
          <a:ext cx="9104313" cy="4067175"/>
        </p:xfrm>
        <a:graphic>
          <a:graphicData uri="http://schemas.openxmlformats.org/presentationml/2006/ole">
            <mc:AlternateContent xmlns:mc="http://schemas.openxmlformats.org/markup-compatibility/2006">
              <mc:Choice xmlns:v="urn:schemas-microsoft-com:vml" Requires="v">
                <p:oleObj spid="_x0000_s17410" name="Visio" r:id="rId3" imgW="10950489" imgH="5186270" progId="Visio.Drawing.6">
                  <p:embed/>
                </p:oleObj>
              </mc:Choice>
              <mc:Fallback>
                <p:oleObj name="Visio" r:id="rId3" imgW="10950489" imgH="518627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52725"/>
                        <a:ext cx="9104313"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10636284"/>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a:xfrm>
            <a:off x="990600" y="0"/>
            <a:ext cx="7772400" cy="609600"/>
          </a:xfrm>
        </p:spPr>
        <p:txBody>
          <a:bodyPr/>
          <a:lstStyle/>
          <a:p>
            <a:r>
              <a:rPr lang="sr-Latn-CS" sz="4000" b="0">
                <a:solidFill>
                  <a:schemeClr val="hlink"/>
                </a:solidFill>
                <a:latin typeface="Times New Roman" pitchFamily="18" charset="0"/>
              </a:rPr>
              <a:t>Memorije</a:t>
            </a:r>
            <a:endParaRPr lang="en-US" sz="4000" b="0">
              <a:solidFill>
                <a:schemeClr val="hlink"/>
              </a:solidFill>
              <a:latin typeface="Times New Roman" pitchFamily="18" charset="0"/>
            </a:endParaRPr>
          </a:p>
        </p:txBody>
      </p:sp>
      <p:sp>
        <p:nvSpPr>
          <p:cNvPr id="69635" name="Rectangle 3"/>
          <p:cNvSpPr>
            <a:spLocks noGrp="1" noChangeArrowheads="1"/>
          </p:cNvSpPr>
          <p:nvPr>
            <p:ph idx="1"/>
          </p:nvPr>
        </p:nvSpPr>
        <p:spPr>
          <a:xfrm>
            <a:off x="212725" y="444500"/>
            <a:ext cx="8724900" cy="2057400"/>
          </a:xfrm>
          <a:noFill/>
        </p:spPr>
        <p:txBody>
          <a:bodyPr/>
          <a:lstStyle/>
          <a:p>
            <a:pPr>
              <a:buSzPct val="75000"/>
            </a:pPr>
            <a:r>
              <a:rPr lang="sl-SI" sz="3600" b="1">
                <a:solidFill>
                  <a:schemeClr val="accent1"/>
                </a:solidFill>
              </a:rPr>
              <a:t>Softverski realizovan stek</a:t>
            </a:r>
            <a:r>
              <a:rPr lang="sl-SI" sz="2800" b="1">
                <a:solidFill>
                  <a:schemeClr val="accent1"/>
                </a:solidFill>
              </a:rPr>
              <a:t> </a:t>
            </a:r>
            <a:r>
              <a:rPr lang="sl-SI" sz="2800" b="1"/>
              <a:t> </a:t>
            </a:r>
          </a:p>
          <a:p>
            <a:pPr lvl="1">
              <a:buClr>
                <a:schemeClr val="accent1"/>
              </a:buClr>
              <a:buSzTx/>
              <a:buFont typeface="Wingdings" pitchFamily="2" charset="2"/>
              <a:buChar char="Ø"/>
            </a:pPr>
            <a:r>
              <a:rPr lang="sl-SI" sz="3200" b="1"/>
              <a:t>Menja se adresa koja odgovara vrhu steka</a:t>
            </a:r>
          </a:p>
          <a:p>
            <a:pPr lvl="1">
              <a:buClr>
                <a:schemeClr val="accent1"/>
              </a:buClr>
              <a:buSzTx/>
              <a:buFont typeface="Wingdings" pitchFamily="2" charset="2"/>
              <a:buChar char="Ø"/>
            </a:pPr>
            <a:r>
              <a:rPr lang="sl-SI" sz="3200" b="1"/>
              <a:t>Podaci u toku čitanja i upisa ne menjaju mesto</a:t>
            </a:r>
          </a:p>
        </p:txBody>
      </p:sp>
      <p:graphicFrame>
        <p:nvGraphicFramePr>
          <p:cNvPr id="69636" name="Object 4"/>
          <p:cNvGraphicFramePr>
            <a:graphicFrameLocks noChangeAspect="1"/>
          </p:cNvGraphicFramePr>
          <p:nvPr/>
        </p:nvGraphicFramePr>
        <p:xfrm>
          <a:off x="368300" y="2819400"/>
          <a:ext cx="8496300" cy="4000500"/>
        </p:xfrm>
        <a:graphic>
          <a:graphicData uri="http://schemas.openxmlformats.org/presentationml/2006/ole">
            <mc:AlternateContent xmlns:mc="http://schemas.openxmlformats.org/markup-compatibility/2006">
              <mc:Choice xmlns:v="urn:schemas-microsoft-com:vml" Requires="v">
                <p:oleObj spid="_x0000_s18434" name="Visio" r:id="rId3" imgW="10816986" imgH="5540600" progId="Visio.Drawing.6">
                  <p:embed/>
                </p:oleObj>
              </mc:Choice>
              <mc:Fallback>
                <p:oleObj name="Visio" r:id="rId3" imgW="10816986" imgH="554060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00" y="2819400"/>
                        <a:ext cx="8496300" cy="40005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25907283"/>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rrowheads="1"/>
          </p:cNvSpPr>
          <p:nvPr>
            <p:ph type="title"/>
          </p:nvPr>
        </p:nvSpPr>
        <p:spPr>
          <a:xfrm>
            <a:off x="0" y="44824"/>
            <a:ext cx="8848725" cy="762000"/>
          </a:xfrm>
        </p:spPr>
        <p:txBody>
          <a:bodyPr>
            <a:normAutofit fontScale="90000"/>
          </a:bodyPr>
          <a:lstStyle/>
          <a:p>
            <a:r>
              <a:rPr lang="en-US" b="0" dirty="0" err="1">
                <a:solidFill>
                  <a:schemeClr val="hlink"/>
                </a:solidFill>
                <a:latin typeface="Times New Roman" pitchFamily="18" charset="0"/>
              </a:rPr>
              <a:t>Aritmeti</a:t>
            </a:r>
            <a:r>
              <a:rPr lang="sr-Latn-CS" b="0" dirty="0">
                <a:solidFill>
                  <a:schemeClr val="hlink"/>
                </a:solidFill>
                <a:latin typeface="Times New Roman" pitchFamily="18" charset="0"/>
              </a:rPr>
              <a:t>čko-logička jedinica (ALU)</a:t>
            </a:r>
            <a:r>
              <a:rPr lang="en-US" dirty="0"/>
              <a:t> </a:t>
            </a:r>
            <a:endParaRPr lang="en-US" b="0" dirty="0">
              <a:solidFill>
                <a:schemeClr val="tx1"/>
              </a:solidFill>
            </a:endParaRPr>
          </a:p>
        </p:txBody>
      </p:sp>
      <p:graphicFrame>
        <p:nvGraphicFramePr>
          <p:cNvPr id="70660" name="Object 4"/>
          <p:cNvGraphicFramePr>
            <a:graphicFrameLocks noGrp="1"/>
          </p:cNvGraphicFramePr>
          <p:nvPr>
            <p:ph idx="1"/>
          </p:nvPr>
        </p:nvGraphicFramePr>
        <p:xfrm>
          <a:off x="3152775" y="2700338"/>
          <a:ext cx="2836863" cy="2857500"/>
        </p:xfrm>
        <a:graphic>
          <a:graphicData uri="http://schemas.openxmlformats.org/presentationml/2006/ole">
            <mc:AlternateContent xmlns:mc="http://schemas.openxmlformats.org/markup-compatibility/2006">
              <mc:Choice xmlns:v="urn:schemas-microsoft-com:vml" Requires="v">
                <p:oleObj spid="_x0000_s19458" name="Serif DrawPlus" r:id="rId3" imgW="2836800" imgH="2857320" progId="DrawPlus">
                  <p:embed/>
                </p:oleObj>
              </mc:Choice>
              <mc:Fallback>
                <p:oleObj name="Serif DrawPlus" r:id="rId3" imgW="2836800" imgH="2857320" progId="DrawPlus">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2775" y="2700338"/>
                        <a:ext cx="2836863" cy="28575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659" name="Rectangle 3"/>
          <p:cNvSpPr>
            <a:spLocks noChangeArrowheads="1"/>
          </p:cNvSpPr>
          <p:nvPr/>
        </p:nvSpPr>
        <p:spPr bwMode="auto">
          <a:xfrm>
            <a:off x="0" y="800100"/>
            <a:ext cx="9144000" cy="1616075"/>
          </a:xfrm>
          <a:prstGeom prst="rect">
            <a:avLst/>
          </a:prstGeom>
          <a:noFill/>
          <a:ln w="9525">
            <a:noFill/>
            <a:miter lim="800000"/>
            <a:headEnd/>
            <a:tailEnd/>
          </a:ln>
          <a:effectLst/>
        </p:spPr>
        <p:txBody>
          <a:bodyPr>
            <a:spAutoFit/>
          </a:bodyPr>
          <a:lstStyle/>
          <a:p>
            <a:pPr eaLnBrk="1" hangingPunct="1">
              <a:buClr>
                <a:schemeClr val="hlink"/>
              </a:buClr>
              <a:buSzPct val="75000"/>
              <a:buFont typeface="Marlett" pitchFamily="2" charset="2"/>
              <a:buChar char="g"/>
            </a:pPr>
            <a:r>
              <a:rPr lang="sl-SI" sz="3600" b="1">
                <a:solidFill>
                  <a:schemeClr val="accent1"/>
                </a:solidFill>
                <a:latin typeface="Times New Roman" pitchFamily="18" charset="0"/>
              </a:rPr>
              <a:t>Aritmetičko-logička jedinica (ALU)</a:t>
            </a:r>
            <a:endParaRPr lang="sl-SI" sz="3600">
              <a:solidFill>
                <a:schemeClr val="accent1"/>
              </a:solidFill>
              <a:latin typeface="Times New Roman" pitchFamily="18" charset="0"/>
            </a:endParaRPr>
          </a:p>
          <a:p>
            <a:pPr lvl="1" eaLnBrk="1" hangingPunct="1">
              <a:buClr>
                <a:schemeClr val="accent1"/>
              </a:buClr>
              <a:buFont typeface="Wingdings" pitchFamily="2" charset="2"/>
              <a:buChar char="Ø"/>
            </a:pPr>
            <a:r>
              <a:rPr lang="sl-SI" sz="3200" b="1">
                <a:latin typeface="Times New Roman" pitchFamily="18" charset="0"/>
              </a:rPr>
              <a:t>Izvršava aritmetičke i   logičke instrukcije nad</a:t>
            </a:r>
          </a:p>
          <a:p>
            <a:pPr lvl="1" eaLnBrk="1" hangingPunct="1">
              <a:buClr>
                <a:schemeClr val="accent1"/>
              </a:buClr>
              <a:buFont typeface="Wingdings" pitchFamily="2" charset="2"/>
              <a:buNone/>
            </a:pPr>
            <a:r>
              <a:rPr lang="sl-SI" sz="3200" b="1">
                <a:latin typeface="Times New Roman" pitchFamily="18" charset="0"/>
              </a:rPr>
              <a:t>   binarnim brojevima</a:t>
            </a:r>
          </a:p>
        </p:txBody>
      </p:sp>
      <p:sp>
        <p:nvSpPr>
          <p:cNvPr id="70661" name="Freeform 5"/>
          <p:cNvSpPr>
            <a:spLocks/>
          </p:cNvSpPr>
          <p:nvPr/>
        </p:nvSpPr>
        <p:spPr bwMode="auto">
          <a:xfrm>
            <a:off x="228600" y="5195888"/>
            <a:ext cx="1538288" cy="1106487"/>
          </a:xfrm>
          <a:custGeom>
            <a:avLst/>
            <a:gdLst/>
            <a:ahLst/>
            <a:cxnLst>
              <a:cxn ang="0">
                <a:pos x="966" y="696"/>
              </a:cxn>
              <a:cxn ang="0">
                <a:pos x="0" y="65"/>
              </a:cxn>
              <a:cxn ang="0">
                <a:pos x="1" y="0"/>
              </a:cxn>
              <a:cxn ang="0">
                <a:pos x="968" y="637"/>
              </a:cxn>
              <a:cxn ang="0">
                <a:pos x="966" y="696"/>
              </a:cxn>
            </a:cxnLst>
            <a:rect l="0" t="0" r="r" b="b"/>
            <a:pathLst>
              <a:path w="969" h="697">
                <a:moveTo>
                  <a:pt x="966" y="696"/>
                </a:moveTo>
                <a:lnTo>
                  <a:pt x="0" y="65"/>
                </a:lnTo>
                <a:lnTo>
                  <a:pt x="1" y="0"/>
                </a:lnTo>
                <a:lnTo>
                  <a:pt x="968" y="637"/>
                </a:lnTo>
                <a:lnTo>
                  <a:pt x="966" y="696"/>
                </a:lnTo>
              </a:path>
            </a:pathLst>
          </a:custGeom>
          <a:solidFill>
            <a:srgbClr val="A1A1A1"/>
          </a:solidFill>
          <a:ln w="12700" cap="rnd" cmpd="sng">
            <a:solidFill>
              <a:srgbClr val="000000"/>
            </a:solidFill>
            <a:prstDash val="solid"/>
            <a:round/>
            <a:headEnd/>
            <a:tailEnd/>
          </a:ln>
          <a:effectLst/>
        </p:spPr>
        <p:txBody>
          <a:bodyPr/>
          <a:lstStyle/>
          <a:p>
            <a:endParaRPr lang="en-US"/>
          </a:p>
        </p:txBody>
      </p:sp>
      <p:sp>
        <p:nvSpPr>
          <p:cNvPr id="70662" name="Freeform 6"/>
          <p:cNvSpPr>
            <a:spLocks/>
          </p:cNvSpPr>
          <p:nvPr/>
        </p:nvSpPr>
        <p:spPr bwMode="auto">
          <a:xfrm>
            <a:off x="1425575" y="5961063"/>
            <a:ext cx="76200" cy="503237"/>
          </a:xfrm>
          <a:custGeom>
            <a:avLst/>
            <a:gdLst/>
            <a:ahLst/>
            <a:cxnLst>
              <a:cxn ang="0">
                <a:pos x="0" y="0"/>
              </a:cxn>
              <a:cxn ang="0">
                <a:pos x="2" y="117"/>
              </a:cxn>
              <a:cxn ang="0">
                <a:pos x="4" y="119"/>
              </a:cxn>
              <a:cxn ang="0">
                <a:pos x="6" y="122"/>
              </a:cxn>
              <a:cxn ang="0">
                <a:pos x="6" y="119"/>
              </a:cxn>
              <a:cxn ang="0">
                <a:pos x="8" y="311"/>
              </a:cxn>
              <a:cxn ang="0">
                <a:pos x="22" y="316"/>
              </a:cxn>
              <a:cxn ang="0">
                <a:pos x="29" y="259"/>
              </a:cxn>
              <a:cxn ang="0">
                <a:pos x="29" y="124"/>
              </a:cxn>
              <a:cxn ang="0">
                <a:pos x="38" y="119"/>
              </a:cxn>
              <a:cxn ang="0">
                <a:pos x="47" y="104"/>
              </a:cxn>
              <a:cxn ang="0">
                <a:pos x="45" y="104"/>
              </a:cxn>
              <a:cxn ang="0">
                <a:pos x="45" y="31"/>
              </a:cxn>
              <a:cxn ang="0">
                <a:pos x="0" y="0"/>
              </a:cxn>
            </a:cxnLst>
            <a:rect l="0" t="0" r="r" b="b"/>
            <a:pathLst>
              <a:path w="48" h="317">
                <a:moveTo>
                  <a:pt x="0" y="0"/>
                </a:moveTo>
                <a:lnTo>
                  <a:pt x="2" y="117"/>
                </a:lnTo>
                <a:lnTo>
                  <a:pt x="4" y="119"/>
                </a:lnTo>
                <a:lnTo>
                  <a:pt x="6" y="122"/>
                </a:lnTo>
                <a:lnTo>
                  <a:pt x="6" y="119"/>
                </a:lnTo>
                <a:lnTo>
                  <a:pt x="8" y="311"/>
                </a:lnTo>
                <a:lnTo>
                  <a:pt x="22" y="316"/>
                </a:lnTo>
                <a:lnTo>
                  <a:pt x="29" y="259"/>
                </a:lnTo>
                <a:lnTo>
                  <a:pt x="29" y="124"/>
                </a:lnTo>
                <a:lnTo>
                  <a:pt x="38" y="119"/>
                </a:lnTo>
                <a:lnTo>
                  <a:pt x="47" y="104"/>
                </a:lnTo>
                <a:lnTo>
                  <a:pt x="45" y="104"/>
                </a:lnTo>
                <a:lnTo>
                  <a:pt x="45" y="31"/>
                </a:lnTo>
                <a:lnTo>
                  <a:pt x="0" y="0"/>
                </a:lnTo>
              </a:path>
            </a:pathLst>
          </a:custGeom>
          <a:solidFill>
            <a:srgbClr val="FFFFFF"/>
          </a:solidFill>
          <a:ln w="12700" cap="rnd" cmpd="sng">
            <a:solidFill>
              <a:srgbClr val="000000"/>
            </a:solidFill>
            <a:prstDash val="solid"/>
            <a:round/>
            <a:headEnd/>
            <a:tailEnd/>
          </a:ln>
          <a:effectLst/>
        </p:spPr>
        <p:txBody>
          <a:bodyPr/>
          <a:lstStyle/>
          <a:p>
            <a:endParaRPr lang="en-US"/>
          </a:p>
        </p:txBody>
      </p:sp>
      <p:sp>
        <p:nvSpPr>
          <p:cNvPr id="70663" name="Line 7"/>
          <p:cNvSpPr>
            <a:spLocks noChangeShapeType="1"/>
          </p:cNvSpPr>
          <p:nvPr/>
        </p:nvSpPr>
        <p:spPr bwMode="auto">
          <a:xfrm>
            <a:off x="2179638" y="6000750"/>
            <a:ext cx="0" cy="274638"/>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0664" name="Line 8"/>
          <p:cNvSpPr>
            <a:spLocks noChangeShapeType="1"/>
          </p:cNvSpPr>
          <p:nvPr/>
        </p:nvSpPr>
        <p:spPr bwMode="auto">
          <a:xfrm>
            <a:off x="2141538" y="6029325"/>
            <a:ext cx="0" cy="246063"/>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0665" name="Freeform 9"/>
          <p:cNvSpPr>
            <a:spLocks/>
          </p:cNvSpPr>
          <p:nvPr/>
        </p:nvSpPr>
        <p:spPr bwMode="auto">
          <a:xfrm>
            <a:off x="2144713" y="6275388"/>
            <a:ext cx="36512" cy="66675"/>
          </a:xfrm>
          <a:custGeom>
            <a:avLst/>
            <a:gdLst/>
            <a:ahLst/>
            <a:cxnLst>
              <a:cxn ang="0">
                <a:pos x="22" y="0"/>
              </a:cxn>
              <a:cxn ang="0">
                <a:pos x="9" y="41"/>
              </a:cxn>
              <a:cxn ang="0">
                <a:pos x="6" y="38"/>
              </a:cxn>
              <a:cxn ang="0">
                <a:pos x="0" y="0"/>
              </a:cxn>
            </a:cxnLst>
            <a:rect l="0" t="0" r="r" b="b"/>
            <a:pathLst>
              <a:path w="23" h="42">
                <a:moveTo>
                  <a:pt x="22" y="0"/>
                </a:moveTo>
                <a:lnTo>
                  <a:pt x="9" y="41"/>
                </a:lnTo>
                <a:lnTo>
                  <a:pt x="6" y="38"/>
                </a:lnTo>
                <a:lnTo>
                  <a:pt x="0"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70666" name="Freeform 10"/>
          <p:cNvSpPr>
            <a:spLocks/>
          </p:cNvSpPr>
          <p:nvPr/>
        </p:nvSpPr>
        <p:spPr bwMode="auto">
          <a:xfrm>
            <a:off x="2111375" y="5835650"/>
            <a:ext cx="174625" cy="219075"/>
          </a:xfrm>
          <a:custGeom>
            <a:avLst/>
            <a:gdLst/>
            <a:ahLst/>
            <a:cxnLst>
              <a:cxn ang="0">
                <a:pos x="109" y="0"/>
              </a:cxn>
              <a:cxn ang="0">
                <a:pos x="0" y="79"/>
              </a:cxn>
              <a:cxn ang="0">
                <a:pos x="0" y="137"/>
              </a:cxn>
              <a:cxn ang="0">
                <a:pos x="109" y="56"/>
              </a:cxn>
              <a:cxn ang="0">
                <a:pos x="109" y="0"/>
              </a:cxn>
            </a:cxnLst>
            <a:rect l="0" t="0" r="r" b="b"/>
            <a:pathLst>
              <a:path w="110" h="138">
                <a:moveTo>
                  <a:pt x="109" y="0"/>
                </a:moveTo>
                <a:lnTo>
                  <a:pt x="0" y="79"/>
                </a:lnTo>
                <a:lnTo>
                  <a:pt x="0" y="137"/>
                </a:lnTo>
                <a:lnTo>
                  <a:pt x="109" y="56"/>
                </a:lnTo>
                <a:lnTo>
                  <a:pt x="109" y="0"/>
                </a:lnTo>
              </a:path>
            </a:pathLst>
          </a:custGeom>
          <a:solidFill>
            <a:srgbClr val="A1A1A1"/>
          </a:solidFill>
          <a:ln w="12700" cap="rnd" cmpd="sng">
            <a:solidFill>
              <a:srgbClr val="000000"/>
            </a:solidFill>
            <a:prstDash val="solid"/>
            <a:round/>
            <a:headEnd/>
            <a:tailEnd/>
          </a:ln>
          <a:effectLst/>
        </p:spPr>
        <p:txBody>
          <a:bodyPr/>
          <a:lstStyle/>
          <a:p>
            <a:endParaRPr lang="en-US"/>
          </a:p>
        </p:txBody>
      </p:sp>
      <p:sp>
        <p:nvSpPr>
          <p:cNvPr id="70667" name="Freeform 11"/>
          <p:cNvSpPr>
            <a:spLocks/>
          </p:cNvSpPr>
          <p:nvPr/>
        </p:nvSpPr>
        <p:spPr bwMode="auto">
          <a:xfrm>
            <a:off x="1968500" y="5961063"/>
            <a:ext cx="144463" cy="138112"/>
          </a:xfrm>
          <a:custGeom>
            <a:avLst/>
            <a:gdLst/>
            <a:ahLst/>
            <a:cxnLst>
              <a:cxn ang="0">
                <a:pos x="0" y="38"/>
              </a:cxn>
              <a:cxn ang="0">
                <a:pos x="2" y="31"/>
              </a:cxn>
              <a:cxn ang="0">
                <a:pos x="5" y="23"/>
              </a:cxn>
              <a:cxn ang="0">
                <a:pos x="21" y="11"/>
              </a:cxn>
              <a:cxn ang="0">
                <a:pos x="45" y="4"/>
              </a:cxn>
              <a:cxn ang="0">
                <a:pos x="77" y="0"/>
              </a:cxn>
              <a:cxn ang="0">
                <a:pos x="90" y="0"/>
              </a:cxn>
              <a:cxn ang="0">
                <a:pos x="90" y="58"/>
              </a:cxn>
              <a:cxn ang="0">
                <a:pos x="79" y="58"/>
              </a:cxn>
              <a:cxn ang="0">
                <a:pos x="54" y="59"/>
              </a:cxn>
              <a:cxn ang="0">
                <a:pos x="30" y="65"/>
              </a:cxn>
              <a:cxn ang="0">
                <a:pos x="12" y="74"/>
              </a:cxn>
              <a:cxn ang="0">
                <a:pos x="2" y="86"/>
              </a:cxn>
              <a:cxn ang="0">
                <a:pos x="0" y="38"/>
              </a:cxn>
            </a:cxnLst>
            <a:rect l="0" t="0" r="r" b="b"/>
            <a:pathLst>
              <a:path w="91" h="87">
                <a:moveTo>
                  <a:pt x="0" y="38"/>
                </a:moveTo>
                <a:lnTo>
                  <a:pt x="2" y="31"/>
                </a:lnTo>
                <a:lnTo>
                  <a:pt x="5" y="23"/>
                </a:lnTo>
                <a:lnTo>
                  <a:pt x="21" y="11"/>
                </a:lnTo>
                <a:lnTo>
                  <a:pt x="45" y="4"/>
                </a:lnTo>
                <a:lnTo>
                  <a:pt x="77" y="0"/>
                </a:lnTo>
                <a:lnTo>
                  <a:pt x="90" y="0"/>
                </a:lnTo>
                <a:lnTo>
                  <a:pt x="90" y="58"/>
                </a:lnTo>
                <a:lnTo>
                  <a:pt x="79" y="58"/>
                </a:lnTo>
                <a:lnTo>
                  <a:pt x="54" y="59"/>
                </a:lnTo>
                <a:lnTo>
                  <a:pt x="30" y="65"/>
                </a:lnTo>
                <a:lnTo>
                  <a:pt x="12" y="74"/>
                </a:lnTo>
                <a:lnTo>
                  <a:pt x="2" y="86"/>
                </a:lnTo>
                <a:lnTo>
                  <a:pt x="0" y="38"/>
                </a:lnTo>
              </a:path>
            </a:pathLst>
          </a:custGeom>
          <a:solidFill>
            <a:srgbClr val="A1A1A1"/>
          </a:solidFill>
          <a:ln w="12700" cap="rnd" cmpd="sng">
            <a:solidFill>
              <a:srgbClr val="000000"/>
            </a:solidFill>
            <a:prstDash val="solid"/>
            <a:round/>
            <a:headEnd/>
            <a:tailEnd/>
          </a:ln>
          <a:effectLst/>
        </p:spPr>
        <p:txBody>
          <a:bodyPr/>
          <a:lstStyle/>
          <a:p>
            <a:endParaRPr lang="en-US"/>
          </a:p>
        </p:txBody>
      </p:sp>
      <p:sp>
        <p:nvSpPr>
          <p:cNvPr id="70668" name="Freeform 12"/>
          <p:cNvSpPr>
            <a:spLocks/>
          </p:cNvSpPr>
          <p:nvPr/>
        </p:nvSpPr>
        <p:spPr bwMode="auto">
          <a:xfrm>
            <a:off x="1617663" y="6083300"/>
            <a:ext cx="74612" cy="508000"/>
          </a:xfrm>
          <a:custGeom>
            <a:avLst/>
            <a:gdLst/>
            <a:ahLst/>
            <a:cxnLst>
              <a:cxn ang="0">
                <a:pos x="0" y="0"/>
              </a:cxn>
              <a:cxn ang="0">
                <a:pos x="5" y="299"/>
              </a:cxn>
              <a:cxn ang="0">
                <a:pos x="18" y="319"/>
              </a:cxn>
              <a:cxn ang="0">
                <a:pos x="25" y="308"/>
              </a:cxn>
              <a:cxn ang="0">
                <a:pos x="28" y="189"/>
              </a:cxn>
              <a:cxn ang="0">
                <a:pos x="28" y="124"/>
              </a:cxn>
              <a:cxn ang="0">
                <a:pos x="46" y="105"/>
              </a:cxn>
              <a:cxn ang="0">
                <a:pos x="45" y="105"/>
              </a:cxn>
              <a:cxn ang="0">
                <a:pos x="45" y="31"/>
              </a:cxn>
              <a:cxn ang="0">
                <a:pos x="0" y="0"/>
              </a:cxn>
            </a:cxnLst>
            <a:rect l="0" t="0" r="r" b="b"/>
            <a:pathLst>
              <a:path w="47" h="320">
                <a:moveTo>
                  <a:pt x="0" y="0"/>
                </a:moveTo>
                <a:lnTo>
                  <a:pt x="5" y="299"/>
                </a:lnTo>
                <a:lnTo>
                  <a:pt x="18" y="319"/>
                </a:lnTo>
                <a:lnTo>
                  <a:pt x="25" y="308"/>
                </a:lnTo>
                <a:lnTo>
                  <a:pt x="28" y="189"/>
                </a:lnTo>
                <a:lnTo>
                  <a:pt x="28" y="124"/>
                </a:lnTo>
                <a:lnTo>
                  <a:pt x="46" y="105"/>
                </a:lnTo>
                <a:lnTo>
                  <a:pt x="45" y="105"/>
                </a:lnTo>
                <a:lnTo>
                  <a:pt x="45" y="31"/>
                </a:lnTo>
                <a:lnTo>
                  <a:pt x="0" y="0"/>
                </a:lnTo>
              </a:path>
            </a:pathLst>
          </a:custGeom>
          <a:solidFill>
            <a:srgbClr val="FFFFFF"/>
          </a:solidFill>
          <a:ln w="12700" cap="rnd" cmpd="sng">
            <a:solidFill>
              <a:srgbClr val="000000"/>
            </a:solidFill>
            <a:prstDash val="solid"/>
            <a:round/>
            <a:headEnd/>
            <a:tailEnd/>
          </a:ln>
          <a:effectLst/>
        </p:spPr>
        <p:txBody>
          <a:bodyPr/>
          <a:lstStyle/>
          <a:p>
            <a:endParaRPr lang="en-US"/>
          </a:p>
        </p:txBody>
      </p:sp>
      <p:sp>
        <p:nvSpPr>
          <p:cNvPr id="70669" name="Freeform 13"/>
          <p:cNvSpPr>
            <a:spLocks/>
          </p:cNvSpPr>
          <p:nvPr/>
        </p:nvSpPr>
        <p:spPr bwMode="auto">
          <a:xfrm>
            <a:off x="1241425" y="5846763"/>
            <a:ext cx="74613" cy="504825"/>
          </a:xfrm>
          <a:custGeom>
            <a:avLst/>
            <a:gdLst/>
            <a:ahLst/>
            <a:cxnLst>
              <a:cxn ang="0">
                <a:pos x="0" y="0"/>
              </a:cxn>
              <a:cxn ang="0">
                <a:pos x="1" y="115"/>
              </a:cxn>
              <a:cxn ang="0">
                <a:pos x="5" y="122"/>
              </a:cxn>
              <a:cxn ang="0">
                <a:pos x="5" y="119"/>
              </a:cxn>
              <a:cxn ang="0">
                <a:pos x="7" y="304"/>
              </a:cxn>
              <a:cxn ang="0">
                <a:pos x="9" y="306"/>
              </a:cxn>
              <a:cxn ang="0">
                <a:pos x="14" y="317"/>
              </a:cxn>
              <a:cxn ang="0">
                <a:pos x="21" y="317"/>
              </a:cxn>
              <a:cxn ang="0">
                <a:pos x="28" y="259"/>
              </a:cxn>
              <a:cxn ang="0">
                <a:pos x="28" y="124"/>
              </a:cxn>
              <a:cxn ang="0">
                <a:pos x="37" y="119"/>
              </a:cxn>
              <a:cxn ang="0">
                <a:pos x="46" y="103"/>
              </a:cxn>
              <a:cxn ang="0">
                <a:pos x="44" y="103"/>
              </a:cxn>
              <a:cxn ang="0">
                <a:pos x="44" y="31"/>
              </a:cxn>
              <a:cxn ang="0">
                <a:pos x="0" y="0"/>
              </a:cxn>
            </a:cxnLst>
            <a:rect l="0" t="0" r="r" b="b"/>
            <a:pathLst>
              <a:path w="47" h="318">
                <a:moveTo>
                  <a:pt x="0" y="0"/>
                </a:moveTo>
                <a:lnTo>
                  <a:pt x="1" y="115"/>
                </a:lnTo>
                <a:lnTo>
                  <a:pt x="5" y="122"/>
                </a:lnTo>
                <a:lnTo>
                  <a:pt x="5" y="119"/>
                </a:lnTo>
                <a:lnTo>
                  <a:pt x="7" y="304"/>
                </a:lnTo>
                <a:lnTo>
                  <a:pt x="9" y="306"/>
                </a:lnTo>
                <a:lnTo>
                  <a:pt x="14" y="317"/>
                </a:lnTo>
                <a:lnTo>
                  <a:pt x="21" y="317"/>
                </a:lnTo>
                <a:lnTo>
                  <a:pt x="28" y="259"/>
                </a:lnTo>
                <a:lnTo>
                  <a:pt x="28" y="124"/>
                </a:lnTo>
                <a:lnTo>
                  <a:pt x="37" y="119"/>
                </a:lnTo>
                <a:lnTo>
                  <a:pt x="46" y="103"/>
                </a:lnTo>
                <a:lnTo>
                  <a:pt x="44" y="103"/>
                </a:lnTo>
                <a:lnTo>
                  <a:pt x="44" y="31"/>
                </a:lnTo>
                <a:lnTo>
                  <a:pt x="0" y="0"/>
                </a:lnTo>
              </a:path>
            </a:pathLst>
          </a:custGeom>
          <a:solidFill>
            <a:srgbClr val="FFFFFF"/>
          </a:solidFill>
          <a:ln w="12700" cap="rnd" cmpd="sng">
            <a:solidFill>
              <a:srgbClr val="000000"/>
            </a:solidFill>
            <a:prstDash val="solid"/>
            <a:round/>
            <a:headEnd/>
            <a:tailEnd/>
          </a:ln>
          <a:effectLst/>
        </p:spPr>
        <p:txBody>
          <a:bodyPr/>
          <a:lstStyle/>
          <a:p>
            <a:endParaRPr lang="en-US"/>
          </a:p>
        </p:txBody>
      </p:sp>
      <p:sp>
        <p:nvSpPr>
          <p:cNvPr id="70670" name="Freeform 14"/>
          <p:cNvSpPr>
            <a:spLocks/>
          </p:cNvSpPr>
          <p:nvPr/>
        </p:nvSpPr>
        <p:spPr bwMode="auto">
          <a:xfrm>
            <a:off x="1058863" y="5724525"/>
            <a:ext cx="77787" cy="503238"/>
          </a:xfrm>
          <a:custGeom>
            <a:avLst/>
            <a:gdLst/>
            <a:ahLst/>
            <a:cxnLst>
              <a:cxn ang="0">
                <a:pos x="0" y="0"/>
              </a:cxn>
              <a:cxn ang="0">
                <a:pos x="1" y="115"/>
              </a:cxn>
              <a:cxn ang="0">
                <a:pos x="5" y="133"/>
              </a:cxn>
              <a:cxn ang="0">
                <a:pos x="5" y="302"/>
              </a:cxn>
              <a:cxn ang="0">
                <a:pos x="16" y="316"/>
              </a:cxn>
              <a:cxn ang="0">
                <a:pos x="21" y="316"/>
              </a:cxn>
              <a:cxn ang="0">
                <a:pos x="28" y="259"/>
              </a:cxn>
              <a:cxn ang="0">
                <a:pos x="28" y="124"/>
              </a:cxn>
              <a:cxn ang="0">
                <a:pos x="37" y="118"/>
              </a:cxn>
              <a:cxn ang="0">
                <a:pos x="48" y="102"/>
              </a:cxn>
              <a:cxn ang="0">
                <a:pos x="46" y="102"/>
              </a:cxn>
              <a:cxn ang="0">
                <a:pos x="46" y="30"/>
              </a:cxn>
              <a:cxn ang="0">
                <a:pos x="0" y="0"/>
              </a:cxn>
            </a:cxnLst>
            <a:rect l="0" t="0" r="r" b="b"/>
            <a:pathLst>
              <a:path w="49" h="317">
                <a:moveTo>
                  <a:pt x="0" y="0"/>
                </a:moveTo>
                <a:lnTo>
                  <a:pt x="1" y="115"/>
                </a:lnTo>
                <a:lnTo>
                  <a:pt x="5" y="133"/>
                </a:lnTo>
                <a:lnTo>
                  <a:pt x="5" y="302"/>
                </a:lnTo>
                <a:lnTo>
                  <a:pt x="16" y="316"/>
                </a:lnTo>
                <a:lnTo>
                  <a:pt x="21" y="316"/>
                </a:lnTo>
                <a:lnTo>
                  <a:pt x="28" y="259"/>
                </a:lnTo>
                <a:lnTo>
                  <a:pt x="28" y="124"/>
                </a:lnTo>
                <a:lnTo>
                  <a:pt x="37" y="118"/>
                </a:lnTo>
                <a:lnTo>
                  <a:pt x="48" y="102"/>
                </a:lnTo>
                <a:lnTo>
                  <a:pt x="46" y="102"/>
                </a:lnTo>
                <a:lnTo>
                  <a:pt x="46" y="30"/>
                </a:lnTo>
                <a:lnTo>
                  <a:pt x="0" y="0"/>
                </a:lnTo>
              </a:path>
            </a:pathLst>
          </a:custGeom>
          <a:solidFill>
            <a:srgbClr val="FFFFFF"/>
          </a:solidFill>
          <a:ln w="12700" cap="rnd" cmpd="sng">
            <a:solidFill>
              <a:srgbClr val="000000"/>
            </a:solidFill>
            <a:prstDash val="solid"/>
            <a:round/>
            <a:headEnd/>
            <a:tailEnd/>
          </a:ln>
          <a:effectLst/>
        </p:spPr>
        <p:txBody>
          <a:bodyPr/>
          <a:lstStyle/>
          <a:p>
            <a:endParaRPr lang="en-US"/>
          </a:p>
        </p:txBody>
      </p:sp>
      <p:sp>
        <p:nvSpPr>
          <p:cNvPr id="70671" name="Freeform 15"/>
          <p:cNvSpPr>
            <a:spLocks/>
          </p:cNvSpPr>
          <p:nvPr/>
        </p:nvSpPr>
        <p:spPr bwMode="auto">
          <a:xfrm>
            <a:off x="877888" y="5599113"/>
            <a:ext cx="76200" cy="503237"/>
          </a:xfrm>
          <a:custGeom>
            <a:avLst/>
            <a:gdLst/>
            <a:ahLst/>
            <a:cxnLst>
              <a:cxn ang="0">
                <a:pos x="0" y="0"/>
              </a:cxn>
              <a:cxn ang="0">
                <a:pos x="2" y="120"/>
              </a:cxn>
              <a:cxn ang="0">
                <a:pos x="4" y="122"/>
              </a:cxn>
              <a:cxn ang="0">
                <a:pos x="4" y="118"/>
              </a:cxn>
              <a:cxn ang="0">
                <a:pos x="4" y="302"/>
              </a:cxn>
              <a:cxn ang="0">
                <a:pos x="15" y="316"/>
              </a:cxn>
              <a:cxn ang="0">
                <a:pos x="22" y="316"/>
              </a:cxn>
              <a:cxn ang="0">
                <a:pos x="29" y="259"/>
              </a:cxn>
              <a:cxn ang="0">
                <a:pos x="29" y="124"/>
              </a:cxn>
              <a:cxn ang="0">
                <a:pos x="47" y="104"/>
              </a:cxn>
              <a:cxn ang="0">
                <a:pos x="45" y="104"/>
              </a:cxn>
              <a:cxn ang="0">
                <a:pos x="45" y="30"/>
              </a:cxn>
              <a:cxn ang="0">
                <a:pos x="0" y="0"/>
              </a:cxn>
            </a:cxnLst>
            <a:rect l="0" t="0" r="r" b="b"/>
            <a:pathLst>
              <a:path w="48" h="317">
                <a:moveTo>
                  <a:pt x="0" y="0"/>
                </a:moveTo>
                <a:lnTo>
                  <a:pt x="2" y="120"/>
                </a:lnTo>
                <a:lnTo>
                  <a:pt x="4" y="122"/>
                </a:lnTo>
                <a:lnTo>
                  <a:pt x="4" y="118"/>
                </a:lnTo>
                <a:lnTo>
                  <a:pt x="4" y="302"/>
                </a:lnTo>
                <a:lnTo>
                  <a:pt x="15" y="316"/>
                </a:lnTo>
                <a:lnTo>
                  <a:pt x="22" y="316"/>
                </a:lnTo>
                <a:lnTo>
                  <a:pt x="29" y="259"/>
                </a:lnTo>
                <a:lnTo>
                  <a:pt x="29" y="124"/>
                </a:lnTo>
                <a:lnTo>
                  <a:pt x="47" y="104"/>
                </a:lnTo>
                <a:lnTo>
                  <a:pt x="45" y="104"/>
                </a:lnTo>
                <a:lnTo>
                  <a:pt x="45" y="30"/>
                </a:lnTo>
                <a:lnTo>
                  <a:pt x="0" y="0"/>
                </a:lnTo>
              </a:path>
            </a:pathLst>
          </a:custGeom>
          <a:solidFill>
            <a:srgbClr val="FFFFFF"/>
          </a:solidFill>
          <a:ln w="12700" cap="rnd" cmpd="sng">
            <a:solidFill>
              <a:srgbClr val="000000"/>
            </a:solidFill>
            <a:prstDash val="solid"/>
            <a:round/>
            <a:headEnd/>
            <a:tailEnd/>
          </a:ln>
          <a:effectLst/>
        </p:spPr>
        <p:txBody>
          <a:bodyPr/>
          <a:lstStyle/>
          <a:p>
            <a:endParaRPr lang="en-US"/>
          </a:p>
        </p:txBody>
      </p:sp>
      <p:sp>
        <p:nvSpPr>
          <p:cNvPr id="70672" name="Freeform 16"/>
          <p:cNvSpPr>
            <a:spLocks/>
          </p:cNvSpPr>
          <p:nvPr/>
        </p:nvSpPr>
        <p:spPr bwMode="auto">
          <a:xfrm>
            <a:off x="690563" y="5473700"/>
            <a:ext cx="74612" cy="506413"/>
          </a:xfrm>
          <a:custGeom>
            <a:avLst/>
            <a:gdLst/>
            <a:ahLst/>
            <a:cxnLst>
              <a:cxn ang="0">
                <a:pos x="0" y="0"/>
              </a:cxn>
              <a:cxn ang="0">
                <a:pos x="5" y="309"/>
              </a:cxn>
              <a:cxn ang="0">
                <a:pos x="21" y="318"/>
              </a:cxn>
              <a:cxn ang="0">
                <a:pos x="28" y="260"/>
              </a:cxn>
              <a:cxn ang="0">
                <a:pos x="27" y="125"/>
              </a:cxn>
              <a:cxn ang="0">
                <a:pos x="39" y="116"/>
              </a:cxn>
              <a:cxn ang="0">
                <a:pos x="46" y="104"/>
              </a:cxn>
              <a:cxn ang="0">
                <a:pos x="45" y="104"/>
              </a:cxn>
              <a:cxn ang="0">
                <a:pos x="45" y="30"/>
              </a:cxn>
              <a:cxn ang="0">
                <a:pos x="0" y="0"/>
              </a:cxn>
            </a:cxnLst>
            <a:rect l="0" t="0" r="r" b="b"/>
            <a:pathLst>
              <a:path w="47" h="319">
                <a:moveTo>
                  <a:pt x="0" y="0"/>
                </a:moveTo>
                <a:lnTo>
                  <a:pt x="5" y="309"/>
                </a:lnTo>
                <a:lnTo>
                  <a:pt x="21" y="318"/>
                </a:lnTo>
                <a:lnTo>
                  <a:pt x="28" y="260"/>
                </a:lnTo>
                <a:lnTo>
                  <a:pt x="27" y="125"/>
                </a:lnTo>
                <a:lnTo>
                  <a:pt x="39" y="116"/>
                </a:lnTo>
                <a:lnTo>
                  <a:pt x="46" y="104"/>
                </a:lnTo>
                <a:lnTo>
                  <a:pt x="45" y="104"/>
                </a:lnTo>
                <a:lnTo>
                  <a:pt x="45" y="30"/>
                </a:lnTo>
                <a:lnTo>
                  <a:pt x="0" y="0"/>
                </a:lnTo>
              </a:path>
            </a:pathLst>
          </a:custGeom>
          <a:solidFill>
            <a:srgbClr val="FFFFFF"/>
          </a:solidFill>
          <a:ln w="12700" cap="rnd" cmpd="sng">
            <a:solidFill>
              <a:srgbClr val="000000"/>
            </a:solidFill>
            <a:prstDash val="solid"/>
            <a:round/>
            <a:headEnd/>
            <a:tailEnd/>
          </a:ln>
          <a:effectLst/>
        </p:spPr>
        <p:txBody>
          <a:bodyPr/>
          <a:lstStyle/>
          <a:p>
            <a:endParaRPr lang="en-US"/>
          </a:p>
        </p:txBody>
      </p:sp>
      <p:sp>
        <p:nvSpPr>
          <p:cNvPr id="70673" name="Freeform 17"/>
          <p:cNvSpPr>
            <a:spLocks/>
          </p:cNvSpPr>
          <p:nvPr/>
        </p:nvSpPr>
        <p:spPr bwMode="auto">
          <a:xfrm>
            <a:off x="512763" y="5360988"/>
            <a:ext cx="76200" cy="511175"/>
          </a:xfrm>
          <a:custGeom>
            <a:avLst/>
            <a:gdLst/>
            <a:ahLst/>
            <a:cxnLst>
              <a:cxn ang="0">
                <a:pos x="0" y="0"/>
              </a:cxn>
              <a:cxn ang="0">
                <a:pos x="2" y="121"/>
              </a:cxn>
              <a:cxn ang="0">
                <a:pos x="4" y="123"/>
              </a:cxn>
              <a:cxn ang="0">
                <a:pos x="4" y="119"/>
              </a:cxn>
              <a:cxn ang="0">
                <a:pos x="4" y="304"/>
              </a:cxn>
              <a:cxn ang="0">
                <a:pos x="20" y="321"/>
              </a:cxn>
              <a:cxn ang="0">
                <a:pos x="29" y="279"/>
              </a:cxn>
              <a:cxn ang="0">
                <a:pos x="27" y="126"/>
              </a:cxn>
              <a:cxn ang="0">
                <a:pos x="36" y="121"/>
              </a:cxn>
              <a:cxn ang="0">
                <a:pos x="47" y="105"/>
              </a:cxn>
              <a:cxn ang="0">
                <a:pos x="45" y="105"/>
              </a:cxn>
              <a:cxn ang="0">
                <a:pos x="45" y="31"/>
              </a:cxn>
              <a:cxn ang="0">
                <a:pos x="0" y="0"/>
              </a:cxn>
            </a:cxnLst>
            <a:rect l="0" t="0" r="r" b="b"/>
            <a:pathLst>
              <a:path w="48" h="322">
                <a:moveTo>
                  <a:pt x="0" y="0"/>
                </a:moveTo>
                <a:lnTo>
                  <a:pt x="2" y="121"/>
                </a:lnTo>
                <a:lnTo>
                  <a:pt x="4" y="123"/>
                </a:lnTo>
                <a:lnTo>
                  <a:pt x="4" y="119"/>
                </a:lnTo>
                <a:lnTo>
                  <a:pt x="4" y="304"/>
                </a:lnTo>
                <a:lnTo>
                  <a:pt x="20" y="321"/>
                </a:lnTo>
                <a:lnTo>
                  <a:pt x="29" y="279"/>
                </a:lnTo>
                <a:lnTo>
                  <a:pt x="27" y="126"/>
                </a:lnTo>
                <a:lnTo>
                  <a:pt x="36" y="121"/>
                </a:lnTo>
                <a:lnTo>
                  <a:pt x="47" y="105"/>
                </a:lnTo>
                <a:lnTo>
                  <a:pt x="45" y="105"/>
                </a:lnTo>
                <a:lnTo>
                  <a:pt x="45" y="31"/>
                </a:lnTo>
                <a:lnTo>
                  <a:pt x="0" y="0"/>
                </a:lnTo>
              </a:path>
            </a:pathLst>
          </a:custGeom>
          <a:solidFill>
            <a:srgbClr val="FFFFFF"/>
          </a:solidFill>
          <a:ln w="12700" cap="rnd" cmpd="sng">
            <a:solidFill>
              <a:srgbClr val="000000"/>
            </a:solidFill>
            <a:prstDash val="solid"/>
            <a:round/>
            <a:headEnd/>
            <a:tailEnd/>
          </a:ln>
          <a:effectLst/>
        </p:spPr>
        <p:txBody>
          <a:bodyPr/>
          <a:lstStyle/>
          <a:p>
            <a:endParaRPr lang="en-US"/>
          </a:p>
        </p:txBody>
      </p:sp>
      <p:sp>
        <p:nvSpPr>
          <p:cNvPr id="70674" name="Freeform 18"/>
          <p:cNvSpPr>
            <a:spLocks/>
          </p:cNvSpPr>
          <p:nvPr/>
        </p:nvSpPr>
        <p:spPr bwMode="auto">
          <a:xfrm>
            <a:off x="333375" y="5249863"/>
            <a:ext cx="76200" cy="508000"/>
          </a:xfrm>
          <a:custGeom>
            <a:avLst/>
            <a:gdLst/>
            <a:ahLst/>
            <a:cxnLst>
              <a:cxn ang="0">
                <a:pos x="0" y="0"/>
              </a:cxn>
              <a:cxn ang="0">
                <a:pos x="5" y="310"/>
              </a:cxn>
              <a:cxn ang="0">
                <a:pos x="22" y="319"/>
              </a:cxn>
              <a:cxn ang="0">
                <a:pos x="29" y="261"/>
              </a:cxn>
              <a:cxn ang="0">
                <a:pos x="27" y="126"/>
              </a:cxn>
              <a:cxn ang="0">
                <a:pos x="36" y="121"/>
              </a:cxn>
              <a:cxn ang="0">
                <a:pos x="47" y="105"/>
              </a:cxn>
              <a:cxn ang="0">
                <a:pos x="45" y="105"/>
              </a:cxn>
              <a:cxn ang="0">
                <a:pos x="45" y="31"/>
              </a:cxn>
              <a:cxn ang="0">
                <a:pos x="0" y="0"/>
              </a:cxn>
            </a:cxnLst>
            <a:rect l="0" t="0" r="r" b="b"/>
            <a:pathLst>
              <a:path w="48" h="320">
                <a:moveTo>
                  <a:pt x="0" y="0"/>
                </a:moveTo>
                <a:lnTo>
                  <a:pt x="5" y="310"/>
                </a:lnTo>
                <a:lnTo>
                  <a:pt x="22" y="319"/>
                </a:lnTo>
                <a:lnTo>
                  <a:pt x="29" y="261"/>
                </a:lnTo>
                <a:lnTo>
                  <a:pt x="27" y="126"/>
                </a:lnTo>
                <a:lnTo>
                  <a:pt x="36" y="121"/>
                </a:lnTo>
                <a:lnTo>
                  <a:pt x="47" y="105"/>
                </a:lnTo>
                <a:lnTo>
                  <a:pt x="45" y="105"/>
                </a:lnTo>
                <a:lnTo>
                  <a:pt x="45" y="31"/>
                </a:lnTo>
                <a:lnTo>
                  <a:pt x="0" y="0"/>
                </a:lnTo>
              </a:path>
            </a:pathLst>
          </a:custGeom>
          <a:solidFill>
            <a:srgbClr val="FFFFFF"/>
          </a:solidFill>
          <a:ln w="12700" cap="rnd" cmpd="sng">
            <a:solidFill>
              <a:srgbClr val="000000"/>
            </a:solidFill>
            <a:prstDash val="solid"/>
            <a:round/>
            <a:headEnd/>
            <a:tailEnd/>
          </a:ln>
          <a:effectLst/>
        </p:spPr>
        <p:txBody>
          <a:bodyPr/>
          <a:lstStyle/>
          <a:p>
            <a:endParaRPr lang="en-US"/>
          </a:p>
        </p:txBody>
      </p:sp>
      <p:sp>
        <p:nvSpPr>
          <p:cNvPr id="70675" name="Freeform 19"/>
          <p:cNvSpPr>
            <a:spLocks/>
          </p:cNvSpPr>
          <p:nvPr/>
        </p:nvSpPr>
        <p:spPr bwMode="auto">
          <a:xfrm>
            <a:off x="1762125" y="6049963"/>
            <a:ext cx="219075" cy="249237"/>
          </a:xfrm>
          <a:custGeom>
            <a:avLst/>
            <a:gdLst/>
            <a:ahLst/>
            <a:cxnLst>
              <a:cxn ang="0">
                <a:pos x="0" y="97"/>
              </a:cxn>
              <a:cxn ang="0">
                <a:pos x="0" y="156"/>
              </a:cxn>
              <a:cxn ang="0">
                <a:pos x="137" y="59"/>
              </a:cxn>
              <a:cxn ang="0">
                <a:pos x="137" y="0"/>
              </a:cxn>
              <a:cxn ang="0">
                <a:pos x="0" y="97"/>
              </a:cxn>
            </a:cxnLst>
            <a:rect l="0" t="0" r="r" b="b"/>
            <a:pathLst>
              <a:path w="138" h="157">
                <a:moveTo>
                  <a:pt x="0" y="97"/>
                </a:moveTo>
                <a:lnTo>
                  <a:pt x="0" y="156"/>
                </a:lnTo>
                <a:lnTo>
                  <a:pt x="137" y="59"/>
                </a:lnTo>
                <a:lnTo>
                  <a:pt x="137" y="0"/>
                </a:lnTo>
                <a:lnTo>
                  <a:pt x="0" y="97"/>
                </a:lnTo>
              </a:path>
            </a:pathLst>
          </a:custGeom>
          <a:solidFill>
            <a:srgbClr val="A1A1A1"/>
          </a:solidFill>
          <a:ln w="12700" cap="rnd" cmpd="sng">
            <a:solidFill>
              <a:srgbClr val="000000"/>
            </a:solidFill>
            <a:prstDash val="solid"/>
            <a:round/>
            <a:headEnd/>
            <a:tailEnd/>
          </a:ln>
          <a:effectLst/>
        </p:spPr>
        <p:txBody>
          <a:bodyPr/>
          <a:lstStyle/>
          <a:p>
            <a:endParaRPr lang="en-US"/>
          </a:p>
        </p:txBody>
      </p:sp>
      <p:sp>
        <p:nvSpPr>
          <p:cNvPr id="70676" name="Freeform 20"/>
          <p:cNvSpPr>
            <a:spLocks/>
          </p:cNvSpPr>
          <p:nvPr/>
        </p:nvSpPr>
        <p:spPr bwMode="auto">
          <a:xfrm>
            <a:off x="228600" y="4765675"/>
            <a:ext cx="2057400" cy="1443038"/>
          </a:xfrm>
          <a:custGeom>
            <a:avLst/>
            <a:gdLst/>
            <a:ahLst/>
            <a:cxnLst>
              <a:cxn ang="0">
                <a:pos x="1105" y="775"/>
              </a:cxn>
              <a:cxn ang="0">
                <a:pos x="1141" y="757"/>
              </a:cxn>
              <a:cxn ang="0">
                <a:pos x="1186" y="755"/>
              </a:cxn>
              <a:cxn ang="0">
                <a:pos x="1295" y="672"/>
              </a:cxn>
              <a:cxn ang="0">
                <a:pos x="1295" y="602"/>
              </a:cxn>
              <a:cxn ang="0">
                <a:pos x="375" y="0"/>
              </a:cxn>
              <a:cxn ang="0">
                <a:pos x="0" y="203"/>
              </a:cxn>
              <a:cxn ang="0">
                <a:pos x="0" y="271"/>
              </a:cxn>
              <a:cxn ang="0">
                <a:pos x="968" y="908"/>
              </a:cxn>
              <a:cxn ang="0">
                <a:pos x="1105" y="809"/>
              </a:cxn>
              <a:cxn ang="0">
                <a:pos x="1105" y="775"/>
              </a:cxn>
            </a:cxnLst>
            <a:rect l="0" t="0" r="r" b="b"/>
            <a:pathLst>
              <a:path w="1296" h="909">
                <a:moveTo>
                  <a:pt x="1105" y="775"/>
                </a:moveTo>
                <a:lnTo>
                  <a:pt x="1141" y="757"/>
                </a:lnTo>
                <a:lnTo>
                  <a:pt x="1186" y="755"/>
                </a:lnTo>
                <a:lnTo>
                  <a:pt x="1295" y="672"/>
                </a:lnTo>
                <a:lnTo>
                  <a:pt x="1295" y="602"/>
                </a:lnTo>
                <a:lnTo>
                  <a:pt x="375" y="0"/>
                </a:lnTo>
                <a:lnTo>
                  <a:pt x="0" y="203"/>
                </a:lnTo>
                <a:lnTo>
                  <a:pt x="0" y="271"/>
                </a:lnTo>
                <a:lnTo>
                  <a:pt x="968" y="908"/>
                </a:lnTo>
                <a:lnTo>
                  <a:pt x="1105" y="809"/>
                </a:lnTo>
                <a:lnTo>
                  <a:pt x="1105" y="775"/>
                </a:lnTo>
              </a:path>
            </a:pathLst>
          </a:custGeom>
          <a:solidFill>
            <a:srgbClr val="A1A1A1"/>
          </a:solidFill>
          <a:ln w="12700" cap="rnd" cmpd="sng">
            <a:solidFill>
              <a:srgbClr val="000000"/>
            </a:solidFill>
            <a:prstDash val="solid"/>
            <a:round/>
            <a:headEnd/>
            <a:tailEnd/>
          </a:ln>
          <a:effectLst/>
        </p:spPr>
        <p:txBody>
          <a:bodyPr/>
          <a:lstStyle/>
          <a:p>
            <a:endParaRPr lang="en-US"/>
          </a:p>
        </p:txBody>
      </p:sp>
      <p:sp>
        <p:nvSpPr>
          <p:cNvPr id="70677" name="Line 21"/>
          <p:cNvSpPr>
            <a:spLocks noChangeShapeType="1"/>
          </p:cNvSpPr>
          <p:nvPr/>
        </p:nvSpPr>
        <p:spPr bwMode="auto">
          <a:xfrm flipH="1">
            <a:off x="2111375" y="5721350"/>
            <a:ext cx="173038" cy="12065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0678" name="Freeform 22"/>
          <p:cNvSpPr>
            <a:spLocks/>
          </p:cNvSpPr>
          <p:nvPr/>
        </p:nvSpPr>
        <p:spPr bwMode="auto">
          <a:xfrm>
            <a:off x="1962150" y="5838825"/>
            <a:ext cx="150813" cy="95250"/>
          </a:xfrm>
          <a:custGeom>
            <a:avLst/>
            <a:gdLst/>
            <a:ahLst/>
            <a:cxnLst>
              <a:cxn ang="0">
                <a:pos x="11" y="59"/>
              </a:cxn>
              <a:cxn ang="0">
                <a:pos x="4" y="52"/>
              </a:cxn>
              <a:cxn ang="0">
                <a:pos x="0" y="43"/>
              </a:cxn>
              <a:cxn ang="0">
                <a:pos x="0" y="34"/>
              </a:cxn>
              <a:cxn ang="0">
                <a:pos x="4" y="27"/>
              </a:cxn>
              <a:cxn ang="0">
                <a:pos x="11" y="18"/>
              </a:cxn>
              <a:cxn ang="0">
                <a:pos x="22" y="12"/>
              </a:cxn>
              <a:cxn ang="0">
                <a:pos x="33" y="7"/>
              </a:cxn>
              <a:cxn ang="0">
                <a:pos x="47" y="2"/>
              </a:cxn>
              <a:cxn ang="0">
                <a:pos x="63" y="0"/>
              </a:cxn>
              <a:cxn ang="0">
                <a:pos x="77" y="0"/>
              </a:cxn>
              <a:cxn ang="0">
                <a:pos x="94" y="2"/>
              </a:cxn>
            </a:cxnLst>
            <a:rect l="0" t="0" r="r" b="b"/>
            <a:pathLst>
              <a:path w="95" h="60">
                <a:moveTo>
                  <a:pt x="11" y="59"/>
                </a:moveTo>
                <a:lnTo>
                  <a:pt x="4" y="52"/>
                </a:lnTo>
                <a:lnTo>
                  <a:pt x="0" y="43"/>
                </a:lnTo>
                <a:lnTo>
                  <a:pt x="0" y="34"/>
                </a:lnTo>
                <a:lnTo>
                  <a:pt x="4" y="27"/>
                </a:lnTo>
                <a:lnTo>
                  <a:pt x="11" y="18"/>
                </a:lnTo>
                <a:lnTo>
                  <a:pt x="22" y="12"/>
                </a:lnTo>
                <a:lnTo>
                  <a:pt x="33" y="7"/>
                </a:lnTo>
                <a:lnTo>
                  <a:pt x="47" y="2"/>
                </a:lnTo>
                <a:lnTo>
                  <a:pt x="63" y="0"/>
                </a:lnTo>
                <a:lnTo>
                  <a:pt x="77" y="0"/>
                </a:lnTo>
                <a:lnTo>
                  <a:pt x="94" y="2"/>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70679" name="Line 23"/>
          <p:cNvSpPr>
            <a:spLocks noChangeShapeType="1"/>
          </p:cNvSpPr>
          <p:nvPr/>
        </p:nvSpPr>
        <p:spPr bwMode="auto">
          <a:xfrm>
            <a:off x="1762125" y="6083300"/>
            <a:ext cx="0" cy="12065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0680" name="Line 24"/>
          <p:cNvSpPr>
            <a:spLocks noChangeShapeType="1"/>
          </p:cNvSpPr>
          <p:nvPr/>
        </p:nvSpPr>
        <p:spPr bwMode="auto">
          <a:xfrm>
            <a:off x="2111375" y="5843588"/>
            <a:ext cx="0" cy="117475"/>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0681" name="Line 25"/>
          <p:cNvSpPr>
            <a:spLocks noChangeShapeType="1"/>
          </p:cNvSpPr>
          <p:nvPr/>
        </p:nvSpPr>
        <p:spPr bwMode="auto">
          <a:xfrm>
            <a:off x="228600" y="5087938"/>
            <a:ext cx="1533525" cy="995362"/>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0682" name="Line 26"/>
          <p:cNvSpPr>
            <a:spLocks noChangeShapeType="1"/>
          </p:cNvSpPr>
          <p:nvPr/>
        </p:nvSpPr>
        <p:spPr bwMode="auto">
          <a:xfrm flipH="1">
            <a:off x="1762125" y="5932488"/>
            <a:ext cx="217488" cy="150812"/>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0683" name="Line 27"/>
          <p:cNvSpPr>
            <a:spLocks noChangeShapeType="1"/>
          </p:cNvSpPr>
          <p:nvPr/>
        </p:nvSpPr>
        <p:spPr bwMode="auto">
          <a:xfrm>
            <a:off x="1979613" y="5932488"/>
            <a:ext cx="3175" cy="65087"/>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0684" name="Freeform 28"/>
          <p:cNvSpPr>
            <a:spLocks/>
          </p:cNvSpPr>
          <p:nvPr/>
        </p:nvSpPr>
        <p:spPr bwMode="auto">
          <a:xfrm>
            <a:off x="958850" y="5187950"/>
            <a:ext cx="625475" cy="438150"/>
          </a:xfrm>
          <a:custGeom>
            <a:avLst/>
            <a:gdLst/>
            <a:ahLst/>
            <a:cxnLst>
              <a:cxn ang="0">
                <a:pos x="0" y="140"/>
              </a:cxn>
              <a:cxn ang="0">
                <a:pos x="194" y="0"/>
              </a:cxn>
              <a:cxn ang="0">
                <a:pos x="393" y="136"/>
              </a:cxn>
              <a:cxn ang="0">
                <a:pos x="201" y="275"/>
              </a:cxn>
              <a:cxn ang="0">
                <a:pos x="0" y="140"/>
              </a:cxn>
            </a:cxnLst>
            <a:rect l="0" t="0" r="r" b="b"/>
            <a:pathLst>
              <a:path w="394" h="276">
                <a:moveTo>
                  <a:pt x="0" y="140"/>
                </a:moveTo>
                <a:lnTo>
                  <a:pt x="194" y="0"/>
                </a:lnTo>
                <a:lnTo>
                  <a:pt x="393" y="136"/>
                </a:lnTo>
                <a:lnTo>
                  <a:pt x="201" y="275"/>
                </a:lnTo>
                <a:lnTo>
                  <a:pt x="0" y="140"/>
                </a:lnTo>
              </a:path>
            </a:pathLst>
          </a:custGeom>
          <a:solidFill>
            <a:srgbClr val="F0F0F0"/>
          </a:solidFill>
          <a:ln w="9525" cap="rnd">
            <a:noFill/>
            <a:round/>
            <a:headEnd/>
            <a:tailEnd/>
          </a:ln>
          <a:effectLst/>
        </p:spPr>
        <p:txBody>
          <a:bodyPr/>
          <a:lstStyle/>
          <a:p>
            <a:endParaRPr lang="en-US"/>
          </a:p>
        </p:txBody>
      </p:sp>
      <p:sp>
        <p:nvSpPr>
          <p:cNvPr id="70685" name="Freeform 29"/>
          <p:cNvSpPr>
            <a:spLocks/>
          </p:cNvSpPr>
          <p:nvPr/>
        </p:nvSpPr>
        <p:spPr bwMode="auto">
          <a:xfrm>
            <a:off x="569913" y="3001963"/>
            <a:ext cx="1912937" cy="1909762"/>
          </a:xfrm>
          <a:custGeom>
            <a:avLst/>
            <a:gdLst/>
            <a:ahLst/>
            <a:cxnLst>
              <a:cxn ang="0">
                <a:pos x="1131" y="1202"/>
              </a:cxn>
              <a:cxn ang="0">
                <a:pos x="1147" y="1201"/>
              </a:cxn>
              <a:cxn ang="0">
                <a:pos x="1163" y="1195"/>
              </a:cxn>
              <a:cxn ang="0">
                <a:pos x="1177" y="1186"/>
              </a:cxn>
              <a:cxn ang="0">
                <a:pos x="1188" y="1175"/>
              </a:cxn>
              <a:cxn ang="0">
                <a:pos x="1197" y="1161"/>
              </a:cxn>
              <a:cxn ang="0">
                <a:pos x="1202" y="1145"/>
              </a:cxn>
              <a:cxn ang="0">
                <a:pos x="1204" y="1129"/>
              </a:cxn>
              <a:cxn ang="0">
                <a:pos x="1204" y="73"/>
              </a:cxn>
              <a:cxn ang="0">
                <a:pos x="1202" y="57"/>
              </a:cxn>
              <a:cxn ang="0">
                <a:pos x="1197" y="41"/>
              </a:cxn>
              <a:cxn ang="0">
                <a:pos x="1188" y="27"/>
              </a:cxn>
              <a:cxn ang="0">
                <a:pos x="1177" y="16"/>
              </a:cxn>
              <a:cxn ang="0">
                <a:pos x="1163" y="7"/>
              </a:cxn>
              <a:cxn ang="0">
                <a:pos x="1147" y="1"/>
              </a:cxn>
              <a:cxn ang="0">
                <a:pos x="1131" y="0"/>
              </a:cxn>
              <a:cxn ang="0">
                <a:pos x="74" y="0"/>
              </a:cxn>
              <a:cxn ang="0">
                <a:pos x="58" y="1"/>
              </a:cxn>
              <a:cxn ang="0">
                <a:pos x="42" y="7"/>
              </a:cxn>
              <a:cxn ang="0">
                <a:pos x="27" y="16"/>
              </a:cxn>
              <a:cxn ang="0">
                <a:pos x="16" y="27"/>
              </a:cxn>
              <a:cxn ang="0">
                <a:pos x="7" y="41"/>
              </a:cxn>
              <a:cxn ang="0">
                <a:pos x="2" y="57"/>
              </a:cxn>
              <a:cxn ang="0">
                <a:pos x="0" y="73"/>
              </a:cxn>
              <a:cxn ang="0">
                <a:pos x="0" y="1129"/>
              </a:cxn>
              <a:cxn ang="0">
                <a:pos x="2" y="1145"/>
              </a:cxn>
              <a:cxn ang="0">
                <a:pos x="7" y="1161"/>
              </a:cxn>
              <a:cxn ang="0">
                <a:pos x="16" y="1175"/>
              </a:cxn>
              <a:cxn ang="0">
                <a:pos x="27" y="1186"/>
              </a:cxn>
              <a:cxn ang="0">
                <a:pos x="42" y="1195"/>
              </a:cxn>
              <a:cxn ang="0">
                <a:pos x="58" y="1201"/>
              </a:cxn>
              <a:cxn ang="0">
                <a:pos x="74" y="1202"/>
              </a:cxn>
              <a:cxn ang="0">
                <a:pos x="1131" y="1202"/>
              </a:cxn>
            </a:cxnLst>
            <a:rect l="0" t="0" r="r" b="b"/>
            <a:pathLst>
              <a:path w="1205" h="1203">
                <a:moveTo>
                  <a:pt x="1131" y="1202"/>
                </a:moveTo>
                <a:lnTo>
                  <a:pt x="1147" y="1201"/>
                </a:lnTo>
                <a:lnTo>
                  <a:pt x="1163" y="1195"/>
                </a:lnTo>
                <a:lnTo>
                  <a:pt x="1177" y="1186"/>
                </a:lnTo>
                <a:lnTo>
                  <a:pt x="1188" y="1175"/>
                </a:lnTo>
                <a:lnTo>
                  <a:pt x="1197" y="1161"/>
                </a:lnTo>
                <a:lnTo>
                  <a:pt x="1202" y="1145"/>
                </a:lnTo>
                <a:lnTo>
                  <a:pt x="1204" y="1129"/>
                </a:lnTo>
                <a:lnTo>
                  <a:pt x="1204" y="73"/>
                </a:lnTo>
                <a:lnTo>
                  <a:pt x="1202" y="57"/>
                </a:lnTo>
                <a:lnTo>
                  <a:pt x="1197" y="41"/>
                </a:lnTo>
                <a:lnTo>
                  <a:pt x="1188" y="27"/>
                </a:lnTo>
                <a:lnTo>
                  <a:pt x="1177" y="16"/>
                </a:lnTo>
                <a:lnTo>
                  <a:pt x="1163" y="7"/>
                </a:lnTo>
                <a:lnTo>
                  <a:pt x="1147" y="1"/>
                </a:lnTo>
                <a:lnTo>
                  <a:pt x="1131" y="0"/>
                </a:lnTo>
                <a:lnTo>
                  <a:pt x="74" y="0"/>
                </a:lnTo>
                <a:lnTo>
                  <a:pt x="58" y="1"/>
                </a:lnTo>
                <a:lnTo>
                  <a:pt x="42" y="7"/>
                </a:lnTo>
                <a:lnTo>
                  <a:pt x="27" y="16"/>
                </a:lnTo>
                <a:lnTo>
                  <a:pt x="16" y="27"/>
                </a:lnTo>
                <a:lnTo>
                  <a:pt x="7" y="41"/>
                </a:lnTo>
                <a:lnTo>
                  <a:pt x="2" y="57"/>
                </a:lnTo>
                <a:lnTo>
                  <a:pt x="0" y="73"/>
                </a:lnTo>
                <a:lnTo>
                  <a:pt x="0" y="1129"/>
                </a:lnTo>
                <a:lnTo>
                  <a:pt x="2" y="1145"/>
                </a:lnTo>
                <a:lnTo>
                  <a:pt x="7" y="1161"/>
                </a:lnTo>
                <a:lnTo>
                  <a:pt x="16" y="1175"/>
                </a:lnTo>
                <a:lnTo>
                  <a:pt x="27" y="1186"/>
                </a:lnTo>
                <a:lnTo>
                  <a:pt x="42" y="1195"/>
                </a:lnTo>
                <a:lnTo>
                  <a:pt x="58" y="1201"/>
                </a:lnTo>
                <a:lnTo>
                  <a:pt x="74" y="1202"/>
                </a:lnTo>
                <a:lnTo>
                  <a:pt x="1131" y="1202"/>
                </a:lnTo>
              </a:path>
            </a:pathLst>
          </a:custGeom>
          <a:solidFill>
            <a:srgbClr val="F0F0F0"/>
          </a:solidFill>
          <a:ln w="12700" cap="rnd" cmpd="sng">
            <a:solidFill>
              <a:srgbClr val="000000"/>
            </a:solidFill>
            <a:prstDash val="solid"/>
            <a:round/>
            <a:headEnd/>
            <a:tailEnd/>
          </a:ln>
          <a:effectLst/>
        </p:spPr>
        <p:txBody>
          <a:bodyPr/>
          <a:lstStyle/>
          <a:p>
            <a:endParaRPr lang="en-US"/>
          </a:p>
        </p:txBody>
      </p:sp>
      <p:sp>
        <p:nvSpPr>
          <p:cNvPr id="70686" name="Freeform 30"/>
          <p:cNvSpPr>
            <a:spLocks/>
          </p:cNvSpPr>
          <p:nvPr/>
        </p:nvSpPr>
        <p:spPr bwMode="auto">
          <a:xfrm>
            <a:off x="2365375" y="4899025"/>
            <a:ext cx="26988" cy="26988"/>
          </a:xfrm>
          <a:custGeom>
            <a:avLst/>
            <a:gdLst/>
            <a:ahLst/>
            <a:cxnLst>
              <a:cxn ang="0">
                <a:pos x="0" y="16"/>
              </a:cxn>
              <a:cxn ang="0">
                <a:pos x="0" y="2"/>
              </a:cxn>
              <a:cxn ang="0">
                <a:pos x="14" y="0"/>
              </a:cxn>
              <a:cxn ang="0">
                <a:pos x="16" y="13"/>
              </a:cxn>
              <a:cxn ang="0">
                <a:pos x="0" y="16"/>
              </a:cxn>
              <a:cxn ang="0">
                <a:pos x="0" y="16"/>
              </a:cxn>
            </a:cxnLst>
            <a:rect l="0" t="0" r="r" b="b"/>
            <a:pathLst>
              <a:path w="17" h="17">
                <a:moveTo>
                  <a:pt x="0" y="16"/>
                </a:moveTo>
                <a:lnTo>
                  <a:pt x="0" y="2"/>
                </a:lnTo>
                <a:lnTo>
                  <a:pt x="14" y="0"/>
                </a:lnTo>
                <a:lnTo>
                  <a:pt x="16" y="13"/>
                </a:lnTo>
                <a:lnTo>
                  <a:pt x="0" y="16"/>
                </a:lnTo>
                <a:lnTo>
                  <a:pt x="0" y="1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0687" name="Freeform 31"/>
          <p:cNvSpPr>
            <a:spLocks/>
          </p:cNvSpPr>
          <p:nvPr/>
        </p:nvSpPr>
        <p:spPr bwMode="auto">
          <a:xfrm>
            <a:off x="2387600" y="4887913"/>
            <a:ext cx="34925" cy="30162"/>
          </a:xfrm>
          <a:custGeom>
            <a:avLst/>
            <a:gdLst/>
            <a:ahLst/>
            <a:cxnLst>
              <a:cxn ang="0">
                <a:pos x="4" y="18"/>
              </a:cxn>
              <a:cxn ang="0">
                <a:pos x="0" y="7"/>
              </a:cxn>
              <a:cxn ang="0">
                <a:pos x="21" y="0"/>
              </a:cxn>
              <a:cxn ang="0">
                <a:pos x="20" y="13"/>
              </a:cxn>
              <a:cxn ang="0">
                <a:pos x="4" y="18"/>
              </a:cxn>
              <a:cxn ang="0">
                <a:pos x="4" y="18"/>
              </a:cxn>
            </a:cxnLst>
            <a:rect l="0" t="0" r="r" b="b"/>
            <a:pathLst>
              <a:path w="22" h="19">
                <a:moveTo>
                  <a:pt x="4" y="18"/>
                </a:moveTo>
                <a:lnTo>
                  <a:pt x="0" y="7"/>
                </a:lnTo>
                <a:lnTo>
                  <a:pt x="21" y="0"/>
                </a:lnTo>
                <a:lnTo>
                  <a:pt x="20" y="13"/>
                </a:lnTo>
                <a:lnTo>
                  <a:pt x="4" y="18"/>
                </a:lnTo>
                <a:lnTo>
                  <a:pt x="4" y="18"/>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0688" name="Freeform 32"/>
          <p:cNvSpPr>
            <a:spLocks/>
          </p:cNvSpPr>
          <p:nvPr/>
        </p:nvSpPr>
        <p:spPr bwMode="auto">
          <a:xfrm>
            <a:off x="2413000" y="4884738"/>
            <a:ext cx="30163" cy="26987"/>
          </a:xfrm>
          <a:custGeom>
            <a:avLst/>
            <a:gdLst/>
            <a:ahLst/>
            <a:cxnLst>
              <a:cxn ang="0">
                <a:pos x="4" y="16"/>
              </a:cxn>
              <a:cxn ang="0">
                <a:pos x="0" y="7"/>
              </a:cxn>
              <a:cxn ang="0">
                <a:pos x="9" y="0"/>
              </a:cxn>
              <a:cxn ang="0">
                <a:pos x="18" y="4"/>
              </a:cxn>
              <a:cxn ang="0">
                <a:pos x="4" y="16"/>
              </a:cxn>
              <a:cxn ang="0">
                <a:pos x="4" y="16"/>
              </a:cxn>
            </a:cxnLst>
            <a:rect l="0" t="0" r="r" b="b"/>
            <a:pathLst>
              <a:path w="19" h="17">
                <a:moveTo>
                  <a:pt x="4" y="16"/>
                </a:moveTo>
                <a:lnTo>
                  <a:pt x="0" y="7"/>
                </a:lnTo>
                <a:lnTo>
                  <a:pt x="9" y="0"/>
                </a:lnTo>
                <a:lnTo>
                  <a:pt x="18" y="4"/>
                </a:lnTo>
                <a:lnTo>
                  <a:pt x="4" y="16"/>
                </a:lnTo>
                <a:lnTo>
                  <a:pt x="4" y="1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0689" name="Freeform 33"/>
          <p:cNvSpPr>
            <a:spLocks/>
          </p:cNvSpPr>
          <p:nvPr/>
        </p:nvSpPr>
        <p:spPr bwMode="auto">
          <a:xfrm>
            <a:off x="2433638" y="4856163"/>
            <a:ext cx="30162" cy="36512"/>
          </a:xfrm>
          <a:custGeom>
            <a:avLst/>
            <a:gdLst/>
            <a:ahLst/>
            <a:cxnLst>
              <a:cxn ang="0">
                <a:pos x="7" y="22"/>
              </a:cxn>
              <a:cxn ang="0">
                <a:pos x="0" y="15"/>
              </a:cxn>
              <a:cxn ang="0">
                <a:pos x="14" y="0"/>
              </a:cxn>
              <a:cxn ang="0">
                <a:pos x="18" y="11"/>
              </a:cxn>
              <a:cxn ang="0">
                <a:pos x="7" y="22"/>
              </a:cxn>
              <a:cxn ang="0">
                <a:pos x="7" y="22"/>
              </a:cxn>
            </a:cxnLst>
            <a:rect l="0" t="0" r="r" b="b"/>
            <a:pathLst>
              <a:path w="19" h="23">
                <a:moveTo>
                  <a:pt x="7" y="22"/>
                </a:moveTo>
                <a:lnTo>
                  <a:pt x="0" y="15"/>
                </a:lnTo>
                <a:lnTo>
                  <a:pt x="14" y="0"/>
                </a:lnTo>
                <a:lnTo>
                  <a:pt x="18" y="11"/>
                </a:lnTo>
                <a:lnTo>
                  <a:pt x="7" y="22"/>
                </a:lnTo>
                <a:lnTo>
                  <a:pt x="7" y="22"/>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0690" name="Freeform 34"/>
          <p:cNvSpPr>
            <a:spLocks/>
          </p:cNvSpPr>
          <p:nvPr/>
        </p:nvSpPr>
        <p:spPr bwMode="auto">
          <a:xfrm>
            <a:off x="2449513" y="4848225"/>
            <a:ext cx="28575" cy="26988"/>
          </a:xfrm>
          <a:custGeom>
            <a:avLst/>
            <a:gdLst/>
            <a:ahLst/>
            <a:cxnLst>
              <a:cxn ang="0">
                <a:pos x="8" y="16"/>
              </a:cxn>
              <a:cxn ang="0">
                <a:pos x="0" y="12"/>
              </a:cxn>
              <a:cxn ang="0">
                <a:pos x="6" y="2"/>
              </a:cxn>
              <a:cxn ang="0">
                <a:pos x="17" y="0"/>
              </a:cxn>
              <a:cxn ang="0">
                <a:pos x="8" y="16"/>
              </a:cxn>
              <a:cxn ang="0">
                <a:pos x="8" y="16"/>
              </a:cxn>
            </a:cxnLst>
            <a:rect l="0" t="0" r="r" b="b"/>
            <a:pathLst>
              <a:path w="18" h="17">
                <a:moveTo>
                  <a:pt x="8" y="16"/>
                </a:moveTo>
                <a:lnTo>
                  <a:pt x="0" y="12"/>
                </a:lnTo>
                <a:lnTo>
                  <a:pt x="6" y="2"/>
                </a:lnTo>
                <a:lnTo>
                  <a:pt x="17" y="0"/>
                </a:lnTo>
                <a:lnTo>
                  <a:pt x="8" y="16"/>
                </a:lnTo>
                <a:lnTo>
                  <a:pt x="8" y="1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0691" name="Freeform 35"/>
          <p:cNvSpPr>
            <a:spLocks/>
          </p:cNvSpPr>
          <p:nvPr/>
        </p:nvSpPr>
        <p:spPr bwMode="auto">
          <a:xfrm>
            <a:off x="2462213" y="4816475"/>
            <a:ext cx="26987" cy="33338"/>
          </a:xfrm>
          <a:custGeom>
            <a:avLst/>
            <a:gdLst/>
            <a:ahLst/>
            <a:cxnLst>
              <a:cxn ang="0">
                <a:pos x="10" y="20"/>
              </a:cxn>
              <a:cxn ang="0">
                <a:pos x="0" y="16"/>
              </a:cxn>
              <a:cxn ang="0">
                <a:pos x="5" y="0"/>
              </a:cxn>
              <a:cxn ang="0">
                <a:pos x="16" y="4"/>
              </a:cxn>
              <a:cxn ang="0">
                <a:pos x="10" y="20"/>
              </a:cxn>
              <a:cxn ang="0">
                <a:pos x="10" y="20"/>
              </a:cxn>
            </a:cxnLst>
            <a:rect l="0" t="0" r="r" b="b"/>
            <a:pathLst>
              <a:path w="17" h="21">
                <a:moveTo>
                  <a:pt x="10" y="20"/>
                </a:moveTo>
                <a:lnTo>
                  <a:pt x="0" y="16"/>
                </a:lnTo>
                <a:lnTo>
                  <a:pt x="5" y="0"/>
                </a:lnTo>
                <a:lnTo>
                  <a:pt x="16" y="4"/>
                </a:lnTo>
                <a:lnTo>
                  <a:pt x="10" y="20"/>
                </a:lnTo>
                <a:lnTo>
                  <a:pt x="10" y="2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0692" name="Freeform 36"/>
          <p:cNvSpPr>
            <a:spLocks/>
          </p:cNvSpPr>
          <p:nvPr/>
        </p:nvSpPr>
        <p:spPr bwMode="auto">
          <a:xfrm>
            <a:off x="2470150" y="4794250"/>
            <a:ext cx="26988" cy="26988"/>
          </a:xfrm>
          <a:custGeom>
            <a:avLst/>
            <a:gdLst/>
            <a:ahLst/>
            <a:cxnLst>
              <a:cxn ang="0">
                <a:pos x="13" y="16"/>
              </a:cxn>
              <a:cxn ang="0">
                <a:pos x="0" y="16"/>
              </a:cxn>
              <a:cxn ang="0">
                <a:pos x="2" y="0"/>
              </a:cxn>
              <a:cxn ang="0">
                <a:pos x="16" y="0"/>
              </a:cxn>
              <a:cxn ang="0">
                <a:pos x="13" y="16"/>
              </a:cxn>
              <a:cxn ang="0">
                <a:pos x="13" y="16"/>
              </a:cxn>
            </a:cxnLst>
            <a:rect l="0" t="0" r="r" b="b"/>
            <a:pathLst>
              <a:path w="17" h="17">
                <a:moveTo>
                  <a:pt x="13" y="16"/>
                </a:moveTo>
                <a:lnTo>
                  <a:pt x="0" y="16"/>
                </a:lnTo>
                <a:lnTo>
                  <a:pt x="2" y="0"/>
                </a:lnTo>
                <a:lnTo>
                  <a:pt x="16" y="0"/>
                </a:lnTo>
                <a:lnTo>
                  <a:pt x="13" y="16"/>
                </a:lnTo>
                <a:lnTo>
                  <a:pt x="13" y="1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0693" name="Freeform 37"/>
          <p:cNvSpPr>
            <a:spLocks/>
          </p:cNvSpPr>
          <p:nvPr/>
        </p:nvSpPr>
        <p:spPr bwMode="auto">
          <a:xfrm>
            <a:off x="2473325" y="3117850"/>
            <a:ext cx="26988" cy="1677988"/>
          </a:xfrm>
          <a:custGeom>
            <a:avLst/>
            <a:gdLst/>
            <a:ahLst/>
            <a:cxnLst>
              <a:cxn ang="0">
                <a:pos x="16" y="1056"/>
              </a:cxn>
              <a:cxn ang="0">
                <a:pos x="0" y="1056"/>
              </a:cxn>
              <a:cxn ang="0">
                <a:pos x="0" y="0"/>
              </a:cxn>
              <a:cxn ang="0">
                <a:pos x="16" y="0"/>
              </a:cxn>
              <a:cxn ang="0">
                <a:pos x="16" y="1056"/>
              </a:cxn>
              <a:cxn ang="0">
                <a:pos x="16" y="1056"/>
              </a:cxn>
            </a:cxnLst>
            <a:rect l="0" t="0" r="r" b="b"/>
            <a:pathLst>
              <a:path w="17" h="1057">
                <a:moveTo>
                  <a:pt x="16" y="1056"/>
                </a:moveTo>
                <a:lnTo>
                  <a:pt x="0" y="1056"/>
                </a:lnTo>
                <a:lnTo>
                  <a:pt x="0" y="0"/>
                </a:lnTo>
                <a:lnTo>
                  <a:pt x="16" y="0"/>
                </a:lnTo>
                <a:lnTo>
                  <a:pt x="16" y="1056"/>
                </a:lnTo>
                <a:lnTo>
                  <a:pt x="16" y="105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0694" name="Freeform 38"/>
          <p:cNvSpPr>
            <a:spLocks/>
          </p:cNvSpPr>
          <p:nvPr/>
        </p:nvSpPr>
        <p:spPr bwMode="auto">
          <a:xfrm>
            <a:off x="2470150" y="3092450"/>
            <a:ext cx="26988" cy="26988"/>
          </a:xfrm>
          <a:custGeom>
            <a:avLst/>
            <a:gdLst/>
            <a:ahLst/>
            <a:cxnLst>
              <a:cxn ang="0">
                <a:pos x="16" y="16"/>
              </a:cxn>
              <a:cxn ang="0">
                <a:pos x="2" y="16"/>
              </a:cxn>
              <a:cxn ang="0">
                <a:pos x="0" y="4"/>
              </a:cxn>
              <a:cxn ang="0">
                <a:pos x="13" y="0"/>
              </a:cxn>
              <a:cxn ang="0">
                <a:pos x="16" y="16"/>
              </a:cxn>
              <a:cxn ang="0">
                <a:pos x="16" y="16"/>
              </a:cxn>
            </a:cxnLst>
            <a:rect l="0" t="0" r="r" b="b"/>
            <a:pathLst>
              <a:path w="17" h="17">
                <a:moveTo>
                  <a:pt x="16" y="16"/>
                </a:moveTo>
                <a:lnTo>
                  <a:pt x="2" y="16"/>
                </a:lnTo>
                <a:lnTo>
                  <a:pt x="0" y="4"/>
                </a:lnTo>
                <a:lnTo>
                  <a:pt x="13" y="0"/>
                </a:lnTo>
                <a:lnTo>
                  <a:pt x="16" y="16"/>
                </a:lnTo>
                <a:lnTo>
                  <a:pt x="16" y="1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0695" name="Freeform 39"/>
          <p:cNvSpPr>
            <a:spLocks/>
          </p:cNvSpPr>
          <p:nvPr/>
        </p:nvSpPr>
        <p:spPr bwMode="auto">
          <a:xfrm>
            <a:off x="2459038" y="3060700"/>
            <a:ext cx="30162" cy="36513"/>
          </a:xfrm>
          <a:custGeom>
            <a:avLst/>
            <a:gdLst/>
            <a:ahLst/>
            <a:cxnLst>
              <a:cxn ang="0">
                <a:pos x="18" y="18"/>
              </a:cxn>
              <a:cxn ang="0">
                <a:pos x="7" y="22"/>
              </a:cxn>
              <a:cxn ang="0">
                <a:pos x="0" y="0"/>
              </a:cxn>
              <a:cxn ang="0">
                <a:pos x="12" y="2"/>
              </a:cxn>
              <a:cxn ang="0">
                <a:pos x="18" y="18"/>
              </a:cxn>
              <a:cxn ang="0">
                <a:pos x="18" y="18"/>
              </a:cxn>
            </a:cxnLst>
            <a:rect l="0" t="0" r="r" b="b"/>
            <a:pathLst>
              <a:path w="19" h="23">
                <a:moveTo>
                  <a:pt x="18" y="18"/>
                </a:moveTo>
                <a:lnTo>
                  <a:pt x="7" y="22"/>
                </a:lnTo>
                <a:lnTo>
                  <a:pt x="0" y="0"/>
                </a:lnTo>
                <a:lnTo>
                  <a:pt x="12" y="2"/>
                </a:lnTo>
                <a:lnTo>
                  <a:pt x="18" y="18"/>
                </a:lnTo>
                <a:lnTo>
                  <a:pt x="18" y="18"/>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0696" name="Freeform 40"/>
          <p:cNvSpPr>
            <a:spLocks/>
          </p:cNvSpPr>
          <p:nvPr/>
        </p:nvSpPr>
        <p:spPr bwMode="auto">
          <a:xfrm>
            <a:off x="2455863" y="3041650"/>
            <a:ext cx="26987" cy="30163"/>
          </a:xfrm>
          <a:custGeom>
            <a:avLst/>
            <a:gdLst/>
            <a:ahLst/>
            <a:cxnLst>
              <a:cxn ang="0">
                <a:pos x="16" y="14"/>
              </a:cxn>
              <a:cxn ang="0">
                <a:pos x="6" y="18"/>
              </a:cxn>
              <a:cxn ang="0">
                <a:pos x="0" y="9"/>
              </a:cxn>
              <a:cxn ang="0">
                <a:pos x="4" y="0"/>
              </a:cxn>
              <a:cxn ang="0">
                <a:pos x="16" y="14"/>
              </a:cxn>
              <a:cxn ang="0">
                <a:pos x="16" y="14"/>
              </a:cxn>
            </a:cxnLst>
            <a:rect l="0" t="0" r="r" b="b"/>
            <a:pathLst>
              <a:path w="17" h="19">
                <a:moveTo>
                  <a:pt x="16" y="14"/>
                </a:moveTo>
                <a:lnTo>
                  <a:pt x="6" y="18"/>
                </a:lnTo>
                <a:lnTo>
                  <a:pt x="0" y="9"/>
                </a:lnTo>
                <a:lnTo>
                  <a:pt x="4" y="0"/>
                </a:lnTo>
                <a:lnTo>
                  <a:pt x="16" y="14"/>
                </a:lnTo>
                <a:lnTo>
                  <a:pt x="16" y="14"/>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0697" name="Freeform 41"/>
          <p:cNvSpPr>
            <a:spLocks/>
          </p:cNvSpPr>
          <p:nvPr/>
        </p:nvSpPr>
        <p:spPr bwMode="auto">
          <a:xfrm>
            <a:off x="2427288" y="3021013"/>
            <a:ext cx="36512" cy="30162"/>
          </a:xfrm>
          <a:custGeom>
            <a:avLst/>
            <a:gdLst/>
            <a:ahLst/>
            <a:cxnLst>
              <a:cxn ang="0">
                <a:pos x="22" y="11"/>
              </a:cxn>
              <a:cxn ang="0">
                <a:pos x="14" y="18"/>
              </a:cxn>
              <a:cxn ang="0">
                <a:pos x="0" y="4"/>
              </a:cxn>
              <a:cxn ang="0">
                <a:pos x="11" y="0"/>
              </a:cxn>
              <a:cxn ang="0">
                <a:pos x="22" y="11"/>
              </a:cxn>
              <a:cxn ang="0">
                <a:pos x="22" y="11"/>
              </a:cxn>
            </a:cxnLst>
            <a:rect l="0" t="0" r="r" b="b"/>
            <a:pathLst>
              <a:path w="23" h="19">
                <a:moveTo>
                  <a:pt x="22" y="11"/>
                </a:moveTo>
                <a:lnTo>
                  <a:pt x="14" y="18"/>
                </a:lnTo>
                <a:lnTo>
                  <a:pt x="0" y="4"/>
                </a:lnTo>
                <a:lnTo>
                  <a:pt x="11" y="0"/>
                </a:lnTo>
                <a:lnTo>
                  <a:pt x="22" y="11"/>
                </a:lnTo>
                <a:lnTo>
                  <a:pt x="22" y="11"/>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0698" name="Freeform 42"/>
          <p:cNvSpPr>
            <a:spLocks/>
          </p:cNvSpPr>
          <p:nvPr/>
        </p:nvSpPr>
        <p:spPr bwMode="auto">
          <a:xfrm>
            <a:off x="2419350" y="3006725"/>
            <a:ext cx="26988" cy="26988"/>
          </a:xfrm>
          <a:custGeom>
            <a:avLst/>
            <a:gdLst/>
            <a:ahLst/>
            <a:cxnLst>
              <a:cxn ang="0">
                <a:pos x="16" y="9"/>
              </a:cxn>
              <a:cxn ang="0">
                <a:pos x="11" y="16"/>
              </a:cxn>
              <a:cxn ang="0">
                <a:pos x="1" y="11"/>
              </a:cxn>
              <a:cxn ang="0">
                <a:pos x="0" y="0"/>
              </a:cxn>
              <a:cxn ang="0">
                <a:pos x="16" y="9"/>
              </a:cxn>
              <a:cxn ang="0">
                <a:pos x="16" y="9"/>
              </a:cxn>
            </a:cxnLst>
            <a:rect l="0" t="0" r="r" b="b"/>
            <a:pathLst>
              <a:path w="17" h="17">
                <a:moveTo>
                  <a:pt x="16" y="9"/>
                </a:moveTo>
                <a:lnTo>
                  <a:pt x="11" y="16"/>
                </a:lnTo>
                <a:lnTo>
                  <a:pt x="1" y="11"/>
                </a:lnTo>
                <a:lnTo>
                  <a:pt x="0" y="0"/>
                </a:lnTo>
                <a:lnTo>
                  <a:pt x="16" y="9"/>
                </a:lnTo>
                <a:lnTo>
                  <a:pt x="16" y="9"/>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0699" name="Freeform 43"/>
          <p:cNvSpPr>
            <a:spLocks/>
          </p:cNvSpPr>
          <p:nvPr/>
        </p:nvSpPr>
        <p:spPr bwMode="auto">
          <a:xfrm>
            <a:off x="2387600" y="2995613"/>
            <a:ext cx="33338" cy="26987"/>
          </a:xfrm>
          <a:custGeom>
            <a:avLst/>
            <a:gdLst/>
            <a:ahLst/>
            <a:cxnLst>
              <a:cxn ang="0">
                <a:pos x="20" y="5"/>
              </a:cxn>
              <a:cxn ang="0">
                <a:pos x="16" y="16"/>
              </a:cxn>
              <a:cxn ang="0">
                <a:pos x="0" y="11"/>
              </a:cxn>
              <a:cxn ang="0">
                <a:pos x="4" y="0"/>
              </a:cxn>
              <a:cxn ang="0">
                <a:pos x="20" y="5"/>
              </a:cxn>
              <a:cxn ang="0">
                <a:pos x="20" y="5"/>
              </a:cxn>
            </a:cxnLst>
            <a:rect l="0" t="0" r="r" b="b"/>
            <a:pathLst>
              <a:path w="21" h="17">
                <a:moveTo>
                  <a:pt x="20" y="5"/>
                </a:moveTo>
                <a:lnTo>
                  <a:pt x="16" y="16"/>
                </a:lnTo>
                <a:lnTo>
                  <a:pt x="0" y="11"/>
                </a:lnTo>
                <a:lnTo>
                  <a:pt x="4" y="0"/>
                </a:lnTo>
                <a:lnTo>
                  <a:pt x="20" y="5"/>
                </a:lnTo>
                <a:lnTo>
                  <a:pt x="20" y="5"/>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0700" name="Freeform 44"/>
          <p:cNvSpPr>
            <a:spLocks/>
          </p:cNvSpPr>
          <p:nvPr/>
        </p:nvSpPr>
        <p:spPr bwMode="auto">
          <a:xfrm>
            <a:off x="2365375" y="2992438"/>
            <a:ext cx="26988" cy="26987"/>
          </a:xfrm>
          <a:custGeom>
            <a:avLst/>
            <a:gdLst/>
            <a:ahLst/>
            <a:cxnLst>
              <a:cxn ang="0">
                <a:pos x="16" y="2"/>
              </a:cxn>
              <a:cxn ang="0">
                <a:pos x="16" y="16"/>
              </a:cxn>
              <a:cxn ang="0">
                <a:pos x="0" y="13"/>
              </a:cxn>
              <a:cxn ang="0">
                <a:pos x="0" y="0"/>
              </a:cxn>
              <a:cxn ang="0">
                <a:pos x="16" y="2"/>
              </a:cxn>
              <a:cxn ang="0">
                <a:pos x="16" y="2"/>
              </a:cxn>
            </a:cxnLst>
            <a:rect l="0" t="0" r="r" b="b"/>
            <a:pathLst>
              <a:path w="17" h="17">
                <a:moveTo>
                  <a:pt x="16" y="2"/>
                </a:moveTo>
                <a:lnTo>
                  <a:pt x="16" y="16"/>
                </a:lnTo>
                <a:lnTo>
                  <a:pt x="0" y="13"/>
                </a:lnTo>
                <a:lnTo>
                  <a:pt x="0" y="0"/>
                </a:lnTo>
                <a:lnTo>
                  <a:pt x="16" y="2"/>
                </a:lnTo>
                <a:lnTo>
                  <a:pt x="16" y="2"/>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0701" name="Freeform 45"/>
          <p:cNvSpPr>
            <a:spLocks/>
          </p:cNvSpPr>
          <p:nvPr/>
        </p:nvSpPr>
        <p:spPr bwMode="auto">
          <a:xfrm>
            <a:off x="687388" y="2992438"/>
            <a:ext cx="1679575" cy="26987"/>
          </a:xfrm>
          <a:custGeom>
            <a:avLst/>
            <a:gdLst/>
            <a:ahLst/>
            <a:cxnLst>
              <a:cxn ang="0">
                <a:pos x="1057" y="0"/>
              </a:cxn>
              <a:cxn ang="0">
                <a:pos x="1057" y="16"/>
              </a:cxn>
              <a:cxn ang="0">
                <a:pos x="0" y="16"/>
              </a:cxn>
              <a:cxn ang="0">
                <a:pos x="0" y="0"/>
              </a:cxn>
              <a:cxn ang="0">
                <a:pos x="1057" y="0"/>
              </a:cxn>
              <a:cxn ang="0">
                <a:pos x="1057" y="0"/>
              </a:cxn>
            </a:cxnLst>
            <a:rect l="0" t="0" r="r" b="b"/>
            <a:pathLst>
              <a:path w="1058" h="17">
                <a:moveTo>
                  <a:pt x="1057" y="0"/>
                </a:moveTo>
                <a:lnTo>
                  <a:pt x="1057" y="16"/>
                </a:lnTo>
                <a:lnTo>
                  <a:pt x="0" y="16"/>
                </a:lnTo>
                <a:lnTo>
                  <a:pt x="0" y="0"/>
                </a:lnTo>
                <a:lnTo>
                  <a:pt x="1057" y="0"/>
                </a:lnTo>
                <a:lnTo>
                  <a:pt x="1057"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0702" name="Freeform 46"/>
          <p:cNvSpPr>
            <a:spLocks/>
          </p:cNvSpPr>
          <p:nvPr/>
        </p:nvSpPr>
        <p:spPr bwMode="auto">
          <a:xfrm>
            <a:off x="661988" y="2992438"/>
            <a:ext cx="26987" cy="26987"/>
          </a:xfrm>
          <a:custGeom>
            <a:avLst/>
            <a:gdLst/>
            <a:ahLst/>
            <a:cxnLst>
              <a:cxn ang="0">
                <a:pos x="16" y="0"/>
              </a:cxn>
              <a:cxn ang="0">
                <a:pos x="16" y="13"/>
              </a:cxn>
              <a:cxn ang="0">
                <a:pos x="3" y="16"/>
              </a:cxn>
              <a:cxn ang="0">
                <a:pos x="0" y="2"/>
              </a:cxn>
              <a:cxn ang="0">
                <a:pos x="16" y="0"/>
              </a:cxn>
              <a:cxn ang="0">
                <a:pos x="16" y="0"/>
              </a:cxn>
            </a:cxnLst>
            <a:rect l="0" t="0" r="r" b="b"/>
            <a:pathLst>
              <a:path w="17" h="17">
                <a:moveTo>
                  <a:pt x="16" y="0"/>
                </a:moveTo>
                <a:lnTo>
                  <a:pt x="16" y="13"/>
                </a:lnTo>
                <a:lnTo>
                  <a:pt x="3" y="16"/>
                </a:lnTo>
                <a:lnTo>
                  <a:pt x="0" y="2"/>
                </a:lnTo>
                <a:lnTo>
                  <a:pt x="16" y="0"/>
                </a:lnTo>
                <a:lnTo>
                  <a:pt x="16"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0703" name="Freeform 47"/>
          <p:cNvSpPr>
            <a:spLocks/>
          </p:cNvSpPr>
          <p:nvPr/>
        </p:nvSpPr>
        <p:spPr bwMode="auto">
          <a:xfrm>
            <a:off x="630238" y="2995613"/>
            <a:ext cx="36512" cy="30162"/>
          </a:xfrm>
          <a:custGeom>
            <a:avLst/>
            <a:gdLst/>
            <a:ahLst/>
            <a:cxnLst>
              <a:cxn ang="0">
                <a:pos x="18" y="0"/>
              </a:cxn>
              <a:cxn ang="0">
                <a:pos x="22" y="11"/>
              </a:cxn>
              <a:cxn ang="0">
                <a:pos x="0" y="18"/>
              </a:cxn>
              <a:cxn ang="0">
                <a:pos x="2" y="5"/>
              </a:cxn>
              <a:cxn ang="0">
                <a:pos x="18" y="0"/>
              </a:cxn>
              <a:cxn ang="0">
                <a:pos x="18" y="0"/>
              </a:cxn>
            </a:cxnLst>
            <a:rect l="0" t="0" r="r" b="b"/>
            <a:pathLst>
              <a:path w="23" h="19">
                <a:moveTo>
                  <a:pt x="18" y="0"/>
                </a:moveTo>
                <a:lnTo>
                  <a:pt x="22" y="11"/>
                </a:lnTo>
                <a:lnTo>
                  <a:pt x="0" y="18"/>
                </a:lnTo>
                <a:lnTo>
                  <a:pt x="2" y="5"/>
                </a:lnTo>
                <a:lnTo>
                  <a:pt x="18" y="0"/>
                </a:lnTo>
                <a:lnTo>
                  <a:pt x="18"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0704" name="Freeform 48"/>
          <p:cNvSpPr>
            <a:spLocks/>
          </p:cNvSpPr>
          <p:nvPr/>
        </p:nvSpPr>
        <p:spPr bwMode="auto">
          <a:xfrm>
            <a:off x="609600" y="3006725"/>
            <a:ext cx="30163" cy="26988"/>
          </a:xfrm>
          <a:custGeom>
            <a:avLst/>
            <a:gdLst/>
            <a:ahLst/>
            <a:cxnLst>
              <a:cxn ang="0">
                <a:pos x="15" y="0"/>
              </a:cxn>
              <a:cxn ang="0">
                <a:pos x="18" y="8"/>
              </a:cxn>
              <a:cxn ang="0">
                <a:pos x="9" y="16"/>
              </a:cxn>
              <a:cxn ang="0">
                <a:pos x="0" y="11"/>
              </a:cxn>
              <a:cxn ang="0">
                <a:pos x="15" y="0"/>
              </a:cxn>
              <a:cxn ang="0">
                <a:pos x="15" y="0"/>
              </a:cxn>
            </a:cxnLst>
            <a:rect l="0" t="0" r="r" b="b"/>
            <a:pathLst>
              <a:path w="19" h="17">
                <a:moveTo>
                  <a:pt x="15" y="0"/>
                </a:moveTo>
                <a:lnTo>
                  <a:pt x="18" y="8"/>
                </a:lnTo>
                <a:lnTo>
                  <a:pt x="9" y="16"/>
                </a:lnTo>
                <a:lnTo>
                  <a:pt x="0" y="11"/>
                </a:lnTo>
                <a:lnTo>
                  <a:pt x="15" y="0"/>
                </a:lnTo>
                <a:lnTo>
                  <a:pt x="15"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0705" name="Freeform 49"/>
          <p:cNvSpPr>
            <a:spLocks/>
          </p:cNvSpPr>
          <p:nvPr/>
        </p:nvSpPr>
        <p:spPr bwMode="auto">
          <a:xfrm>
            <a:off x="590550" y="3021013"/>
            <a:ext cx="30163" cy="36512"/>
          </a:xfrm>
          <a:custGeom>
            <a:avLst/>
            <a:gdLst/>
            <a:ahLst/>
            <a:cxnLst>
              <a:cxn ang="0">
                <a:pos x="11" y="0"/>
              </a:cxn>
              <a:cxn ang="0">
                <a:pos x="18" y="7"/>
              </a:cxn>
              <a:cxn ang="0">
                <a:pos x="3" y="22"/>
              </a:cxn>
              <a:cxn ang="0">
                <a:pos x="0" y="11"/>
              </a:cxn>
              <a:cxn ang="0">
                <a:pos x="11" y="0"/>
              </a:cxn>
              <a:cxn ang="0">
                <a:pos x="11" y="0"/>
              </a:cxn>
            </a:cxnLst>
            <a:rect l="0" t="0" r="r" b="b"/>
            <a:pathLst>
              <a:path w="19" h="23">
                <a:moveTo>
                  <a:pt x="11" y="0"/>
                </a:moveTo>
                <a:lnTo>
                  <a:pt x="18" y="7"/>
                </a:lnTo>
                <a:lnTo>
                  <a:pt x="3" y="22"/>
                </a:lnTo>
                <a:lnTo>
                  <a:pt x="0" y="11"/>
                </a:lnTo>
                <a:lnTo>
                  <a:pt x="11" y="0"/>
                </a:lnTo>
                <a:lnTo>
                  <a:pt x="11"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0706" name="Freeform 50"/>
          <p:cNvSpPr>
            <a:spLocks/>
          </p:cNvSpPr>
          <p:nvPr/>
        </p:nvSpPr>
        <p:spPr bwMode="auto">
          <a:xfrm>
            <a:off x="576263" y="3041650"/>
            <a:ext cx="26987" cy="26988"/>
          </a:xfrm>
          <a:custGeom>
            <a:avLst/>
            <a:gdLst/>
            <a:ahLst/>
            <a:cxnLst>
              <a:cxn ang="0">
                <a:pos x="9" y="0"/>
              </a:cxn>
              <a:cxn ang="0">
                <a:pos x="16" y="3"/>
              </a:cxn>
              <a:cxn ang="0">
                <a:pos x="11" y="13"/>
              </a:cxn>
              <a:cxn ang="0">
                <a:pos x="0" y="16"/>
              </a:cxn>
              <a:cxn ang="0">
                <a:pos x="9" y="0"/>
              </a:cxn>
              <a:cxn ang="0">
                <a:pos x="9" y="0"/>
              </a:cxn>
            </a:cxnLst>
            <a:rect l="0" t="0" r="r" b="b"/>
            <a:pathLst>
              <a:path w="17" h="17">
                <a:moveTo>
                  <a:pt x="9" y="0"/>
                </a:moveTo>
                <a:lnTo>
                  <a:pt x="16" y="3"/>
                </a:lnTo>
                <a:lnTo>
                  <a:pt x="11" y="13"/>
                </a:lnTo>
                <a:lnTo>
                  <a:pt x="0" y="16"/>
                </a:lnTo>
                <a:lnTo>
                  <a:pt x="9" y="0"/>
                </a:lnTo>
                <a:lnTo>
                  <a:pt x="9"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0707" name="Freeform 51"/>
          <p:cNvSpPr>
            <a:spLocks/>
          </p:cNvSpPr>
          <p:nvPr/>
        </p:nvSpPr>
        <p:spPr bwMode="auto">
          <a:xfrm>
            <a:off x="565150" y="3063875"/>
            <a:ext cx="26988" cy="36513"/>
          </a:xfrm>
          <a:custGeom>
            <a:avLst/>
            <a:gdLst/>
            <a:ahLst/>
            <a:cxnLst>
              <a:cxn ang="0">
                <a:pos x="5" y="0"/>
              </a:cxn>
              <a:cxn ang="0">
                <a:pos x="16" y="4"/>
              </a:cxn>
              <a:cxn ang="0">
                <a:pos x="10" y="22"/>
              </a:cxn>
              <a:cxn ang="0">
                <a:pos x="0" y="16"/>
              </a:cxn>
              <a:cxn ang="0">
                <a:pos x="5" y="0"/>
              </a:cxn>
              <a:cxn ang="0">
                <a:pos x="5" y="0"/>
              </a:cxn>
            </a:cxnLst>
            <a:rect l="0" t="0" r="r" b="b"/>
            <a:pathLst>
              <a:path w="17" h="23">
                <a:moveTo>
                  <a:pt x="5" y="0"/>
                </a:moveTo>
                <a:lnTo>
                  <a:pt x="16" y="4"/>
                </a:lnTo>
                <a:lnTo>
                  <a:pt x="10" y="22"/>
                </a:lnTo>
                <a:lnTo>
                  <a:pt x="0" y="16"/>
                </a:lnTo>
                <a:lnTo>
                  <a:pt x="5" y="0"/>
                </a:lnTo>
                <a:lnTo>
                  <a:pt x="5"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0708" name="Freeform 52"/>
          <p:cNvSpPr>
            <a:spLocks/>
          </p:cNvSpPr>
          <p:nvPr/>
        </p:nvSpPr>
        <p:spPr bwMode="auto">
          <a:xfrm>
            <a:off x="561975" y="3092450"/>
            <a:ext cx="26988" cy="26988"/>
          </a:xfrm>
          <a:custGeom>
            <a:avLst/>
            <a:gdLst/>
            <a:ahLst/>
            <a:cxnLst>
              <a:cxn ang="0">
                <a:pos x="2" y="0"/>
              </a:cxn>
              <a:cxn ang="0">
                <a:pos x="16" y="0"/>
              </a:cxn>
              <a:cxn ang="0">
                <a:pos x="14" y="16"/>
              </a:cxn>
              <a:cxn ang="0">
                <a:pos x="0" y="16"/>
              </a:cxn>
              <a:cxn ang="0">
                <a:pos x="2" y="0"/>
              </a:cxn>
              <a:cxn ang="0">
                <a:pos x="2" y="0"/>
              </a:cxn>
            </a:cxnLst>
            <a:rect l="0" t="0" r="r" b="b"/>
            <a:pathLst>
              <a:path w="17" h="17">
                <a:moveTo>
                  <a:pt x="2" y="0"/>
                </a:moveTo>
                <a:lnTo>
                  <a:pt x="16" y="0"/>
                </a:lnTo>
                <a:lnTo>
                  <a:pt x="14" y="16"/>
                </a:lnTo>
                <a:lnTo>
                  <a:pt x="0" y="16"/>
                </a:lnTo>
                <a:lnTo>
                  <a:pt x="2" y="0"/>
                </a:lnTo>
                <a:lnTo>
                  <a:pt x="2"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0709" name="Freeform 53"/>
          <p:cNvSpPr>
            <a:spLocks/>
          </p:cNvSpPr>
          <p:nvPr/>
        </p:nvSpPr>
        <p:spPr bwMode="auto">
          <a:xfrm>
            <a:off x="561975" y="3117850"/>
            <a:ext cx="26988" cy="1677988"/>
          </a:xfrm>
          <a:custGeom>
            <a:avLst/>
            <a:gdLst/>
            <a:ahLst/>
            <a:cxnLst>
              <a:cxn ang="0">
                <a:pos x="0" y="0"/>
              </a:cxn>
              <a:cxn ang="0">
                <a:pos x="16" y="0"/>
              </a:cxn>
              <a:cxn ang="0">
                <a:pos x="16" y="1056"/>
              </a:cxn>
              <a:cxn ang="0">
                <a:pos x="0" y="1056"/>
              </a:cxn>
              <a:cxn ang="0">
                <a:pos x="0" y="0"/>
              </a:cxn>
              <a:cxn ang="0">
                <a:pos x="0" y="0"/>
              </a:cxn>
            </a:cxnLst>
            <a:rect l="0" t="0" r="r" b="b"/>
            <a:pathLst>
              <a:path w="17" h="1057">
                <a:moveTo>
                  <a:pt x="0" y="0"/>
                </a:moveTo>
                <a:lnTo>
                  <a:pt x="16" y="0"/>
                </a:lnTo>
                <a:lnTo>
                  <a:pt x="16" y="1056"/>
                </a:lnTo>
                <a:lnTo>
                  <a:pt x="0" y="1056"/>
                </a:lnTo>
                <a:lnTo>
                  <a:pt x="0" y="0"/>
                </a:lnTo>
                <a:lnTo>
                  <a:pt x="0"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0710" name="Freeform 54"/>
          <p:cNvSpPr>
            <a:spLocks/>
          </p:cNvSpPr>
          <p:nvPr/>
        </p:nvSpPr>
        <p:spPr bwMode="auto">
          <a:xfrm>
            <a:off x="561975" y="4794250"/>
            <a:ext cx="26988" cy="26988"/>
          </a:xfrm>
          <a:custGeom>
            <a:avLst/>
            <a:gdLst/>
            <a:ahLst/>
            <a:cxnLst>
              <a:cxn ang="0">
                <a:pos x="0" y="0"/>
              </a:cxn>
              <a:cxn ang="0">
                <a:pos x="14" y="0"/>
              </a:cxn>
              <a:cxn ang="0">
                <a:pos x="16" y="14"/>
              </a:cxn>
              <a:cxn ang="0">
                <a:pos x="2" y="16"/>
              </a:cxn>
              <a:cxn ang="0">
                <a:pos x="0" y="0"/>
              </a:cxn>
              <a:cxn ang="0">
                <a:pos x="0" y="0"/>
              </a:cxn>
            </a:cxnLst>
            <a:rect l="0" t="0" r="r" b="b"/>
            <a:pathLst>
              <a:path w="17" h="17">
                <a:moveTo>
                  <a:pt x="0" y="0"/>
                </a:moveTo>
                <a:lnTo>
                  <a:pt x="14" y="0"/>
                </a:lnTo>
                <a:lnTo>
                  <a:pt x="16" y="14"/>
                </a:lnTo>
                <a:lnTo>
                  <a:pt x="2" y="16"/>
                </a:lnTo>
                <a:lnTo>
                  <a:pt x="0" y="0"/>
                </a:lnTo>
                <a:lnTo>
                  <a:pt x="0"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0711" name="Freeform 55"/>
          <p:cNvSpPr>
            <a:spLocks/>
          </p:cNvSpPr>
          <p:nvPr/>
        </p:nvSpPr>
        <p:spPr bwMode="auto">
          <a:xfrm>
            <a:off x="565150" y="4816475"/>
            <a:ext cx="30163" cy="36513"/>
          </a:xfrm>
          <a:custGeom>
            <a:avLst/>
            <a:gdLst/>
            <a:ahLst/>
            <a:cxnLst>
              <a:cxn ang="0">
                <a:pos x="0" y="4"/>
              </a:cxn>
              <a:cxn ang="0">
                <a:pos x="10" y="0"/>
              </a:cxn>
              <a:cxn ang="0">
                <a:pos x="18" y="22"/>
              </a:cxn>
              <a:cxn ang="0">
                <a:pos x="5" y="20"/>
              </a:cxn>
              <a:cxn ang="0">
                <a:pos x="0" y="4"/>
              </a:cxn>
              <a:cxn ang="0">
                <a:pos x="0" y="4"/>
              </a:cxn>
            </a:cxnLst>
            <a:rect l="0" t="0" r="r" b="b"/>
            <a:pathLst>
              <a:path w="19" h="23">
                <a:moveTo>
                  <a:pt x="0" y="4"/>
                </a:moveTo>
                <a:lnTo>
                  <a:pt x="10" y="0"/>
                </a:lnTo>
                <a:lnTo>
                  <a:pt x="18" y="22"/>
                </a:lnTo>
                <a:lnTo>
                  <a:pt x="5" y="20"/>
                </a:lnTo>
                <a:lnTo>
                  <a:pt x="0" y="4"/>
                </a:lnTo>
                <a:lnTo>
                  <a:pt x="0" y="4"/>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0712" name="Freeform 56"/>
          <p:cNvSpPr>
            <a:spLocks/>
          </p:cNvSpPr>
          <p:nvPr/>
        </p:nvSpPr>
        <p:spPr bwMode="auto">
          <a:xfrm>
            <a:off x="576263" y="4841875"/>
            <a:ext cx="26987" cy="30163"/>
          </a:xfrm>
          <a:custGeom>
            <a:avLst/>
            <a:gdLst/>
            <a:ahLst/>
            <a:cxnLst>
              <a:cxn ang="0">
                <a:pos x="0" y="4"/>
              </a:cxn>
              <a:cxn ang="0">
                <a:pos x="9" y="0"/>
              </a:cxn>
              <a:cxn ang="0">
                <a:pos x="16" y="9"/>
              </a:cxn>
              <a:cxn ang="0">
                <a:pos x="12" y="18"/>
              </a:cxn>
              <a:cxn ang="0">
                <a:pos x="0" y="4"/>
              </a:cxn>
              <a:cxn ang="0">
                <a:pos x="0" y="4"/>
              </a:cxn>
            </a:cxnLst>
            <a:rect l="0" t="0" r="r" b="b"/>
            <a:pathLst>
              <a:path w="17" h="19">
                <a:moveTo>
                  <a:pt x="0" y="4"/>
                </a:moveTo>
                <a:lnTo>
                  <a:pt x="9" y="0"/>
                </a:lnTo>
                <a:lnTo>
                  <a:pt x="16" y="9"/>
                </a:lnTo>
                <a:lnTo>
                  <a:pt x="12" y="18"/>
                </a:lnTo>
                <a:lnTo>
                  <a:pt x="0" y="4"/>
                </a:lnTo>
                <a:lnTo>
                  <a:pt x="0" y="4"/>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0713" name="Freeform 57"/>
          <p:cNvSpPr>
            <a:spLocks/>
          </p:cNvSpPr>
          <p:nvPr/>
        </p:nvSpPr>
        <p:spPr bwMode="auto">
          <a:xfrm>
            <a:off x="590550" y="4862513"/>
            <a:ext cx="34925" cy="30162"/>
          </a:xfrm>
          <a:custGeom>
            <a:avLst/>
            <a:gdLst/>
            <a:ahLst/>
            <a:cxnLst>
              <a:cxn ang="0">
                <a:pos x="0" y="7"/>
              </a:cxn>
              <a:cxn ang="0">
                <a:pos x="7" y="0"/>
              </a:cxn>
              <a:cxn ang="0">
                <a:pos x="21" y="14"/>
              </a:cxn>
              <a:cxn ang="0">
                <a:pos x="11" y="18"/>
              </a:cxn>
              <a:cxn ang="0">
                <a:pos x="0" y="7"/>
              </a:cxn>
              <a:cxn ang="0">
                <a:pos x="0" y="7"/>
              </a:cxn>
            </a:cxnLst>
            <a:rect l="0" t="0" r="r" b="b"/>
            <a:pathLst>
              <a:path w="22" h="19">
                <a:moveTo>
                  <a:pt x="0" y="7"/>
                </a:moveTo>
                <a:lnTo>
                  <a:pt x="7" y="0"/>
                </a:lnTo>
                <a:lnTo>
                  <a:pt x="21" y="14"/>
                </a:lnTo>
                <a:lnTo>
                  <a:pt x="11" y="18"/>
                </a:lnTo>
                <a:lnTo>
                  <a:pt x="0" y="7"/>
                </a:lnTo>
                <a:lnTo>
                  <a:pt x="0" y="7"/>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0714" name="Freeform 58"/>
          <p:cNvSpPr>
            <a:spLocks/>
          </p:cNvSpPr>
          <p:nvPr/>
        </p:nvSpPr>
        <p:spPr bwMode="auto">
          <a:xfrm>
            <a:off x="609600" y="4879975"/>
            <a:ext cx="26988" cy="26988"/>
          </a:xfrm>
          <a:custGeom>
            <a:avLst/>
            <a:gdLst/>
            <a:ahLst/>
            <a:cxnLst>
              <a:cxn ang="0">
                <a:pos x="0" y="7"/>
              </a:cxn>
              <a:cxn ang="0">
                <a:pos x="4" y="0"/>
              </a:cxn>
              <a:cxn ang="0">
                <a:pos x="13" y="5"/>
              </a:cxn>
              <a:cxn ang="0">
                <a:pos x="16" y="16"/>
              </a:cxn>
              <a:cxn ang="0">
                <a:pos x="0" y="7"/>
              </a:cxn>
              <a:cxn ang="0">
                <a:pos x="0" y="7"/>
              </a:cxn>
            </a:cxnLst>
            <a:rect l="0" t="0" r="r" b="b"/>
            <a:pathLst>
              <a:path w="17" h="17">
                <a:moveTo>
                  <a:pt x="0" y="7"/>
                </a:moveTo>
                <a:lnTo>
                  <a:pt x="4" y="0"/>
                </a:lnTo>
                <a:lnTo>
                  <a:pt x="13" y="5"/>
                </a:lnTo>
                <a:lnTo>
                  <a:pt x="16" y="16"/>
                </a:lnTo>
                <a:lnTo>
                  <a:pt x="0" y="7"/>
                </a:lnTo>
                <a:lnTo>
                  <a:pt x="0" y="7"/>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0715" name="Freeform 59"/>
          <p:cNvSpPr>
            <a:spLocks/>
          </p:cNvSpPr>
          <p:nvPr/>
        </p:nvSpPr>
        <p:spPr bwMode="auto">
          <a:xfrm>
            <a:off x="633413" y="4891088"/>
            <a:ext cx="34925" cy="26987"/>
          </a:xfrm>
          <a:custGeom>
            <a:avLst/>
            <a:gdLst/>
            <a:ahLst/>
            <a:cxnLst>
              <a:cxn ang="0">
                <a:pos x="0" y="11"/>
              </a:cxn>
              <a:cxn ang="0">
                <a:pos x="3" y="0"/>
              </a:cxn>
              <a:cxn ang="0">
                <a:pos x="21" y="5"/>
              </a:cxn>
              <a:cxn ang="0">
                <a:pos x="16" y="16"/>
              </a:cxn>
              <a:cxn ang="0">
                <a:pos x="0" y="11"/>
              </a:cxn>
              <a:cxn ang="0">
                <a:pos x="0" y="11"/>
              </a:cxn>
            </a:cxnLst>
            <a:rect l="0" t="0" r="r" b="b"/>
            <a:pathLst>
              <a:path w="22" h="17">
                <a:moveTo>
                  <a:pt x="0" y="11"/>
                </a:moveTo>
                <a:lnTo>
                  <a:pt x="3" y="0"/>
                </a:lnTo>
                <a:lnTo>
                  <a:pt x="21" y="5"/>
                </a:lnTo>
                <a:lnTo>
                  <a:pt x="16" y="16"/>
                </a:lnTo>
                <a:lnTo>
                  <a:pt x="0" y="11"/>
                </a:lnTo>
                <a:lnTo>
                  <a:pt x="0" y="11"/>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0716" name="Freeform 60"/>
          <p:cNvSpPr>
            <a:spLocks/>
          </p:cNvSpPr>
          <p:nvPr/>
        </p:nvSpPr>
        <p:spPr bwMode="auto">
          <a:xfrm>
            <a:off x="661988" y="4899025"/>
            <a:ext cx="26987" cy="26988"/>
          </a:xfrm>
          <a:custGeom>
            <a:avLst/>
            <a:gdLst/>
            <a:ahLst/>
            <a:cxnLst>
              <a:cxn ang="0">
                <a:pos x="0" y="13"/>
              </a:cxn>
              <a:cxn ang="0">
                <a:pos x="0" y="0"/>
              </a:cxn>
              <a:cxn ang="0">
                <a:pos x="16" y="2"/>
              </a:cxn>
              <a:cxn ang="0">
                <a:pos x="16" y="16"/>
              </a:cxn>
              <a:cxn ang="0">
                <a:pos x="0" y="13"/>
              </a:cxn>
              <a:cxn ang="0">
                <a:pos x="0" y="13"/>
              </a:cxn>
            </a:cxnLst>
            <a:rect l="0" t="0" r="r" b="b"/>
            <a:pathLst>
              <a:path w="17" h="17">
                <a:moveTo>
                  <a:pt x="0" y="13"/>
                </a:moveTo>
                <a:lnTo>
                  <a:pt x="0" y="0"/>
                </a:lnTo>
                <a:lnTo>
                  <a:pt x="16" y="2"/>
                </a:lnTo>
                <a:lnTo>
                  <a:pt x="16" y="16"/>
                </a:lnTo>
                <a:lnTo>
                  <a:pt x="0" y="13"/>
                </a:lnTo>
                <a:lnTo>
                  <a:pt x="0" y="13"/>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0717" name="Freeform 61"/>
          <p:cNvSpPr>
            <a:spLocks/>
          </p:cNvSpPr>
          <p:nvPr/>
        </p:nvSpPr>
        <p:spPr bwMode="auto">
          <a:xfrm>
            <a:off x="687388" y="4902200"/>
            <a:ext cx="1679575" cy="26988"/>
          </a:xfrm>
          <a:custGeom>
            <a:avLst/>
            <a:gdLst/>
            <a:ahLst/>
            <a:cxnLst>
              <a:cxn ang="0">
                <a:pos x="0" y="16"/>
              </a:cxn>
              <a:cxn ang="0">
                <a:pos x="0" y="0"/>
              </a:cxn>
              <a:cxn ang="0">
                <a:pos x="1057" y="0"/>
              </a:cxn>
              <a:cxn ang="0">
                <a:pos x="1057" y="16"/>
              </a:cxn>
              <a:cxn ang="0">
                <a:pos x="0" y="16"/>
              </a:cxn>
              <a:cxn ang="0">
                <a:pos x="0" y="16"/>
              </a:cxn>
            </a:cxnLst>
            <a:rect l="0" t="0" r="r" b="b"/>
            <a:pathLst>
              <a:path w="1058" h="17">
                <a:moveTo>
                  <a:pt x="0" y="16"/>
                </a:moveTo>
                <a:lnTo>
                  <a:pt x="0" y="0"/>
                </a:lnTo>
                <a:lnTo>
                  <a:pt x="1057" y="0"/>
                </a:lnTo>
                <a:lnTo>
                  <a:pt x="1057" y="16"/>
                </a:lnTo>
                <a:lnTo>
                  <a:pt x="0" y="16"/>
                </a:lnTo>
                <a:lnTo>
                  <a:pt x="0" y="1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0718" name="Freeform 62"/>
          <p:cNvSpPr>
            <a:spLocks/>
          </p:cNvSpPr>
          <p:nvPr/>
        </p:nvSpPr>
        <p:spPr bwMode="auto">
          <a:xfrm>
            <a:off x="752475" y="3184525"/>
            <a:ext cx="1557338" cy="1557338"/>
          </a:xfrm>
          <a:custGeom>
            <a:avLst/>
            <a:gdLst/>
            <a:ahLst/>
            <a:cxnLst>
              <a:cxn ang="0">
                <a:pos x="0" y="0"/>
              </a:cxn>
              <a:cxn ang="0">
                <a:pos x="980" y="0"/>
              </a:cxn>
              <a:cxn ang="0">
                <a:pos x="980" y="980"/>
              </a:cxn>
              <a:cxn ang="0">
                <a:pos x="0" y="980"/>
              </a:cxn>
              <a:cxn ang="0">
                <a:pos x="0" y="0"/>
              </a:cxn>
            </a:cxnLst>
            <a:rect l="0" t="0" r="r" b="b"/>
            <a:pathLst>
              <a:path w="981" h="981">
                <a:moveTo>
                  <a:pt x="0" y="0"/>
                </a:moveTo>
                <a:lnTo>
                  <a:pt x="980" y="0"/>
                </a:lnTo>
                <a:lnTo>
                  <a:pt x="980" y="980"/>
                </a:lnTo>
                <a:lnTo>
                  <a:pt x="0" y="980"/>
                </a:lnTo>
                <a:lnTo>
                  <a:pt x="0" y="0"/>
                </a:lnTo>
              </a:path>
            </a:pathLst>
          </a:custGeom>
          <a:solidFill>
            <a:srgbClr val="E0E0E0"/>
          </a:solidFill>
          <a:ln w="12700" cap="rnd" cmpd="sng">
            <a:solidFill>
              <a:srgbClr val="000000"/>
            </a:solidFill>
            <a:prstDash val="solid"/>
            <a:round/>
            <a:headEnd/>
            <a:tailEnd/>
          </a:ln>
          <a:effectLst/>
        </p:spPr>
        <p:txBody>
          <a:bodyPr/>
          <a:lstStyle/>
          <a:p>
            <a:endParaRPr lang="en-US"/>
          </a:p>
        </p:txBody>
      </p:sp>
      <p:sp>
        <p:nvSpPr>
          <p:cNvPr id="70719" name="Freeform 63"/>
          <p:cNvSpPr>
            <a:spLocks/>
          </p:cNvSpPr>
          <p:nvPr/>
        </p:nvSpPr>
        <p:spPr bwMode="auto">
          <a:xfrm>
            <a:off x="752475" y="3175000"/>
            <a:ext cx="1557338" cy="26988"/>
          </a:xfrm>
          <a:custGeom>
            <a:avLst/>
            <a:gdLst/>
            <a:ahLst/>
            <a:cxnLst>
              <a:cxn ang="0">
                <a:pos x="0" y="16"/>
              </a:cxn>
              <a:cxn ang="0">
                <a:pos x="0" y="0"/>
              </a:cxn>
              <a:cxn ang="0">
                <a:pos x="980" y="0"/>
              </a:cxn>
              <a:cxn ang="0">
                <a:pos x="980" y="16"/>
              </a:cxn>
              <a:cxn ang="0">
                <a:pos x="0" y="16"/>
              </a:cxn>
              <a:cxn ang="0">
                <a:pos x="0" y="16"/>
              </a:cxn>
            </a:cxnLst>
            <a:rect l="0" t="0" r="r" b="b"/>
            <a:pathLst>
              <a:path w="981" h="17">
                <a:moveTo>
                  <a:pt x="0" y="16"/>
                </a:moveTo>
                <a:lnTo>
                  <a:pt x="0" y="0"/>
                </a:lnTo>
                <a:lnTo>
                  <a:pt x="980" y="0"/>
                </a:lnTo>
                <a:lnTo>
                  <a:pt x="980" y="16"/>
                </a:lnTo>
                <a:lnTo>
                  <a:pt x="0" y="16"/>
                </a:lnTo>
                <a:lnTo>
                  <a:pt x="0" y="1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0720" name="Freeform 64"/>
          <p:cNvSpPr>
            <a:spLocks/>
          </p:cNvSpPr>
          <p:nvPr/>
        </p:nvSpPr>
        <p:spPr bwMode="auto">
          <a:xfrm>
            <a:off x="2298700" y="3184525"/>
            <a:ext cx="26988" cy="1557338"/>
          </a:xfrm>
          <a:custGeom>
            <a:avLst/>
            <a:gdLst/>
            <a:ahLst/>
            <a:cxnLst>
              <a:cxn ang="0">
                <a:pos x="0" y="0"/>
              </a:cxn>
              <a:cxn ang="0">
                <a:pos x="16" y="0"/>
              </a:cxn>
              <a:cxn ang="0">
                <a:pos x="16" y="980"/>
              </a:cxn>
              <a:cxn ang="0">
                <a:pos x="0" y="980"/>
              </a:cxn>
              <a:cxn ang="0">
                <a:pos x="0" y="0"/>
              </a:cxn>
              <a:cxn ang="0">
                <a:pos x="0" y="0"/>
              </a:cxn>
            </a:cxnLst>
            <a:rect l="0" t="0" r="r" b="b"/>
            <a:pathLst>
              <a:path w="17" h="981">
                <a:moveTo>
                  <a:pt x="0" y="0"/>
                </a:moveTo>
                <a:lnTo>
                  <a:pt x="16" y="0"/>
                </a:lnTo>
                <a:lnTo>
                  <a:pt x="16" y="980"/>
                </a:lnTo>
                <a:lnTo>
                  <a:pt x="0" y="980"/>
                </a:lnTo>
                <a:lnTo>
                  <a:pt x="0" y="0"/>
                </a:lnTo>
                <a:lnTo>
                  <a:pt x="0"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0721" name="Freeform 65"/>
          <p:cNvSpPr>
            <a:spLocks/>
          </p:cNvSpPr>
          <p:nvPr/>
        </p:nvSpPr>
        <p:spPr bwMode="auto">
          <a:xfrm>
            <a:off x="752475" y="4730750"/>
            <a:ext cx="1557338" cy="26988"/>
          </a:xfrm>
          <a:custGeom>
            <a:avLst/>
            <a:gdLst/>
            <a:ahLst/>
            <a:cxnLst>
              <a:cxn ang="0">
                <a:pos x="980" y="0"/>
              </a:cxn>
              <a:cxn ang="0">
                <a:pos x="980" y="16"/>
              </a:cxn>
              <a:cxn ang="0">
                <a:pos x="0" y="16"/>
              </a:cxn>
              <a:cxn ang="0">
                <a:pos x="0" y="0"/>
              </a:cxn>
              <a:cxn ang="0">
                <a:pos x="980" y="0"/>
              </a:cxn>
              <a:cxn ang="0">
                <a:pos x="980" y="0"/>
              </a:cxn>
            </a:cxnLst>
            <a:rect l="0" t="0" r="r" b="b"/>
            <a:pathLst>
              <a:path w="981" h="17">
                <a:moveTo>
                  <a:pt x="980" y="0"/>
                </a:moveTo>
                <a:lnTo>
                  <a:pt x="980" y="16"/>
                </a:lnTo>
                <a:lnTo>
                  <a:pt x="0" y="16"/>
                </a:lnTo>
                <a:lnTo>
                  <a:pt x="0" y="0"/>
                </a:lnTo>
                <a:lnTo>
                  <a:pt x="980" y="0"/>
                </a:lnTo>
                <a:lnTo>
                  <a:pt x="980"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0722" name="Freeform 66"/>
          <p:cNvSpPr>
            <a:spLocks/>
          </p:cNvSpPr>
          <p:nvPr/>
        </p:nvSpPr>
        <p:spPr bwMode="auto">
          <a:xfrm>
            <a:off x="744538" y="3184525"/>
            <a:ext cx="26987" cy="1557338"/>
          </a:xfrm>
          <a:custGeom>
            <a:avLst/>
            <a:gdLst/>
            <a:ahLst/>
            <a:cxnLst>
              <a:cxn ang="0">
                <a:pos x="16" y="980"/>
              </a:cxn>
              <a:cxn ang="0">
                <a:pos x="0" y="980"/>
              </a:cxn>
              <a:cxn ang="0">
                <a:pos x="0" y="0"/>
              </a:cxn>
              <a:cxn ang="0">
                <a:pos x="16" y="0"/>
              </a:cxn>
              <a:cxn ang="0">
                <a:pos x="16" y="980"/>
              </a:cxn>
              <a:cxn ang="0">
                <a:pos x="16" y="980"/>
              </a:cxn>
            </a:cxnLst>
            <a:rect l="0" t="0" r="r" b="b"/>
            <a:pathLst>
              <a:path w="17" h="981">
                <a:moveTo>
                  <a:pt x="16" y="980"/>
                </a:moveTo>
                <a:lnTo>
                  <a:pt x="0" y="980"/>
                </a:lnTo>
                <a:lnTo>
                  <a:pt x="0" y="0"/>
                </a:lnTo>
                <a:lnTo>
                  <a:pt x="16" y="0"/>
                </a:lnTo>
                <a:lnTo>
                  <a:pt x="16" y="980"/>
                </a:lnTo>
                <a:lnTo>
                  <a:pt x="16" y="98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0723" name="Freeform 67"/>
          <p:cNvSpPr>
            <a:spLocks/>
          </p:cNvSpPr>
          <p:nvPr/>
        </p:nvSpPr>
        <p:spPr bwMode="auto">
          <a:xfrm>
            <a:off x="804863" y="3235325"/>
            <a:ext cx="1444625" cy="1446213"/>
          </a:xfrm>
          <a:custGeom>
            <a:avLst/>
            <a:gdLst/>
            <a:ahLst/>
            <a:cxnLst>
              <a:cxn ang="0">
                <a:pos x="0" y="0"/>
              </a:cxn>
              <a:cxn ang="0">
                <a:pos x="909" y="0"/>
              </a:cxn>
              <a:cxn ang="0">
                <a:pos x="909" y="910"/>
              </a:cxn>
              <a:cxn ang="0">
                <a:pos x="0" y="910"/>
              </a:cxn>
              <a:cxn ang="0">
                <a:pos x="0" y="0"/>
              </a:cxn>
            </a:cxnLst>
            <a:rect l="0" t="0" r="r" b="b"/>
            <a:pathLst>
              <a:path w="910" h="911">
                <a:moveTo>
                  <a:pt x="0" y="0"/>
                </a:moveTo>
                <a:lnTo>
                  <a:pt x="909" y="0"/>
                </a:lnTo>
                <a:lnTo>
                  <a:pt x="909" y="910"/>
                </a:lnTo>
                <a:lnTo>
                  <a:pt x="0" y="910"/>
                </a:lnTo>
                <a:lnTo>
                  <a:pt x="0" y="0"/>
                </a:lnTo>
              </a:path>
            </a:pathLst>
          </a:custGeom>
          <a:noFill/>
          <a:ln w="12700" cap="rnd" cmpd="sng">
            <a:solidFill>
              <a:srgbClr val="000000"/>
            </a:solidFill>
            <a:prstDash val="solid"/>
            <a:round/>
            <a:headEnd/>
            <a:tailEnd/>
          </a:ln>
          <a:effectLst/>
        </p:spPr>
        <p:txBody>
          <a:bodyPr/>
          <a:lstStyle/>
          <a:p>
            <a:endParaRPr lang="en-US"/>
          </a:p>
        </p:txBody>
      </p:sp>
      <p:sp>
        <p:nvSpPr>
          <p:cNvPr id="70724" name="Freeform 68"/>
          <p:cNvSpPr>
            <a:spLocks/>
          </p:cNvSpPr>
          <p:nvPr/>
        </p:nvSpPr>
        <p:spPr bwMode="auto">
          <a:xfrm>
            <a:off x="844550" y="3275013"/>
            <a:ext cx="471488" cy="333375"/>
          </a:xfrm>
          <a:custGeom>
            <a:avLst/>
            <a:gdLst/>
            <a:ahLst/>
            <a:cxnLst>
              <a:cxn ang="0">
                <a:pos x="0" y="0"/>
              </a:cxn>
              <a:cxn ang="0">
                <a:pos x="296" y="0"/>
              </a:cxn>
              <a:cxn ang="0">
                <a:pos x="296" y="209"/>
              </a:cxn>
              <a:cxn ang="0">
                <a:pos x="0" y="209"/>
              </a:cxn>
              <a:cxn ang="0">
                <a:pos x="0" y="0"/>
              </a:cxn>
            </a:cxnLst>
            <a:rect l="0" t="0" r="r" b="b"/>
            <a:pathLst>
              <a:path w="297" h="210">
                <a:moveTo>
                  <a:pt x="0" y="0"/>
                </a:moveTo>
                <a:lnTo>
                  <a:pt x="296" y="0"/>
                </a:lnTo>
                <a:lnTo>
                  <a:pt x="296" y="209"/>
                </a:lnTo>
                <a:lnTo>
                  <a:pt x="0" y="209"/>
                </a:lnTo>
                <a:lnTo>
                  <a:pt x="0" y="0"/>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70725" name="Freeform 69"/>
          <p:cNvSpPr>
            <a:spLocks/>
          </p:cNvSpPr>
          <p:nvPr/>
        </p:nvSpPr>
        <p:spPr bwMode="auto">
          <a:xfrm>
            <a:off x="844550" y="3646488"/>
            <a:ext cx="471488" cy="995362"/>
          </a:xfrm>
          <a:custGeom>
            <a:avLst/>
            <a:gdLst/>
            <a:ahLst/>
            <a:cxnLst>
              <a:cxn ang="0">
                <a:pos x="0" y="0"/>
              </a:cxn>
              <a:cxn ang="0">
                <a:pos x="296" y="0"/>
              </a:cxn>
              <a:cxn ang="0">
                <a:pos x="296" y="626"/>
              </a:cxn>
              <a:cxn ang="0">
                <a:pos x="0" y="626"/>
              </a:cxn>
              <a:cxn ang="0">
                <a:pos x="0" y="0"/>
              </a:cxn>
            </a:cxnLst>
            <a:rect l="0" t="0" r="r" b="b"/>
            <a:pathLst>
              <a:path w="297" h="627">
                <a:moveTo>
                  <a:pt x="0" y="0"/>
                </a:moveTo>
                <a:lnTo>
                  <a:pt x="296" y="0"/>
                </a:lnTo>
                <a:lnTo>
                  <a:pt x="296" y="626"/>
                </a:lnTo>
                <a:lnTo>
                  <a:pt x="0" y="626"/>
                </a:lnTo>
                <a:lnTo>
                  <a:pt x="0" y="0"/>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70726" name="Freeform 70"/>
          <p:cNvSpPr>
            <a:spLocks/>
          </p:cNvSpPr>
          <p:nvPr/>
        </p:nvSpPr>
        <p:spPr bwMode="auto">
          <a:xfrm>
            <a:off x="1363663" y="3275013"/>
            <a:ext cx="412750" cy="441325"/>
          </a:xfrm>
          <a:custGeom>
            <a:avLst/>
            <a:gdLst/>
            <a:ahLst/>
            <a:cxnLst>
              <a:cxn ang="0">
                <a:pos x="0" y="0"/>
              </a:cxn>
              <a:cxn ang="0">
                <a:pos x="259" y="0"/>
              </a:cxn>
              <a:cxn ang="0">
                <a:pos x="259" y="277"/>
              </a:cxn>
              <a:cxn ang="0">
                <a:pos x="0" y="277"/>
              </a:cxn>
              <a:cxn ang="0">
                <a:pos x="0" y="0"/>
              </a:cxn>
            </a:cxnLst>
            <a:rect l="0" t="0" r="r" b="b"/>
            <a:pathLst>
              <a:path w="260" h="278">
                <a:moveTo>
                  <a:pt x="0" y="0"/>
                </a:moveTo>
                <a:lnTo>
                  <a:pt x="259" y="0"/>
                </a:lnTo>
                <a:lnTo>
                  <a:pt x="259" y="277"/>
                </a:lnTo>
                <a:lnTo>
                  <a:pt x="0" y="277"/>
                </a:lnTo>
                <a:lnTo>
                  <a:pt x="0" y="0"/>
                </a:lnTo>
              </a:path>
            </a:pathLst>
          </a:custGeom>
          <a:solidFill>
            <a:schemeClr val="hlink"/>
          </a:solidFill>
          <a:ln w="12700" cap="rnd" cmpd="sng">
            <a:solidFill>
              <a:srgbClr val="000000"/>
            </a:solidFill>
            <a:prstDash val="solid"/>
            <a:round/>
            <a:headEnd/>
            <a:tailEnd/>
          </a:ln>
          <a:effectLst/>
        </p:spPr>
        <p:txBody>
          <a:bodyPr/>
          <a:lstStyle/>
          <a:p>
            <a:endParaRPr lang="en-US"/>
          </a:p>
        </p:txBody>
      </p:sp>
      <p:sp>
        <p:nvSpPr>
          <p:cNvPr id="70727" name="Freeform 71"/>
          <p:cNvSpPr>
            <a:spLocks/>
          </p:cNvSpPr>
          <p:nvPr/>
        </p:nvSpPr>
        <p:spPr bwMode="auto">
          <a:xfrm>
            <a:off x="1819275" y="3270250"/>
            <a:ext cx="393700" cy="288925"/>
          </a:xfrm>
          <a:custGeom>
            <a:avLst/>
            <a:gdLst/>
            <a:ahLst/>
            <a:cxnLst>
              <a:cxn ang="0">
                <a:pos x="0" y="0"/>
              </a:cxn>
              <a:cxn ang="0">
                <a:pos x="247" y="0"/>
              </a:cxn>
              <a:cxn ang="0">
                <a:pos x="247" y="181"/>
              </a:cxn>
              <a:cxn ang="0">
                <a:pos x="0" y="181"/>
              </a:cxn>
              <a:cxn ang="0">
                <a:pos x="0" y="0"/>
              </a:cxn>
            </a:cxnLst>
            <a:rect l="0" t="0" r="r" b="b"/>
            <a:pathLst>
              <a:path w="248" h="182">
                <a:moveTo>
                  <a:pt x="0" y="0"/>
                </a:moveTo>
                <a:lnTo>
                  <a:pt x="247" y="0"/>
                </a:lnTo>
                <a:lnTo>
                  <a:pt x="247" y="181"/>
                </a:lnTo>
                <a:lnTo>
                  <a:pt x="0" y="181"/>
                </a:lnTo>
                <a:lnTo>
                  <a:pt x="0" y="0"/>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70728" name="Freeform 72"/>
          <p:cNvSpPr>
            <a:spLocks/>
          </p:cNvSpPr>
          <p:nvPr/>
        </p:nvSpPr>
        <p:spPr bwMode="auto">
          <a:xfrm>
            <a:off x="1363663" y="3595688"/>
            <a:ext cx="849312" cy="1047750"/>
          </a:xfrm>
          <a:custGeom>
            <a:avLst/>
            <a:gdLst/>
            <a:ahLst/>
            <a:cxnLst>
              <a:cxn ang="0">
                <a:pos x="534" y="0"/>
              </a:cxn>
              <a:cxn ang="0">
                <a:pos x="287" y="0"/>
              </a:cxn>
              <a:cxn ang="0">
                <a:pos x="287" y="98"/>
              </a:cxn>
              <a:cxn ang="0">
                <a:pos x="0" y="98"/>
              </a:cxn>
              <a:cxn ang="0">
                <a:pos x="0" y="659"/>
              </a:cxn>
              <a:cxn ang="0">
                <a:pos x="534" y="659"/>
              </a:cxn>
              <a:cxn ang="0">
                <a:pos x="534" y="0"/>
              </a:cxn>
            </a:cxnLst>
            <a:rect l="0" t="0" r="r" b="b"/>
            <a:pathLst>
              <a:path w="535" h="660">
                <a:moveTo>
                  <a:pt x="534" y="0"/>
                </a:moveTo>
                <a:lnTo>
                  <a:pt x="287" y="0"/>
                </a:lnTo>
                <a:lnTo>
                  <a:pt x="287" y="98"/>
                </a:lnTo>
                <a:lnTo>
                  <a:pt x="0" y="98"/>
                </a:lnTo>
                <a:lnTo>
                  <a:pt x="0" y="659"/>
                </a:lnTo>
                <a:lnTo>
                  <a:pt x="534" y="659"/>
                </a:lnTo>
                <a:lnTo>
                  <a:pt x="534" y="0"/>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70729" name="Rectangle 73"/>
          <p:cNvSpPr>
            <a:spLocks noChangeArrowheads="1"/>
          </p:cNvSpPr>
          <p:nvPr/>
        </p:nvSpPr>
        <p:spPr bwMode="auto">
          <a:xfrm>
            <a:off x="779463" y="3267075"/>
            <a:ext cx="588962" cy="304800"/>
          </a:xfrm>
          <a:prstGeom prst="rect">
            <a:avLst/>
          </a:prstGeom>
          <a:noFill/>
          <a:ln w="9525">
            <a:noFill/>
            <a:miter lim="800000"/>
            <a:headEnd/>
            <a:tailEnd/>
          </a:ln>
          <a:effectLst/>
        </p:spPr>
        <p:txBody>
          <a:bodyPr wrap="none" lIns="92075" tIns="46038" rIns="92075" bIns="46038">
            <a:spAutoFit/>
          </a:bodyPr>
          <a:lstStyle/>
          <a:p>
            <a:r>
              <a:rPr lang="en-US" sz="1400" b="1">
                <a:solidFill>
                  <a:srgbClr val="000000"/>
                </a:solidFill>
                <a:latin typeface="Arial" charset="0"/>
              </a:rPr>
              <a:t>RAM</a:t>
            </a:r>
          </a:p>
        </p:txBody>
      </p:sp>
      <p:sp>
        <p:nvSpPr>
          <p:cNvPr id="70730" name="Rectangle 74"/>
          <p:cNvSpPr>
            <a:spLocks noChangeArrowheads="1"/>
          </p:cNvSpPr>
          <p:nvPr/>
        </p:nvSpPr>
        <p:spPr bwMode="auto">
          <a:xfrm>
            <a:off x="1347788" y="3787775"/>
            <a:ext cx="814387" cy="304800"/>
          </a:xfrm>
          <a:prstGeom prst="rect">
            <a:avLst/>
          </a:prstGeom>
          <a:noFill/>
          <a:ln w="9525">
            <a:noFill/>
            <a:miter lim="800000"/>
            <a:headEnd/>
            <a:tailEnd/>
          </a:ln>
          <a:effectLst/>
        </p:spPr>
        <p:txBody>
          <a:bodyPr wrap="none" lIns="92075" tIns="46038" rIns="92075" bIns="46038">
            <a:spAutoFit/>
          </a:bodyPr>
          <a:lstStyle/>
          <a:p>
            <a:r>
              <a:rPr lang="en-US" sz="1400" b="1">
                <a:solidFill>
                  <a:srgbClr val="000000"/>
                </a:solidFill>
                <a:latin typeface="Arial" charset="0"/>
              </a:rPr>
              <a:t>Control</a:t>
            </a:r>
          </a:p>
        </p:txBody>
      </p:sp>
      <p:sp>
        <p:nvSpPr>
          <p:cNvPr id="70731" name="Rectangle 75"/>
          <p:cNvSpPr>
            <a:spLocks noChangeArrowheads="1"/>
          </p:cNvSpPr>
          <p:nvPr/>
        </p:nvSpPr>
        <p:spPr bwMode="auto">
          <a:xfrm>
            <a:off x="1373188" y="3994150"/>
            <a:ext cx="528637" cy="304800"/>
          </a:xfrm>
          <a:prstGeom prst="rect">
            <a:avLst/>
          </a:prstGeom>
          <a:noFill/>
          <a:ln w="9525">
            <a:noFill/>
            <a:miter lim="800000"/>
            <a:headEnd/>
            <a:tailEnd/>
          </a:ln>
          <a:effectLst/>
        </p:spPr>
        <p:txBody>
          <a:bodyPr wrap="none" lIns="92075" tIns="46038" rIns="92075" bIns="46038">
            <a:spAutoFit/>
          </a:bodyPr>
          <a:lstStyle/>
          <a:p>
            <a:r>
              <a:rPr lang="en-US" sz="1400" b="1">
                <a:solidFill>
                  <a:srgbClr val="000000"/>
                </a:solidFill>
                <a:latin typeface="Arial" charset="0"/>
              </a:rPr>
              <a:t>Unit</a:t>
            </a:r>
          </a:p>
        </p:txBody>
      </p:sp>
      <p:sp>
        <p:nvSpPr>
          <p:cNvPr id="70732" name="Rectangle 76"/>
          <p:cNvSpPr>
            <a:spLocks noChangeArrowheads="1"/>
          </p:cNvSpPr>
          <p:nvPr/>
        </p:nvSpPr>
        <p:spPr bwMode="auto">
          <a:xfrm>
            <a:off x="1755775" y="3297238"/>
            <a:ext cx="528638" cy="244475"/>
          </a:xfrm>
          <a:prstGeom prst="rect">
            <a:avLst/>
          </a:prstGeom>
          <a:noFill/>
          <a:ln w="9525">
            <a:noFill/>
            <a:miter lim="800000"/>
            <a:headEnd/>
            <a:tailEnd/>
          </a:ln>
          <a:effectLst/>
        </p:spPr>
        <p:txBody>
          <a:bodyPr wrap="none" lIns="92075" tIns="46038" rIns="92075" bIns="46038">
            <a:spAutoFit/>
          </a:bodyPr>
          <a:lstStyle/>
          <a:p>
            <a:r>
              <a:rPr lang="en-US" sz="1000" b="1">
                <a:solidFill>
                  <a:srgbClr val="000000"/>
                </a:solidFill>
                <a:latin typeface="Arial" charset="0"/>
              </a:rPr>
              <a:t>Clock</a:t>
            </a:r>
          </a:p>
        </p:txBody>
      </p:sp>
      <p:sp>
        <p:nvSpPr>
          <p:cNvPr id="70733" name="Rectangle 77"/>
          <p:cNvSpPr>
            <a:spLocks noChangeArrowheads="1"/>
          </p:cNvSpPr>
          <p:nvPr/>
        </p:nvSpPr>
        <p:spPr bwMode="auto">
          <a:xfrm>
            <a:off x="785813" y="3662363"/>
            <a:ext cx="598487" cy="304800"/>
          </a:xfrm>
          <a:prstGeom prst="rect">
            <a:avLst/>
          </a:prstGeom>
          <a:noFill/>
          <a:ln w="9525">
            <a:noFill/>
            <a:miter lim="800000"/>
            <a:headEnd/>
            <a:tailEnd/>
          </a:ln>
          <a:effectLst/>
        </p:spPr>
        <p:txBody>
          <a:bodyPr wrap="none" lIns="92075" tIns="46038" rIns="92075" bIns="46038">
            <a:spAutoFit/>
          </a:bodyPr>
          <a:lstStyle/>
          <a:p>
            <a:r>
              <a:rPr lang="en-US" sz="1400" b="1">
                <a:solidFill>
                  <a:srgbClr val="000000"/>
                </a:solidFill>
                <a:latin typeface="Arial" charset="0"/>
              </a:rPr>
              <a:t>ROM</a:t>
            </a:r>
          </a:p>
        </p:txBody>
      </p:sp>
      <p:sp>
        <p:nvSpPr>
          <p:cNvPr id="70734" name="Rectangle 78"/>
          <p:cNvSpPr>
            <a:spLocks noChangeArrowheads="1"/>
          </p:cNvSpPr>
          <p:nvPr/>
        </p:nvSpPr>
        <p:spPr bwMode="auto">
          <a:xfrm>
            <a:off x="2530475" y="2924175"/>
            <a:ext cx="184150" cy="260350"/>
          </a:xfrm>
          <a:prstGeom prst="rect">
            <a:avLst/>
          </a:prstGeom>
          <a:noFill/>
          <a:ln w="9525">
            <a:noFill/>
            <a:miter lim="800000"/>
            <a:headEnd/>
            <a:tailEnd/>
          </a:ln>
          <a:effectLst/>
        </p:spPr>
        <p:txBody>
          <a:bodyPr wrap="none" lIns="92075" tIns="46038" rIns="92075" bIns="46038">
            <a:spAutoFit/>
          </a:bodyPr>
          <a:lstStyle/>
          <a:p>
            <a:endParaRPr lang="sr-Latn-CS" sz="1100" b="1">
              <a:solidFill>
                <a:srgbClr val="000000"/>
              </a:solidFill>
              <a:latin typeface="Arial" charset="0"/>
            </a:endParaRPr>
          </a:p>
        </p:txBody>
      </p:sp>
      <p:sp>
        <p:nvSpPr>
          <p:cNvPr id="70735" name="Rectangle 79"/>
          <p:cNvSpPr>
            <a:spLocks noChangeArrowheads="1"/>
          </p:cNvSpPr>
          <p:nvPr/>
        </p:nvSpPr>
        <p:spPr bwMode="auto">
          <a:xfrm>
            <a:off x="2530475" y="3114675"/>
            <a:ext cx="184150" cy="260350"/>
          </a:xfrm>
          <a:prstGeom prst="rect">
            <a:avLst/>
          </a:prstGeom>
          <a:noFill/>
          <a:ln w="9525">
            <a:noFill/>
            <a:miter lim="800000"/>
            <a:headEnd/>
            <a:tailEnd/>
          </a:ln>
          <a:effectLst/>
        </p:spPr>
        <p:txBody>
          <a:bodyPr wrap="none" lIns="92075" tIns="46038" rIns="92075" bIns="46038">
            <a:spAutoFit/>
          </a:bodyPr>
          <a:lstStyle/>
          <a:p>
            <a:endParaRPr lang="sr-Latn-CS" sz="1100" b="1">
              <a:solidFill>
                <a:srgbClr val="000000"/>
              </a:solidFill>
              <a:latin typeface="Arial" charset="0"/>
            </a:endParaRPr>
          </a:p>
        </p:txBody>
      </p:sp>
      <p:sp>
        <p:nvSpPr>
          <p:cNvPr id="70736" name="Rectangle 80"/>
          <p:cNvSpPr>
            <a:spLocks noChangeArrowheads="1"/>
          </p:cNvSpPr>
          <p:nvPr/>
        </p:nvSpPr>
        <p:spPr bwMode="auto">
          <a:xfrm>
            <a:off x="2530475" y="3303588"/>
            <a:ext cx="184150" cy="260350"/>
          </a:xfrm>
          <a:prstGeom prst="rect">
            <a:avLst/>
          </a:prstGeom>
          <a:noFill/>
          <a:ln w="9525">
            <a:noFill/>
            <a:miter lim="800000"/>
            <a:headEnd/>
            <a:tailEnd/>
          </a:ln>
          <a:effectLst/>
        </p:spPr>
        <p:txBody>
          <a:bodyPr wrap="none" lIns="92075" tIns="46038" rIns="92075" bIns="46038">
            <a:spAutoFit/>
          </a:bodyPr>
          <a:lstStyle/>
          <a:p>
            <a:endParaRPr lang="sr-Latn-CS" sz="1100" b="1">
              <a:solidFill>
                <a:srgbClr val="000000"/>
              </a:solidFill>
              <a:latin typeface="Arial" charset="0"/>
            </a:endParaRPr>
          </a:p>
        </p:txBody>
      </p:sp>
      <p:sp>
        <p:nvSpPr>
          <p:cNvPr id="70737" name="Rectangle 81"/>
          <p:cNvSpPr>
            <a:spLocks noChangeArrowheads="1"/>
          </p:cNvSpPr>
          <p:nvPr/>
        </p:nvSpPr>
        <p:spPr bwMode="auto">
          <a:xfrm>
            <a:off x="2530475" y="3495675"/>
            <a:ext cx="184150" cy="260350"/>
          </a:xfrm>
          <a:prstGeom prst="rect">
            <a:avLst/>
          </a:prstGeom>
          <a:noFill/>
          <a:ln w="9525">
            <a:noFill/>
            <a:miter lim="800000"/>
            <a:headEnd/>
            <a:tailEnd/>
          </a:ln>
          <a:effectLst/>
        </p:spPr>
        <p:txBody>
          <a:bodyPr wrap="none" lIns="92075" tIns="46038" rIns="92075" bIns="46038">
            <a:spAutoFit/>
          </a:bodyPr>
          <a:lstStyle/>
          <a:p>
            <a:endParaRPr lang="sr-Latn-CS" sz="1100" b="1">
              <a:solidFill>
                <a:srgbClr val="000000"/>
              </a:solidFill>
              <a:latin typeface="Arial" charset="0"/>
            </a:endParaRPr>
          </a:p>
        </p:txBody>
      </p:sp>
      <p:sp>
        <p:nvSpPr>
          <p:cNvPr id="70738" name="Rectangle 82"/>
          <p:cNvSpPr>
            <a:spLocks noChangeArrowheads="1"/>
          </p:cNvSpPr>
          <p:nvPr/>
        </p:nvSpPr>
        <p:spPr bwMode="auto">
          <a:xfrm>
            <a:off x="2530475" y="3683000"/>
            <a:ext cx="184150" cy="260350"/>
          </a:xfrm>
          <a:prstGeom prst="rect">
            <a:avLst/>
          </a:prstGeom>
          <a:noFill/>
          <a:ln w="9525">
            <a:noFill/>
            <a:miter lim="800000"/>
            <a:headEnd/>
            <a:tailEnd/>
          </a:ln>
          <a:effectLst/>
        </p:spPr>
        <p:txBody>
          <a:bodyPr wrap="none" lIns="92075" tIns="46038" rIns="92075" bIns="46038">
            <a:spAutoFit/>
          </a:bodyPr>
          <a:lstStyle/>
          <a:p>
            <a:endParaRPr lang="sr-Latn-CS" sz="1100" b="1">
              <a:solidFill>
                <a:srgbClr val="000000"/>
              </a:solidFill>
              <a:latin typeface="Arial" charset="0"/>
            </a:endParaRPr>
          </a:p>
        </p:txBody>
      </p:sp>
      <p:sp>
        <p:nvSpPr>
          <p:cNvPr id="70739" name="Line 83"/>
          <p:cNvSpPr>
            <a:spLocks noChangeShapeType="1"/>
          </p:cNvSpPr>
          <p:nvPr/>
        </p:nvSpPr>
        <p:spPr bwMode="auto">
          <a:xfrm flipH="1">
            <a:off x="1163638" y="5395913"/>
            <a:ext cx="6350" cy="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0740" name="Line 84"/>
          <p:cNvSpPr>
            <a:spLocks noChangeShapeType="1"/>
          </p:cNvSpPr>
          <p:nvPr/>
        </p:nvSpPr>
        <p:spPr bwMode="auto">
          <a:xfrm>
            <a:off x="1114425" y="4959350"/>
            <a:ext cx="6350" cy="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0741" name="Line 85"/>
          <p:cNvSpPr>
            <a:spLocks noChangeShapeType="1"/>
          </p:cNvSpPr>
          <p:nvPr/>
        </p:nvSpPr>
        <p:spPr bwMode="auto">
          <a:xfrm flipV="1">
            <a:off x="1166813" y="5384800"/>
            <a:ext cx="0" cy="11113"/>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0742" name="Line 86"/>
          <p:cNvSpPr>
            <a:spLocks noChangeShapeType="1"/>
          </p:cNvSpPr>
          <p:nvPr/>
        </p:nvSpPr>
        <p:spPr bwMode="auto">
          <a:xfrm flipV="1">
            <a:off x="1160463" y="5327650"/>
            <a:ext cx="0" cy="14288"/>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0743" name="Line 87"/>
          <p:cNvSpPr>
            <a:spLocks noChangeShapeType="1"/>
          </p:cNvSpPr>
          <p:nvPr/>
        </p:nvSpPr>
        <p:spPr bwMode="auto">
          <a:xfrm flipV="1">
            <a:off x="1155700" y="5270500"/>
            <a:ext cx="0" cy="14288"/>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0744" name="Line 88"/>
          <p:cNvSpPr>
            <a:spLocks noChangeShapeType="1"/>
          </p:cNvSpPr>
          <p:nvPr/>
        </p:nvSpPr>
        <p:spPr bwMode="auto">
          <a:xfrm flipH="1" flipV="1">
            <a:off x="1146175" y="5213350"/>
            <a:ext cx="3175" cy="14288"/>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0745" name="Line 89"/>
          <p:cNvSpPr>
            <a:spLocks noChangeShapeType="1"/>
          </p:cNvSpPr>
          <p:nvPr/>
        </p:nvSpPr>
        <p:spPr bwMode="auto">
          <a:xfrm flipH="1" flipV="1">
            <a:off x="1141413" y="5156200"/>
            <a:ext cx="1587" cy="14288"/>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0746" name="Line 90"/>
          <p:cNvSpPr>
            <a:spLocks noChangeShapeType="1"/>
          </p:cNvSpPr>
          <p:nvPr/>
        </p:nvSpPr>
        <p:spPr bwMode="auto">
          <a:xfrm flipV="1">
            <a:off x="1135063" y="5099050"/>
            <a:ext cx="0" cy="14288"/>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0747" name="Line 91"/>
          <p:cNvSpPr>
            <a:spLocks noChangeShapeType="1"/>
          </p:cNvSpPr>
          <p:nvPr/>
        </p:nvSpPr>
        <p:spPr bwMode="auto">
          <a:xfrm flipV="1">
            <a:off x="1128713" y="5041900"/>
            <a:ext cx="0" cy="14288"/>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0748" name="Line 92"/>
          <p:cNvSpPr>
            <a:spLocks noChangeShapeType="1"/>
          </p:cNvSpPr>
          <p:nvPr/>
        </p:nvSpPr>
        <p:spPr bwMode="auto">
          <a:xfrm flipH="1" flipV="1">
            <a:off x="1120775" y="4984750"/>
            <a:ext cx="3175" cy="14288"/>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0749" name="Line 93"/>
          <p:cNvSpPr>
            <a:spLocks noChangeShapeType="1"/>
          </p:cNvSpPr>
          <p:nvPr/>
        </p:nvSpPr>
        <p:spPr bwMode="auto">
          <a:xfrm flipV="1">
            <a:off x="1492250" y="5416550"/>
            <a:ext cx="0" cy="4763"/>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0750" name="Line 94"/>
          <p:cNvSpPr>
            <a:spLocks noChangeShapeType="1"/>
          </p:cNvSpPr>
          <p:nvPr/>
        </p:nvSpPr>
        <p:spPr bwMode="auto">
          <a:xfrm>
            <a:off x="2309813" y="4987925"/>
            <a:ext cx="0" cy="635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0751" name="Line 95"/>
          <p:cNvSpPr>
            <a:spLocks noChangeShapeType="1"/>
          </p:cNvSpPr>
          <p:nvPr/>
        </p:nvSpPr>
        <p:spPr bwMode="auto">
          <a:xfrm flipV="1">
            <a:off x="1492250" y="5413375"/>
            <a:ext cx="11113" cy="4763"/>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0752" name="Line 96"/>
          <p:cNvSpPr>
            <a:spLocks noChangeShapeType="1"/>
          </p:cNvSpPr>
          <p:nvPr/>
        </p:nvSpPr>
        <p:spPr bwMode="auto">
          <a:xfrm flipV="1">
            <a:off x="1539875" y="5387975"/>
            <a:ext cx="14288" cy="4763"/>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0753" name="Line 97"/>
          <p:cNvSpPr>
            <a:spLocks noChangeShapeType="1"/>
          </p:cNvSpPr>
          <p:nvPr/>
        </p:nvSpPr>
        <p:spPr bwMode="auto">
          <a:xfrm flipV="1">
            <a:off x="1592263" y="5360988"/>
            <a:ext cx="11112" cy="635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0754" name="Line 98"/>
          <p:cNvSpPr>
            <a:spLocks noChangeShapeType="1"/>
          </p:cNvSpPr>
          <p:nvPr/>
        </p:nvSpPr>
        <p:spPr bwMode="auto">
          <a:xfrm flipV="1">
            <a:off x="1643063" y="5334000"/>
            <a:ext cx="11112" cy="7938"/>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0755" name="Line 99"/>
          <p:cNvSpPr>
            <a:spLocks noChangeShapeType="1"/>
          </p:cNvSpPr>
          <p:nvPr/>
        </p:nvSpPr>
        <p:spPr bwMode="auto">
          <a:xfrm flipV="1">
            <a:off x="1690688" y="5307013"/>
            <a:ext cx="14287" cy="635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0756" name="Line 100"/>
          <p:cNvSpPr>
            <a:spLocks noChangeShapeType="1"/>
          </p:cNvSpPr>
          <p:nvPr/>
        </p:nvSpPr>
        <p:spPr bwMode="auto">
          <a:xfrm flipV="1">
            <a:off x="1743075" y="5281613"/>
            <a:ext cx="14288" cy="635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0757" name="Line 101"/>
          <p:cNvSpPr>
            <a:spLocks noChangeShapeType="1"/>
          </p:cNvSpPr>
          <p:nvPr/>
        </p:nvSpPr>
        <p:spPr bwMode="auto">
          <a:xfrm flipV="1">
            <a:off x="1793875" y="5256213"/>
            <a:ext cx="11113" cy="635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0758" name="Line 102"/>
          <p:cNvSpPr>
            <a:spLocks noChangeShapeType="1"/>
          </p:cNvSpPr>
          <p:nvPr/>
        </p:nvSpPr>
        <p:spPr bwMode="auto">
          <a:xfrm flipV="1">
            <a:off x="1844675" y="5227638"/>
            <a:ext cx="12700" cy="7937"/>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0759" name="Line 103"/>
          <p:cNvSpPr>
            <a:spLocks noChangeShapeType="1"/>
          </p:cNvSpPr>
          <p:nvPr/>
        </p:nvSpPr>
        <p:spPr bwMode="auto">
          <a:xfrm flipV="1">
            <a:off x="1893888" y="5202238"/>
            <a:ext cx="14287" cy="4762"/>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0760" name="Line 104"/>
          <p:cNvSpPr>
            <a:spLocks noChangeShapeType="1"/>
          </p:cNvSpPr>
          <p:nvPr/>
        </p:nvSpPr>
        <p:spPr bwMode="auto">
          <a:xfrm flipV="1">
            <a:off x="1944688" y="5176838"/>
            <a:ext cx="12700" cy="4762"/>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0761" name="Line 105"/>
          <p:cNvSpPr>
            <a:spLocks noChangeShapeType="1"/>
          </p:cNvSpPr>
          <p:nvPr/>
        </p:nvSpPr>
        <p:spPr bwMode="auto">
          <a:xfrm flipV="1">
            <a:off x="1997075" y="5149850"/>
            <a:ext cx="11113" cy="635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0762" name="Line 106"/>
          <p:cNvSpPr>
            <a:spLocks noChangeShapeType="1"/>
          </p:cNvSpPr>
          <p:nvPr/>
        </p:nvSpPr>
        <p:spPr bwMode="auto">
          <a:xfrm flipV="1">
            <a:off x="2044700" y="5121275"/>
            <a:ext cx="14288" cy="9525"/>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0763" name="Line 107"/>
          <p:cNvSpPr>
            <a:spLocks noChangeShapeType="1"/>
          </p:cNvSpPr>
          <p:nvPr/>
        </p:nvSpPr>
        <p:spPr bwMode="auto">
          <a:xfrm flipV="1">
            <a:off x="2097088" y="5095875"/>
            <a:ext cx="14287" cy="635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0764" name="Line 108"/>
          <p:cNvSpPr>
            <a:spLocks noChangeShapeType="1"/>
          </p:cNvSpPr>
          <p:nvPr/>
        </p:nvSpPr>
        <p:spPr bwMode="auto">
          <a:xfrm flipV="1">
            <a:off x="2147888" y="5070475"/>
            <a:ext cx="11112" cy="635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0765" name="Line 109"/>
          <p:cNvSpPr>
            <a:spLocks noChangeShapeType="1"/>
          </p:cNvSpPr>
          <p:nvPr/>
        </p:nvSpPr>
        <p:spPr bwMode="auto">
          <a:xfrm flipV="1">
            <a:off x="2198688" y="5041900"/>
            <a:ext cx="12700" cy="9525"/>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0766" name="Line 110"/>
          <p:cNvSpPr>
            <a:spLocks noChangeShapeType="1"/>
          </p:cNvSpPr>
          <p:nvPr/>
        </p:nvSpPr>
        <p:spPr bwMode="auto">
          <a:xfrm flipV="1">
            <a:off x="2247900" y="5016500"/>
            <a:ext cx="14288" cy="7938"/>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0767" name="Line 111"/>
          <p:cNvSpPr>
            <a:spLocks noChangeShapeType="1"/>
          </p:cNvSpPr>
          <p:nvPr/>
        </p:nvSpPr>
        <p:spPr bwMode="auto">
          <a:xfrm flipV="1">
            <a:off x="2298700" y="4991100"/>
            <a:ext cx="11113" cy="4763"/>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0768" name="Line 112"/>
          <p:cNvSpPr>
            <a:spLocks noChangeShapeType="1"/>
          </p:cNvSpPr>
          <p:nvPr/>
        </p:nvSpPr>
        <p:spPr bwMode="auto">
          <a:xfrm flipH="1">
            <a:off x="1030288" y="5410200"/>
            <a:ext cx="4762" cy="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0769" name="Line 113"/>
          <p:cNvSpPr>
            <a:spLocks noChangeShapeType="1"/>
          </p:cNvSpPr>
          <p:nvPr/>
        </p:nvSpPr>
        <p:spPr bwMode="auto">
          <a:xfrm>
            <a:off x="666750" y="4959350"/>
            <a:ext cx="6350" cy="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0770" name="Line 114"/>
          <p:cNvSpPr>
            <a:spLocks noChangeShapeType="1"/>
          </p:cNvSpPr>
          <p:nvPr/>
        </p:nvSpPr>
        <p:spPr bwMode="auto">
          <a:xfrm flipH="1" flipV="1">
            <a:off x="1023938" y="5402263"/>
            <a:ext cx="7937" cy="7937"/>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0771" name="Line 115"/>
          <p:cNvSpPr>
            <a:spLocks noChangeShapeType="1"/>
          </p:cNvSpPr>
          <p:nvPr/>
        </p:nvSpPr>
        <p:spPr bwMode="auto">
          <a:xfrm flipH="1" flipV="1">
            <a:off x="989013" y="5356225"/>
            <a:ext cx="9525" cy="11113"/>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0772" name="Line 116"/>
          <p:cNvSpPr>
            <a:spLocks noChangeShapeType="1"/>
          </p:cNvSpPr>
          <p:nvPr/>
        </p:nvSpPr>
        <p:spPr bwMode="auto">
          <a:xfrm flipH="1" flipV="1">
            <a:off x="952500" y="5310188"/>
            <a:ext cx="7938" cy="11112"/>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0773" name="Line 117"/>
          <p:cNvSpPr>
            <a:spLocks noChangeShapeType="1"/>
          </p:cNvSpPr>
          <p:nvPr/>
        </p:nvSpPr>
        <p:spPr bwMode="auto">
          <a:xfrm flipH="1" flipV="1">
            <a:off x="917575" y="5267325"/>
            <a:ext cx="9525" cy="11113"/>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0774" name="Line 118"/>
          <p:cNvSpPr>
            <a:spLocks noChangeShapeType="1"/>
          </p:cNvSpPr>
          <p:nvPr/>
        </p:nvSpPr>
        <p:spPr bwMode="auto">
          <a:xfrm flipH="1" flipV="1">
            <a:off x="881063" y="5221288"/>
            <a:ext cx="7937" cy="1270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0775" name="Line 119"/>
          <p:cNvSpPr>
            <a:spLocks noChangeShapeType="1"/>
          </p:cNvSpPr>
          <p:nvPr/>
        </p:nvSpPr>
        <p:spPr bwMode="auto">
          <a:xfrm flipH="1" flipV="1">
            <a:off x="847725" y="5178425"/>
            <a:ext cx="7938" cy="1270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0776" name="Line 120"/>
          <p:cNvSpPr>
            <a:spLocks noChangeShapeType="1"/>
          </p:cNvSpPr>
          <p:nvPr/>
        </p:nvSpPr>
        <p:spPr bwMode="auto">
          <a:xfrm flipH="1" flipV="1">
            <a:off x="809625" y="5133975"/>
            <a:ext cx="9525" cy="11113"/>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0777" name="Line 121"/>
          <p:cNvSpPr>
            <a:spLocks noChangeShapeType="1"/>
          </p:cNvSpPr>
          <p:nvPr/>
        </p:nvSpPr>
        <p:spPr bwMode="auto">
          <a:xfrm flipH="1" flipV="1">
            <a:off x="776288" y="5087938"/>
            <a:ext cx="7937" cy="11112"/>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0778" name="Line 122"/>
          <p:cNvSpPr>
            <a:spLocks noChangeShapeType="1"/>
          </p:cNvSpPr>
          <p:nvPr/>
        </p:nvSpPr>
        <p:spPr bwMode="auto">
          <a:xfrm flipH="1" flipV="1">
            <a:off x="738188" y="5045075"/>
            <a:ext cx="9525" cy="11113"/>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0779" name="Line 123"/>
          <p:cNvSpPr>
            <a:spLocks noChangeShapeType="1"/>
          </p:cNvSpPr>
          <p:nvPr/>
        </p:nvSpPr>
        <p:spPr bwMode="auto">
          <a:xfrm flipH="1" flipV="1">
            <a:off x="704850" y="4999038"/>
            <a:ext cx="7938" cy="11112"/>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0780" name="Line 124"/>
          <p:cNvSpPr>
            <a:spLocks noChangeShapeType="1"/>
          </p:cNvSpPr>
          <p:nvPr/>
        </p:nvSpPr>
        <p:spPr bwMode="auto">
          <a:xfrm flipH="1" flipV="1">
            <a:off x="669925" y="4959350"/>
            <a:ext cx="6350" cy="7938"/>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0781" name="Line 125"/>
          <p:cNvSpPr>
            <a:spLocks noChangeShapeType="1"/>
          </p:cNvSpPr>
          <p:nvPr/>
        </p:nvSpPr>
        <p:spPr bwMode="auto">
          <a:xfrm flipH="1" flipV="1">
            <a:off x="1328738" y="5387975"/>
            <a:ext cx="6350" cy="4763"/>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0782" name="Line 126"/>
          <p:cNvSpPr>
            <a:spLocks noChangeShapeType="1"/>
          </p:cNvSpPr>
          <p:nvPr/>
        </p:nvSpPr>
        <p:spPr bwMode="auto">
          <a:xfrm>
            <a:off x="1736725" y="4941888"/>
            <a:ext cx="6350" cy="635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0783" name="Line 127"/>
          <p:cNvSpPr>
            <a:spLocks noChangeShapeType="1"/>
          </p:cNvSpPr>
          <p:nvPr/>
        </p:nvSpPr>
        <p:spPr bwMode="auto">
          <a:xfrm flipV="1">
            <a:off x="1331913" y="5381625"/>
            <a:ext cx="7937" cy="7938"/>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0784" name="Line 128"/>
          <p:cNvSpPr>
            <a:spLocks noChangeShapeType="1"/>
          </p:cNvSpPr>
          <p:nvPr/>
        </p:nvSpPr>
        <p:spPr bwMode="auto">
          <a:xfrm flipV="1">
            <a:off x="1368425" y="5338763"/>
            <a:ext cx="9525" cy="11112"/>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0785" name="Line 129"/>
          <p:cNvSpPr>
            <a:spLocks noChangeShapeType="1"/>
          </p:cNvSpPr>
          <p:nvPr/>
        </p:nvSpPr>
        <p:spPr bwMode="auto">
          <a:xfrm flipV="1">
            <a:off x="1409700" y="5295900"/>
            <a:ext cx="7938" cy="11113"/>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0786" name="Line 130"/>
          <p:cNvSpPr>
            <a:spLocks noChangeShapeType="1"/>
          </p:cNvSpPr>
          <p:nvPr/>
        </p:nvSpPr>
        <p:spPr bwMode="auto">
          <a:xfrm flipV="1">
            <a:off x="1446213" y="5256213"/>
            <a:ext cx="7937" cy="7937"/>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0787" name="Line 131"/>
          <p:cNvSpPr>
            <a:spLocks noChangeShapeType="1"/>
          </p:cNvSpPr>
          <p:nvPr/>
        </p:nvSpPr>
        <p:spPr bwMode="auto">
          <a:xfrm flipV="1">
            <a:off x="1485900" y="5213350"/>
            <a:ext cx="7938" cy="11113"/>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0788" name="Line 132"/>
          <p:cNvSpPr>
            <a:spLocks noChangeShapeType="1"/>
          </p:cNvSpPr>
          <p:nvPr/>
        </p:nvSpPr>
        <p:spPr bwMode="auto">
          <a:xfrm flipV="1">
            <a:off x="1522413" y="5170488"/>
            <a:ext cx="9525" cy="11112"/>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0789" name="Line 133"/>
          <p:cNvSpPr>
            <a:spLocks noChangeShapeType="1"/>
          </p:cNvSpPr>
          <p:nvPr/>
        </p:nvSpPr>
        <p:spPr bwMode="auto">
          <a:xfrm flipV="1">
            <a:off x="1563688" y="5127625"/>
            <a:ext cx="7937" cy="11113"/>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0790" name="Line 134"/>
          <p:cNvSpPr>
            <a:spLocks noChangeShapeType="1"/>
          </p:cNvSpPr>
          <p:nvPr/>
        </p:nvSpPr>
        <p:spPr bwMode="auto">
          <a:xfrm flipV="1">
            <a:off x="1600200" y="5087938"/>
            <a:ext cx="7938" cy="7937"/>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0791" name="Line 135"/>
          <p:cNvSpPr>
            <a:spLocks noChangeShapeType="1"/>
          </p:cNvSpPr>
          <p:nvPr/>
        </p:nvSpPr>
        <p:spPr bwMode="auto">
          <a:xfrm flipV="1">
            <a:off x="1639888" y="5045075"/>
            <a:ext cx="7937" cy="11113"/>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0792" name="Line 136"/>
          <p:cNvSpPr>
            <a:spLocks noChangeShapeType="1"/>
          </p:cNvSpPr>
          <p:nvPr/>
        </p:nvSpPr>
        <p:spPr bwMode="auto">
          <a:xfrm flipV="1">
            <a:off x="1676400" y="5002213"/>
            <a:ext cx="12700" cy="11112"/>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0793" name="Line 137"/>
          <p:cNvSpPr>
            <a:spLocks noChangeShapeType="1"/>
          </p:cNvSpPr>
          <p:nvPr/>
        </p:nvSpPr>
        <p:spPr bwMode="auto">
          <a:xfrm flipV="1">
            <a:off x="1717675" y="4959350"/>
            <a:ext cx="7938" cy="11113"/>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0794" name="Rectangle 138"/>
          <p:cNvSpPr>
            <a:spLocks noChangeArrowheads="1"/>
          </p:cNvSpPr>
          <p:nvPr/>
        </p:nvSpPr>
        <p:spPr bwMode="auto">
          <a:xfrm>
            <a:off x="1293813" y="3324225"/>
            <a:ext cx="549275" cy="304800"/>
          </a:xfrm>
          <a:prstGeom prst="rect">
            <a:avLst/>
          </a:prstGeom>
          <a:noFill/>
          <a:ln w="9525">
            <a:noFill/>
            <a:miter lim="800000"/>
            <a:headEnd/>
            <a:tailEnd/>
          </a:ln>
          <a:effectLst/>
        </p:spPr>
        <p:txBody>
          <a:bodyPr wrap="none" lIns="92075" tIns="46038" rIns="92075" bIns="46038">
            <a:spAutoFit/>
          </a:bodyPr>
          <a:lstStyle/>
          <a:p>
            <a:r>
              <a:rPr lang="en-US" sz="1400" b="1">
                <a:solidFill>
                  <a:schemeClr val="bg1"/>
                </a:solidFill>
                <a:latin typeface="Arial" charset="0"/>
              </a:rPr>
              <a:t>ALU</a:t>
            </a:r>
          </a:p>
        </p:txBody>
      </p:sp>
      <p:sp>
        <p:nvSpPr>
          <p:cNvPr id="70795" name="Line 139"/>
          <p:cNvSpPr>
            <a:spLocks noChangeShapeType="1"/>
          </p:cNvSpPr>
          <p:nvPr/>
        </p:nvSpPr>
        <p:spPr bwMode="auto">
          <a:xfrm flipV="1">
            <a:off x="6324600" y="5803900"/>
            <a:ext cx="304800" cy="152400"/>
          </a:xfrm>
          <a:prstGeom prst="line">
            <a:avLst/>
          </a:prstGeom>
          <a:noFill/>
          <a:ln w="38100">
            <a:solidFill>
              <a:schemeClr val="hlink"/>
            </a:solidFill>
            <a:round/>
            <a:headEnd/>
            <a:tailEnd/>
          </a:ln>
          <a:effectLst/>
        </p:spPr>
        <p:txBody>
          <a:bodyPr lIns="92075" tIns="46038" rIns="92075" bIns="46038" anchor="b"/>
          <a:lstStyle/>
          <a:p>
            <a:endParaRPr lang="en-US"/>
          </a:p>
        </p:txBody>
      </p:sp>
      <p:sp>
        <p:nvSpPr>
          <p:cNvPr id="70796" name="Line 140"/>
          <p:cNvSpPr>
            <a:spLocks noChangeShapeType="1"/>
          </p:cNvSpPr>
          <p:nvPr/>
        </p:nvSpPr>
        <p:spPr bwMode="auto">
          <a:xfrm>
            <a:off x="6324600" y="5943600"/>
            <a:ext cx="219075" cy="114300"/>
          </a:xfrm>
          <a:prstGeom prst="line">
            <a:avLst/>
          </a:prstGeom>
          <a:noFill/>
          <a:ln w="38100">
            <a:solidFill>
              <a:schemeClr val="hlink"/>
            </a:solidFill>
            <a:round/>
            <a:headEnd/>
            <a:tailEnd/>
          </a:ln>
          <a:effectLst/>
        </p:spPr>
        <p:txBody>
          <a:bodyPr lIns="92075" tIns="46038" rIns="92075" bIns="46038" anchor="b"/>
          <a:lstStyle/>
          <a:p>
            <a:endParaRPr lang="en-US"/>
          </a:p>
        </p:txBody>
      </p:sp>
      <p:sp>
        <p:nvSpPr>
          <p:cNvPr id="70797" name="Line 141"/>
          <p:cNvSpPr>
            <a:spLocks noChangeShapeType="1"/>
          </p:cNvSpPr>
          <p:nvPr/>
        </p:nvSpPr>
        <p:spPr bwMode="auto">
          <a:xfrm>
            <a:off x="6629400" y="5791200"/>
            <a:ext cx="200025" cy="85725"/>
          </a:xfrm>
          <a:prstGeom prst="line">
            <a:avLst/>
          </a:prstGeom>
          <a:noFill/>
          <a:ln w="38100">
            <a:solidFill>
              <a:schemeClr val="hlink"/>
            </a:solidFill>
            <a:round/>
            <a:headEnd/>
            <a:tailEnd/>
          </a:ln>
          <a:effectLst/>
        </p:spPr>
        <p:txBody>
          <a:bodyPr lIns="92075" tIns="46038" rIns="92075" bIns="46038" anchor="b"/>
          <a:lstStyle/>
          <a:p>
            <a:endParaRPr lang="en-US"/>
          </a:p>
        </p:txBody>
      </p:sp>
      <p:sp>
        <p:nvSpPr>
          <p:cNvPr id="70798" name="Line 142"/>
          <p:cNvSpPr>
            <a:spLocks noChangeShapeType="1"/>
          </p:cNvSpPr>
          <p:nvPr/>
        </p:nvSpPr>
        <p:spPr bwMode="auto">
          <a:xfrm flipV="1">
            <a:off x="6524625" y="5876925"/>
            <a:ext cx="304800" cy="180975"/>
          </a:xfrm>
          <a:prstGeom prst="line">
            <a:avLst/>
          </a:prstGeom>
          <a:noFill/>
          <a:ln w="38100">
            <a:solidFill>
              <a:schemeClr val="hlink"/>
            </a:solidFill>
            <a:round/>
            <a:headEnd/>
            <a:tailEnd/>
          </a:ln>
          <a:effectLst/>
        </p:spPr>
        <p:txBody>
          <a:bodyPr lIns="92075" tIns="46038" rIns="92075" bIns="46038" anchor="b"/>
          <a:lstStyle/>
          <a:p>
            <a:endParaRPr lang="en-US"/>
          </a:p>
        </p:txBody>
      </p:sp>
      <p:sp>
        <p:nvSpPr>
          <p:cNvPr id="70799" name="Line 143"/>
          <p:cNvSpPr>
            <a:spLocks noChangeShapeType="1"/>
          </p:cNvSpPr>
          <p:nvPr/>
        </p:nvSpPr>
        <p:spPr bwMode="auto">
          <a:xfrm flipV="1">
            <a:off x="6388100" y="5791200"/>
            <a:ext cx="304800" cy="152400"/>
          </a:xfrm>
          <a:prstGeom prst="line">
            <a:avLst/>
          </a:prstGeom>
          <a:noFill/>
          <a:ln w="38100">
            <a:solidFill>
              <a:schemeClr val="hlink"/>
            </a:solidFill>
            <a:round/>
            <a:headEnd/>
            <a:tailEnd/>
          </a:ln>
          <a:effectLst/>
        </p:spPr>
        <p:txBody>
          <a:bodyPr lIns="92075" tIns="46038" rIns="92075" bIns="46038" anchor="b"/>
          <a:lstStyle/>
          <a:p>
            <a:endParaRPr lang="en-US"/>
          </a:p>
        </p:txBody>
      </p:sp>
      <p:sp>
        <p:nvSpPr>
          <p:cNvPr id="70800" name="Line 144"/>
          <p:cNvSpPr>
            <a:spLocks noChangeShapeType="1"/>
          </p:cNvSpPr>
          <p:nvPr/>
        </p:nvSpPr>
        <p:spPr bwMode="auto">
          <a:xfrm flipV="1">
            <a:off x="6400800" y="5816600"/>
            <a:ext cx="304800" cy="152400"/>
          </a:xfrm>
          <a:prstGeom prst="line">
            <a:avLst/>
          </a:prstGeom>
          <a:noFill/>
          <a:ln w="38100">
            <a:solidFill>
              <a:schemeClr val="hlink"/>
            </a:solidFill>
            <a:round/>
            <a:headEnd/>
            <a:tailEnd/>
          </a:ln>
          <a:effectLst/>
        </p:spPr>
        <p:txBody>
          <a:bodyPr lIns="92075" tIns="46038" rIns="92075" bIns="46038" anchor="b"/>
          <a:lstStyle/>
          <a:p>
            <a:endParaRPr lang="en-US"/>
          </a:p>
        </p:txBody>
      </p:sp>
      <p:sp>
        <p:nvSpPr>
          <p:cNvPr id="70801" name="Line 145"/>
          <p:cNvSpPr>
            <a:spLocks noChangeShapeType="1"/>
          </p:cNvSpPr>
          <p:nvPr/>
        </p:nvSpPr>
        <p:spPr bwMode="auto">
          <a:xfrm flipV="1">
            <a:off x="6426200" y="5842000"/>
            <a:ext cx="304800" cy="152400"/>
          </a:xfrm>
          <a:prstGeom prst="line">
            <a:avLst/>
          </a:prstGeom>
          <a:noFill/>
          <a:ln w="38100">
            <a:solidFill>
              <a:schemeClr val="hlink"/>
            </a:solidFill>
            <a:round/>
            <a:headEnd/>
            <a:tailEnd/>
          </a:ln>
          <a:effectLst/>
        </p:spPr>
        <p:txBody>
          <a:bodyPr lIns="92075" tIns="46038" rIns="92075" bIns="46038" anchor="b"/>
          <a:lstStyle/>
          <a:p>
            <a:endParaRPr lang="en-US"/>
          </a:p>
        </p:txBody>
      </p:sp>
      <p:sp>
        <p:nvSpPr>
          <p:cNvPr id="70802" name="Line 146"/>
          <p:cNvSpPr>
            <a:spLocks noChangeShapeType="1"/>
          </p:cNvSpPr>
          <p:nvPr/>
        </p:nvSpPr>
        <p:spPr bwMode="auto">
          <a:xfrm flipV="1">
            <a:off x="6477000" y="5854700"/>
            <a:ext cx="304800" cy="152400"/>
          </a:xfrm>
          <a:prstGeom prst="line">
            <a:avLst/>
          </a:prstGeom>
          <a:noFill/>
          <a:ln w="38100">
            <a:solidFill>
              <a:schemeClr val="hlink"/>
            </a:solidFill>
            <a:round/>
            <a:headEnd/>
            <a:tailEnd/>
          </a:ln>
          <a:effectLst/>
        </p:spPr>
        <p:txBody>
          <a:bodyPr lIns="92075" tIns="46038" rIns="92075" bIns="46038" anchor="b"/>
          <a:lstStyle/>
          <a:p>
            <a:endParaRPr lang="en-US"/>
          </a:p>
        </p:txBody>
      </p:sp>
      <p:sp>
        <p:nvSpPr>
          <p:cNvPr id="70803" name="Line 147"/>
          <p:cNvSpPr>
            <a:spLocks noChangeShapeType="1"/>
          </p:cNvSpPr>
          <p:nvPr/>
        </p:nvSpPr>
        <p:spPr bwMode="auto">
          <a:xfrm flipV="1">
            <a:off x="6477000" y="5892800"/>
            <a:ext cx="304800" cy="152400"/>
          </a:xfrm>
          <a:prstGeom prst="line">
            <a:avLst/>
          </a:prstGeom>
          <a:noFill/>
          <a:ln w="38100">
            <a:solidFill>
              <a:schemeClr val="hlink"/>
            </a:solidFill>
            <a:round/>
            <a:headEnd/>
            <a:tailEnd/>
          </a:ln>
          <a:effectLst/>
        </p:spPr>
        <p:txBody>
          <a:bodyPr lIns="92075" tIns="46038" rIns="92075" bIns="46038" anchor="b"/>
          <a:lstStyle/>
          <a:p>
            <a:endParaRPr lang="en-US"/>
          </a:p>
        </p:txBody>
      </p:sp>
    </p:spTree>
    <p:extLst>
      <p:ext uri="{BB962C8B-B14F-4D97-AF65-F5344CB8AC3E}">
        <p14:creationId xmlns:p14="http://schemas.microsoft.com/office/powerpoint/2010/main" val="2423133584"/>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3571875" y="828675"/>
            <a:ext cx="5572125" cy="6029325"/>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71683" name="Rectangle 3"/>
          <p:cNvSpPr>
            <a:spLocks noGrp="1" noRot="1" noChangeArrowheads="1"/>
          </p:cNvSpPr>
          <p:nvPr>
            <p:ph type="title"/>
          </p:nvPr>
        </p:nvSpPr>
        <p:spPr>
          <a:xfrm>
            <a:off x="66675" y="0"/>
            <a:ext cx="8848725" cy="762000"/>
          </a:xfrm>
        </p:spPr>
        <p:txBody>
          <a:bodyPr>
            <a:normAutofit fontScale="90000"/>
          </a:bodyPr>
          <a:lstStyle/>
          <a:p>
            <a:r>
              <a:rPr lang="en-US" b="0">
                <a:solidFill>
                  <a:schemeClr val="hlink"/>
                </a:solidFill>
                <a:latin typeface="Times New Roman" pitchFamily="18" charset="0"/>
              </a:rPr>
              <a:t>Aritmeti</a:t>
            </a:r>
            <a:r>
              <a:rPr lang="sr-Latn-CS" b="0">
                <a:solidFill>
                  <a:schemeClr val="hlink"/>
                </a:solidFill>
                <a:latin typeface="Times New Roman" pitchFamily="18" charset="0"/>
              </a:rPr>
              <a:t>čko-logička jedinica (ALU)</a:t>
            </a:r>
            <a:r>
              <a:rPr lang="en-US"/>
              <a:t> </a:t>
            </a:r>
            <a:endParaRPr lang="en-US" b="0">
              <a:solidFill>
                <a:schemeClr val="tx1"/>
              </a:solidFill>
            </a:endParaRPr>
          </a:p>
        </p:txBody>
      </p:sp>
      <p:sp>
        <p:nvSpPr>
          <p:cNvPr id="71684" name="Rectangle 4"/>
          <p:cNvSpPr>
            <a:spLocks noChangeArrowheads="1"/>
          </p:cNvSpPr>
          <p:nvPr/>
        </p:nvSpPr>
        <p:spPr bwMode="auto">
          <a:xfrm>
            <a:off x="0" y="800100"/>
            <a:ext cx="3730625" cy="6057900"/>
          </a:xfrm>
          <a:prstGeom prst="rect">
            <a:avLst/>
          </a:prstGeom>
          <a:noFill/>
          <a:ln w="9525">
            <a:noFill/>
            <a:miter lim="800000"/>
            <a:headEnd/>
            <a:tailEnd/>
          </a:ln>
          <a:effectLst/>
        </p:spPr>
        <p:txBody>
          <a:bodyPr>
            <a:spAutoFit/>
          </a:bodyPr>
          <a:lstStyle/>
          <a:p>
            <a:pPr eaLnBrk="1" hangingPunct="1">
              <a:buClr>
                <a:schemeClr val="hlink"/>
              </a:buClr>
              <a:buSzPct val="75000"/>
              <a:buFont typeface="Marlett" pitchFamily="2" charset="2"/>
              <a:buChar char="g"/>
            </a:pPr>
            <a:r>
              <a:rPr lang="sl-SI" sz="2800" b="1">
                <a:solidFill>
                  <a:schemeClr val="accent1"/>
                </a:solidFill>
                <a:latin typeface="Times New Roman" pitchFamily="18" charset="0"/>
              </a:rPr>
              <a:t>Aritmetičko-logička</a:t>
            </a:r>
          </a:p>
          <a:p>
            <a:pPr eaLnBrk="1" hangingPunct="1">
              <a:buClr>
                <a:schemeClr val="hlink"/>
              </a:buClr>
              <a:buSzPct val="75000"/>
              <a:buFont typeface="Marlett" pitchFamily="2" charset="2"/>
              <a:buNone/>
            </a:pPr>
            <a:r>
              <a:rPr lang="sl-SI" sz="2800" b="1">
                <a:solidFill>
                  <a:schemeClr val="accent1"/>
                </a:solidFill>
                <a:latin typeface="Times New Roman" pitchFamily="18" charset="0"/>
              </a:rPr>
              <a:t>   jedinica (ALU)</a:t>
            </a:r>
            <a:endParaRPr lang="sl-SI" sz="2800">
              <a:solidFill>
                <a:schemeClr val="accent1"/>
              </a:solidFill>
              <a:latin typeface="Times New Roman" pitchFamily="18" charset="0"/>
            </a:endParaRPr>
          </a:p>
          <a:p>
            <a:pPr eaLnBrk="1" hangingPunct="1">
              <a:buClr>
                <a:schemeClr val="accent1"/>
              </a:buClr>
              <a:buFont typeface="Wingdings" pitchFamily="2" charset="2"/>
              <a:buChar char="Ø"/>
            </a:pPr>
            <a:r>
              <a:rPr lang="sl-SI" sz="2400" b="1">
                <a:latin typeface="Times New Roman" pitchFamily="18" charset="0"/>
              </a:rPr>
              <a:t>Aritmetičke operacije</a:t>
            </a:r>
          </a:p>
          <a:p>
            <a:pPr lvl="1" eaLnBrk="1" hangingPunct="1">
              <a:buClr>
                <a:schemeClr val="hlink"/>
              </a:buClr>
              <a:buSzPct val="75000"/>
              <a:buFont typeface="Wingdings" pitchFamily="2" charset="2"/>
              <a:buChar char="q"/>
            </a:pPr>
            <a:r>
              <a:rPr lang="sl-SI" sz="2400" b="1">
                <a:solidFill>
                  <a:schemeClr val="accent1"/>
                </a:solidFill>
                <a:latin typeface="Times New Roman" pitchFamily="18" charset="0"/>
              </a:rPr>
              <a:t>Sabiranje,</a:t>
            </a:r>
          </a:p>
          <a:p>
            <a:pPr lvl="1" eaLnBrk="1" hangingPunct="1">
              <a:buClr>
                <a:schemeClr val="hlink"/>
              </a:buClr>
              <a:buSzPct val="75000"/>
              <a:buFont typeface="Wingdings" pitchFamily="2" charset="2"/>
              <a:buNone/>
            </a:pPr>
            <a:r>
              <a:rPr lang="sl-SI" sz="2400" b="1">
                <a:solidFill>
                  <a:schemeClr val="accent1"/>
                </a:solidFill>
                <a:latin typeface="Times New Roman" pitchFamily="18" charset="0"/>
              </a:rPr>
              <a:t>   oduzimanje,</a:t>
            </a:r>
          </a:p>
          <a:p>
            <a:pPr lvl="1" eaLnBrk="1" hangingPunct="1">
              <a:buClr>
                <a:schemeClr val="hlink"/>
              </a:buClr>
              <a:buSzPct val="75000"/>
              <a:buFont typeface="Wingdings" pitchFamily="2" charset="2"/>
              <a:buNone/>
            </a:pPr>
            <a:r>
              <a:rPr lang="sl-SI" sz="2400" b="1">
                <a:solidFill>
                  <a:schemeClr val="accent1"/>
                </a:solidFill>
                <a:latin typeface="Times New Roman" pitchFamily="18" charset="0"/>
              </a:rPr>
              <a:t>   množenje i deljenje</a:t>
            </a:r>
          </a:p>
          <a:p>
            <a:pPr eaLnBrk="1" hangingPunct="1">
              <a:buClr>
                <a:schemeClr val="accent1"/>
              </a:buClr>
              <a:buFont typeface="Wingdings" pitchFamily="2" charset="2"/>
              <a:buNone/>
            </a:pPr>
            <a:r>
              <a:rPr lang="sl-SI" sz="2400" b="1">
                <a:solidFill>
                  <a:schemeClr val="accent1"/>
                </a:solidFill>
                <a:latin typeface="Times New Roman" pitchFamily="18" charset="0"/>
              </a:rPr>
              <a:t>         binarnih i BCD</a:t>
            </a:r>
          </a:p>
          <a:p>
            <a:pPr eaLnBrk="1" hangingPunct="1">
              <a:buClr>
                <a:schemeClr val="accent1"/>
              </a:buClr>
              <a:buFont typeface="Wingdings" pitchFamily="2" charset="2"/>
              <a:buNone/>
            </a:pPr>
            <a:r>
              <a:rPr lang="sl-SI" sz="2400" b="1">
                <a:solidFill>
                  <a:schemeClr val="accent1"/>
                </a:solidFill>
                <a:latin typeface="Times New Roman" pitchFamily="18" charset="0"/>
              </a:rPr>
              <a:t>         brojeva sa pokretnim</a:t>
            </a:r>
          </a:p>
          <a:p>
            <a:pPr eaLnBrk="1" hangingPunct="1">
              <a:buClr>
                <a:schemeClr val="accent1"/>
              </a:buClr>
              <a:buFont typeface="Wingdings" pitchFamily="2" charset="2"/>
              <a:buNone/>
            </a:pPr>
            <a:r>
              <a:rPr lang="sl-SI" sz="2400" b="1">
                <a:solidFill>
                  <a:schemeClr val="accent1"/>
                </a:solidFill>
                <a:latin typeface="Times New Roman" pitchFamily="18" charset="0"/>
              </a:rPr>
              <a:t>         i nepokretnim</a:t>
            </a:r>
          </a:p>
          <a:p>
            <a:pPr eaLnBrk="1" hangingPunct="1">
              <a:buClr>
                <a:schemeClr val="accent1"/>
              </a:buClr>
              <a:buFont typeface="Wingdings" pitchFamily="2" charset="2"/>
              <a:buNone/>
            </a:pPr>
            <a:r>
              <a:rPr lang="sl-SI" sz="2400" b="1">
                <a:solidFill>
                  <a:schemeClr val="accent1"/>
                </a:solidFill>
                <a:latin typeface="Times New Roman" pitchFamily="18" charset="0"/>
              </a:rPr>
              <a:t>         zarezom</a:t>
            </a:r>
          </a:p>
          <a:p>
            <a:pPr eaLnBrk="1" hangingPunct="1">
              <a:buClr>
                <a:schemeClr val="accent1"/>
              </a:buClr>
              <a:buFont typeface="Wingdings" pitchFamily="2" charset="2"/>
              <a:buChar char="Ø"/>
            </a:pPr>
            <a:r>
              <a:rPr lang="sl-SI" sz="2400" b="1">
                <a:latin typeface="Times New Roman" pitchFamily="18" charset="0"/>
              </a:rPr>
              <a:t>Logičke operacije</a:t>
            </a:r>
          </a:p>
          <a:p>
            <a:pPr lvl="1" eaLnBrk="1" hangingPunct="1">
              <a:buClr>
                <a:schemeClr val="hlink"/>
              </a:buClr>
              <a:buSzPct val="75000"/>
              <a:buFont typeface="Wingdings" pitchFamily="2" charset="2"/>
              <a:buChar char="q"/>
            </a:pPr>
            <a:r>
              <a:rPr lang="sl-SI" sz="2400">
                <a:latin typeface="Times New Roman" pitchFamily="18" charset="0"/>
              </a:rPr>
              <a:t> </a:t>
            </a:r>
            <a:r>
              <a:rPr lang="sl-SI" sz="2400" b="1">
                <a:solidFill>
                  <a:schemeClr val="accent1"/>
                </a:solidFill>
                <a:latin typeface="Times New Roman" pitchFamily="18" charset="0"/>
              </a:rPr>
              <a:t>Osnovne logičke</a:t>
            </a:r>
          </a:p>
          <a:p>
            <a:pPr lvl="1" eaLnBrk="1" hangingPunct="1">
              <a:buClr>
                <a:schemeClr val="hlink"/>
              </a:buClr>
              <a:buSzPct val="75000"/>
              <a:buFont typeface="Wingdings" pitchFamily="2" charset="2"/>
              <a:buNone/>
            </a:pPr>
            <a:r>
              <a:rPr lang="sl-SI" sz="2400" b="1">
                <a:solidFill>
                  <a:schemeClr val="accent1"/>
                </a:solidFill>
                <a:latin typeface="Times New Roman" pitchFamily="18" charset="0"/>
              </a:rPr>
              <a:t>    operacije I, ILI,</a:t>
            </a:r>
            <a:endParaRPr lang="en-US" sz="2400" b="1">
              <a:solidFill>
                <a:schemeClr val="accent1"/>
              </a:solidFill>
              <a:latin typeface="Times New Roman" pitchFamily="18" charset="0"/>
            </a:endParaRPr>
          </a:p>
          <a:p>
            <a:pPr lvl="1" eaLnBrk="1" hangingPunct="1">
              <a:buClr>
                <a:schemeClr val="hlink"/>
              </a:buClr>
              <a:buSzPct val="75000"/>
              <a:buFont typeface="Wingdings" pitchFamily="2" charset="2"/>
              <a:buNone/>
            </a:pPr>
            <a:r>
              <a:rPr lang="en-US" sz="2400" b="1">
                <a:solidFill>
                  <a:schemeClr val="accent1"/>
                </a:solidFill>
                <a:latin typeface="Times New Roman" pitchFamily="18" charset="0"/>
              </a:rPr>
              <a:t>    </a:t>
            </a:r>
            <a:r>
              <a:rPr lang="sl-SI" sz="2400" b="1">
                <a:solidFill>
                  <a:schemeClr val="accent1"/>
                </a:solidFill>
                <a:latin typeface="Times New Roman" pitchFamily="18" charset="0"/>
              </a:rPr>
              <a:t>NE...</a:t>
            </a:r>
          </a:p>
          <a:p>
            <a:pPr lvl="1" eaLnBrk="1" hangingPunct="1">
              <a:buClr>
                <a:schemeClr val="hlink"/>
              </a:buClr>
              <a:buSzPct val="75000"/>
              <a:buFont typeface="Wingdings" pitchFamily="2" charset="2"/>
              <a:buChar char="q"/>
            </a:pPr>
            <a:r>
              <a:rPr lang="sl-SI" sz="2400" b="1">
                <a:solidFill>
                  <a:schemeClr val="accent1"/>
                </a:solidFill>
                <a:latin typeface="Times New Roman" pitchFamily="18" charset="0"/>
              </a:rPr>
              <a:t> Pomeranje, rotacija,</a:t>
            </a:r>
          </a:p>
          <a:p>
            <a:pPr lvl="1" eaLnBrk="1" hangingPunct="1">
              <a:buClr>
                <a:schemeClr val="hlink"/>
              </a:buClr>
              <a:buSzPct val="75000"/>
              <a:buFont typeface="Wingdings" pitchFamily="2" charset="2"/>
              <a:buNone/>
            </a:pPr>
            <a:r>
              <a:rPr lang="sl-SI" sz="2400" b="1">
                <a:solidFill>
                  <a:schemeClr val="accent1"/>
                </a:solidFill>
                <a:latin typeface="Times New Roman" pitchFamily="18" charset="0"/>
              </a:rPr>
              <a:t>    komplementiranje</a:t>
            </a:r>
            <a:r>
              <a:rPr lang="sl-SI" sz="2400">
                <a:solidFill>
                  <a:schemeClr val="accent1"/>
                </a:solidFill>
                <a:latin typeface="Times New Roman" pitchFamily="18" charset="0"/>
              </a:rPr>
              <a:t>,...</a:t>
            </a:r>
            <a:endParaRPr lang="sl-SI" sz="2000" b="1">
              <a:solidFill>
                <a:schemeClr val="accent1"/>
              </a:solidFill>
              <a:latin typeface="Times New Roman" pitchFamily="18" charset="0"/>
            </a:endParaRPr>
          </a:p>
        </p:txBody>
      </p:sp>
      <p:sp>
        <p:nvSpPr>
          <p:cNvPr id="71685" name="Rectangle 5"/>
          <p:cNvSpPr>
            <a:spLocks noChangeArrowheads="1"/>
          </p:cNvSpPr>
          <p:nvPr/>
        </p:nvSpPr>
        <p:spPr bwMode="auto">
          <a:xfrm>
            <a:off x="5648325" y="2133600"/>
            <a:ext cx="1504950" cy="914400"/>
          </a:xfrm>
          <a:prstGeom prst="rect">
            <a:avLst/>
          </a:prstGeom>
          <a:solidFill>
            <a:schemeClr val="bg1"/>
          </a:solidFill>
          <a:ln w="28575">
            <a:solidFill>
              <a:schemeClr val="accent1"/>
            </a:solidFill>
            <a:miter lim="800000"/>
            <a:headEnd/>
            <a:tailEnd/>
          </a:ln>
          <a:effectLst/>
        </p:spPr>
        <p:txBody>
          <a:bodyPr wrap="none" anchor="ctr"/>
          <a:lstStyle/>
          <a:p>
            <a:pPr algn="ctr" eaLnBrk="1" hangingPunct="1"/>
            <a:r>
              <a:rPr lang="sr-Latn-CS" sz="2000" b="1">
                <a:solidFill>
                  <a:schemeClr val="hlink"/>
                </a:solidFill>
                <a:latin typeface="Arial" charset="0"/>
              </a:rPr>
              <a:t>ALU</a:t>
            </a:r>
          </a:p>
          <a:p>
            <a:pPr algn="ctr" eaLnBrk="1" hangingPunct="1"/>
            <a:r>
              <a:rPr lang="sr-Latn-CS" sz="2000" b="1">
                <a:solidFill>
                  <a:schemeClr val="hlink"/>
                </a:solidFill>
                <a:latin typeface="Arial" charset="0"/>
              </a:rPr>
              <a:t>registri</a:t>
            </a:r>
            <a:endParaRPr lang="en-US" sz="2000" b="1">
              <a:solidFill>
                <a:schemeClr val="hlink"/>
              </a:solidFill>
              <a:latin typeface="Arial" charset="0"/>
            </a:endParaRPr>
          </a:p>
        </p:txBody>
      </p:sp>
      <p:sp>
        <p:nvSpPr>
          <p:cNvPr id="71686" name="Rectangle 6"/>
          <p:cNvSpPr>
            <a:spLocks noChangeArrowheads="1"/>
          </p:cNvSpPr>
          <p:nvPr/>
        </p:nvSpPr>
        <p:spPr bwMode="auto">
          <a:xfrm>
            <a:off x="5680075" y="4295775"/>
            <a:ext cx="1381125" cy="895350"/>
          </a:xfrm>
          <a:prstGeom prst="rect">
            <a:avLst/>
          </a:prstGeom>
          <a:solidFill>
            <a:schemeClr val="bg1"/>
          </a:solidFill>
          <a:ln w="28575">
            <a:solidFill>
              <a:schemeClr val="accent1"/>
            </a:solidFill>
            <a:miter lim="800000"/>
            <a:headEnd/>
            <a:tailEnd/>
          </a:ln>
          <a:effectLst/>
        </p:spPr>
        <p:txBody>
          <a:bodyPr wrap="none" anchor="ctr"/>
          <a:lstStyle/>
          <a:p>
            <a:pPr algn="ctr" eaLnBrk="1" hangingPunct="1"/>
            <a:r>
              <a:rPr lang="sr-Latn-CS" b="1">
                <a:solidFill>
                  <a:schemeClr val="hlink"/>
                </a:solidFill>
                <a:latin typeface="Arial" charset="0"/>
              </a:rPr>
              <a:t>ALU</a:t>
            </a:r>
          </a:p>
          <a:p>
            <a:pPr algn="ctr" eaLnBrk="1" hangingPunct="1"/>
            <a:r>
              <a:rPr lang="sr-Latn-CS" b="1">
                <a:solidFill>
                  <a:schemeClr val="hlink"/>
                </a:solidFill>
                <a:latin typeface="Arial" charset="0"/>
              </a:rPr>
              <a:t>kontrolna</a:t>
            </a:r>
          </a:p>
          <a:p>
            <a:pPr algn="ctr" eaLnBrk="1" hangingPunct="1"/>
            <a:r>
              <a:rPr lang="sr-Latn-CS" b="1">
                <a:solidFill>
                  <a:schemeClr val="hlink"/>
                </a:solidFill>
                <a:latin typeface="Arial" charset="0"/>
              </a:rPr>
              <a:t> logika</a:t>
            </a:r>
            <a:endParaRPr lang="en-US" b="1">
              <a:solidFill>
                <a:schemeClr val="hlink"/>
              </a:solidFill>
              <a:latin typeface="Arial" charset="0"/>
            </a:endParaRPr>
          </a:p>
        </p:txBody>
      </p:sp>
      <p:sp>
        <p:nvSpPr>
          <p:cNvPr id="71687" name="Rectangle 7"/>
          <p:cNvSpPr>
            <a:spLocks noChangeArrowheads="1"/>
          </p:cNvSpPr>
          <p:nvPr/>
        </p:nvSpPr>
        <p:spPr bwMode="auto">
          <a:xfrm>
            <a:off x="3800475" y="5562600"/>
            <a:ext cx="1466850" cy="819150"/>
          </a:xfrm>
          <a:prstGeom prst="rect">
            <a:avLst/>
          </a:prstGeom>
          <a:solidFill>
            <a:schemeClr val="bg1"/>
          </a:solidFill>
          <a:ln w="28575">
            <a:solidFill>
              <a:schemeClr val="accent1"/>
            </a:solidFill>
            <a:miter lim="800000"/>
            <a:headEnd/>
            <a:tailEnd/>
          </a:ln>
          <a:effectLst/>
        </p:spPr>
        <p:txBody>
          <a:bodyPr wrap="none" anchor="ctr"/>
          <a:lstStyle/>
          <a:p>
            <a:pPr algn="ctr" eaLnBrk="1" hangingPunct="1"/>
            <a:r>
              <a:rPr lang="sr-Latn-CS" sz="1600" b="1">
                <a:solidFill>
                  <a:schemeClr val="hlink"/>
                </a:solidFill>
                <a:latin typeface="Arial" charset="0"/>
              </a:rPr>
              <a:t>LOGIČKE</a:t>
            </a:r>
          </a:p>
          <a:p>
            <a:pPr algn="ctr" eaLnBrk="1" hangingPunct="1"/>
            <a:r>
              <a:rPr lang="sr-Latn-CS" sz="1600" b="1">
                <a:solidFill>
                  <a:schemeClr val="hlink"/>
                </a:solidFill>
                <a:latin typeface="Arial" charset="0"/>
              </a:rPr>
              <a:t>OPERACIJE</a:t>
            </a:r>
            <a:endParaRPr lang="en-US" sz="1600" b="1">
              <a:solidFill>
                <a:schemeClr val="hlink"/>
              </a:solidFill>
              <a:latin typeface="Arial" charset="0"/>
            </a:endParaRPr>
          </a:p>
        </p:txBody>
      </p:sp>
      <p:sp>
        <p:nvSpPr>
          <p:cNvPr id="71688" name="Rectangle 8"/>
          <p:cNvSpPr>
            <a:spLocks noChangeArrowheads="1"/>
          </p:cNvSpPr>
          <p:nvPr/>
        </p:nvSpPr>
        <p:spPr bwMode="auto">
          <a:xfrm>
            <a:off x="7543800" y="5591175"/>
            <a:ext cx="1485900" cy="828675"/>
          </a:xfrm>
          <a:prstGeom prst="rect">
            <a:avLst/>
          </a:prstGeom>
          <a:solidFill>
            <a:schemeClr val="bg1"/>
          </a:solidFill>
          <a:ln w="28575">
            <a:solidFill>
              <a:schemeClr val="accent1"/>
            </a:solidFill>
            <a:miter lim="800000"/>
            <a:headEnd/>
            <a:tailEnd/>
          </a:ln>
          <a:effectLst/>
        </p:spPr>
        <p:txBody>
          <a:bodyPr wrap="none" anchor="ctr"/>
          <a:lstStyle/>
          <a:p>
            <a:pPr algn="ctr" eaLnBrk="1" hangingPunct="1"/>
            <a:r>
              <a:rPr lang="sr-Latn-CS" sz="1600" b="1">
                <a:solidFill>
                  <a:schemeClr val="hlink"/>
                </a:solidFill>
                <a:latin typeface="Arial" charset="0"/>
              </a:rPr>
              <a:t>ARITMETIČKE</a:t>
            </a:r>
          </a:p>
          <a:p>
            <a:pPr algn="ctr" eaLnBrk="1" hangingPunct="1"/>
            <a:r>
              <a:rPr lang="sr-Latn-CS" sz="1600" b="1">
                <a:solidFill>
                  <a:schemeClr val="hlink"/>
                </a:solidFill>
                <a:latin typeface="Arial" charset="0"/>
              </a:rPr>
              <a:t>OPERACIJE</a:t>
            </a:r>
            <a:endParaRPr lang="en-US" sz="1600" b="1">
              <a:solidFill>
                <a:schemeClr val="hlink"/>
              </a:solidFill>
              <a:latin typeface="Arial" charset="0"/>
            </a:endParaRPr>
          </a:p>
        </p:txBody>
      </p:sp>
      <p:sp>
        <p:nvSpPr>
          <p:cNvPr id="71689" name="Line 9"/>
          <p:cNvSpPr>
            <a:spLocks noChangeShapeType="1"/>
          </p:cNvSpPr>
          <p:nvPr/>
        </p:nvSpPr>
        <p:spPr bwMode="auto">
          <a:xfrm flipH="1">
            <a:off x="5429250" y="4752975"/>
            <a:ext cx="238125" cy="0"/>
          </a:xfrm>
          <a:prstGeom prst="line">
            <a:avLst/>
          </a:prstGeom>
          <a:noFill/>
          <a:ln w="28575">
            <a:solidFill>
              <a:schemeClr val="accent1"/>
            </a:solidFill>
            <a:round/>
            <a:headEnd/>
            <a:tailEnd/>
          </a:ln>
          <a:effectLst/>
        </p:spPr>
        <p:txBody>
          <a:bodyPr wrap="none"/>
          <a:lstStyle/>
          <a:p>
            <a:endParaRPr lang="en-US"/>
          </a:p>
        </p:txBody>
      </p:sp>
      <p:sp>
        <p:nvSpPr>
          <p:cNvPr id="71690" name="Line 10"/>
          <p:cNvSpPr>
            <a:spLocks noChangeShapeType="1"/>
          </p:cNvSpPr>
          <p:nvPr/>
        </p:nvSpPr>
        <p:spPr bwMode="auto">
          <a:xfrm>
            <a:off x="5419725" y="4762500"/>
            <a:ext cx="19050" cy="1190625"/>
          </a:xfrm>
          <a:prstGeom prst="line">
            <a:avLst/>
          </a:prstGeom>
          <a:noFill/>
          <a:ln w="28575">
            <a:solidFill>
              <a:schemeClr val="accent1"/>
            </a:solidFill>
            <a:round/>
            <a:headEnd/>
            <a:tailEnd/>
          </a:ln>
          <a:effectLst/>
        </p:spPr>
        <p:txBody>
          <a:bodyPr wrap="none"/>
          <a:lstStyle/>
          <a:p>
            <a:endParaRPr lang="en-US"/>
          </a:p>
        </p:txBody>
      </p:sp>
      <p:sp>
        <p:nvSpPr>
          <p:cNvPr id="71691" name="Line 11"/>
          <p:cNvSpPr>
            <a:spLocks noChangeShapeType="1"/>
          </p:cNvSpPr>
          <p:nvPr/>
        </p:nvSpPr>
        <p:spPr bwMode="auto">
          <a:xfrm flipH="1">
            <a:off x="5276850" y="5962650"/>
            <a:ext cx="161925" cy="0"/>
          </a:xfrm>
          <a:prstGeom prst="line">
            <a:avLst/>
          </a:prstGeom>
          <a:noFill/>
          <a:ln w="28575">
            <a:solidFill>
              <a:schemeClr val="accent1"/>
            </a:solidFill>
            <a:round/>
            <a:headEnd/>
            <a:tailEnd type="triangle" w="med" len="med"/>
          </a:ln>
          <a:effectLst/>
        </p:spPr>
        <p:txBody>
          <a:bodyPr wrap="none"/>
          <a:lstStyle/>
          <a:p>
            <a:endParaRPr lang="en-US"/>
          </a:p>
        </p:txBody>
      </p:sp>
      <p:sp>
        <p:nvSpPr>
          <p:cNvPr id="71692" name="Line 12"/>
          <p:cNvSpPr>
            <a:spLocks noChangeShapeType="1"/>
          </p:cNvSpPr>
          <p:nvPr/>
        </p:nvSpPr>
        <p:spPr bwMode="auto">
          <a:xfrm flipH="1">
            <a:off x="7058025" y="4791075"/>
            <a:ext cx="314325" cy="9525"/>
          </a:xfrm>
          <a:prstGeom prst="line">
            <a:avLst/>
          </a:prstGeom>
          <a:noFill/>
          <a:ln w="28575">
            <a:solidFill>
              <a:schemeClr val="accent1"/>
            </a:solidFill>
            <a:round/>
            <a:headEnd/>
            <a:tailEnd/>
          </a:ln>
          <a:effectLst/>
        </p:spPr>
        <p:txBody>
          <a:bodyPr wrap="none"/>
          <a:lstStyle/>
          <a:p>
            <a:endParaRPr lang="en-US"/>
          </a:p>
        </p:txBody>
      </p:sp>
      <p:sp>
        <p:nvSpPr>
          <p:cNvPr id="71693" name="Line 13"/>
          <p:cNvSpPr>
            <a:spLocks noChangeShapeType="1"/>
          </p:cNvSpPr>
          <p:nvPr/>
        </p:nvSpPr>
        <p:spPr bwMode="auto">
          <a:xfrm>
            <a:off x="7372350" y="4791075"/>
            <a:ext cx="9525" cy="1190625"/>
          </a:xfrm>
          <a:prstGeom prst="line">
            <a:avLst/>
          </a:prstGeom>
          <a:noFill/>
          <a:ln w="28575">
            <a:solidFill>
              <a:schemeClr val="accent1"/>
            </a:solidFill>
            <a:round/>
            <a:headEnd/>
            <a:tailEnd/>
          </a:ln>
          <a:effectLst/>
        </p:spPr>
        <p:txBody>
          <a:bodyPr wrap="none"/>
          <a:lstStyle/>
          <a:p>
            <a:endParaRPr lang="en-US"/>
          </a:p>
        </p:txBody>
      </p:sp>
      <p:sp>
        <p:nvSpPr>
          <p:cNvPr id="71694" name="Line 14"/>
          <p:cNvSpPr>
            <a:spLocks noChangeShapeType="1"/>
          </p:cNvSpPr>
          <p:nvPr/>
        </p:nvSpPr>
        <p:spPr bwMode="auto">
          <a:xfrm flipH="1">
            <a:off x="7372350" y="5991225"/>
            <a:ext cx="161925" cy="0"/>
          </a:xfrm>
          <a:prstGeom prst="line">
            <a:avLst/>
          </a:prstGeom>
          <a:noFill/>
          <a:ln w="28575">
            <a:solidFill>
              <a:schemeClr val="accent1"/>
            </a:solidFill>
            <a:round/>
            <a:headEnd type="triangle" w="med" len="med"/>
            <a:tailEnd/>
          </a:ln>
          <a:effectLst/>
        </p:spPr>
        <p:txBody>
          <a:bodyPr wrap="none"/>
          <a:lstStyle/>
          <a:p>
            <a:endParaRPr lang="en-US"/>
          </a:p>
        </p:txBody>
      </p:sp>
      <p:sp>
        <p:nvSpPr>
          <p:cNvPr id="71695" name="AutoShape 15"/>
          <p:cNvSpPr>
            <a:spLocks noChangeArrowheads="1"/>
          </p:cNvSpPr>
          <p:nvPr/>
        </p:nvSpPr>
        <p:spPr bwMode="auto">
          <a:xfrm>
            <a:off x="5848350" y="1162050"/>
            <a:ext cx="361950" cy="976313"/>
          </a:xfrm>
          <a:prstGeom prst="upArrow">
            <a:avLst>
              <a:gd name="adj1" fmla="val 50000"/>
              <a:gd name="adj2" fmla="val 67434"/>
            </a:avLst>
          </a:prstGeom>
          <a:solidFill>
            <a:schemeClr val="accent1"/>
          </a:solidFill>
          <a:ln w="9525">
            <a:solidFill>
              <a:schemeClr val="accent1"/>
            </a:solidFill>
            <a:miter lim="800000"/>
            <a:headEnd/>
            <a:tailEnd/>
          </a:ln>
          <a:effectLst/>
        </p:spPr>
        <p:txBody>
          <a:bodyPr vert="eaVert" wrap="none" anchor="ctr"/>
          <a:lstStyle/>
          <a:p>
            <a:endParaRPr lang="en-US"/>
          </a:p>
        </p:txBody>
      </p:sp>
      <p:sp>
        <p:nvSpPr>
          <p:cNvPr id="71696" name="AutoShape 16"/>
          <p:cNvSpPr>
            <a:spLocks noChangeArrowheads="1"/>
          </p:cNvSpPr>
          <p:nvPr/>
        </p:nvSpPr>
        <p:spPr bwMode="auto">
          <a:xfrm>
            <a:off x="6581775" y="1162050"/>
            <a:ext cx="371475" cy="976313"/>
          </a:xfrm>
          <a:prstGeom prst="downArrow">
            <a:avLst>
              <a:gd name="adj1" fmla="val 50000"/>
              <a:gd name="adj2" fmla="val 65705"/>
            </a:avLst>
          </a:prstGeom>
          <a:solidFill>
            <a:schemeClr val="accent1"/>
          </a:solidFill>
          <a:ln w="9525">
            <a:solidFill>
              <a:schemeClr val="accent1"/>
            </a:solidFill>
            <a:miter lim="800000"/>
            <a:headEnd/>
            <a:tailEnd/>
          </a:ln>
          <a:effectLst/>
        </p:spPr>
        <p:txBody>
          <a:bodyPr vert="eaVert" wrap="none" anchor="ctr"/>
          <a:lstStyle/>
          <a:p>
            <a:endParaRPr lang="en-US"/>
          </a:p>
        </p:txBody>
      </p:sp>
      <p:sp>
        <p:nvSpPr>
          <p:cNvPr id="71697" name="AutoShape 17"/>
          <p:cNvSpPr>
            <a:spLocks noChangeArrowheads="1"/>
          </p:cNvSpPr>
          <p:nvPr/>
        </p:nvSpPr>
        <p:spPr bwMode="auto">
          <a:xfrm rot="16200000">
            <a:off x="6444456" y="3099594"/>
            <a:ext cx="3195638" cy="1790700"/>
          </a:xfrm>
          <a:custGeom>
            <a:avLst/>
            <a:gdLst>
              <a:gd name="G0" fmla="+- 18639 0 0"/>
              <a:gd name="G1" fmla="+- 20754 0 0"/>
              <a:gd name="G2" fmla="+- 3217 0 0"/>
              <a:gd name="G3" fmla="*/ 18639 1 2"/>
              <a:gd name="G4" fmla="+- G3 10800 0"/>
              <a:gd name="G5" fmla="+- 21600 18639 20754"/>
              <a:gd name="G6" fmla="+- 20754 3217 0"/>
              <a:gd name="G7" fmla="*/ G6 1 2"/>
              <a:gd name="G8" fmla="*/ 20754 2 1"/>
              <a:gd name="G9" fmla="+- G8 0 21600"/>
              <a:gd name="G10" fmla="*/ 21600 G0 G1"/>
              <a:gd name="G11" fmla="*/ 21600 G4 G1"/>
              <a:gd name="G12" fmla="*/ 21600 G5 G1"/>
              <a:gd name="G13" fmla="*/ 21600 G7 G1"/>
              <a:gd name="G14" fmla="*/ 20754 1 2"/>
              <a:gd name="G15" fmla="+- G5 0 G4"/>
              <a:gd name="G16" fmla="+- G0 0 G4"/>
              <a:gd name="G17" fmla="*/ G2 G15 G16"/>
              <a:gd name="T0" fmla="*/ 20120 w 21600"/>
              <a:gd name="T1" fmla="*/ 0 h 21600"/>
              <a:gd name="T2" fmla="*/ 18639 w 21600"/>
              <a:gd name="T3" fmla="*/ 3217 h 21600"/>
              <a:gd name="T4" fmla="*/ 0 w 21600"/>
              <a:gd name="T5" fmla="*/ 20940 h 21600"/>
              <a:gd name="T6" fmla="*/ 10377 w 21600"/>
              <a:gd name="T7" fmla="*/ 21600 h 21600"/>
              <a:gd name="T8" fmla="*/ 20754 w 21600"/>
              <a:gd name="T9" fmla="*/ 12475 h 21600"/>
              <a:gd name="T10" fmla="*/ 21600 w 21600"/>
              <a:gd name="T11" fmla="*/ 3217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120" y="0"/>
                </a:moveTo>
                <a:lnTo>
                  <a:pt x="18639" y="3217"/>
                </a:lnTo>
                <a:lnTo>
                  <a:pt x="19485" y="3217"/>
                </a:lnTo>
                <a:lnTo>
                  <a:pt x="19485" y="20279"/>
                </a:lnTo>
                <a:lnTo>
                  <a:pt x="0" y="20279"/>
                </a:lnTo>
                <a:lnTo>
                  <a:pt x="0" y="21600"/>
                </a:lnTo>
                <a:lnTo>
                  <a:pt x="20754" y="21600"/>
                </a:lnTo>
                <a:lnTo>
                  <a:pt x="20754" y="3217"/>
                </a:lnTo>
                <a:lnTo>
                  <a:pt x="21600" y="3217"/>
                </a:lnTo>
                <a:close/>
              </a:path>
            </a:pathLst>
          </a:custGeom>
          <a:solidFill>
            <a:schemeClr val="accent1"/>
          </a:solidFill>
          <a:ln w="9525">
            <a:solidFill>
              <a:schemeClr val="accent1"/>
            </a:solidFill>
            <a:miter lim="800000"/>
            <a:headEnd/>
            <a:tailEnd/>
          </a:ln>
          <a:effectLst/>
        </p:spPr>
        <p:txBody>
          <a:bodyPr wrap="none" anchor="ctr"/>
          <a:lstStyle/>
          <a:p>
            <a:endParaRPr lang="en-US"/>
          </a:p>
        </p:txBody>
      </p:sp>
      <p:sp>
        <p:nvSpPr>
          <p:cNvPr id="71698" name="AutoShape 18"/>
          <p:cNvSpPr>
            <a:spLocks noChangeArrowheads="1"/>
          </p:cNvSpPr>
          <p:nvPr/>
        </p:nvSpPr>
        <p:spPr bwMode="auto">
          <a:xfrm rot="5400000" flipH="1">
            <a:off x="3177381" y="3071019"/>
            <a:ext cx="3195638" cy="1790700"/>
          </a:xfrm>
          <a:custGeom>
            <a:avLst/>
            <a:gdLst>
              <a:gd name="G0" fmla="+- 18639 0 0"/>
              <a:gd name="G1" fmla="+- 20754 0 0"/>
              <a:gd name="G2" fmla="+- 3217 0 0"/>
              <a:gd name="G3" fmla="*/ 18639 1 2"/>
              <a:gd name="G4" fmla="+- G3 10800 0"/>
              <a:gd name="G5" fmla="+- 21600 18639 20754"/>
              <a:gd name="G6" fmla="+- 20754 3217 0"/>
              <a:gd name="G7" fmla="*/ G6 1 2"/>
              <a:gd name="G8" fmla="*/ 20754 2 1"/>
              <a:gd name="G9" fmla="+- G8 0 21600"/>
              <a:gd name="G10" fmla="*/ 21600 G0 G1"/>
              <a:gd name="G11" fmla="*/ 21600 G4 G1"/>
              <a:gd name="G12" fmla="*/ 21600 G5 G1"/>
              <a:gd name="G13" fmla="*/ 21600 G7 G1"/>
              <a:gd name="G14" fmla="*/ 20754 1 2"/>
              <a:gd name="G15" fmla="+- G5 0 G4"/>
              <a:gd name="G16" fmla="+- G0 0 G4"/>
              <a:gd name="G17" fmla="*/ G2 G15 G16"/>
              <a:gd name="T0" fmla="*/ 20120 w 21600"/>
              <a:gd name="T1" fmla="*/ 0 h 21600"/>
              <a:gd name="T2" fmla="*/ 18639 w 21600"/>
              <a:gd name="T3" fmla="*/ 3217 h 21600"/>
              <a:gd name="T4" fmla="*/ 0 w 21600"/>
              <a:gd name="T5" fmla="*/ 20940 h 21600"/>
              <a:gd name="T6" fmla="*/ 10377 w 21600"/>
              <a:gd name="T7" fmla="*/ 21600 h 21600"/>
              <a:gd name="T8" fmla="*/ 20754 w 21600"/>
              <a:gd name="T9" fmla="*/ 12475 h 21600"/>
              <a:gd name="T10" fmla="*/ 21600 w 21600"/>
              <a:gd name="T11" fmla="*/ 3217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120" y="0"/>
                </a:moveTo>
                <a:lnTo>
                  <a:pt x="18639" y="3217"/>
                </a:lnTo>
                <a:lnTo>
                  <a:pt x="19485" y="3217"/>
                </a:lnTo>
                <a:lnTo>
                  <a:pt x="19485" y="20279"/>
                </a:lnTo>
                <a:lnTo>
                  <a:pt x="0" y="20279"/>
                </a:lnTo>
                <a:lnTo>
                  <a:pt x="0" y="21600"/>
                </a:lnTo>
                <a:lnTo>
                  <a:pt x="20754" y="21600"/>
                </a:lnTo>
                <a:lnTo>
                  <a:pt x="20754" y="3217"/>
                </a:lnTo>
                <a:lnTo>
                  <a:pt x="21600" y="3217"/>
                </a:lnTo>
                <a:close/>
              </a:path>
            </a:pathLst>
          </a:custGeom>
          <a:solidFill>
            <a:schemeClr val="accent1"/>
          </a:solidFill>
          <a:ln w="9525">
            <a:solidFill>
              <a:schemeClr val="accent1"/>
            </a:solidFill>
            <a:miter lim="800000"/>
            <a:headEnd/>
            <a:tailEnd/>
          </a:ln>
          <a:effectLst/>
        </p:spPr>
        <p:txBody>
          <a:bodyPr wrap="none" anchor="ctr"/>
          <a:lstStyle/>
          <a:p>
            <a:endParaRPr lang="en-US"/>
          </a:p>
        </p:txBody>
      </p:sp>
      <p:sp>
        <p:nvSpPr>
          <p:cNvPr id="71699" name="AutoShape 19"/>
          <p:cNvSpPr>
            <a:spLocks noChangeArrowheads="1"/>
          </p:cNvSpPr>
          <p:nvPr/>
        </p:nvSpPr>
        <p:spPr bwMode="auto">
          <a:xfrm flipH="1" flipV="1">
            <a:off x="4124325" y="3305175"/>
            <a:ext cx="1957388" cy="2266950"/>
          </a:xfrm>
          <a:custGeom>
            <a:avLst/>
            <a:gdLst>
              <a:gd name="G0" fmla="+- 16449 0 0"/>
              <a:gd name="G1" fmla="+- 19830 0 0"/>
              <a:gd name="G2" fmla="+- 3040 0 0"/>
              <a:gd name="G3" fmla="*/ 16449 1 2"/>
              <a:gd name="G4" fmla="+- G3 10800 0"/>
              <a:gd name="G5" fmla="+- 21600 16449 19830"/>
              <a:gd name="G6" fmla="+- 19830 3040 0"/>
              <a:gd name="G7" fmla="*/ G6 1 2"/>
              <a:gd name="G8" fmla="*/ 19830 2 1"/>
              <a:gd name="G9" fmla="+- G8 0 21600"/>
              <a:gd name="G10" fmla="*/ 21600 G0 G1"/>
              <a:gd name="G11" fmla="*/ 21600 G4 G1"/>
              <a:gd name="G12" fmla="*/ 21600 G5 G1"/>
              <a:gd name="G13" fmla="*/ 21600 G7 G1"/>
              <a:gd name="G14" fmla="*/ 19830 1 2"/>
              <a:gd name="G15" fmla="+- G5 0 G4"/>
              <a:gd name="G16" fmla="+- G0 0 G4"/>
              <a:gd name="G17" fmla="*/ G2 G15 G16"/>
              <a:gd name="T0" fmla="*/ 19025 w 21600"/>
              <a:gd name="T1" fmla="*/ 0 h 21600"/>
              <a:gd name="T2" fmla="*/ 16449 w 21600"/>
              <a:gd name="T3" fmla="*/ 3040 h 21600"/>
              <a:gd name="T4" fmla="*/ 0 w 21600"/>
              <a:gd name="T5" fmla="*/ 20723 h 21600"/>
              <a:gd name="T6" fmla="*/ 9915 w 21600"/>
              <a:gd name="T7" fmla="*/ 21600 h 21600"/>
              <a:gd name="T8" fmla="*/ 19830 w 21600"/>
              <a:gd name="T9" fmla="*/ 12456 h 21600"/>
              <a:gd name="T10" fmla="*/ 21600 w 21600"/>
              <a:gd name="T11" fmla="*/ 304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025" y="0"/>
                </a:moveTo>
                <a:lnTo>
                  <a:pt x="16449" y="3040"/>
                </a:lnTo>
                <a:lnTo>
                  <a:pt x="18219" y="3040"/>
                </a:lnTo>
                <a:lnTo>
                  <a:pt x="18219" y="19845"/>
                </a:lnTo>
                <a:lnTo>
                  <a:pt x="0" y="19845"/>
                </a:lnTo>
                <a:lnTo>
                  <a:pt x="0" y="21600"/>
                </a:lnTo>
                <a:lnTo>
                  <a:pt x="19830" y="21600"/>
                </a:lnTo>
                <a:lnTo>
                  <a:pt x="19830" y="3040"/>
                </a:lnTo>
                <a:lnTo>
                  <a:pt x="21600" y="3040"/>
                </a:lnTo>
                <a:close/>
              </a:path>
            </a:pathLst>
          </a:custGeom>
          <a:solidFill>
            <a:schemeClr val="accent1"/>
          </a:solidFill>
          <a:ln w="9525">
            <a:solidFill>
              <a:schemeClr val="accent1"/>
            </a:solidFill>
            <a:miter lim="800000"/>
            <a:headEnd/>
            <a:tailEnd/>
          </a:ln>
          <a:effectLst/>
        </p:spPr>
        <p:txBody>
          <a:bodyPr wrap="none" anchor="ctr"/>
          <a:lstStyle/>
          <a:p>
            <a:endParaRPr lang="en-US"/>
          </a:p>
        </p:txBody>
      </p:sp>
      <p:sp>
        <p:nvSpPr>
          <p:cNvPr id="71700" name="Rectangle 20"/>
          <p:cNvSpPr>
            <a:spLocks noChangeArrowheads="1"/>
          </p:cNvSpPr>
          <p:nvPr/>
        </p:nvSpPr>
        <p:spPr bwMode="auto">
          <a:xfrm>
            <a:off x="6067425" y="3057525"/>
            <a:ext cx="161925" cy="428625"/>
          </a:xfrm>
          <a:prstGeom prst="rect">
            <a:avLst/>
          </a:prstGeom>
          <a:solidFill>
            <a:schemeClr val="accent1"/>
          </a:solidFill>
          <a:ln w="9525">
            <a:solidFill>
              <a:schemeClr val="accent1"/>
            </a:solidFill>
            <a:miter lim="800000"/>
            <a:headEnd/>
            <a:tailEnd/>
          </a:ln>
          <a:effectLst/>
        </p:spPr>
        <p:txBody>
          <a:bodyPr wrap="none" anchor="ctr"/>
          <a:lstStyle/>
          <a:p>
            <a:endParaRPr lang="en-US"/>
          </a:p>
        </p:txBody>
      </p:sp>
      <p:sp>
        <p:nvSpPr>
          <p:cNvPr id="71701" name="AutoShape 21"/>
          <p:cNvSpPr>
            <a:spLocks noChangeArrowheads="1"/>
          </p:cNvSpPr>
          <p:nvPr/>
        </p:nvSpPr>
        <p:spPr bwMode="auto">
          <a:xfrm flipH="1" flipV="1">
            <a:off x="4629150" y="3629025"/>
            <a:ext cx="1957388" cy="1933575"/>
          </a:xfrm>
          <a:custGeom>
            <a:avLst/>
            <a:gdLst>
              <a:gd name="G0" fmla="+- 16449 0 0"/>
              <a:gd name="G1" fmla="+- 19830 0 0"/>
              <a:gd name="G2" fmla="+- 3040 0 0"/>
              <a:gd name="G3" fmla="*/ 16449 1 2"/>
              <a:gd name="G4" fmla="+- G3 10800 0"/>
              <a:gd name="G5" fmla="+- 21600 16449 19830"/>
              <a:gd name="G6" fmla="+- 19830 3040 0"/>
              <a:gd name="G7" fmla="*/ G6 1 2"/>
              <a:gd name="G8" fmla="*/ 19830 2 1"/>
              <a:gd name="G9" fmla="+- G8 0 21600"/>
              <a:gd name="G10" fmla="*/ 21600 G0 G1"/>
              <a:gd name="G11" fmla="*/ 21600 G4 G1"/>
              <a:gd name="G12" fmla="*/ 21600 G5 G1"/>
              <a:gd name="G13" fmla="*/ 21600 G7 G1"/>
              <a:gd name="G14" fmla="*/ 19830 1 2"/>
              <a:gd name="G15" fmla="+- G5 0 G4"/>
              <a:gd name="G16" fmla="+- G0 0 G4"/>
              <a:gd name="G17" fmla="*/ G2 G15 G16"/>
              <a:gd name="T0" fmla="*/ 19025 w 21600"/>
              <a:gd name="T1" fmla="*/ 0 h 21600"/>
              <a:gd name="T2" fmla="*/ 16449 w 21600"/>
              <a:gd name="T3" fmla="*/ 3040 h 21600"/>
              <a:gd name="T4" fmla="*/ 0 w 21600"/>
              <a:gd name="T5" fmla="*/ 20723 h 21600"/>
              <a:gd name="T6" fmla="*/ 9915 w 21600"/>
              <a:gd name="T7" fmla="*/ 21600 h 21600"/>
              <a:gd name="T8" fmla="*/ 19830 w 21600"/>
              <a:gd name="T9" fmla="*/ 12456 h 21600"/>
              <a:gd name="T10" fmla="*/ 21600 w 21600"/>
              <a:gd name="T11" fmla="*/ 304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025" y="0"/>
                </a:moveTo>
                <a:lnTo>
                  <a:pt x="16449" y="3040"/>
                </a:lnTo>
                <a:lnTo>
                  <a:pt x="18219" y="3040"/>
                </a:lnTo>
                <a:lnTo>
                  <a:pt x="18219" y="19845"/>
                </a:lnTo>
                <a:lnTo>
                  <a:pt x="0" y="19845"/>
                </a:lnTo>
                <a:lnTo>
                  <a:pt x="0" y="21600"/>
                </a:lnTo>
                <a:lnTo>
                  <a:pt x="19830" y="21600"/>
                </a:lnTo>
                <a:lnTo>
                  <a:pt x="19830" y="3040"/>
                </a:lnTo>
                <a:lnTo>
                  <a:pt x="21600" y="3040"/>
                </a:lnTo>
                <a:close/>
              </a:path>
            </a:pathLst>
          </a:custGeom>
          <a:solidFill>
            <a:schemeClr val="accent1"/>
          </a:solidFill>
          <a:ln w="9525">
            <a:solidFill>
              <a:schemeClr val="accent1"/>
            </a:solidFill>
            <a:miter lim="800000"/>
            <a:headEnd/>
            <a:tailEnd/>
          </a:ln>
          <a:effectLst/>
        </p:spPr>
        <p:txBody>
          <a:bodyPr wrap="none" anchor="ctr"/>
          <a:lstStyle/>
          <a:p>
            <a:endParaRPr lang="en-US"/>
          </a:p>
        </p:txBody>
      </p:sp>
      <p:sp>
        <p:nvSpPr>
          <p:cNvPr id="71702" name="Rectangle 22"/>
          <p:cNvSpPr>
            <a:spLocks noChangeArrowheads="1"/>
          </p:cNvSpPr>
          <p:nvPr/>
        </p:nvSpPr>
        <p:spPr bwMode="auto">
          <a:xfrm>
            <a:off x="6581775" y="3048000"/>
            <a:ext cx="142875" cy="733425"/>
          </a:xfrm>
          <a:prstGeom prst="rect">
            <a:avLst/>
          </a:prstGeom>
          <a:solidFill>
            <a:schemeClr val="accent1"/>
          </a:solidFill>
          <a:ln w="9525">
            <a:solidFill>
              <a:schemeClr val="accent1"/>
            </a:solidFill>
            <a:miter lim="800000"/>
            <a:headEnd/>
            <a:tailEnd/>
          </a:ln>
          <a:effectLst/>
        </p:spPr>
        <p:txBody>
          <a:bodyPr wrap="none" anchor="ctr"/>
          <a:lstStyle/>
          <a:p>
            <a:endParaRPr lang="en-US"/>
          </a:p>
        </p:txBody>
      </p:sp>
      <p:sp>
        <p:nvSpPr>
          <p:cNvPr id="71703" name="AutoShape 23"/>
          <p:cNvSpPr>
            <a:spLocks noChangeArrowheads="1"/>
          </p:cNvSpPr>
          <p:nvPr/>
        </p:nvSpPr>
        <p:spPr bwMode="auto">
          <a:xfrm flipV="1">
            <a:off x="6162675" y="3629025"/>
            <a:ext cx="1957388" cy="1933575"/>
          </a:xfrm>
          <a:custGeom>
            <a:avLst/>
            <a:gdLst>
              <a:gd name="G0" fmla="+- 16449 0 0"/>
              <a:gd name="G1" fmla="+- 19830 0 0"/>
              <a:gd name="G2" fmla="+- 3040 0 0"/>
              <a:gd name="G3" fmla="*/ 16449 1 2"/>
              <a:gd name="G4" fmla="+- G3 10800 0"/>
              <a:gd name="G5" fmla="+- 21600 16449 19830"/>
              <a:gd name="G6" fmla="+- 19830 3040 0"/>
              <a:gd name="G7" fmla="*/ G6 1 2"/>
              <a:gd name="G8" fmla="*/ 19830 2 1"/>
              <a:gd name="G9" fmla="+- G8 0 21600"/>
              <a:gd name="G10" fmla="*/ 21600 G0 G1"/>
              <a:gd name="G11" fmla="*/ 21600 G4 G1"/>
              <a:gd name="G12" fmla="*/ 21600 G5 G1"/>
              <a:gd name="G13" fmla="*/ 21600 G7 G1"/>
              <a:gd name="G14" fmla="*/ 19830 1 2"/>
              <a:gd name="G15" fmla="+- G5 0 G4"/>
              <a:gd name="G16" fmla="+- G0 0 G4"/>
              <a:gd name="G17" fmla="*/ G2 G15 G16"/>
              <a:gd name="T0" fmla="*/ 19025 w 21600"/>
              <a:gd name="T1" fmla="*/ 0 h 21600"/>
              <a:gd name="T2" fmla="*/ 16449 w 21600"/>
              <a:gd name="T3" fmla="*/ 3040 h 21600"/>
              <a:gd name="T4" fmla="*/ 0 w 21600"/>
              <a:gd name="T5" fmla="*/ 20723 h 21600"/>
              <a:gd name="T6" fmla="*/ 9915 w 21600"/>
              <a:gd name="T7" fmla="*/ 21600 h 21600"/>
              <a:gd name="T8" fmla="*/ 19830 w 21600"/>
              <a:gd name="T9" fmla="*/ 12456 h 21600"/>
              <a:gd name="T10" fmla="*/ 21600 w 21600"/>
              <a:gd name="T11" fmla="*/ 304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025" y="0"/>
                </a:moveTo>
                <a:lnTo>
                  <a:pt x="16449" y="3040"/>
                </a:lnTo>
                <a:lnTo>
                  <a:pt x="18219" y="3040"/>
                </a:lnTo>
                <a:lnTo>
                  <a:pt x="18219" y="19845"/>
                </a:lnTo>
                <a:lnTo>
                  <a:pt x="0" y="19845"/>
                </a:lnTo>
                <a:lnTo>
                  <a:pt x="0" y="21600"/>
                </a:lnTo>
                <a:lnTo>
                  <a:pt x="19830" y="21600"/>
                </a:lnTo>
                <a:lnTo>
                  <a:pt x="19830" y="3040"/>
                </a:lnTo>
                <a:lnTo>
                  <a:pt x="21600" y="3040"/>
                </a:lnTo>
                <a:close/>
              </a:path>
            </a:pathLst>
          </a:custGeom>
          <a:solidFill>
            <a:schemeClr val="accent1"/>
          </a:solidFill>
          <a:ln w="9525">
            <a:solidFill>
              <a:schemeClr val="accent1"/>
            </a:solidFill>
            <a:miter lim="800000"/>
            <a:headEnd/>
            <a:tailEnd/>
          </a:ln>
          <a:effectLst/>
        </p:spPr>
        <p:txBody>
          <a:bodyPr wrap="none" anchor="ctr"/>
          <a:lstStyle/>
          <a:p>
            <a:endParaRPr lang="en-US"/>
          </a:p>
        </p:txBody>
      </p:sp>
      <p:sp>
        <p:nvSpPr>
          <p:cNvPr id="71704" name="AutoShape 24"/>
          <p:cNvSpPr>
            <a:spLocks noChangeArrowheads="1"/>
          </p:cNvSpPr>
          <p:nvPr/>
        </p:nvSpPr>
        <p:spPr bwMode="auto">
          <a:xfrm flipV="1">
            <a:off x="6229350" y="3305175"/>
            <a:ext cx="2443163" cy="2266950"/>
          </a:xfrm>
          <a:custGeom>
            <a:avLst/>
            <a:gdLst>
              <a:gd name="G0" fmla="+- 17599 0 0"/>
              <a:gd name="G1" fmla="+- 20364 0 0"/>
              <a:gd name="G2" fmla="+- 3040 0 0"/>
              <a:gd name="G3" fmla="*/ 17599 1 2"/>
              <a:gd name="G4" fmla="+- G3 10800 0"/>
              <a:gd name="G5" fmla="+- 21600 17599 20364"/>
              <a:gd name="G6" fmla="+- 20364 3040 0"/>
              <a:gd name="G7" fmla="*/ G6 1 2"/>
              <a:gd name="G8" fmla="*/ 20364 2 1"/>
              <a:gd name="G9" fmla="+- G8 0 21600"/>
              <a:gd name="G10" fmla="*/ 21600 G0 G1"/>
              <a:gd name="G11" fmla="*/ 21600 G4 G1"/>
              <a:gd name="G12" fmla="*/ 21600 G5 G1"/>
              <a:gd name="G13" fmla="*/ 21600 G7 G1"/>
              <a:gd name="G14" fmla="*/ 20364 1 2"/>
              <a:gd name="G15" fmla="+- G5 0 G4"/>
              <a:gd name="G16" fmla="+- G0 0 G4"/>
              <a:gd name="G17" fmla="*/ G2 G15 G16"/>
              <a:gd name="T0" fmla="*/ 19600 w 21600"/>
              <a:gd name="T1" fmla="*/ 0 h 21600"/>
              <a:gd name="T2" fmla="*/ 17599 w 21600"/>
              <a:gd name="T3" fmla="*/ 3040 h 21600"/>
              <a:gd name="T4" fmla="*/ 0 w 21600"/>
              <a:gd name="T5" fmla="*/ 20790 h 21600"/>
              <a:gd name="T6" fmla="*/ 10182 w 21600"/>
              <a:gd name="T7" fmla="*/ 21600 h 21600"/>
              <a:gd name="T8" fmla="*/ 20364 w 21600"/>
              <a:gd name="T9" fmla="*/ 12412 h 21600"/>
              <a:gd name="T10" fmla="*/ 21600 w 21600"/>
              <a:gd name="T11" fmla="*/ 304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600" y="0"/>
                </a:moveTo>
                <a:lnTo>
                  <a:pt x="17599" y="3040"/>
                </a:lnTo>
                <a:lnTo>
                  <a:pt x="18835" y="3040"/>
                </a:lnTo>
                <a:lnTo>
                  <a:pt x="18835" y="19978"/>
                </a:lnTo>
                <a:lnTo>
                  <a:pt x="0" y="19978"/>
                </a:lnTo>
                <a:lnTo>
                  <a:pt x="0" y="21600"/>
                </a:lnTo>
                <a:lnTo>
                  <a:pt x="20364" y="21600"/>
                </a:lnTo>
                <a:lnTo>
                  <a:pt x="20364" y="3040"/>
                </a:lnTo>
                <a:lnTo>
                  <a:pt x="21600" y="3040"/>
                </a:lnTo>
                <a:close/>
              </a:path>
            </a:pathLst>
          </a:custGeom>
          <a:solidFill>
            <a:schemeClr val="accent1"/>
          </a:solidFill>
          <a:ln w="9525">
            <a:solidFill>
              <a:schemeClr val="accent1"/>
            </a:solidFill>
            <a:miter lim="800000"/>
            <a:headEnd/>
            <a:tailEnd/>
          </a:ln>
          <a:effectLst/>
        </p:spPr>
        <p:txBody>
          <a:bodyPr wrap="none" anchor="ctr"/>
          <a:lstStyle/>
          <a:p>
            <a:endParaRPr lang="en-US"/>
          </a:p>
        </p:txBody>
      </p:sp>
      <p:sp>
        <p:nvSpPr>
          <p:cNvPr id="71705" name="Line 25"/>
          <p:cNvSpPr>
            <a:spLocks noChangeShapeType="1"/>
          </p:cNvSpPr>
          <p:nvPr/>
        </p:nvSpPr>
        <p:spPr bwMode="auto">
          <a:xfrm>
            <a:off x="6391275" y="3048000"/>
            <a:ext cx="0" cy="1219200"/>
          </a:xfrm>
          <a:prstGeom prst="line">
            <a:avLst/>
          </a:prstGeom>
          <a:noFill/>
          <a:ln w="28575">
            <a:solidFill>
              <a:schemeClr val="accent1"/>
            </a:solidFill>
            <a:round/>
            <a:headEnd type="triangle" w="med" len="med"/>
            <a:tailEnd/>
          </a:ln>
          <a:effectLst/>
        </p:spPr>
        <p:txBody>
          <a:bodyPr wrap="none"/>
          <a:lstStyle/>
          <a:p>
            <a:endParaRPr lang="en-US"/>
          </a:p>
        </p:txBody>
      </p:sp>
      <p:sp>
        <p:nvSpPr>
          <p:cNvPr id="71706" name="Line 26"/>
          <p:cNvSpPr>
            <a:spLocks noChangeShapeType="1"/>
          </p:cNvSpPr>
          <p:nvPr/>
        </p:nvSpPr>
        <p:spPr bwMode="auto">
          <a:xfrm>
            <a:off x="6340475" y="5191125"/>
            <a:ext cx="0" cy="1019175"/>
          </a:xfrm>
          <a:prstGeom prst="line">
            <a:avLst/>
          </a:prstGeom>
          <a:noFill/>
          <a:ln w="28575">
            <a:solidFill>
              <a:schemeClr val="accent1"/>
            </a:solidFill>
            <a:round/>
            <a:headEnd type="triangle" w="med" len="med"/>
            <a:tailEnd/>
          </a:ln>
          <a:effectLst/>
        </p:spPr>
        <p:txBody>
          <a:bodyPr wrap="none"/>
          <a:lstStyle/>
          <a:p>
            <a:endParaRPr lang="en-US"/>
          </a:p>
        </p:txBody>
      </p:sp>
      <p:sp>
        <p:nvSpPr>
          <p:cNvPr id="71707" name="Text Box 27"/>
          <p:cNvSpPr txBox="1">
            <a:spLocks noChangeArrowheads="1"/>
          </p:cNvSpPr>
          <p:nvPr/>
        </p:nvSpPr>
        <p:spPr bwMode="auto">
          <a:xfrm>
            <a:off x="5340350" y="6134100"/>
            <a:ext cx="2247900" cy="641350"/>
          </a:xfrm>
          <a:prstGeom prst="rect">
            <a:avLst/>
          </a:prstGeom>
          <a:noFill/>
          <a:ln w="9525">
            <a:noFill/>
            <a:miter lim="800000"/>
            <a:headEnd/>
            <a:tailEnd/>
          </a:ln>
          <a:effectLst/>
        </p:spPr>
        <p:txBody>
          <a:bodyPr wrap="none">
            <a:spAutoFit/>
          </a:bodyPr>
          <a:lstStyle/>
          <a:p>
            <a:pPr algn="ctr" eaLnBrk="1" hangingPunct="1"/>
            <a:r>
              <a:rPr lang="sr-Latn-CS" b="1">
                <a:latin typeface="Times New Roman" pitchFamily="18" charset="0"/>
              </a:rPr>
              <a:t>signal od CU</a:t>
            </a:r>
          </a:p>
          <a:p>
            <a:pPr algn="ctr" eaLnBrk="1" hangingPunct="1"/>
            <a:r>
              <a:rPr lang="sr-Latn-CS" b="1">
                <a:latin typeface="Times New Roman" pitchFamily="18" charset="0"/>
              </a:rPr>
              <a:t>za tajming i kontrolu</a:t>
            </a:r>
            <a:endParaRPr lang="en-US" b="1">
              <a:latin typeface="Times New Roman" pitchFamily="18" charset="0"/>
            </a:endParaRPr>
          </a:p>
        </p:txBody>
      </p:sp>
      <p:sp>
        <p:nvSpPr>
          <p:cNvPr id="71708" name="Text Box 28"/>
          <p:cNvSpPr txBox="1">
            <a:spLocks noChangeArrowheads="1"/>
          </p:cNvSpPr>
          <p:nvPr/>
        </p:nvSpPr>
        <p:spPr bwMode="auto">
          <a:xfrm>
            <a:off x="5394325" y="5195888"/>
            <a:ext cx="987425" cy="825500"/>
          </a:xfrm>
          <a:prstGeom prst="rect">
            <a:avLst/>
          </a:prstGeom>
          <a:noFill/>
          <a:ln w="9525">
            <a:noFill/>
            <a:miter lim="800000"/>
            <a:headEnd/>
            <a:tailEnd/>
          </a:ln>
          <a:effectLst/>
        </p:spPr>
        <p:txBody>
          <a:bodyPr wrap="none">
            <a:spAutoFit/>
          </a:bodyPr>
          <a:lstStyle/>
          <a:p>
            <a:pPr algn="ctr" eaLnBrk="1" hangingPunct="1"/>
            <a:r>
              <a:rPr lang="sr-Latn-CS" sz="1600" b="1">
                <a:latin typeface="Times New Roman" pitchFamily="18" charset="0"/>
              </a:rPr>
              <a:t>izbor</a:t>
            </a:r>
          </a:p>
          <a:p>
            <a:pPr algn="ctr" eaLnBrk="1" hangingPunct="1"/>
            <a:r>
              <a:rPr lang="sr-Latn-CS" sz="1600" b="1">
                <a:latin typeface="Times New Roman" pitchFamily="18" charset="0"/>
              </a:rPr>
              <a:t>logičke</a:t>
            </a:r>
          </a:p>
          <a:p>
            <a:pPr algn="ctr" eaLnBrk="1" hangingPunct="1"/>
            <a:r>
              <a:rPr lang="sr-Latn-CS" sz="1600" b="1">
                <a:latin typeface="Times New Roman" pitchFamily="18" charset="0"/>
              </a:rPr>
              <a:t>operacije</a:t>
            </a:r>
            <a:endParaRPr lang="en-US" sz="1600" b="1">
              <a:latin typeface="Times New Roman" pitchFamily="18" charset="0"/>
            </a:endParaRPr>
          </a:p>
        </p:txBody>
      </p:sp>
      <p:sp>
        <p:nvSpPr>
          <p:cNvPr id="71709" name="Text Box 29"/>
          <p:cNvSpPr txBox="1">
            <a:spLocks noChangeArrowheads="1"/>
          </p:cNvSpPr>
          <p:nvPr/>
        </p:nvSpPr>
        <p:spPr bwMode="auto">
          <a:xfrm>
            <a:off x="6270625" y="5176838"/>
            <a:ext cx="1181100" cy="825500"/>
          </a:xfrm>
          <a:prstGeom prst="rect">
            <a:avLst/>
          </a:prstGeom>
          <a:noFill/>
          <a:ln w="9525">
            <a:noFill/>
            <a:miter lim="800000"/>
            <a:headEnd/>
            <a:tailEnd/>
          </a:ln>
          <a:effectLst/>
        </p:spPr>
        <p:txBody>
          <a:bodyPr wrap="none">
            <a:spAutoFit/>
          </a:bodyPr>
          <a:lstStyle/>
          <a:p>
            <a:pPr algn="ctr" eaLnBrk="1" hangingPunct="1"/>
            <a:r>
              <a:rPr lang="sr-Latn-CS" sz="1600" b="1">
                <a:latin typeface="Times New Roman" pitchFamily="18" charset="0"/>
              </a:rPr>
              <a:t>izbor</a:t>
            </a:r>
          </a:p>
          <a:p>
            <a:pPr algn="ctr" eaLnBrk="1" hangingPunct="1"/>
            <a:r>
              <a:rPr lang="sr-Latn-CS" sz="1600" b="1">
                <a:latin typeface="Times New Roman" pitchFamily="18" charset="0"/>
              </a:rPr>
              <a:t>aritmetičke</a:t>
            </a:r>
          </a:p>
          <a:p>
            <a:pPr algn="ctr" eaLnBrk="1" hangingPunct="1"/>
            <a:r>
              <a:rPr lang="sr-Latn-CS" sz="1600" b="1">
                <a:latin typeface="Times New Roman" pitchFamily="18" charset="0"/>
              </a:rPr>
              <a:t>operacije</a:t>
            </a:r>
            <a:endParaRPr lang="en-US" sz="1600" b="1">
              <a:latin typeface="Times New Roman" pitchFamily="18" charset="0"/>
            </a:endParaRPr>
          </a:p>
        </p:txBody>
      </p:sp>
      <p:sp>
        <p:nvSpPr>
          <p:cNvPr id="71710" name="Text Box 30"/>
          <p:cNvSpPr txBox="1">
            <a:spLocks noChangeArrowheads="1"/>
          </p:cNvSpPr>
          <p:nvPr/>
        </p:nvSpPr>
        <p:spPr bwMode="auto">
          <a:xfrm>
            <a:off x="6356350" y="3757613"/>
            <a:ext cx="965200" cy="581025"/>
          </a:xfrm>
          <a:prstGeom prst="rect">
            <a:avLst/>
          </a:prstGeom>
          <a:noFill/>
          <a:ln w="9525">
            <a:noFill/>
            <a:miter lim="800000"/>
            <a:headEnd/>
            <a:tailEnd/>
          </a:ln>
          <a:effectLst/>
        </p:spPr>
        <p:txBody>
          <a:bodyPr wrap="none">
            <a:spAutoFit/>
          </a:bodyPr>
          <a:lstStyle/>
          <a:p>
            <a:pPr eaLnBrk="1" hangingPunct="1"/>
            <a:r>
              <a:rPr lang="sr-Latn-CS" sz="1600" b="1">
                <a:latin typeface="Times New Roman" pitchFamily="18" charset="0"/>
              </a:rPr>
              <a:t>izbor</a:t>
            </a:r>
          </a:p>
          <a:p>
            <a:pPr eaLnBrk="1" hangingPunct="1"/>
            <a:r>
              <a:rPr lang="sr-Latn-CS" sz="1600" b="1">
                <a:latin typeface="Times New Roman" pitchFamily="18" charset="0"/>
              </a:rPr>
              <a:t>registara</a:t>
            </a:r>
          </a:p>
        </p:txBody>
      </p:sp>
      <p:sp>
        <p:nvSpPr>
          <p:cNvPr id="71711" name="Text Box 31"/>
          <p:cNvSpPr txBox="1">
            <a:spLocks noChangeArrowheads="1"/>
          </p:cNvSpPr>
          <p:nvPr/>
        </p:nvSpPr>
        <p:spPr bwMode="auto">
          <a:xfrm>
            <a:off x="4060825" y="1587500"/>
            <a:ext cx="1098550" cy="915988"/>
          </a:xfrm>
          <a:prstGeom prst="rect">
            <a:avLst/>
          </a:prstGeom>
          <a:noFill/>
          <a:ln w="9525">
            <a:noFill/>
            <a:miter lim="800000"/>
            <a:headEnd/>
            <a:tailEnd/>
          </a:ln>
          <a:effectLst/>
        </p:spPr>
        <p:txBody>
          <a:bodyPr wrap="none">
            <a:spAutoFit/>
          </a:bodyPr>
          <a:lstStyle/>
          <a:p>
            <a:pPr eaLnBrk="1" hangingPunct="1"/>
            <a:r>
              <a:rPr lang="sr-Latn-CS" b="1">
                <a:latin typeface="Times New Roman" pitchFamily="18" charset="0"/>
              </a:rPr>
              <a:t>Rezultati</a:t>
            </a:r>
            <a:endParaRPr lang="en-US" b="1">
              <a:latin typeface="Times New Roman" pitchFamily="18" charset="0"/>
            </a:endParaRPr>
          </a:p>
          <a:p>
            <a:pPr eaLnBrk="1" hangingPunct="1"/>
            <a:r>
              <a:rPr lang="sr-Latn-CS" b="1">
                <a:latin typeface="Times New Roman" pitchFamily="18" charset="0"/>
              </a:rPr>
              <a:t>logičkih</a:t>
            </a:r>
          </a:p>
          <a:p>
            <a:pPr eaLnBrk="1" hangingPunct="1"/>
            <a:r>
              <a:rPr lang="sr-Latn-CS" b="1">
                <a:latin typeface="Times New Roman" pitchFamily="18" charset="0"/>
              </a:rPr>
              <a:t>operacija</a:t>
            </a:r>
          </a:p>
        </p:txBody>
      </p:sp>
      <p:sp>
        <p:nvSpPr>
          <p:cNvPr id="71712" name="Text Box 32"/>
          <p:cNvSpPr txBox="1">
            <a:spLocks noChangeArrowheads="1"/>
          </p:cNvSpPr>
          <p:nvPr/>
        </p:nvSpPr>
        <p:spPr bwMode="auto">
          <a:xfrm>
            <a:off x="7581900" y="1622425"/>
            <a:ext cx="1390650" cy="915988"/>
          </a:xfrm>
          <a:prstGeom prst="rect">
            <a:avLst/>
          </a:prstGeom>
          <a:noFill/>
          <a:ln w="9525">
            <a:noFill/>
            <a:miter lim="800000"/>
            <a:headEnd/>
            <a:tailEnd/>
          </a:ln>
          <a:effectLst/>
        </p:spPr>
        <p:txBody>
          <a:bodyPr wrap="none">
            <a:spAutoFit/>
          </a:bodyPr>
          <a:lstStyle/>
          <a:p>
            <a:pPr eaLnBrk="1" hangingPunct="1"/>
            <a:r>
              <a:rPr lang="sr-Latn-CS" b="1">
                <a:latin typeface="Times New Roman" pitchFamily="18" charset="0"/>
              </a:rPr>
              <a:t>Rezultati</a:t>
            </a:r>
          </a:p>
          <a:p>
            <a:pPr eaLnBrk="1" hangingPunct="1"/>
            <a:r>
              <a:rPr lang="sr-Latn-CS" b="1">
                <a:latin typeface="Times New Roman" pitchFamily="18" charset="0"/>
              </a:rPr>
              <a:t>aritmetičkih</a:t>
            </a:r>
          </a:p>
          <a:p>
            <a:pPr eaLnBrk="1" hangingPunct="1"/>
            <a:r>
              <a:rPr lang="sr-Latn-CS" b="1">
                <a:latin typeface="Times New Roman" pitchFamily="18" charset="0"/>
              </a:rPr>
              <a:t>operacija</a:t>
            </a:r>
            <a:endParaRPr lang="en-US" b="1">
              <a:latin typeface="Times New Roman" pitchFamily="18" charset="0"/>
            </a:endParaRPr>
          </a:p>
        </p:txBody>
      </p:sp>
      <p:sp>
        <p:nvSpPr>
          <p:cNvPr id="71713" name="Text Box 33"/>
          <p:cNvSpPr txBox="1">
            <a:spLocks noChangeArrowheads="1"/>
          </p:cNvSpPr>
          <p:nvPr/>
        </p:nvSpPr>
        <p:spPr bwMode="auto">
          <a:xfrm>
            <a:off x="3898900" y="6353175"/>
            <a:ext cx="1314450" cy="366713"/>
          </a:xfrm>
          <a:prstGeom prst="rect">
            <a:avLst/>
          </a:prstGeom>
          <a:noFill/>
          <a:ln w="9525">
            <a:noFill/>
            <a:miter lim="800000"/>
            <a:headEnd/>
            <a:tailEnd/>
          </a:ln>
          <a:effectLst/>
        </p:spPr>
        <p:txBody>
          <a:bodyPr wrap="none">
            <a:spAutoFit/>
          </a:bodyPr>
          <a:lstStyle/>
          <a:p>
            <a:pPr eaLnBrk="1" hangingPunct="1"/>
            <a:r>
              <a:rPr lang="sr-Latn-CS" b="1">
                <a:latin typeface="Times New Roman" pitchFamily="18" charset="0"/>
              </a:rPr>
              <a:t>odlučivanje</a:t>
            </a:r>
            <a:endParaRPr lang="en-US" b="1">
              <a:latin typeface="Times New Roman" pitchFamily="18" charset="0"/>
            </a:endParaRPr>
          </a:p>
        </p:txBody>
      </p:sp>
      <p:sp>
        <p:nvSpPr>
          <p:cNvPr id="71714" name="Text Box 34"/>
          <p:cNvSpPr txBox="1">
            <a:spLocks noChangeArrowheads="1"/>
          </p:cNvSpPr>
          <p:nvPr/>
        </p:nvSpPr>
        <p:spPr bwMode="auto">
          <a:xfrm>
            <a:off x="7718425" y="6372225"/>
            <a:ext cx="1174750" cy="366713"/>
          </a:xfrm>
          <a:prstGeom prst="rect">
            <a:avLst/>
          </a:prstGeom>
          <a:noFill/>
          <a:ln w="9525">
            <a:noFill/>
            <a:miter lim="800000"/>
            <a:headEnd/>
            <a:tailEnd/>
          </a:ln>
          <a:effectLst/>
        </p:spPr>
        <p:txBody>
          <a:bodyPr wrap="none">
            <a:spAutoFit/>
          </a:bodyPr>
          <a:lstStyle/>
          <a:p>
            <a:pPr eaLnBrk="1" hangingPunct="1"/>
            <a:r>
              <a:rPr lang="sr-Latn-CS" b="1">
                <a:latin typeface="Times New Roman" pitchFamily="18" charset="0"/>
              </a:rPr>
              <a:t>računanje</a:t>
            </a:r>
            <a:endParaRPr lang="en-US" b="1">
              <a:latin typeface="Times New Roman" pitchFamily="18" charset="0"/>
            </a:endParaRPr>
          </a:p>
        </p:txBody>
      </p:sp>
      <p:sp>
        <p:nvSpPr>
          <p:cNvPr id="71715" name="Text Box 35"/>
          <p:cNvSpPr txBox="1">
            <a:spLocks noChangeArrowheads="1"/>
          </p:cNvSpPr>
          <p:nvPr/>
        </p:nvSpPr>
        <p:spPr bwMode="auto">
          <a:xfrm>
            <a:off x="5213350" y="809625"/>
            <a:ext cx="2571750" cy="366713"/>
          </a:xfrm>
          <a:prstGeom prst="rect">
            <a:avLst/>
          </a:prstGeom>
          <a:noFill/>
          <a:ln w="9525">
            <a:noFill/>
            <a:miter lim="800000"/>
            <a:headEnd/>
            <a:tailEnd/>
          </a:ln>
          <a:effectLst/>
        </p:spPr>
        <p:txBody>
          <a:bodyPr wrap="none">
            <a:spAutoFit/>
          </a:bodyPr>
          <a:lstStyle/>
          <a:p>
            <a:pPr eaLnBrk="1" hangingPunct="1"/>
            <a:r>
              <a:rPr lang="sr-Latn-CS" b="1">
                <a:latin typeface="Times New Roman" pitchFamily="18" charset="0"/>
              </a:rPr>
              <a:t>prema DATA magistrali</a:t>
            </a:r>
            <a:endParaRPr lang="en-US" b="1">
              <a:latin typeface="Times New Roman" pitchFamily="18" charset="0"/>
            </a:endParaRPr>
          </a:p>
        </p:txBody>
      </p:sp>
      <p:sp>
        <p:nvSpPr>
          <p:cNvPr id="71716" name="Text Box 36"/>
          <p:cNvSpPr txBox="1">
            <a:spLocks noChangeArrowheads="1"/>
          </p:cNvSpPr>
          <p:nvPr/>
        </p:nvSpPr>
        <p:spPr bwMode="auto">
          <a:xfrm>
            <a:off x="5375275" y="1504950"/>
            <a:ext cx="628650" cy="366713"/>
          </a:xfrm>
          <a:prstGeom prst="rect">
            <a:avLst/>
          </a:prstGeom>
          <a:noFill/>
          <a:ln w="9525">
            <a:noFill/>
            <a:miter lim="800000"/>
            <a:headEnd/>
            <a:tailEnd/>
          </a:ln>
          <a:effectLst/>
        </p:spPr>
        <p:txBody>
          <a:bodyPr wrap="none">
            <a:spAutoFit/>
          </a:bodyPr>
          <a:lstStyle/>
          <a:p>
            <a:pPr eaLnBrk="1" hangingPunct="1"/>
            <a:r>
              <a:rPr lang="sr-Latn-CS" b="1">
                <a:latin typeface="Times New Roman" pitchFamily="18" charset="0"/>
              </a:rPr>
              <a:t>izlaz</a:t>
            </a:r>
            <a:endParaRPr lang="en-US" b="1">
              <a:latin typeface="Times New Roman" pitchFamily="18" charset="0"/>
            </a:endParaRPr>
          </a:p>
        </p:txBody>
      </p:sp>
      <p:sp>
        <p:nvSpPr>
          <p:cNvPr id="71717" name="Text Box 37"/>
          <p:cNvSpPr txBox="1">
            <a:spLocks noChangeArrowheads="1"/>
          </p:cNvSpPr>
          <p:nvPr/>
        </p:nvSpPr>
        <p:spPr bwMode="auto">
          <a:xfrm>
            <a:off x="6832600" y="1514475"/>
            <a:ext cx="590550" cy="366713"/>
          </a:xfrm>
          <a:prstGeom prst="rect">
            <a:avLst/>
          </a:prstGeom>
          <a:noFill/>
          <a:ln w="9525">
            <a:noFill/>
            <a:miter lim="800000"/>
            <a:headEnd/>
            <a:tailEnd/>
          </a:ln>
          <a:effectLst/>
        </p:spPr>
        <p:txBody>
          <a:bodyPr wrap="none">
            <a:spAutoFit/>
          </a:bodyPr>
          <a:lstStyle/>
          <a:p>
            <a:pPr eaLnBrk="1" hangingPunct="1"/>
            <a:r>
              <a:rPr lang="sr-Latn-CS" b="1">
                <a:latin typeface="Times New Roman" pitchFamily="18" charset="0"/>
              </a:rPr>
              <a:t>ulaz</a:t>
            </a:r>
            <a:endParaRPr lang="en-US" b="1">
              <a:latin typeface="Times New Roman" pitchFamily="18" charset="0"/>
            </a:endParaRPr>
          </a:p>
        </p:txBody>
      </p:sp>
    </p:spTree>
    <p:extLst>
      <p:ext uri="{BB962C8B-B14F-4D97-AF65-F5344CB8AC3E}">
        <p14:creationId xmlns:p14="http://schemas.microsoft.com/office/powerpoint/2010/main" val="3599128920"/>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4495800" y="1531938"/>
            <a:ext cx="4419600" cy="4732337"/>
          </a:xfrm>
          <a:prstGeom prst="rect">
            <a:avLst/>
          </a:prstGeom>
          <a:solidFill>
            <a:schemeClr val="bg1"/>
          </a:solidFill>
          <a:ln w="9525">
            <a:solidFill>
              <a:schemeClr val="tx1"/>
            </a:solidFill>
            <a:miter lim="800000"/>
            <a:headEnd/>
            <a:tailEnd/>
          </a:ln>
          <a:effectLst>
            <a:outerShdw dist="107763" dir="2700000" algn="ctr" rotWithShape="0">
              <a:schemeClr val="accent1">
                <a:alpha val="50000"/>
              </a:schemeClr>
            </a:outerShdw>
          </a:effectLst>
        </p:spPr>
        <p:txBody>
          <a:bodyPr wrap="none" anchor="ctr"/>
          <a:lstStyle/>
          <a:p>
            <a:endParaRPr lang="en-US"/>
          </a:p>
        </p:txBody>
      </p:sp>
      <p:sp>
        <p:nvSpPr>
          <p:cNvPr id="72707" name="Rectangle 3"/>
          <p:cNvSpPr>
            <a:spLocks noGrp="1" noRot="1" noChangeArrowheads="1"/>
          </p:cNvSpPr>
          <p:nvPr>
            <p:ph type="title"/>
          </p:nvPr>
        </p:nvSpPr>
        <p:spPr>
          <a:xfrm>
            <a:off x="0" y="228600"/>
            <a:ext cx="9144000" cy="914400"/>
          </a:xfrm>
        </p:spPr>
        <p:txBody>
          <a:bodyPr>
            <a:normAutofit fontScale="90000"/>
          </a:bodyPr>
          <a:lstStyle/>
          <a:p>
            <a:r>
              <a:rPr lang="en-US" b="0">
                <a:solidFill>
                  <a:schemeClr val="hlink"/>
                </a:solidFill>
                <a:latin typeface="Times New Roman" pitchFamily="18" charset="0"/>
              </a:rPr>
              <a:t>Aritmeti</a:t>
            </a:r>
            <a:r>
              <a:rPr lang="sr-Latn-CS" b="0">
                <a:solidFill>
                  <a:schemeClr val="hlink"/>
                </a:solidFill>
                <a:latin typeface="Times New Roman" pitchFamily="18" charset="0"/>
              </a:rPr>
              <a:t>čko-logička jedinica (ALU)</a:t>
            </a:r>
            <a:r>
              <a:rPr lang="en-US"/>
              <a:t> </a:t>
            </a:r>
            <a:r>
              <a:rPr lang="sl-SI" sz="3600"/>
              <a:t>	</a:t>
            </a:r>
            <a:endParaRPr lang="en-US" sz="3600"/>
          </a:p>
        </p:txBody>
      </p:sp>
      <p:sp>
        <p:nvSpPr>
          <p:cNvPr id="72708" name="Rectangle 4"/>
          <p:cNvSpPr>
            <a:spLocks noGrp="1" noChangeArrowheads="1"/>
          </p:cNvSpPr>
          <p:nvPr>
            <p:ph type="body" sz="half" idx="1"/>
          </p:nvPr>
        </p:nvSpPr>
        <p:spPr>
          <a:xfrm>
            <a:off x="0" y="1809750"/>
            <a:ext cx="4343400" cy="3524250"/>
          </a:xfrm>
        </p:spPr>
        <p:txBody>
          <a:bodyPr/>
          <a:lstStyle/>
          <a:p>
            <a:pPr>
              <a:lnSpc>
                <a:spcPct val="90000"/>
              </a:lnSpc>
              <a:buSzPct val="75000"/>
              <a:buFont typeface="Marlett" pitchFamily="2" charset="2"/>
              <a:buChar char="g"/>
            </a:pPr>
            <a:r>
              <a:rPr lang="sl-SI" sz="2800" b="1">
                <a:solidFill>
                  <a:schemeClr val="accent1"/>
                </a:solidFill>
              </a:rPr>
              <a:t>U sklopu ALU nalaze se i registri u koje se smeštaju operandi i rezultat operacije:</a:t>
            </a:r>
            <a:endParaRPr lang="en-US" sz="2800" b="1">
              <a:solidFill>
                <a:schemeClr val="accent1"/>
              </a:solidFill>
            </a:endParaRPr>
          </a:p>
          <a:p>
            <a:pPr lvl="1">
              <a:lnSpc>
                <a:spcPct val="90000"/>
              </a:lnSpc>
              <a:buClr>
                <a:schemeClr val="accent1"/>
              </a:buClr>
              <a:buSzTx/>
              <a:buFont typeface="Wingdings" pitchFamily="2" charset="2"/>
              <a:buChar char="Ø"/>
            </a:pPr>
            <a:r>
              <a:rPr lang="sl-SI" sz="2400" b="1"/>
              <a:t>Akumulatori</a:t>
            </a:r>
          </a:p>
          <a:p>
            <a:pPr lvl="1">
              <a:lnSpc>
                <a:spcPct val="90000"/>
              </a:lnSpc>
              <a:buClr>
                <a:schemeClr val="accent1"/>
              </a:buClr>
              <a:buSzTx/>
              <a:buFont typeface="Wingdings" pitchFamily="2" charset="2"/>
              <a:buChar char="Ø"/>
            </a:pPr>
            <a:r>
              <a:rPr lang="sl-SI" sz="2400" b="1"/>
              <a:t>Privremeni registri (međuregistri)</a:t>
            </a:r>
          </a:p>
          <a:p>
            <a:pPr lvl="1">
              <a:lnSpc>
                <a:spcPct val="90000"/>
              </a:lnSpc>
              <a:buClr>
                <a:schemeClr val="accent1"/>
              </a:buClr>
              <a:buSzTx/>
              <a:buFont typeface="Wingdings" pitchFamily="2" charset="2"/>
              <a:buChar char="Ø"/>
            </a:pPr>
            <a:r>
              <a:rPr lang="sl-SI" sz="2400" b="1"/>
              <a:t>Registar stanja</a:t>
            </a:r>
            <a:r>
              <a:rPr lang="sr-Latn-CS" sz="2400" b="1"/>
              <a:t>...</a:t>
            </a:r>
            <a:endParaRPr lang="sl-SI" sz="2400" b="1"/>
          </a:p>
        </p:txBody>
      </p:sp>
      <p:graphicFrame>
        <p:nvGraphicFramePr>
          <p:cNvPr id="72709" name="Object 5"/>
          <p:cNvGraphicFramePr>
            <a:graphicFrameLocks noGrp="1" noChangeAspect="1"/>
          </p:cNvGraphicFramePr>
          <p:nvPr>
            <p:ph type="clipArt" sz="half" idx="2"/>
          </p:nvPr>
        </p:nvGraphicFramePr>
        <p:xfrm>
          <a:off x="4786313" y="1539875"/>
          <a:ext cx="3856037" cy="4640263"/>
        </p:xfrm>
        <a:graphic>
          <a:graphicData uri="http://schemas.openxmlformats.org/presentationml/2006/ole">
            <mc:AlternateContent xmlns:mc="http://schemas.openxmlformats.org/markup-compatibility/2006">
              <mc:Choice xmlns:v="urn:schemas-microsoft-com:vml" Requires="v">
                <p:oleObj spid="_x0000_s20482" name="Visio" r:id="rId3" imgW="2557577" imgH="3077870" progId="Visio.Drawing.6">
                  <p:embed/>
                </p:oleObj>
              </mc:Choice>
              <mc:Fallback>
                <p:oleObj name="Visio" r:id="rId3" imgW="2557577" imgH="307787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313" y="1539875"/>
                        <a:ext cx="3856037" cy="4640263"/>
                      </a:xfrm>
                      <a:prstGeom prst="rect">
                        <a:avLst/>
                      </a:prstGeom>
                      <a:solidFill>
                        <a:schemeClr val="bg1"/>
                      </a:solidFill>
                    </p:spPr>
                  </p:pic>
                </p:oleObj>
              </mc:Fallback>
            </mc:AlternateContent>
          </a:graphicData>
        </a:graphic>
      </p:graphicFrame>
      <p:sp>
        <p:nvSpPr>
          <p:cNvPr id="72710" name="Rectangle 6"/>
          <p:cNvSpPr>
            <a:spLocks noChangeArrowheads="1"/>
          </p:cNvSpPr>
          <p:nvPr/>
        </p:nvSpPr>
        <p:spPr bwMode="auto">
          <a:xfrm>
            <a:off x="177800" y="5800725"/>
            <a:ext cx="4038600" cy="457200"/>
          </a:xfrm>
          <a:prstGeom prst="rect">
            <a:avLst/>
          </a:prstGeom>
          <a:solidFill>
            <a:schemeClr val="accent1"/>
          </a:solidFill>
          <a:ln w="9525">
            <a:solidFill>
              <a:schemeClr val="tx1"/>
            </a:solidFill>
            <a:miter lim="800000"/>
            <a:headEnd/>
            <a:tailEnd/>
          </a:ln>
          <a:effectLst/>
        </p:spPr>
        <p:txBody>
          <a:bodyPr wrap="none" anchor="ctr"/>
          <a:lstStyle/>
          <a:p>
            <a:pPr algn="ctr" eaLnBrk="1" hangingPunct="1"/>
            <a:endParaRPr lang="sr-Latn-CS" sz="2400">
              <a:latin typeface="Times New Roman" pitchFamily="18" charset="0"/>
            </a:endParaRPr>
          </a:p>
        </p:txBody>
      </p:sp>
      <p:sp>
        <p:nvSpPr>
          <p:cNvPr id="72711" name="Line 7"/>
          <p:cNvSpPr>
            <a:spLocks noChangeShapeType="1"/>
          </p:cNvSpPr>
          <p:nvPr/>
        </p:nvSpPr>
        <p:spPr bwMode="auto">
          <a:xfrm>
            <a:off x="3835400" y="5800725"/>
            <a:ext cx="0" cy="457200"/>
          </a:xfrm>
          <a:prstGeom prst="line">
            <a:avLst/>
          </a:prstGeom>
          <a:noFill/>
          <a:ln w="9525">
            <a:solidFill>
              <a:schemeClr val="tx1"/>
            </a:solidFill>
            <a:miter lim="800000"/>
            <a:headEnd/>
            <a:tailEnd/>
          </a:ln>
          <a:effectLst/>
        </p:spPr>
        <p:txBody>
          <a:bodyPr wrap="none"/>
          <a:lstStyle/>
          <a:p>
            <a:endParaRPr lang="en-US"/>
          </a:p>
        </p:txBody>
      </p:sp>
      <p:sp>
        <p:nvSpPr>
          <p:cNvPr id="72712" name="Line 8"/>
          <p:cNvSpPr>
            <a:spLocks noChangeShapeType="1"/>
          </p:cNvSpPr>
          <p:nvPr/>
        </p:nvSpPr>
        <p:spPr bwMode="auto">
          <a:xfrm>
            <a:off x="3454400" y="5800725"/>
            <a:ext cx="0" cy="457200"/>
          </a:xfrm>
          <a:prstGeom prst="line">
            <a:avLst/>
          </a:prstGeom>
          <a:noFill/>
          <a:ln w="9525">
            <a:solidFill>
              <a:schemeClr val="tx1"/>
            </a:solidFill>
            <a:miter lim="800000"/>
            <a:headEnd/>
            <a:tailEnd/>
          </a:ln>
          <a:effectLst/>
        </p:spPr>
        <p:txBody>
          <a:bodyPr wrap="none"/>
          <a:lstStyle/>
          <a:p>
            <a:endParaRPr lang="en-US"/>
          </a:p>
        </p:txBody>
      </p:sp>
      <p:sp>
        <p:nvSpPr>
          <p:cNvPr id="72713" name="Line 9"/>
          <p:cNvSpPr>
            <a:spLocks noChangeShapeType="1"/>
          </p:cNvSpPr>
          <p:nvPr/>
        </p:nvSpPr>
        <p:spPr bwMode="auto">
          <a:xfrm>
            <a:off x="3073400" y="5800725"/>
            <a:ext cx="0" cy="457200"/>
          </a:xfrm>
          <a:prstGeom prst="line">
            <a:avLst/>
          </a:prstGeom>
          <a:noFill/>
          <a:ln w="9525">
            <a:solidFill>
              <a:schemeClr val="tx1"/>
            </a:solidFill>
            <a:miter lim="800000"/>
            <a:headEnd/>
            <a:tailEnd/>
          </a:ln>
          <a:effectLst/>
        </p:spPr>
        <p:txBody>
          <a:bodyPr wrap="none"/>
          <a:lstStyle/>
          <a:p>
            <a:endParaRPr lang="en-US"/>
          </a:p>
        </p:txBody>
      </p:sp>
      <p:sp>
        <p:nvSpPr>
          <p:cNvPr id="72714" name="Line 10"/>
          <p:cNvSpPr>
            <a:spLocks noChangeShapeType="1"/>
          </p:cNvSpPr>
          <p:nvPr/>
        </p:nvSpPr>
        <p:spPr bwMode="auto">
          <a:xfrm>
            <a:off x="2692400" y="5800725"/>
            <a:ext cx="0" cy="457200"/>
          </a:xfrm>
          <a:prstGeom prst="line">
            <a:avLst/>
          </a:prstGeom>
          <a:noFill/>
          <a:ln w="9525">
            <a:solidFill>
              <a:schemeClr val="tx1"/>
            </a:solidFill>
            <a:miter lim="800000"/>
            <a:headEnd/>
            <a:tailEnd/>
          </a:ln>
          <a:effectLst/>
        </p:spPr>
        <p:txBody>
          <a:bodyPr wrap="none"/>
          <a:lstStyle/>
          <a:p>
            <a:endParaRPr lang="en-US"/>
          </a:p>
        </p:txBody>
      </p:sp>
      <p:sp>
        <p:nvSpPr>
          <p:cNvPr id="72715" name="Line 11"/>
          <p:cNvSpPr>
            <a:spLocks noChangeShapeType="1"/>
          </p:cNvSpPr>
          <p:nvPr/>
        </p:nvSpPr>
        <p:spPr bwMode="auto">
          <a:xfrm>
            <a:off x="2311400" y="5800725"/>
            <a:ext cx="0" cy="457200"/>
          </a:xfrm>
          <a:prstGeom prst="line">
            <a:avLst/>
          </a:prstGeom>
          <a:noFill/>
          <a:ln w="9525">
            <a:solidFill>
              <a:schemeClr val="tx1"/>
            </a:solidFill>
            <a:miter lim="800000"/>
            <a:headEnd/>
            <a:tailEnd/>
          </a:ln>
          <a:effectLst/>
        </p:spPr>
        <p:txBody>
          <a:bodyPr wrap="none"/>
          <a:lstStyle/>
          <a:p>
            <a:endParaRPr lang="en-US"/>
          </a:p>
        </p:txBody>
      </p:sp>
      <p:sp>
        <p:nvSpPr>
          <p:cNvPr id="72716" name="Oval 12"/>
          <p:cNvSpPr>
            <a:spLocks noChangeArrowheads="1"/>
          </p:cNvSpPr>
          <p:nvPr/>
        </p:nvSpPr>
        <p:spPr bwMode="auto">
          <a:xfrm>
            <a:off x="2006600" y="6029325"/>
            <a:ext cx="76200" cy="76200"/>
          </a:xfrm>
          <a:prstGeom prst="ellipse">
            <a:avLst/>
          </a:prstGeom>
          <a:solidFill>
            <a:schemeClr val="bg2"/>
          </a:solidFill>
          <a:ln w="9525">
            <a:solidFill>
              <a:schemeClr val="tx1"/>
            </a:solidFill>
            <a:miter lim="800000"/>
            <a:headEnd/>
            <a:tailEnd/>
          </a:ln>
          <a:effectLst/>
        </p:spPr>
        <p:txBody>
          <a:bodyPr wrap="none" anchor="ctr"/>
          <a:lstStyle/>
          <a:p>
            <a:endParaRPr lang="en-US"/>
          </a:p>
        </p:txBody>
      </p:sp>
      <p:sp>
        <p:nvSpPr>
          <p:cNvPr id="72717" name="Oval 13"/>
          <p:cNvSpPr>
            <a:spLocks noChangeArrowheads="1"/>
          </p:cNvSpPr>
          <p:nvPr/>
        </p:nvSpPr>
        <p:spPr bwMode="auto">
          <a:xfrm>
            <a:off x="1778000" y="6029325"/>
            <a:ext cx="76200" cy="76200"/>
          </a:xfrm>
          <a:prstGeom prst="ellipse">
            <a:avLst/>
          </a:prstGeom>
          <a:solidFill>
            <a:schemeClr val="bg2"/>
          </a:solidFill>
          <a:ln w="9525">
            <a:solidFill>
              <a:schemeClr val="tx1"/>
            </a:solidFill>
            <a:miter lim="800000"/>
            <a:headEnd/>
            <a:tailEnd/>
          </a:ln>
          <a:effectLst/>
        </p:spPr>
        <p:txBody>
          <a:bodyPr wrap="none" anchor="ctr"/>
          <a:lstStyle/>
          <a:p>
            <a:endParaRPr lang="en-US"/>
          </a:p>
        </p:txBody>
      </p:sp>
      <p:sp>
        <p:nvSpPr>
          <p:cNvPr id="72718" name="Oval 14"/>
          <p:cNvSpPr>
            <a:spLocks noChangeArrowheads="1"/>
          </p:cNvSpPr>
          <p:nvPr/>
        </p:nvSpPr>
        <p:spPr bwMode="auto">
          <a:xfrm>
            <a:off x="1549400" y="6029325"/>
            <a:ext cx="76200" cy="76200"/>
          </a:xfrm>
          <a:prstGeom prst="ellipse">
            <a:avLst/>
          </a:prstGeom>
          <a:solidFill>
            <a:schemeClr val="bg2"/>
          </a:solidFill>
          <a:ln w="9525">
            <a:solidFill>
              <a:schemeClr val="tx1"/>
            </a:solidFill>
            <a:miter lim="800000"/>
            <a:headEnd/>
            <a:tailEnd/>
          </a:ln>
          <a:effectLst/>
        </p:spPr>
        <p:txBody>
          <a:bodyPr wrap="none" anchor="ctr"/>
          <a:lstStyle/>
          <a:p>
            <a:endParaRPr lang="en-US"/>
          </a:p>
        </p:txBody>
      </p:sp>
      <p:sp>
        <p:nvSpPr>
          <p:cNvPr id="72719" name="Line 15"/>
          <p:cNvSpPr>
            <a:spLocks noChangeShapeType="1"/>
          </p:cNvSpPr>
          <p:nvPr/>
        </p:nvSpPr>
        <p:spPr bwMode="auto">
          <a:xfrm>
            <a:off x="1244600" y="5800725"/>
            <a:ext cx="0" cy="457200"/>
          </a:xfrm>
          <a:prstGeom prst="line">
            <a:avLst/>
          </a:prstGeom>
          <a:noFill/>
          <a:ln w="9525">
            <a:solidFill>
              <a:schemeClr val="tx1"/>
            </a:solidFill>
            <a:miter lim="800000"/>
            <a:headEnd/>
            <a:tailEnd/>
          </a:ln>
          <a:effectLst/>
        </p:spPr>
        <p:txBody>
          <a:bodyPr wrap="none"/>
          <a:lstStyle/>
          <a:p>
            <a:endParaRPr lang="en-US"/>
          </a:p>
        </p:txBody>
      </p:sp>
      <p:sp>
        <p:nvSpPr>
          <p:cNvPr id="72720" name="Line 16"/>
          <p:cNvSpPr>
            <a:spLocks noChangeShapeType="1"/>
          </p:cNvSpPr>
          <p:nvPr/>
        </p:nvSpPr>
        <p:spPr bwMode="auto">
          <a:xfrm>
            <a:off x="863600" y="5800725"/>
            <a:ext cx="0" cy="457200"/>
          </a:xfrm>
          <a:prstGeom prst="line">
            <a:avLst/>
          </a:prstGeom>
          <a:noFill/>
          <a:ln w="9525">
            <a:solidFill>
              <a:schemeClr val="tx1"/>
            </a:solidFill>
            <a:miter lim="800000"/>
            <a:headEnd/>
            <a:tailEnd/>
          </a:ln>
          <a:effectLst/>
        </p:spPr>
        <p:txBody>
          <a:bodyPr wrap="none"/>
          <a:lstStyle/>
          <a:p>
            <a:endParaRPr lang="en-US"/>
          </a:p>
        </p:txBody>
      </p:sp>
      <p:sp>
        <p:nvSpPr>
          <p:cNvPr id="72721" name="Line 17"/>
          <p:cNvSpPr>
            <a:spLocks noChangeShapeType="1"/>
          </p:cNvSpPr>
          <p:nvPr/>
        </p:nvSpPr>
        <p:spPr bwMode="auto">
          <a:xfrm>
            <a:off x="482600" y="5800725"/>
            <a:ext cx="0" cy="457200"/>
          </a:xfrm>
          <a:prstGeom prst="line">
            <a:avLst/>
          </a:prstGeom>
          <a:noFill/>
          <a:ln w="9525">
            <a:solidFill>
              <a:schemeClr val="tx1"/>
            </a:solidFill>
            <a:miter lim="800000"/>
            <a:headEnd/>
            <a:tailEnd/>
          </a:ln>
          <a:effectLst/>
        </p:spPr>
        <p:txBody>
          <a:bodyPr wrap="none"/>
          <a:lstStyle/>
          <a:p>
            <a:endParaRPr lang="en-US"/>
          </a:p>
        </p:txBody>
      </p:sp>
      <p:sp>
        <p:nvSpPr>
          <p:cNvPr id="72722" name="Text Box 18"/>
          <p:cNvSpPr txBox="1">
            <a:spLocks noChangeArrowheads="1"/>
          </p:cNvSpPr>
          <p:nvPr/>
        </p:nvSpPr>
        <p:spPr bwMode="auto">
          <a:xfrm>
            <a:off x="2311400" y="5853113"/>
            <a:ext cx="368300" cy="396875"/>
          </a:xfrm>
          <a:prstGeom prst="rect">
            <a:avLst/>
          </a:prstGeom>
          <a:noFill/>
          <a:ln w="9525">
            <a:noFill/>
            <a:miter lim="800000"/>
            <a:headEnd/>
            <a:tailEnd/>
          </a:ln>
          <a:effectLst/>
        </p:spPr>
        <p:txBody>
          <a:bodyPr wrap="none">
            <a:spAutoFit/>
          </a:bodyPr>
          <a:lstStyle/>
          <a:p>
            <a:pPr eaLnBrk="1" hangingPunct="1"/>
            <a:r>
              <a:rPr lang="en-US" sz="2000" b="1">
                <a:solidFill>
                  <a:schemeClr val="bg1"/>
                </a:solidFill>
                <a:latin typeface="Times New Roman" pitchFamily="18" charset="0"/>
              </a:rPr>
              <a:t>X</a:t>
            </a:r>
          </a:p>
        </p:txBody>
      </p:sp>
      <p:sp>
        <p:nvSpPr>
          <p:cNvPr id="72723" name="Text Box 19"/>
          <p:cNvSpPr txBox="1">
            <a:spLocks noChangeArrowheads="1"/>
          </p:cNvSpPr>
          <p:nvPr/>
        </p:nvSpPr>
        <p:spPr bwMode="auto">
          <a:xfrm>
            <a:off x="2692400" y="5853113"/>
            <a:ext cx="368300" cy="396875"/>
          </a:xfrm>
          <a:prstGeom prst="rect">
            <a:avLst/>
          </a:prstGeom>
          <a:noFill/>
          <a:ln w="9525">
            <a:noFill/>
            <a:miter lim="800000"/>
            <a:headEnd/>
            <a:tailEnd/>
          </a:ln>
          <a:effectLst/>
        </p:spPr>
        <p:txBody>
          <a:bodyPr wrap="none">
            <a:spAutoFit/>
          </a:bodyPr>
          <a:lstStyle/>
          <a:p>
            <a:pPr eaLnBrk="1" hangingPunct="1"/>
            <a:r>
              <a:rPr lang="en-US" sz="2000" b="1">
                <a:solidFill>
                  <a:schemeClr val="bg1"/>
                </a:solidFill>
                <a:latin typeface="Times New Roman" pitchFamily="18" charset="0"/>
              </a:rPr>
              <a:t>N</a:t>
            </a:r>
          </a:p>
        </p:txBody>
      </p:sp>
      <p:sp>
        <p:nvSpPr>
          <p:cNvPr id="72724" name="Text Box 20"/>
          <p:cNvSpPr txBox="1">
            <a:spLocks noChangeArrowheads="1"/>
          </p:cNvSpPr>
          <p:nvPr/>
        </p:nvSpPr>
        <p:spPr bwMode="auto">
          <a:xfrm>
            <a:off x="3073400" y="5853113"/>
            <a:ext cx="354013" cy="396875"/>
          </a:xfrm>
          <a:prstGeom prst="rect">
            <a:avLst/>
          </a:prstGeom>
          <a:noFill/>
          <a:ln w="9525">
            <a:noFill/>
            <a:miter lim="800000"/>
            <a:headEnd/>
            <a:tailEnd/>
          </a:ln>
          <a:effectLst/>
        </p:spPr>
        <p:txBody>
          <a:bodyPr wrap="none">
            <a:spAutoFit/>
          </a:bodyPr>
          <a:lstStyle/>
          <a:p>
            <a:pPr eaLnBrk="1" hangingPunct="1"/>
            <a:r>
              <a:rPr lang="en-US" sz="2000" b="1">
                <a:solidFill>
                  <a:schemeClr val="bg1"/>
                </a:solidFill>
                <a:latin typeface="Times New Roman" pitchFamily="18" charset="0"/>
              </a:rPr>
              <a:t>Z</a:t>
            </a:r>
          </a:p>
        </p:txBody>
      </p:sp>
      <p:sp>
        <p:nvSpPr>
          <p:cNvPr id="72725" name="Text Box 21"/>
          <p:cNvSpPr txBox="1">
            <a:spLocks noChangeArrowheads="1"/>
          </p:cNvSpPr>
          <p:nvPr/>
        </p:nvSpPr>
        <p:spPr bwMode="auto">
          <a:xfrm>
            <a:off x="3454400" y="5853113"/>
            <a:ext cx="368300" cy="396875"/>
          </a:xfrm>
          <a:prstGeom prst="rect">
            <a:avLst/>
          </a:prstGeom>
          <a:noFill/>
          <a:ln w="9525">
            <a:noFill/>
            <a:miter lim="800000"/>
            <a:headEnd/>
            <a:tailEnd/>
          </a:ln>
          <a:effectLst/>
        </p:spPr>
        <p:txBody>
          <a:bodyPr wrap="none">
            <a:spAutoFit/>
          </a:bodyPr>
          <a:lstStyle/>
          <a:p>
            <a:pPr eaLnBrk="1" hangingPunct="1"/>
            <a:r>
              <a:rPr lang="en-US" sz="2000" b="1">
                <a:solidFill>
                  <a:schemeClr val="bg1"/>
                </a:solidFill>
                <a:latin typeface="Times New Roman" pitchFamily="18" charset="0"/>
              </a:rPr>
              <a:t>V</a:t>
            </a:r>
          </a:p>
        </p:txBody>
      </p:sp>
      <p:sp>
        <p:nvSpPr>
          <p:cNvPr id="72726" name="Text Box 22"/>
          <p:cNvSpPr txBox="1">
            <a:spLocks noChangeArrowheads="1"/>
          </p:cNvSpPr>
          <p:nvPr/>
        </p:nvSpPr>
        <p:spPr bwMode="auto">
          <a:xfrm>
            <a:off x="3835400" y="5853113"/>
            <a:ext cx="368300" cy="396875"/>
          </a:xfrm>
          <a:prstGeom prst="rect">
            <a:avLst/>
          </a:prstGeom>
          <a:noFill/>
          <a:ln w="9525">
            <a:noFill/>
            <a:miter lim="800000"/>
            <a:headEnd/>
            <a:tailEnd/>
          </a:ln>
          <a:effectLst/>
        </p:spPr>
        <p:txBody>
          <a:bodyPr wrap="none">
            <a:spAutoFit/>
          </a:bodyPr>
          <a:lstStyle/>
          <a:p>
            <a:pPr eaLnBrk="1" hangingPunct="1"/>
            <a:r>
              <a:rPr lang="en-US" sz="2000" b="1">
                <a:solidFill>
                  <a:schemeClr val="bg1"/>
                </a:solidFill>
                <a:latin typeface="Times New Roman" pitchFamily="18" charset="0"/>
              </a:rPr>
              <a:t>C</a:t>
            </a:r>
          </a:p>
        </p:txBody>
      </p:sp>
    </p:spTree>
    <p:extLst>
      <p:ext uri="{BB962C8B-B14F-4D97-AF65-F5344CB8AC3E}">
        <p14:creationId xmlns:p14="http://schemas.microsoft.com/office/powerpoint/2010/main" val="2962342377"/>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rrowheads="1"/>
          </p:cNvSpPr>
          <p:nvPr>
            <p:ph type="title"/>
          </p:nvPr>
        </p:nvSpPr>
        <p:spPr>
          <a:xfrm>
            <a:off x="330200" y="0"/>
            <a:ext cx="8651875" cy="1143000"/>
          </a:xfrm>
        </p:spPr>
        <p:txBody>
          <a:bodyPr/>
          <a:lstStyle/>
          <a:p>
            <a:r>
              <a:rPr lang="en-US" sz="4000" b="0">
                <a:solidFill>
                  <a:schemeClr val="hlink"/>
                </a:solidFill>
                <a:latin typeface="Times New Roman" pitchFamily="18" charset="0"/>
              </a:rPr>
              <a:t>Realizacija</a:t>
            </a:r>
            <a:r>
              <a:rPr lang="sr-Latn-CS" sz="4000" b="0">
                <a:solidFill>
                  <a:schemeClr val="hlink"/>
                </a:solidFill>
                <a:latin typeface="Times New Roman" pitchFamily="18" charset="0"/>
              </a:rPr>
              <a:t> upravljačkih jedinica</a:t>
            </a:r>
            <a:r>
              <a:rPr lang="en-US" sz="4000" b="0">
                <a:solidFill>
                  <a:schemeClr val="hlink"/>
                </a:solidFill>
                <a:latin typeface="Times New Roman" pitchFamily="18" charset="0"/>
              </a:rPr>
              <a:t> (CU)</a:t>
            </a:r>
          </a:p>
        </p:txBody>
      </p:sp>
      <p:sp>
        <p:nvSpPr>
          <p:cNvPr id="73731" name="Rectangle 3"/>
          <p:cNvSpPr>
            <a:spLocks noGrp="1" noChangeArrowheads="1"/>
          </p:cNvSpPr>
          <p:nvPr>
            <p:ph idx="1"/>
          </p:nvPr>
        </p:nvSpPr>
        <p:spPr>
          <a:xfrm>
            <a:off x="0" y="1114425"/>
            <a:ext cx="6489700" cy="5743575"/>
          </a:xfrm>
        </p:spPr>
        <p:txBody>
          <a:bodyPr/>
          <a:lstStyle/>
          <a:p>
            <a:pPr>
              <a:lnSpc>
                <a:spcPct val="90000"/>
              </a:lnSpc>
              <a:buSzPct val="75000"/>
              <a:buFont typeface="Marlett" pitchFamily="2" charset="2"/>
              <a:buChar char="g"/>
            </a:pPr>
            <a:r>
              <a:rPr lang="sl-SI" b="1">
                <a:solidFill>
                  <a:schemeClr val="accent1"/>
                </a:solidFill>
              </a:rPr>
              <a:t>U </a:t>
            </a:r>
            <a:r>
              <a:rPr lang="sl-SI" b="1">
                <a:solidFill>
                  <a:schemeClr val="hlink"/>
                </a:solidFill>
              </a:rPr>
              <a:t>hardverskoj </a:t>
            </a:r>
            <a:r>
              <a:rPr lang="en-US" b="1">
                <a:solidFill>
                  <a:schemeClr val="hlink"/>
                </a:solidFill>
              </a:rPr>
              <a:t>realizaciji</a:t>
            </a:r>
            <a:r>
              <a:rPr lang="sl-SI" b="1">
                <a:solidFill>
                  <a:schemeClr val="hlink"/>
                </a:solidFill>
              </a:rPr>
              <a:t> CU</a:t>
            </a:r>
            <a:r>
              <a:rPr lang="sl-SI" b="1">
                <a:solidFill>
                  <a:schemeClr val="accent1"/>
                </a:solidFill>
              </a:rPr>
              <a:t> upravljački signali se generišu pomoću posebnih digitalnih mreža</a:t>
            </a:r>
          </a:p>
          <a:p>
            <a:pPr lvl="1">
              <a:lnSpc>
                <a:spcPct val="90000"/>
              </a:lnSpc>
              <a:buClr>
                <a:schemeClr val="accent1"/>
              </a:buClr>
              <a:buSzTx/>
              <a:buFont typeface="Wingdings" pitchFamily="2" charset="2"/>
              <a:buChar char="Ø"/>
            </a:pPr>
            <a:r>
              <a:rPr lang="sl-SI" b="1"/>
              <a:t>Ovakve upravljačke jedinice su brze</a:t>
            </a:r>
          </a:p>
          <a:p>
            <a:pPr lvl="1">
              <a:lnSpc>
                <a:spcPct val="90000"/>
              </a:lnSpc>
              <a:buClr>
                <a:schemeClr val="accent1"/>
              </a:buClr>
              <a:buSzTx/>
              <a:buFont typeface="Wingdings" pitchFamily="2" charset="2"/>
              <a:buChar char="Ø"/>
            </a:pPr>
            <a:r>
              <a:rPr lang="sl-SI" b="1"/>
              <a:t>Često su vrlo složene</a:t>
            </a:r>
          </a:p>
          <a:p>
            <a:pPr lvl="1">
              <a:lnSpc>
                <a:spcPct val="90000"/>
              </a:lnSpc>
              <a:buClr>
                <a:schemeClr val="accent1"/>
              </a:buClr>
              <a:buSzTx/>
              <a:buFont typeface="Wingdings" pitchFamily="2" charset="2"/>
              <a:buChar char="Ø"/>
            </a:pPr>
            <a:r>
              <a:rPr lang="sl-SI" b="1"/>
              <a:t>Nisu fleksibilne</a:t>
            </a:r>
          </a:p>
          <a:p>
            <a:pPr lvl="1">
              <a:lnSpc>
                <a:spcPct val="90000"/>
              </a:lnSpc>
              <a:buClr>
                <a:schemeClr val="accent1"/>
              </a:buClr>
              <a:buSzTx/>
              <a:buFont typeface="Wingdings" pitchFamily="2" charset="2"/>
              <a:buChar char="Ø"/>
            </a:pPr>
            <a:r>
              <a:rPr lang="sl-SI" b="1"/>
              <a:t>Nisu dostupne korisniku da ih modifikuje prema svojim potrebama</a:t>
            </a:r>
          </a:p>
          <a:p>
            <a:pPr lvl="1">
              <a:lnSpc>
                <a:spcPct val="90000"/>
              </a:lnSpc>
              <a:buClr>
                <a:schemeClr val="accent1"/>
              </a:buClr>
              <a:buSzTx/>
              <a:buFont typeface="Wingdings" pitchFamily="2" charset="2"/>
              <a:buChar char="Ø"/>
            </a:pPr>
            <a:r>
              <a:rPr lang="sl-SI" b="1"/>
              <a:t>Ovakvu organizaciju imaju </a:t>
            </a:r>
            <a:r>
              <a:rPr lang="sl-SI" b="1">
                <a:solidFill>
                  <a:schemeClr val="hlink"/>
                </a:solidFill>
              </a:rPr>
              <a:t>RISC</a:t>
            </a:r>
            <a:r>
              <a:rPr lang="sl-SI" b="1"/>
              <a:t> procesori (</a:t>
            </a:r>
            <a:r>
              <a:rPr lang="sl-SI" b="1">
                <a:solidFill>
                  <a:schemeClr val="hlink"/>
                </a:solidFill>
              </a:rPr>
              <a:t>R</a:t>
            </a:r>
            <a:r>
              <a:rPr lang="sl-SI" b="1"/>
              <a:t>educed </a:t>
            </a:r>
            <a:r>
              <a:rPr lang="sl-SI" b="1">
                <a:solidFill>
                  <a:schemeClr val="hlink"/>
                </a:solidFill>
              </a:rPr>
              <a:t>I</a:t>
            </a:r>
            <a:r>
              <a:rPr lang="sl-SI" b="1"/>
              <a:t>nstruction </a:t>
            </a:r>
            <a:r>
              <a:rPr lang="sl-SI" b="1">
                <a:solidFill>
                  <a:schemeClr val="hlink"/>
                </a:solidFill>
              </a:rPr>
              <a:t>S</a:t>
            </a:r>
            <a:r>
              <a:rPr lang="sl-SI" b="1"/>
              <a:t>et </a:t>
            </a:r>
            <a:r>
              <a:rPr lang="sl-SI" b="1">
                <a:solidFill>
                  <a:schemeClr val="hlink"/>
                </a:solidFill>
              </a:rPr>
              <a:t>C</a:t>
            </a:r>
            <a:r>
              <a:rPr lang="sl-SI" b="1"/>
              <a:t>omputers)</a:t>
            </a:r>
          </a:p>
        </p:txBody>
      </p:sp>
      <p:grpSp>
        <p:nvGrpSpPr>
          <p:cNvPr id="73732" name="Group 4"/>
          <p:cNvGrpSpPr>
            <a:grpSpLocks/>
          </p:cNvGrpSpPr>
          <p:nvPr/>
        </p:nvGrpSpPr>
        <p:grpSpPr bwMode="auto">
          <a:xfrm>
            <a:off x="6381750" y="1682750"/>
            <a:ext cx="2686050" cy="3803650"/>
            <a:chOff x="4020" y="1060"/>
            <a:chExt cx="1692" cy="2396"/>
          </a:xfrm>
        </p:grpSpPr>
        <p:sp>
          <p:nvSpPr>
            <p:cNvPr id="73733" name="Rectangle 5"/>
            <p:cNvSpPr>
              <a:spLocks noChangeArrowheads="1"/>
            </p:cNvSpPr>
            <p:nvPr/>
          </p:nvSpPr>
          <p:spPr bwMode="auto">
            <a:xfrm>
              <a:off x="5596" y="1060"/>
              <a:ext cx="116" cy="288"/>
            </a:xfrm>
            <a:prstGeom prst="rect">
              <a:avLst/>
            </a:prstGeom>
            <a:noFill/>
            <a:ln w="9525">
              <a:noFill/>
              <a:miter lim="800000"/>
              <a:headEnd/>
              <a:tailEnd/>
            </a:ln>
            <a:effectLst/>
          </p:spPr>
          <p:txBody>
            <a:bodyPr wrap="none" lIns="92075" tIns="46038" rIns="92075" bIns="46038">
              <a:spAutoFit/>
            </a:bodyPr>
            <a:lstStyle/>
            <a:p>
              <a:pPr algn="ctr" eaLnBrk="1" hangingPunct="1">
                <a:spcBef>
                  <a:spcPct val="20000"/>
                </a:spcBef>
                <a:buClr>
                  <a:schemeClr val="accent2"/>
                </a:buClr>
                <a:buSzPct val="80000"/>
                <a:buFont typeface="Wingdings" pitchFamily="2" charset="2"/>
                <a:buNone/>
              </a:pPr>
              <a:endParaRPr lang="en-US" sz="2400" b="1">
                <a:latin typeface="Times New Roman" pitchFamily="18" charset="0"/>
              </a:endParaRPr>
            </a:p>
          </p:txBody>
        </p:sp>
        <p:sp>
          <p:nvSpPr>
            <p:cNvPr id="73734" name="Rectangle 6"/>
            <p:cNvSpPr>
              <a:spLocks noChangeArrowheads="1"/>
            </p:cNvSpPr>
            <p:nvPr/>
          </p:nvSpPr>
          <p:spPr bwMode="auto">
            <a:xfrm>
              <a:off x="5596" y="1185"/>
              <a:ext cx="116" cy="288"/>
            </a:xfrm>
            <a:prstGeom prst="rect">
              <a:avLst/>
            </a:prstGeom>
            <a:noFill/>
            <a:ln w="9525">
              <a:noFill/>
              <a:miter lim="800000"/>
              <a:headEnd/>
              <a:tailEnd/>
            </a:ln>
            <a:effectLst/>
          </p:spPr>
          <p:txBody>
            <a:bodyPr wrap="none" lIns="92075" tIns="46038" rIns="92075" bIns="46038">
              <a:spAutoFit/>
            </a:bodyPr>
            <a:lstStyle/>
            <a:p>
              <a:pPr algn="ctr" eaLnBrk="1" hangingPunct="1">
                <a:spcBef>
                  <a:spcPct val="20000"/>
                </a:spcBef>
                <a:buClr>
                  <a:schemeClr val="accent2"/>
                </a:buClr>
                <a:buSzPct val="80000"/>
                <a:buFont typeface="Wingdings" pitchFamily="2" charset="2"/>
                <a:buNone/>
              </a:pPr>
              <a:endParaRPr lang="en-US" sz="2400" b="1">
                <a:latin typeface="Times New Roman" pitchFamily="18" charset="0"/>
              </a:endParaRPr>
            </a:p>
          </p:txBody>
        </p:sp>
        <p:sp>
          <p:nvSpPr>
            <p:cNvPr id="73735" name="Rectangle 7"/>
            <p:cNvSpPr>
              <a:spLocks noChangeArrowheads="1"/>
            </p:cNvSpPr>
            <p:nvPr/>
          </p:nvSpPr>
          <p:spPr bwMode="auto">
            <a:xfrm>
              <a:off x="5596" y="1308"/>
              <a:ext cx="116" cy="288"/>
            </a:xfrm>
            <a:prstGeom prst="rect">
              <a:avLst/>
            </a:prstGeom>
            <a:noFill/>
            <a:ln w="9525">
              <a:noFill/>
              <a:miter lim="800000"/>
              <a:headEnd/>
              <a:tailEnd/>
            </a:ln>
            <a:effectLst/>
          </p:spPr>
          <p:txBody>
            <a:bodyPr wrap="none" lIns="92075" tIns="46038" rIns="92075" bIns="46038">
              <a:spAutoFit/>
            </a:bodyPr>
            <a:lstStyle/>
            <a:p>
              <a:pPr algn="ctr" eaLnBrk="1" hangingPunct="1">
                <a:spcBef>
                  <a:spcPct val="20000"/>
                </a:spcBef>
                <a:buClr>
                  <a:schemeClr val="accent2"/>
                </a:buClr>
                <a:buSzPct val="80000"/>
                <a:buFont typeface="Wingdings" pitchFamily="2" charset="2"/>
                <a:buNone/>
              </a:pPr>
              <a:endParaRPr lang="en-US" sz="2400" b="1">
                <a:latin typeface="Times New Roman" pitchFamily="18" charset="0"/>
              </a:endParaRPr>
            </a:p>
          </p:txBody>
        </p:sp>
        <p:sp>
          <p:nvSpPr>
            <p:cNvPr id="73736" name="Rectangle 8"/>
            <p:cNvSpPr>
              <a:spLocks noChangeArrowheads="1"/>
            </p:cNvSpPr>
            <p:nvPr/>
          </p:nvSpPr>
          <p:spPr bwMode="auto">
            <a:xfrm>
              <a:off x="5596" y="1434"/>
              <a:ext cx="116" cy="288"/>
            </a:xfrm>
            <a:prstGeom prst="rect">
              <a:avLst/>
            </a:prstGeom>
            <a:noFill/>
            <a:ln w="9525">
              <a:noFill/>
              <a:miter lim="800000"/>
              <a:headEnd/>
              <a:tailEnd/>
            </a:ln>
            <a:effectLst/>
          </p:spPr>
          <p:txBody>
            <a:bodyPr wrap="none" lIns="92075" tIns="46038" rIns="92075" bIns="46038">
              <a:spAutoFit/>
            </a:bodyPr>
            <a:lstStyle/>
            <a:p>
              <a:pPr algn="ctr" eaLnBrk="1" hangingPunct="1">
                <a:spcBef>
                  <a:spcPct val="20000"/>
                </a:spcBef>
                <a:buClr>
                  <a:schemeClr val="accent2"/>
                </a:buClr>
                <a:buSzPct val="80000"/>
                <a:buFont typeface="Wingdings" pitchFamily="2" charset="2"/>
                <a:buNone/>
              </a:pPr>
              <a:endParaRPr lang="en-US" sz="2400" b="1">
                <a:latin typeface="Times New Roman" pitchFamily="18" charset="0"/>
              </a:endParaRPr>
            </a:p>
          </p:txBody>
        </p:sp>
        <p:sp>
          <p:nvSpPr>
            <p:cNvPr id="73737" name="Rectangle 9"/>
            <p:cNvSpPr>
              <a:spLocks noChangeArrowheads="1"/>
            </p:cNvSpPr>
            <p:nvPr/>
          </p:nvSpPr>
          <p:spPr bwMode="auto">
            <a:xfrm>
              <a:off x="5596" y="1556"/>
              <a:ext cx="116" cy="288"/>
            </a:xfrm>
            <a:prstGeom prst="rect">
              <a:avLst/>
            </a:prstGeom>
            <a:noFill/>
            <a:ln w="9525">
              <a:noFill/>
              <a:miter lim="800000"/>
              <a:headEnd/>
              <a:tailEnd/>
            </a:ln>
            <a:effectLst/>
          </p:spPr>
          <p:txBody>
            <a:bodyPr wrap="none" lIns="92075" tIns="46038" rIns="92075" bIns="46038">
              <a:spAutoFit/>
            </a:bodyPr>
            <a:lstStyle/>
            <a:p>
              <a:pPr algn="ctr" eaLnBrk="1" hangingPunct="1">
                <a:spcBef>
                  <a:spcPct val="20000"/>
                </a:spcBef>
                <a:buClr>
                  <a:schemeClr val="accent2"/>
                </a:buClr>
                <a:buSzPct val="80000"/>
                <a:buFont typeface="Wingdings" pitchFamily="2" charset="2"/>
                <a:buNone/>
              </a:pPr>
              <a:endParaRPr lang="en-US" sz="2400" b="1">
                <a:latin typeface="Times New Roman" pitchFamily="18" charset="0"/>
              </a:endParaRPr>
            </a:p>
          </p:txBody>
        </p:sp>
        <p:sp>
          <p:nvSpPr>
            <p:cNvPr id="73738" name="Freeform 10"/>
            <p:cNvSpPr>
              <a:spLocks/>
            </p:cNvSpPr>
            <p:nvPr/>
          </p:nvSpPr>
          <p:spPr bwMode="auto">
            <a:xfrm>
              <a:off x="4020" y="2544"/>
              <a:ext cx="1053" cy="723"/>
            </a:xfrm>
            <a:custGeom>
              <a:avLst/>
              <a:gdLst/>
              <a:ahLst/>
              <a:cxnLst>
                <a:cxn ang="0">
                  <a:pos x="966" y="696"/>
                </a:cxn>
                <a:cxn ang="0">
                  <a:pos x="0" y="65"/>
                </a:cxn>
                <a:cxn ang="0">
                  <a:pos x="1" y="0"/>
                </a:cxn>
                <a:cxn ang="0">
                  <a:pos x="968" y="637"/>
                </a:cxn>
                <a:cxn ang="0">
                  <a:pos x="966" y="696"/>
                </a:cxn>
              </a:cxnLst>
              <a:rect l="0" t="0" r="r" b="b"/>
              <a:pathLst>
                <a:path w="969" h="697">
                  <a:moveTo>
                    <a:pt x="966" y="696"/>
                  </a:moveTo>
                  <a:lnTo>
                    <a:pt x="0" y="65"/>
                  </a:lnTo>
                  <a:lnTo>
                    <a:pt x="1" y="0"/>
                  </a:lnTo>
                  <a:lnTo>
                    <a:pt x="968" y="637"/>
                  </a:lnTo>
                  <a:lnTo>
                    <a:pt x="966" y="696"/>
                  </a:lnTo>
                </a:path>
              </a:pathLst>
            </a:custGeom>
            <a:solidFill>
              <a:srgbClr val="A1A1A1"/>
            </a:solidFill>
            <a:ln w="12700" cap="rnd" cmpd="sng">
              <a:solidFill>
                <a:srgbClr val="000000"/>
              </a:solidFill>
              <a:prstDash val="solid"/>
              <a:round/>
              <a:headEnd/>
              <a:tailEnd/>
            </a:ln>
            <a:effectLst/>
          </p:spPr>
          <p:txBody>
            <a:bodyPr/>
            <a:lstStyle/>
            <a:p>
              <a:endParaRPr lang="en-US"/>
            </a:p>
          </p:txBody>
        </p:sp>
        <p:sp>
          <p:nvSpPr>
            <p:cNvPr id="73739" name="Freeform 11"/>
            <p:cNvSpPr>
              <a:spLocks/>
            </p:cNvSpPr>
            <p:nvPr/>
          </p:nvSpPr>
          <p:spPr bwMode="auto">
            <a:xfrm>
              <a:off x="4839" y="3044"/>
              <a:ext cx="53" cy="329"/>
            </a:xfrm>
            <a:custGeom>
              <a:avLst/>
              <a:gdLst/>
              <a:ahLst/>
              <a:cxnLst>
                <a:cxn ang="0">
                  <a:pos x="0" y="0"/>
                </a:cxn>
                <a:cxn ang="0">
                  <a:pos x="2" y="117"/>
                </a:cxn>
                <a:cxn ang="0">
                  <a:pos x="4" y="119"/>
                </a:cxn>
                <a:cxn ang="0">
                  <a:pos x="6" y="122"/>
                </a:cxn>
                <a:cxn ang="0">
                  <a:pos x="6" y="119"/>
                </a:cxn>
                <a:cxn ang="0">
                  <a:pos x="8" y="311"/>
                </a:cxn>
                <a:cxn ang="0">
                  <a:pos x="22" y="316"/>
                </a:cxn>
                <a:cxn ang="0">
                  <a:pos x="29" y="259"/>
                </a:cxn>
                <a:cxn ang="0">
                  <a:pos x="29" y="124"/>
                </a:cxn>
                <a:cxn ang="0">
                  <a:pos x="38" y="119"/>
                </a:cxn>
                <a:cxn ang="0">
                  <a:pos x="47" y="104"/>
                </a:cxn>
                <a:cxn ang="0">
                  <a:pos x="45" y="104"/>
                </a:cxn>
                <a:cxn ang="0">
                  <a:pos x="45" y="31"/>
                </a:cxn>
                <a:cxn ang="0">
                  <a:pos x="0" y="0"/>
                </a:cxn>
              </a:cxnLst>
              <a:rect l="0" t="0" r="r" b="b"/>
              <a:pathLst>
                <a:path w="48" h="317">
                  <a:moveTo>
                    <a:pt x="0" y="0"/>
                  </a:moveTo>
                  <a:lnTo>
                    <a:pt x="2" y="117"/>
                  </a:lnTo>
                  <a:lnTo>
                    <a:pt x="4" y="119"/>
                  </a:lnTo>
                  <a:lnTo>
                    <a:pt x="6" y="122"/>
                  </a:lnTo>
                  <a:lnTo>
                    <a:pt x="6" y="119"/>
                  </a:lnTo>
                  <a:lnTo>
                    <a:pt x="8" y="311"/>
                  </a:lnTo>
                  <a:lnTo>
                    <a:pt x="22" y="316"/>
                  </a:lnTo>
                  <a:lnTo>
                    <a:pt x="29" y="259"/>
                  </a:lnTo>
                  <a:lnTo>
                    <a:pt x="29" y="124"/>
                  </a:lnTo>
                  <a:lnTo>
                    <a:pt x="38" y="119"/>
                  </a:lnTo>
                  <a:lnTo>
                    <a:pt x="47" y="104"/>
                  </a:lnTo>
                  <a:lnTo>
                    <a:pt x="45" y="104"/>
                  </a:lnTo>
                  <a:lnTo>
                    <a:pt x="45" y="31"/>
                  </a:lnTo>
                  <a:lnTo>
                    <a:pt x="0" y="0"/>
                  </a:lnTo>
                </a:path>
              </a:pathLst>
            </a:custGeom>
            <a:solidFill>
              <a:srgbClr val="FFFFFF"/>
            </a:solidFill>
            <a:ln w="12700" cap="rnd" cmpd="sng">
              <a:solidFill>
                <a:srgbClr val="000000"/>
              </a:solidFill>
              <a:prstDash val="solid"/>
              <a:round/>
              <a:headEnd/>
              <a:tailEnd/>
            </a:ln>
            <a:effectLst/>
          </p:spPr>
          <p:txBody>
            <a:bodyPr/>
            <a:lstStyle/>
            <a:p>
              <a:endParaRPr lang="en-US"/>
            </a:p>
          </p:txBody>
        </p:sp>
        <p:sp>
          <p:nvSpPr>
            <p:cNvPr id="73740" name="Line 12"/>
            <p:cNvSpPr>
              <a:spLocks noChangeShapeType="1"/>
            </p:cNvSpPr>
            <p:nvPr/>
          </p:nvSpPr>
          <p:spPr bwMode="auto">
            <a:xfrm>
              <a:off x="5356" y="3070"/>
              <a:ext cx="0" cy="18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3741" name="Line 13"/>
            <p:cNvSpPr>
              <a:spLocks noChangeShapeType="1"/>
            </p:cNvSpPr>
            <p:nvPr/>
          </p:nvSpPr>
          <p:spPr bwMode="auto">
            <a:xfrm>
              <a:off x="5329" y="3089"/>
              <a:ext cx="0" cy="161"/>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3742" name="Freeform 14"/>
            <p:cNvSpPr>
              <a:spLocks/>
            </p:cNvSpPr>
            <p:nvPr/>
          </p:nvSpPr>
          <p:spPr bwMode="auto">
            <a:xfrm>
              <a:off x="5332" y="3250"/>
              <a:ext cx="25" cy="43"/>
            </a:xfrm>
            <a:custGeom>
              <a:avLst/>
              <a:gdLst/>
              <a:ahLst/>
              <a:cxnLst>
                <a:cxn ang="0">
                  <a:pos x="22" y="0"/>
                </a:cxn>
                <a:cxn ang="0">
                  <a:pos x="9" y="41"/>
                </a:cxn>
                <a:cxn ang="0">
                  <a:pos x="6" y="38"/>
                </a:cxn>
                <a:cxn ang="0">
                  <a:pos x="0" y="0"/>
                </a:cxn>
              </a:cxnLst>
              <a:rect l="0" t="0" r="r" b="b"/>
              <a:pathLst>
                <a:path w="23" h="42">
                  <a:moveTo>
                    <a:pt x="22" y="0"/>
                  </a:moveTo>
                  <a:lnTo>
                    <a:pt x="9" y="41"/>
                  </a:lnTo>
                  <a:lnTo>
                    <a:pt x="6" y="38"/>
                  </a:lnTo>
                  <a:lnTo>
                    <a:pt x="0"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73743" name="Freeform 15"/>
            <p:cNvSpPr>
              <a:spLocks/>
            </p:cNvSpPr>
            <p:nvPr/>
          </p:nvSpPr>
          <p:spPr bwMode="auto">
            <a:xfrm>
              <a:off x="5309" y="2962"/>
              <a:ext cx="119" cy="143"/>
            </a:xfrm>
            <a:custGeom>
              <a:avLst/>
              <a:gdLst/>
              <a:ahLst/>
              <a:cxnLst>
                <a:cxn ang="0">
                  <a:pos x="109" y="0"/>
                </a:cxn>
                <a:cxn ang="0">
                  <a:pos x="0" y="79"/>
                </a:cxn>
                <a:cxn ang="0">
                  <a:pos x="0" y="137"/>
                </a:cxn>
                <a:cxn ang="0">
                  <a:pos x="109" y="56"/>
                </a:cxn>
                <a:cxn ang="0">
                  <a:pos x="109" y="0"/>
                </a:cxn>
              </a:cxnLst>
              <a:rect l="0" t="0" r="r" b="b"/>
              <a:pathLst>
                <a:path w="110" h="138">
                  <a:moveTo>
                    <a:pt x="109" y="0"/>
                  </a:moveTo>
                  <a:lnTo>
                    <a:pt x="0" y="79"/>
                  </a:lnTo>
                  <a:lnTo>
                    <a:pt x="0" y="137"/>
                  </a:lnTo>
                  <a:lnTo>
                    <a:pt x="109" y="56"/>
                  </a:lnTo>
                  <a:lnTo>
                    <a:pt x="109" y="0"/>
                  </a:lnTo>
                </a:path>
              </a:pathLst>
            </a:custGeom>
            <a:solidFill>
              <a:srgbClr val="A1A1A1"/>
            </a:solidFill>
            <a:ln w="12700" cap="rnd" cmpd="sng">
              <a:solidFill>
                <a:srgbClr val="000000"/>
              </a:solidFill>
              <a:prstDash val="solid"/>
              <a:round/>
              <a:headEnd/>
              <a:tailEnd/>
            </a:ln>
            <a:effectLst/>
          </p:spPr>
          <p:txBody>
            <a:bodyPr/>
            <a:lstStyle/>
            <a:p>
              <a:endParaRPr lang="en-US"/>
            </a:p>
          </p:txBody>
        </p:sp>
        <p:sp>
          <p:nvSpPr>
            <p:cNvPr id="73744" name="Freeform 16"/>
            <p:cNvSpPr>
              <a:spLocks/>
            </p:cNvSpPr>
            <p:nvPr/>
          </p:nvSpPr>
          <p:spPr bwMode="auto">
            <a:xfrm>
              <a:off x="5211" y="3044"/>
              <a:ext cx="99" cy="91"/>
            </a:xfrm>
            <a:custGeom>
              <a:avLst/>
              <a:gdLst/>
              <a:ahLst/>
              <a:cxnLst>
                <a:cxn ang="0">
                  <a:pos x="0" y="38"/>
                </a:cxn>
                <a:cxn ang="0">
                  <a:pos x="2" y="31"/>
                </a:cxn>
                <a:cxn ang="0">
                  <a:pos x="5" y="23"/>
                </a:cxn>
                <a:cxn ang="0">
                  <a:pos x="21" y="11"/>
                </a:cxn>
                <a:cxn ang="0">
                  <a:pos x="45" y="4"/>
                </a:cxn>
                <a:cxn ang="0">
                  <a:pos x="77" y="0"/>
                </a:cxn>
                <a:cxn ang="0">
                  <a:pos x="90" y="0"/>
                </a:cxn>
                <a:cxn ang="0">
                  <a:pos x="90" y="58"/>
                </a:cxn>
                <a:cxn ang="0">
                  <a:pos x="79" y="58"/>
                </a:cxn>
                <a:cxn ang="0">
                  <a:pos x="54" y="59"/>
                </a:cxn>
                <a:cxn ang="0">
                  <a:pos x="30" y="65"/>
                </a:cxn>
                <a:cxn ang="0">
                  <a:pos x="12" y="74"/>
                </a:cxn>
                <a:cxn ang="0">
                  <a:pos x="2" y="86"/>
                </a:cxn>
                <a:cxn ang="0">
                  <a:pos x="0" y="38"/>
                </a:cxn>
              </a:cxnLst>
              <a:rect l="0" t="0" r="r" b="b"/>
              <a:pathLst>
                <a:path w="91" h="87">
                  <a:moveTo>
                    <a:pt x="0" y="38"/>
                  </a:moveTo>
                  <a:lnTo>
                    <a:pt x="2" y="31"/>
                  </a:lnTo>
                  <a:lnTo>
                    <a:pt x="5" y="23"/>
                  </a:lnTo>
                  <a:lnTo>
                    <a:pt x="21" y="11"/>
                  </a:lnTo>
                  <a:lnTo>
                    <a:pt x="45" y="4"/>
                  </a:lnTo>
                  <a:lnTo>
                    <a:pt x="77" y="0"/>
                  </a:lnTo>
                  <a:lnTo>
                    <a:pt x="90" y="0"/>
                  </a:lnTo>
                  <a:lnTo>
                    <a:pt x="90" y="58"/>
                  </a:lnTo>
                  <a:lnTo>
                    <a:pt x="79" y="58"/>
                  </a:lnTo>
                  <a:lnTo>
                    <a:pt x="54" y="59"/>
                  </a:lnTo>
                  <a:lnTo>
                    <a:pt x="30" y="65"/>
                  </a:lnTo>
                  <a:lnTo>
                    <a:pt x="12" y="74"/>
                  </a:lnTo>
                  <a:lnTo>
                    <a:pt x="2" y="86"/>
                  </a:lnTo>
                  <a:lnTo>
                    <a:pt x="0" y="38"/>
                  </a:lnTo>
                </a:path>
              </a:pathLst>
            </a:custGeom>
            <a:solidFill>
              <a:srgbClr val="A1A1A1"/>
            </a:solidFill>
            <a:ln w="12700" cap="rnd" cmpd="sng">
              <a:solidFill>
                <a:srgbClr val="000000"/>
              </a:solidFill>
              <a:prstDash val="solid"/>
              <a:round/>
              <a:headEnd/>
              <a:tailEnd/>
            </a:ln>
            <a:effectLst/>
          </p:spPr>
          <p:txBody>
            <a:bodyPr/>
            <a:lstStyle/>
            <a:p>
              <a:endParaRPr lang="en-US"/>
            </a:p>
          </p:txBody>
        </p:sp>
        <p:sp>
          <p:nvSpPr>
            <p:cNvPr id="73745" name="Freeform 17"/>
            <p:cNvSpPr>
              <a:spLocks/>
            </p:cNvSpPr>
            <p:nvPr/>
          </p:nvSpPr>
          <p:spPr bwMode="auto">
            <a:xfrm>
              <a:off x="4971" y="3124"/>
              <a:ext cx="51" cy="332"/>
            </a:xfrm>
            <a:custGeom>
              <a:avLst/>
              <a:gdLst/>
              <a:ahLst/>
              <a:cxnLst>
                <a:cxn ang="0">
                  <a:pos x="0" y="0"/>
                </a:cxn>
                <a:cxn ang="0">
                  <a:pos x="5" y="299"/>
                </a:cxn>
                <a:cxn ang="0">
                  <a:pos x="18" y="319"/>
                </a:cxn>
                <a:cxn ang="0">
                  <a:pos x="25" y="308"/>
                </a:cxn>
                <a:cxn ang="0">
                  <a:pos x="28" y="189"/>
                </a:cxn>
                <a:cxn ang="0">
                  <a:pos x="28" y="124"/>
                </a:cxn>
                <a:cxn ang="0">
                  <a:pos x="46" y="105"/>
                </a:cxn>
                <a:cxn ang="0">
                  <a:pos x="45" y="105"/>
                </a:cxn>
                <a:cxn ang="0">
                  <a:pos x="45" y="31"/>
                </a:cxn>
                <a:cxn ang="0">
                  <a:pos x="0" y="0"/>
                </a:cxn>
              </a:cxnLst>
              <a:rect l="0" t="0" r="r" b="b"/>
              <a:pathLst>
                <a:path w="47" h="320">
                  <a:moveTo>
                    <a:pt x="0" y="0"/>
                  </a:moveTo>
                  <a:lnTo>
                    <a:pt x="5" y="299"/>
                  </a:lnTo>
                  <a:lnTo>
                    <a:pt x="18" y="319"/>
                  </a:lnTo>
                  <a:lnTo>
                    <a:pt x="25" y="308"/>
                  </a:lnTo>
                  <a:lnTo>
                    <a:pt x="28" y="189"/>
                  </a:lnTo>
                  <a:lnTo>
                    <a:pt x="28" y="124"/>
                  </a:lnTo>
                  <a:lnTo>
                    <a:pt x="46" y="105"/>
                  </a:lnTo>
                  <a:lnTo>
                    <a:pt x="45" y="105"/>
                  </a:lnTo>
                  <a:lnTo>
                    <a:pt x="45" y="31"/>
                  </a:lnTo>
                  <a:lnTo>
                    <a:pt x="0" y="0"/>
                  </a:lnTo>
                </a:path>
              </a:pathLst>
            </a:custGeom>
            <a:solidFill>
              <a:srgbClr val="FFFFFF"/>
            </a:solidFill>
            <a:ln w="12700" cap="rnd" cmpd="sng">
              <a:solidFill>
                <a:srgbClr val="000000"/>
              </a:solidFill>
              <a:prstDash val="solid"/>
              <a:round/>
              <a:headEnd/>
              <a:tailEnd/>
            </a:ln>
            <a:effectLst/>
          </p:spPr>
          <p:txBody>
            <a:bodyPr/>
            <a:lstStyle/>
            <a:p>
              <a:endParaRPr lang="en-US"/>
            </a:p>
          </p:txBody>
        </p:sp>
        <p:sp>
          <p:nvSpPr>
            <p:cNvPr id="73746" name="Freeform 18"/>
            <p:cNvSpPr>
              <a:spLocks/>
            </p:cNvSpPr>
            <p:nvPr/>
          </p:nvSpPr>
          <p:spPr bwMode="auto">
            <a:xfrm>
              <a:off x="4713" y="2970"/>
              <a:ext cx="51" cy="329"/>
            </a:xfrm>
            <a:custGeom>
              <a:avLst/>
              <a:gdLst/>
              <a:ahLst/>
              <a:cxnLst>
                <a:cxn ang="0">
                  <a:pos x="0" y="0"/>
                </a:cxn>
                <a:cxn ang="0">
                  <a:pos x="1" y="115"/>
                </a:cxn>
                <a:cxn ang="0">
                  <a:pos x="5" y="122"/>
                </a:cxn>
                <a:cxn ang="0">
                  <a:pos x="5" y="119"/>
                </a:cxn>
                <a:cxn ang="0">
                  <a:pos x="7" y="304"/>
                </a:cxn>
                <a:cxn ang="0">
                  <a:pos x="9" y="306"/>
                </a:cxn>
                <a:cxn ang="0">
                  <a:pos x="14" y="317"/>
                </a:cxn>
                <a:cxn ang="0">
                  <a:pos x="21" y="317"/>
                </a:cxn>
                <a:cxn ang="0">
                  <a:pos x="28" y="259"/>
                </a:cxn>
                <a:cxn ang="0">
                  <a:pos x="28" y="124"/>
                </a:cxn>
                <a:cxn ang="0">
                  <a:pos x="37" y="119"/>
                </a:cxn>
                <a:cxn ang="0">
                  <a:pos x="46" y="103"/>
                </a:cxn>
                <a:cxn ang="0">
                  <a:pos x="44" y="103"/>
                </a:cxn>
                <a:cxn ang="0">
                  <a:pos x="44" y="31"/>
                </a:cxn>
                <a:cxn ang="0">
                  <a:pos x="0" y="0"/>
                </a:cxn>
              </a:cxnLst>
              <a:rect l="0" t="0" r="r" b="b"/>
              <a:pathLst>
                <a:path w="47" h="318">
                  <a:moveTo>
                    <a:pt x="0" y="0"/>
                  </a:moveTo>
                  <a:lnTo>
                    <a:pt x="1" y="115"/>
                  </a:lnTo>
                  <a:lnTo>
                    <a:pt x="5" y="122"/>
                  </a:lnTo>
                  <a:lnTo>
                    <a:pt x="5" y="119"/>
                  </a:lnTo>
                  <a:lnTo>
                    <a:pt x="7" y="304"/>
                  </a:lnTo>
                  <a:lnTo>
                    <a:pt x="9" y="306"/>
                  </a:lnTo>
                  <a:lnTo>
                    <a:pt x="14" y="317"/>
                  </a:lnTo>
                  <a:lnTo>
                    <a:pt x="21" y="317"/>
                  </a:lnTo>
                  <a:lnTo>
                    <a:pt x="28" y="259"/>
                  </a:lnTo>
                  <a:lnTo>
                    <a:pt x="28" y="124"/>
                  </a:lnTo>
                  <a:lnTo>
                    <a:pt x="37" y="119"/>
                  </a:lnTo>
                  <a:lnTo>
                    <a:pt x="46" y="103"/>
                  </a:lnTo>
                  <a:lnTo>
                    <a:pt x="44" y="103"/>
                  </a:lnTo>
                  <a:lnTo>
                    <a:pt x="44" y="31"/>
                  </a:lnTo>
                  <a:lnTo>
                    <a:pt x="0" y="0"/>
                  </a:lnTo>
                </a:path>
              </a:pathLst>
            </a:custGeom>
            <a:solidFill>
              <a:srgbClr val="FFFFFF"/>
            </a:solidFill>
            <a:ln w="12700" cap="rnd" cmpd="sng">
              <a:solidFill>
                <a:srgbClr val="000000"/>
              </a:solidFill>
              <a:prstDash val="solid"/>
              <a:round/>
              <a:headEnd/>
              <a:tailEnd/>
            </a:ln>
            <a:effectLst/>
          </p:spPr>
          <p:txBody>
            <a:bodyPr/>
            <a:lstStyle/>
            <a:p>
              <a:endParaRPr lang="en-US"/>
            </a:p>
          </p:txBody>
        </p:sp>
        <p:sp>
          <p:nvSpPr>
            <p:cNvPr id="73747" name="Freeform 19"/>
            <p:cNvSpPr>
              <a:spLocks/>
            </p:cNvSpPr>
            <p:nvPr/>
          </p:nvSpPr>
          <p:spPr bwMode="auto">
            <a:xfrm>
              <a:off x="4588" y="2890"/>
              <a:ext cx="54" cy="329"/>
            </a:xfrm>
            <a:custGeom>
              <a:avLst/>
              <a:gdLst/>
              <a:ahLst/>
              <a:cxnLst>
                <a:cxn ang="0">
                  <a:pos x="0" y="0"/>
                </a:cxn>
                <a:cxn ang="0">
                  <a:pos x="1" y="115"/>
                </a:cxn>
                <a:cxn ang="0">
                  <a:pos x="5" y="133"/>
                </a:cxn>
                <a:cxn ang="0">
                  <a:pos x="5" y="302"/>
                </a:cxn>
                <a:cxn ang="0">
                  <a:pos x="16" y="316"/>
                </a:cxn>
                <a:cxn ang="0">
                  <a:pos x="21" y="316"/>
                </a:cxn>
                <a:cxn ang="0">
                  <a:pos x="28" y="259"/>
                </a:cxn>
                <a:cxn ang="0">
                  <a:pos x="28" y="124"/>
                </a:cxn>
                <a:cxn ang="0">
                  <a:pos x="37" y="118"/>
                </a:cxn>
                <a:cxn ang="0">
                  <a:pos x="48" y="102"/>
                </a:cxn>
                <a:cxn ang="0">
                  <a:pos x="46" y="102"/>
                </a:cxn>
                <a:cxn ang="0">
                  <a:pos x="46" y="30"/>
                </a:cxn>
                <a:cxn ang="0">
                  <a:pos x="0" y="0"/>
                </a:cxn>
              </a:cxnLst>
              <a:rect l="0" t="0" r="r" b="b"/>
              <a:pathLst>
                <a:path w="49" h="317">
                  <a:moveTo>
                    <a:pt x="0" y="0"/>
                  </a:moveTo>
                  <a:lnTo>
                    <a:pt x="1" y="115"/>
                  </a:lnTo>
                  <a:lnTo>
                    <a:pt x="5" y="133"/>
                  </a:lnTo>
                  <a:lnTo>
                    <a:pt x="5" y="302"/>
                  </a:lnTo>
                  <a:lnTo>
                    <a:pt x="16" y="316"/>
                  </a:lnTo>
                  <a:lnTo>
                    <a:pt x="21" y="316"/>
                  </a:lnTo>
                  <a:lnTo>
                    <a:pt x="28" y="259"/>
                  </a:lnTo>
                  <a:lnTo>
                    <a:pt x="28" y="124"/>
                  </a:lnTo>
                  <a:lnTo>
                    <a:pt x="37" y="118"/>
                  </a:lnTo>
                  <a:lnTo>
                    <a:pt x="48" y="102"/>
                  </a:lnTo>
                  <a:lnTo>
                    <a:pt x="46" y="102"/>
                  </a:lnTo>
                  <a:lnTo>
                    <a:pt x="46" y="30"/>
                  </a:lnTo>
                  <a:lnTo>
                    <a:pt x="0" y="0"/>
                  </a:lnTo>
                </a:path>
              </a:pathLst>
            </a:custGeom>
            <a:solidFill>
              <a:srgbClr val="FFFFFF"/>
            </a:solidFill>
            <a:ln w="12700" cap="rnd" cmpd="sng">
              <a:solidFill>
                <a:srgbClr val="000000"/>
              </a:solidFill>
              <a:prstDash val="solid"/>
              <a:round/>
              <a:headEnd/>
              <a:tailEnd/>
            </a:ln>
            <a:effectLst/>
          </p:spPr>
          <p:txBody>
            <a:bodyPr/>
            <a:lstStyle/>
            <a:p>
              <a:endParaRPr lang="en-US"/>
            </a:p>
          </p:txBody>
        </p:sp>
        <p:sp>
          <p:nvSpPr>
            <p:cNvPr id="73748" name="Freeform 20"/>
            <p:cNvSpPr>
              <a:spLocks/>
            </p:cNvSpPr>
            <p:nvPr/>
          </p:nvSpPr>
          <p:spPr bwMode="auto">
            <a:xfrm>
              <a:off x="4464" y="2808"/>
              <a:ext cx="53" cy="329"/>
            </a:xfrm>
            <a:custGeom>
              <a:avLst/>
              <a:gdLst/>
              <a:ahLst/>
              <a:cxnLst>
                <a:cxn ang="0">
                  <a:pos x="0" y="0"/>
                </a:cxn>
                <a:cxn ang="0">
                  <a:pos x="2" y="120"/>
                </a:cxn>
                <a:cxn ang="0">
                  <a:pos x="4" y="122"/>
                </a:cxn>
                <a:cxn ang="0">
                  <a:pos x="4" y="118"/>
                </a:cxn>
                <a:cxn ang="0">
                  <a:pos x="4" y="302"/>
                </a:cxn>
                <a:cxn ang="0">
                  <a:pos x="15" y="316"/>
                </a:cxn>
                <a:cxn ang="0">
                  <a:pos x="22" y="316"/>
                </a:cxn>
                <a:cxn ang="0">
                  <a:pos x="29" y="259"/>
                </a:cxn>
                <a:cxn ang="0">
                  <a:pos x="29" y="124"/>
                </a:cxn>
                <a:cxn ang="0">
                  <a:pos x="47" y="104"/>
                </a:cxn>
                <a:cxn ang="0">
                  <a:pos x="45" y="104"/>
                </a:cxn>
                <a:cxn ang="0">
                  <a:pos x="45" y="30"/>
                </a:cxn>
                <a:cxn ang="0">
                  <a:pos x="0" y="0"/>
                </a:cxn>
              </a:cxnLst>
              <a:rect l="0" t="0" r="r" b="b"/>
              <a:pathLst>
                <a:path w="48" h="317">
                  <a:moveTo>
                    <a:pt x="0" y="0"/>
                  </a:moveTo>
                  <a:lnTo>
                    <a:pt x="2" y="120"/>
                  </a:lnTo>
                  <a:lnTo>
                    <a:pt x="4" y="122"/>
                  </a:lnTo>
                  <a:lnTo>
                    <a:pt x="4" y="118"/>
                  </a:lnTo>
                  <a:lnTo>
                    <a:pt x="4" y="302"/>
                  </a:lnTo>
                  <a:lnTo>
                    <a:pt x="15" y="316"/>
                  </a:lnTo>
                  <a:lnTo>
                    <a:pt x="22" y="316"/>
                  </a:lnTo>
                  <a:lnTo>
                    <a:pt x="29" y="259"/>
                  </a:lnTo>
                  <a:lnTo>
                    <a:pt x="29" y="124"/>
                  </a:lnTo>
                  <a:lnTo>
                    <a:pt x="47" y="104"/>
                  </a:lnTo>
                  <a:lnTo>
                    <a:pt x="45" y="104"/>
                  </a:lnTo>
                  <a:lnTo>
                    <a:pt x="45" y="30"/>
                  </a:lnTo>
                  <a:lnTo>
                    <a:pt x="0" y="0"/>
                  </a:lnTo>
                </a:path>
              </a:pathLst>
            </a:custGeom>
            <a:solidFill>
              <a:srgbClr val="FFFFFF"/>
            </a:solidFill>
            <a:ln w="12700" cap="rnd" cmpd="sng">
              <a:solidFill>
                <a:srgbClr val="000000"/>
              </a:solidFill>
              <a:prstDash val="solid"/>
              <a:round/>
              <a:headEnd/>
              <a:tailEnd/>
            </a:ln>
            <a:effectLst/>
          </p:spPr>
          <p:txBody>
            <a:bodyPr/>
            <a:lstStyle/>
            <a:p>
              <a:endParaRPr lang="en-US"/>
            </a:p>
          </p:txBody>
        </p:sp>
        <p:sp>
          <p:nvSpPr>
            <p:cNvPr id="73749" name="Freeform 21"/>
            <p:cNvSpPr>
              <a:spLocks/>
            </p:cNvSpPr>
            <p:nvPr/>
          </p:nvSpPr>
          <p:spPr bwMode="auto">
            <a:xfrm>
              <a:off x="4336" y="2726"/>
              <a:ext cx="51" cy="331"/>
            </a:xfrm>
            <a:custGeom>
              <a:avLst/>
              <a:gdLst/>
              <a:ahLst/>
              <a:cxnLst>
                <a:cxn ang="0">
                  <a:pos x="0" y="0"/>
                </a:cxn>
                <a:cxn ang="0">
                  <a:pos x="5" y="309"/>
                </a:cxn>
                <a:cxn ang="0">
                  <a:pos x="21" y="318"/>
                </a:cxn>
                <a:cxn ang="0">
                  <a:pos x="28" y="260"/>
                </a:cxn>
                <a:cxn ang="0">
                  <a:pos x="27" y="125"/>
                </a:cxn>
                <a:cxn ang="0">
                  <a:pos x="39" y="116"/>
                </a:cxn>
                <a:cxn ang="0">
                  <a:pos x="46" y="104"/>
                </a:cxn>
                <a:cxn ang="0">
                  <a:pos x="45" y="104"/>
                </a:cxn>
                <a:cxn ang="0">
                  <a:pos x="45" y="30"/>
                </a:cxn>
                <a:cxn ang="0">
                  <a:pos x="0" y="0"/>
                </a:cxn>
              </a:cxnLst>
              <a:rect l="0" t="0" r="r" b="b"/>
              <a:pathLst>
                <a:path w="47" h="319">
                  <a:moveTo>
                    <a:pt x="0" y="0"/>
                  </a:moveTo>
                  <a:lnTo>
                    <a:pt x="5" y="309"/>
                  </a:lnTo>
                  <a:lnTo>
                    <a:pt x="21" y="318"/>
                  </a:lnTo>
                  <a:lnTo>
                    <a:pt x="28" y="260"/>
                  </a:lnTo>
                  <a:lnTo>
                    <a:pt x="27" y="125"/>
                  </a:lnTo>
                  <a:lnTo>
                    <a:pt x="39" y="116"/>
                  </a:lnTo>
                  <a:lnTo>
                    <a:pt x="46" y="104"/>
                  </a:lnTo>
                  <a:lnTo>
                    <a:pt x="45" y="104"/>
                  </a:lnTo>
                  <a:lnTo>
                    <a:pt x="45" y="30"/>
                  </a:lnTo>
                  <a:lnTo>
                    <a:pt x="0" y="0"/>
                  </a:lnTo>
                </a:path>
              </a:pathLst>
            </a:custGeom>
            <a:solidFill>
              <a:srgbClr val="FFFFFF"/>
            </a:solidFill>
            <a:ln w="12700" cap="rnd" cmpd="sng">
              <a:solidFill>
                <a:srgbClr val="000000"/>
              </a:solidFill>
              <a:prstDash val="solid"/>
              <a:round/>
              <a:headEnd/>
              <a:tailEnd/>
            </a:ln>
            <a:effectLst/>
          </p:spPr>
          <p:txBody>
            <a:bodyPr/>
            <a:lstStyle/>
            <a:p>
              <a:endParaRPr lang="en-US"/>
            </a:p>
          </p:txBody>
        </p:sp>
        <p:sp>
          <p:nvSpPr>
            <p:cNvPr id="73750" name="Freeform 22"/>
            <p:cNvSpPr>
              <a:spLocks/>
            </p:cNvSpPr>
            <p:nvPr/>
          </p:nvSpPr>
          <p:spPr bwMode="auto">
            <a:xfrm>
              <a:off x="4215" y="2652"/>
              <a:ext cx="52" cy="334"/>
            </a:xfrm>
            <a:custGeom>
              <a:avLst/>
              <a:gdLst/>
              <a:ahLst/>
              <a:cxnLst>
                <a:cxn ang="0">
                  <a:pos x="0" y="0"/>
                </a:cxn>
                <a:cxn ang="0">
                  <a:pos x="2" y="121"/>
                </a:cxn>
                <a:cxn ang="0">
                  <a:pos x="4" y="123"/>
                </a:cxn>
                <a:cxn ang="0">
                  <a:pos x="4" y="119"/>
                </a:cxn>
                <a:cxn ang="0">
                  <a:pos x="4" y="304"/>
                </a:cxn>
                <a:cxn ang="0">
                  <a:pos x="20" y="321"/>
                </a:cxn>
                <a:cxn ang="0">
                  <a:pos x="29" y="279"/>
                </a:cxn>
                <a:cxn ang="0">
                  <a:pos x="27" y="126"/>
                </a:cxn>
                <a:cxn ang="0">
                  <a:pos x="36" y="121"/>
                </a:cxn>
                <a:cxn ang="0">
                  <a:pos x="47" y="105"/>
                </a:cxn>
                <a:cxn ang="0">
                  <a:pos x="45" y="105"/>
                </a:cxn>
                <a:cxn ang="0">
                  <a:pos x="45" y="31"/>
                </a:cxn>
                <a:cxn ang="0">
                  <a:pos x="0" y="0"/>
                </a:cxn>
              </a:cxnLst>
              <a:rect l="0" t="0" r="r" b="b"/>
              <a:pathLst>
                <a:path w="48" h="322">
                  <a:moveTo>
                    <a:pt x="0" y="0"/>
                  </a:moveTo>
                  <a:lnTo>
                    <a:pt x="2" y="121"/>
                  </a:lnTo>
                  <a:lnTo>
                    <a:pt x="4" y="123"/>
                  </a:lnTo>
                  <a:lnTo>
                    <a:pt x="4" y="119"/>
                  </a:lnTo>
                  <a:lnTo>
                    <a:pt x="4" y="304"/>
                  </a:lnTo>
                  <a:lnTo>
                    <a:pt x="20" y="321"/>
                  </a:lnTo>
                  <a:lnTo>
                    <a:pt x="29" y="279"/>
                  </a:lnTo>
                  <a:lnTo>
                    <a:pt x="27" y="126"/>
                  </a:lnTo>
                  <a:lnTo>
                    <a:pt x="36" y="121"/>
                  </a:lnTo>
                  <a:lnTo>
                    <a:pt x="47" y="105"/>
                  </a:lnTo>
                  <a:lnTo>
                    <a:pt x="45" y="105"/>
                  </a:lnTo>
                  <a:lnTo>
                    <a:pt x="45" y="31"/>
                  </a:lnTo>
                  <a:lnTo>
                    <a:pt x="0" y="0"/>
                  </a:lnTo>
                </a:path>
              </a:pathLst>
            </a:custGeom>
            <a:solidFill>
              <a:srgbClr val="FFFFFF"/>
            </a:solidFill>
            <a:ln w="12700" cap="rnd" cmpd="sng">
              <a:solidFill>
                <a:srgbClr val="000000"/>
              </a:solidFill>
              <a:prstDash val="solid"/>
              <a:round/>
              <a:headEnd/>
              <a:tailEnd/>
            </a:ln>
            <a:effectLst/>
          </p:spPr>
          <p:txBody>
            <a:bodyPr/>
            <a:lstStyle/>
            <a:p>
              <a:endParaRPr lang="en-US"/>
            </a:p>
          </p:txBody>
        </p:sp>
        <p:sp>
          <p:nvSpPr>
            <p:cNvPr id="73751" name="Freeform 23"/>
            <p:cNvSpPr>
              <a:spLocks/>
            </p:cNvSpPr>
            <p:nvPr/>
          </p:nvSpPr>
          <p:spPr bwMode="auto">
            <a:xfrm>
              <a:off x="4092" y="2580"/>
              <a:ext cx="52" cy="332"/>
            </a:xfrm>
            <a:custGeom>
              <a:avLst/>
              <a:gdLst/>
              <a:ahLst/>
              <a:cxnLst>
                <a:cxn ang="0">
                  <a:pos x="0" y="0"/>
                </a:cxn>
                <a:cxn ang="0">
                  <a:pos x="5" y="310"/>
                </a:cxn>
                <a:cxn ang="0">
                  <a:pos x="22" y="319"/>
                </a:cxn>
                <a:cxn ang="0">
                  <a:pos x="29" y="261"/>
                </a:cxn>
                <a:cxn ang="0">
                  <a:pos x="27" y="126"/>
                </a:cxn>
                <a:cxn ang="0">
                  <a:pos x="36" y="121"/>
                </a:cxn>
                <a:cxn ang="0">
                  <a:pos x="47" y="105"/>
                </a:cxn>
                <a:cxn ang="0">
                  <a:pos x="45" y="105"/>
                </a:cxn>
                <a:cxn ang="0">
                  <a:pos x="45" y="31"/>
                </a:cxn>
                <a:cxn ang="0">
                  <a:pos x="0" y="0"/>
                </a:cxn>
              </a:cxnLst>
              <a:rect l="0" t="0" r="r" b="b"/>
              <a:pathLst>
                <a:path w="48" h="320">
                  <a:moveTo>
                    <a:pt x="0" y="0"/>
                  </a:moveTo>
                  <a:lnTo>
                    <a:pt x="5" y="310"/>
                  </a:lnTo>
                  <a:lnTo>
                    <a:pt x="22" y="319"/>
                  </a:lnTo>
                  <a:lnTo>
                    <a:pt x="29" y="261"/>
                  </a:lnTo>
                  <a:lnTo>
                    <a:pt x="27" y="126"/>
                  </a:lnTo>
                  <a:lnTo>
                    <a:pt x="36" y="121"/>
                  </a:lnTo>
                  <a:lnTo>
                    <a:pt x="47" y="105"/>
                  </a:lnTo>
                  <a:lnTo>
                    <a:pt x="45" y="105"/>
                  </a:lnTo>
                  <a:lnTo>
                    <a:pt x="45" y="31"/>
                  </a:lnTo>
                  <a:lnTo>
                    <a:pt x="0" y="0"/>
                  </a:lnTo>
                </a:path>
              </a:pathLst>
            </a:custGeom>
            <a:solidFill>
              <a:srgbClr val="FFFFFF"/>
            </a:solidFill>
            <a:ln w="12700" cap="rnd" cmpd="sng">
              <a:solidFill>
                <a:srgbClr val="000000"/>
              </a:solidFill>
              <a:prstDash val="solid"/>
              <a:round/>
              <a:headEnd/>
              <a:tailEnd/>
            </a:ln>
            <a:effectLst/>
          </p:spPr>
          <p:txBody>
            <a:bodyPr/>
            <a:lstStyle/>
            <a:p>
              <a:endParaRPr lang="en-US"/>
            </a:p>
          </p:txBody>
        </p:sp>
        <p:sp>
          <p:nvSpPr>
            <p:cNvPr id="73752" name="Freeform 24"/>
            <p:cNvSpPr>
              <a:spLocks/>
            </p:cNvSpPr>
            <p:nvPr/>
          </p:nvSpPr>
          <p:spPr bwMode="auto">
            <a:xfrm>
              <a:off x="5070" y="3102"/>
              <a:ext cx="150" cy="163"/>
            </a:xfrm>
            <a:custGeom>
              <a:avLst/>
              <a:gdLst/>
              <a:ahLst/>
              <a:cxnLst>
                <a:cxn ang="0">
                  <a:pos x="0" y="97"/>
                </a:cxn>
                <a:cxn ang="0">
                  <a:pos x="0" y="156"/>
                </a:cxn>
                <a:cxn ang="0">
                  <a:pos x="137" y="59"/>
                </a:cxn>
                <a:cxn ang="0">
                  <a:pos x="137" y="0"/>
                </a:cxn>
                <a:cxn ang="0">
                  <a:pos x="0" y="97"/>
                </a:cxn>
              </a:cxnLst>
              <a:rect l="0" t="0" r="r" b="b"/>
              <a:pathLst>
                <a:path w="138" h="157">
                  <a:moveTo>
                    <a:pt x="0" y="97"/>
                  </a:moveTo>
                  <a:lnTo>
                    <a:pt x="0" y="156"/>
                  </a:lnTo>
                  <a:lnTo>
                    <a:pt x="137" y="59"/>
                  </a:lnTo>
                  <a:lnTo>
                    <a:pt x="137" y="0"/>
                  </a:lnTo>
                  <a:lnTo>
                    <a:pt x="0" y="97"/>
                  </a:lnTo>
                </a:path>
              </a:pathLst>
            </a:custGeom>
            <a:solidFill>
              <a:srgbClr val="A1A1A1"/>
            </a:solidFill>
            <a:ln w="12700" cap="rnd" cmpd="sng">
              <a:solidFill>
                <a:srgbClr val="000000"/>
              </a:solidFill>
              <a:prstDash val="solid"/>
              <a:round/>
              <a:headEnd/>
              <a:tailEnd/>
            </a:ln>
            <a:effectLst/>
          </p:spPr>
          <p:txBody>
            <a:bodyPr/>
            <a:lstStyle/>
            <a:p>
              <a:endParaRPr lang="en-US"/>
            </a:p>
          </p:txBody>
        </p:sp>
        <p:sp>
          <p:nvSpPr>
            <p:cNvPr id="73753" name="Freeform 25"/>
            <p:cNvSpPr>
              <a:spLocks/>
            </p:cNvSpPr>
            <p:nvPr/>
          </p:nvSpPr>
          <p:spPr bwMode="auto">
            <a:xfrm>
              <a:off x="4020" y="2263"/>
              <a:ext cx="1408" cy="943"/>
            </a:xfrm>
            <a:custGeom>
              <a:avLst/>
              <a:gdLst/>
              <a:ahLst/>
              <a:cxnLst>
                <a:cxn ang="0">
                  <a:pos x="1105" y="775"/>
                </a:cxn>
                <a:cxn ang="0">
                  <a:pos x="1141" y="757"/>
                </a:cxn>
                <a:cxn ang="0">
                  <a:pos x="1186" y="755"/>
                </a:cxn>
                <a:cxn ang="0">
                  <a:pos x="1295" y="672"/>
                </a:cxn>
                <a:cxn ang="0">
                  <a:pos x="1295" y="602"/>
                </a:cxn>
                <a:cxn ang="0">
                  <a:pos x="375" y="0"/>
                </a:cxn>
                <a:cxn ang="0">
                  <a:pos x="0" y="203"/>
                </a:cxn>
                <a:cxn ang="0">
                  <a:pos x="0" y="271"/>
                </a:cxn>
                <a:cxn ang="0">
                  <a:pos x="968" y="908"/>
                </a:cxn>
                <a:cxn ang="0">
                  <a:pos x="1105" y="809"/>
                </a:cxn>
                <a:cxn ang="0">
                  <a:pos x="1105" y="775"/>
                </a:cxn>
              </a:cxnLst>
              <a:rect l="0" t="0" r="r" b="b"/>
              <a:pathLst>
                <a:path w="1296" h="909">
                  <a:moveTo>
                    <a:pt x="1105" y="775"/>
                  </a:moveTo>
                  <a:lnTo>
                    <a:pt x="1141" y="757"/>
                  </a:lnTo>
                  <a:lnTo>
                    <a:pt x="1186" y="755"/>
                  </a:lnTo>
                  <a:lnTo>
                    <a:pt x="1295" y="672"/>
                  </a:lnTo>
                  <a:lnTo>
                    <a:pt x="1295" y="602"/>
                  </a:lnTo>
                  <a:lnTo>
                    <a:pt x="375" y="0"/>
                  </a:lnTo>
                  <a:lnTo>
                    <a:pt x="0" y="203"/>
                  </a:lnTo>
                  <a:lnTo>
                    <a:pt x="0" y="271"/>
                  </a:lnTo>
                  <a:lnTo>
                    <a:pt x="968" y="908"/>
                  </a:lnTo>
                  <a:lnTo>
                    <a:pt x="1105" y="809"/>
                  </a:lnTo>
                  <a:lnTo>
                    <a:pt x="1105" y="775"/>
                  </a:lnTo>
                </a:path>
              </a:pathLst>
            </a:custGeom>
            <a:solidFill>
              <a:srgbClr val="A1A1A1"/>
            </a:solidFill>
            <a:ln w="12700" cap="rnd" cmpd="sng">
              <a:solidFill>
                <a:srgbClr val="000000"/>
              </a:solidFill>
              <a:prstDash val="solid"/>
              <a:round/>
              <a:headEnd/>
              <a:tailEnd/>
            </a:ln>
            <a:effectLst/>
          </p:spPr>
          <p:txBody>
            <a:bodyPr/>
            <a:lstStyle/>
            <a:p>
              <a:endParaRPr lang="en-US"/>
            </a:p>
          </p:txBody>
        </p:sp>
        <p:sp>
          <p:nvSpPr>
            <p:cNvPr id="73754" name="Line 26"/>
            <p:cNvSpPr>
              <a:spLocks noChangeShapeType="1"/>
            </p:cNvSpPr>
            <p:nvPr/>
          </p:nvSpPr>
          <p:spPr bwMode="auto">
            <a:xfrm flipH="1">
              <a:off x="5309" y="2888"/>
              <a:ext cx="118" cy="79"/>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3755" name="Freeform 27"/>
            <p:cNvSpPr>
              <a:spLocks/>
            </p:cNvSpPr>
            <p:nvPr/>
          </p:nvSpPr>
          <p:spPr bwMode="auto">
            <a:xfrm>
              <a:off x="5207" y="2964"/>
              <a:ext cx="103" cy="63"/>
            </a:xfrm>
            <a:custGeom>
              <a:avLst/>
              <a:gdLst/>
              <a:ahLst/>
              <a:cxnLst>
                <a:cxn ang="0">
                  <a:pos x="11" y="59"/>
                </a:cxn>
                <a:cxn ang="0">
                  <a:pos x="4" y="52"/>
                </a:cxn>
                <a:cxn ang="0">
                  <a:pos x="0" y="43"/>
                </a:cxn>
                <a:cxn ang="0">
                  <a:pos x="0" y="34"/>
                </a:cxn>
                <a:cxn ang="0">
                  <a:pos x="4" y="27"/>
                </a:cxn>
                <a:cxn ang="0">
                  <a:pos x="11" y="18"/>
                </a:cxn>
                <a:cxn ang="0">
                  <a:pos x="22" y="12"/>
                </a:cxn>
                <a:cxn ang="0">
                  <a:pos x="33" y="7"/>
                </a:cxn>
                <a:cxn ang="0">
                  <a:pos x="47" y="2"/>
                </a:cxn>
                <a:cxn ang="0">
                  <a:pos x="63" y="0"/>
                </a:cxn>
                <a:cxn ang="0">
                  <a:pos x="77" y="0"/>
                </a:cxn>
                <a:cxn ang="0">
                  <a:pos x="94" y="2"/>
                </a:cxn>
              </a:cxnLst>
              <a:rect l="0" t="0" r="r" b="b"/>
              <a:pathLst>
                <a:path w="95" h="60">
                  <a:moveTo>
                    <a:pt x="11" y="59"/>
                  </a:moveTo>
                  <a:lnTo>
                    <a:pt x="4" y="52"/>
                  </a:lnTo>
                  <a:lnTo>
                    <a:pt x="0" y="43"/>
                  </a:lnTo>
                  <a:lnTo>
                    <a:pt x="0" y="34"/>
                  </a:lnTo>
                  <a:lnTo>
                    <a:pt x="4" y="27"/>
                  </a:lnTo>
                  <a:lnTo>
                    <a:pt x="11" y="18"/>
                  </a:lnTo>
                  <a:lnTo>
                    <a:pt x="22" y="12"/>
                  </a:lnTo>
                  <a:lnTo>
                    <a:pt x="33" y="7"/>
                  </a:lnTo>
                  <a:lnTo>
                    <a:pt x="47" y="2"/>
                  </a:lnTo>
                  <a:lnTo>
                    <a:pt x="63" y="0"/>
                  </a:lnTo>
                  <a:lnTo>
                    <a:pt x="77" y="0"/>
                  </a:lnTo>
                  <a:lnTo>
                    <a:pt x="94" y="2"/>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73756" name="Line 28"/>
            <p:cNvSpPr>
              <a:spLocks noChangeShapeType="1"/>
            </p:cNvSpPr>
            <p:nvPr/>
          </p:nvSpPr>
          <p:spPr bwMode="auto">
            <a:xfrm>
              <a:off x="5070" y="3124"/>
              <a:ext cx="0" cy="79"/>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3757" name="Line 29"/>
            <p:cNvSpPr>
              <a:spLocks noChangeShapeType="1"/>
            </p:cNvSpPr>
            <p:nvPr/>
          </p:nvSpPr>
          <p:spPr bwMode="auto">
            <a:xfrm>
              <a:off x="5309" y="2968"/>
              <a:ext cx="0" cy="76"/>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3758" name="Line 30"/>
            <p:cNvSpPr>
              <a:spLocks noChangeShapeType="1"/>
            </p:cNvSpPr>
            <p:nvPr/>
          </p:nvSpPr>
          <p:spPr bwMode="auto">
            <a:xfrm>
              <a:off x="4020" y="2474"/>
              <a:ext cx="1050" cy="65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3759" name="Line 31"/>
            <p:cNvSpPr>
              <a:spLocks noChangeShapeType="1"/>
            </p:cNvSpPr>
            <p:nvPr/>
          </p:nvSpPr>
          <p:spPr bwMode="auto">
            <a:xfrm flipH="1">
              <a:off x="5070" y="3026"/>
              <a:ext cx="149" cy="98"/>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3760" name="Line 32"/>
            <p:cNvSpPr>
              <a:spLocks noChangeShapeType="1"/>
            </p:cNvSpPr>
            <p:nvPr/>
          </p:nvSpPr>
          <p:spPr bwMode="auto">
            <a:xfrm>
              <a:off x="5219" y="3026"/>
              <a:ext cx="2" cy="42"/>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3761" name="Freeform 33"/>
            <p:cNvSpPr>
              <a:spLocks/>
            </p:cNvSpPr>
            <p:nvPr/>
          </p:nvSpPr>
          <p:spPr bwMode="auto">
            <a:xfrm>
              <a:off x="4520" y="2539"/>
              <a:ext cx="428" cy="286"/>
            </a:xfrm>
            <a:custGeom>
              <a:avLst/>
              <a:gdLst/>
              <a:ahLst/>
              <a:cxnLst>
                <a:cxn ang="0">
                  <a:pos x="0" y="140"/>
                </a:cxn>
                <a:cxn ang="0">
                  <a:pos x="194" y="0"/>
                </a:cxn>
                <a:cxn ang="0">
                  <a:pos x="393" y="136"/>
                </a:cxn>
                <a:cxn ang="0">
                  <a:pos x="201" y="275"/>
                </a:cxn>
                <a:cxn ang="0">
                  <a:pos x="0" y="140"/>
                </a:cxn>
              </a:cxnLst>
              <a:rect l="0" t="0" r="r" b="b"/>
              <a:pathLst>
                <a:path w="394" h="276">
                  <a:moveTo>
                    <a:pt x="0" y="140"/>
                  </a:moveTo>
                  <a:lnTo>
                    <a:pt x="194" y="0"/>
                  </a:lnTo>
                  <a:lnTo>
                    <a:pt x="393" y="136"/>
                  </a:lnTo>
                  <a:lnTo>
                    <a:pt x="201" y="275"/>
                  </a:lnTo>
                  <a:lnTo>
                    <a:pt x="0" y="140"/>
                  </a:lnTo>
                </a:path>
              </a:pathLst>
            </a:custGeom>
            <a:solidFill>
              <a:srgbClr val="F0F0F0"/>
            </a:solidFill>
            <a:ln w="9525" cap="rnd">
              <a:noFill/>
              <a:round/>
              <a:headEnd/>
              <a:tailEnd/>
            </a:ln>
            <a:effectLst/>
          </p:spPr>
          <p:txBody>
            <a:bodyPr/>
            <a:lstStyle/>
            <a:p>
              <a:endParaRPr lang="en-US"/>
            </a:p>
          </p:txBody>
        </p:sp>
        <p:sp>
          <p:nvSpPr>
            <p:cNvPr id="73762" name="Freeform 34"/>
            <p:cNvSpPr>
              <a:spLocks/>
            </p:cNvSpPr>
            <p:nvPr/>
          </p:nvSpPr>
          <p:spPr bwMode="auto">
            <a:xfrm>
              <a:off x="4254" y="1111"/>
              <a:ext cx="1309" cy="1248"/>
            </a:xfrm>
            <a:custGeom>
              <a:avLst/>
              <a:gdLst/>
              <a:ahLst/>
              <a:cxnLst>
                <a:cxn ang="0">
                  <a:pos x="1131" y="1202"/>
                </a:cxn>
                <a:cxn ang="0">
                  <a:pos x="1147" y="1201"/>
                </a:cxn>
                <a:cxn ang="0">
                  <a:pos x="1163" y="1195"/>
                </a:cxn>
                <a:cxn ang="0">
                  <a:pos x="1177" y="1186"/>
                </a:cxn>
                <a:cxn ang="0">
                  <a:pos x="1188" y="1175"/>
                </a:cxn>
                <a:cxn ang="0">
                  <a:pos x="1197" y="1161"/>
                </a:cxn>
                <a:cxn ang="0">
                  <a:pos x="1202" y="1145"/>
                </a:cxn>
                <a:cxn ang="0">
                  <a:pos x="1204" y="1129"/>
                </a:cxn>
                <a:cxn ang="0">
                  <a:pos x="1204" y="73"/>
                </a:cxn>
                <a:cxn ang="0">
                  <a:pos x="1202" y="57"/>
                </a:cxn>
                <a:cxn ang="0">
                  <a:pos x="1197" y="41"/>
                </a:cxn>
                <a:cxn ang="0">
                  <a:pos x="1188" y="27"/>
                </a:cxn>
                <a:cxn ang="0">
                  <a:pos x="1177" y="16"/>
                </a:cxn>
                <a:cxn ang="0">
                  <a:pos x="1163" y="7"/>
                </a:cxn>
                <a:cxn ang="0">
                  <a:pos x="1147" y="1"/>
                </a:cxn>
                <a:cxn ang="0">
                  <a:pos x="1131" y="0"/>
                </a:cxn>
                <a:cxn ang="0">
                  <a:pos x="74" y="0"/>
                </a:cxn>
                <a:cxn ang="0">
                  <a:pos x="58" y="1"/>
                </a:cxn>
                <a:cxn ang="0">
                  <a:pos x="42" y="7"/>
                </a:cxn>
                <a:cxn ang="0">
                  <a:pos x="27" y="16"/>
                </a:cxn>
                <a:cxn ang="0">
                  <a:pos x="16" y="27"/>
                </a:cxn>
                <a:cxn ang="0">
                  <a:pos x="7" y="41"/>
                </a:cxn>
                <a:cxn ang="0">
                  <a:pos x="2" y="57"/>
                </a:cxn>
                <a:cxn ang="0">
                  <a:pos x="0" y="73"/>
                </a:cxn>
                <a:cxn ang="0">
                  <a:pos x="0" y="1129"/>
                </a:cxn>
                <a:cxn ang="0">
                  <a:pos x="2" y="1145"/>
                </a:cxn>
                <a:cxn ang="0">
                  <a:pos x="7" y="1161"/>
                </a:cxn>
                <a:cxn ang="0">
                  <a:pos x="16" y="1175"/>
                </a:cxn>
                <a:cxn ang="0">
                  <a:pos x="27" y="1186"/>
                </a:cxn>
                <a:cxn ang="0">
                  <a:pos x="42" y="1195"/>
                </a:cxn>
                <a:cxn ang="0">
                  <a:pos x="58" y="1201"/>
                </a:cxn>
                <a:cxn ang="0">
                  <a:pos x="74" y="1202"/>
                </a:cxn>
                <a:cxn ang="0">
                  <a:pos x="1131" y="1202"/>
                </a:cxn>
              </a:cxnLst>
              <a:rect l="0" t="0" r="r" b="b"/>
              <a:pathLst>
                <a:path w="1205" h="1203">
                  <a:moveTo>
                    <a:pt x="1131" y="1202"/>
                  </a:moveTo>
                  <a:lnTo>
                    <a:pt x="1147" y="1201"/>
                  </a:lnTo>
                  <a:lnTo>
                    <a:pt x="1163" y="1195"/>
                  </a:lnTo>
                  <a:lnTo>
                    <a:pt x="1177" y="1186"/>
                  </a:lnTo>
                  <a:lnTo>
                    <a:pt x="1188" y="1175"/>
                  </a:lnTo>
                  <a:lnTo>
                    <a:pt x="1197" y="1161"/>
                  </a:lnTo>
                  <a:lnTo>
                    <a:pt x="1202" y="1145"/>
                  </a:lnTo>
                  <a:lnTo>
                    <a:pt x="1204" y="1129"/>
                  </a:lnTo>
                  <a:lnTo>
                    <a:pt x="1204" y="73"/>
                  </a:lnTo>
                  <a:lnTo>
                    <a:pt x="1202" y="57"/>
                  </a:lnTo>
                  <a:lnTo>
                    <a:pt x="1197" y="41"/>
                  </a:lnTo>
                  <a:lnTo>
                    <a:pt x="1188" y="27"/>
                  </a:lnTo>
                  <a:lnTo>
                    <a:pt x="1177" y="16"/>
                  </a:lnTo>
                  <a:lnTo>
                    <a:pt x="1163" y="7"/>
                  </a:lnTo>
                  <a:lnTo>
                    <a:pt x="1147" y="1"/>
                  </a:lnTo>
                  <a:lnTo>
                    <a:pt x="1131" y="0"/>
                  </a:lnTo>
                  <a:lnTo>
                    <a:pt x="74" y="0"/>
                  </a:lnTo>
                  <a:lnTo>
                    <a:pt x="58" y="1"/>
                  </a:lnTo>
                  <a:lnTo>
                    <a:pt x="42" y="7"/>
                  </a:lnTo>
                  <a:lnTo>
                    <a:pt x="27" y="16"/>
                  </a:lnTo>
                  <a:lnTo>
                    <a:pt x="16" y="27"/>
                  </a:lnTo>
                  <a:lnTo>
                    <a:pt x="7" y="41"/>
                  </a:lnTo>
                  <a:lnTo>
                    <a:pt x="2" y="57"/>
                  </a:lnTo>
                  <a:lnTo>
                    <a:pt x="0" y="73"/>
                  </a:lnTo>
                  <a:lnTo>
                    <a:pt x="0" y="1129"/>
                  </a:lnTo>
                  <a:lnTo>
                    <a:pt x="2" y="1145"/>
                  </a:lnTo>
                  <a:lnTo>
                    <a:pt x="7" y="1161"/>
                  </a:lnTo>
                  <a:lnTo>
                    <a:pt x="16" y="1175"/>
                  </a:lnTo>
                  <a:lnTo>
                    <a:pt x="27" y="1186"/>
                  </a:lnTo>
                  <a:lnTo>
                    <a:pt x="42" y="1195"/>
                  </a:lnTo>
                  <a:lnTo>
                    <a:pt x="58" y="1201"/>
                  </a:lnTo>
                  <a:lnTo>
                    <a:pt x="74" y="1202"/>
                  </a:lnTo>
                  <a:lnTo>
                    <a:pt x="1131" y="1202"/>
                  </a:lnTo>
                </a:path>
              </a:pathLst>
            </a:custGeom>
            <a:solidFill>
              <a:srgbClr val="F0F0F0"/>
            </a:solidFill>
            <a:ln w="12700" cap="rnd" cmpd="sng">
              <a:solidFill>
                <a:srgbClr val="000000"/>
              </a:solidFill>
              <a:prstDash val="solid"/>
              <a:round/>
              <a:headEnd/>
              <a:tailEnd/>
            </a:ln>
            <a:effectLst/>
          </p:spPr>
          <p:txBody>
            <a:bodyPr/>
            <a:lstStyle/>
            <a:p>
              <a:endParaRPr lang="en-US"/>
            </a:p>
          </p:txBody>
        </p:sp>
        <p:sp>
          <p:nvSpPr>
            <p:cNvPr id="73763" name="Freeform 35"/>
            <p:cNvSpPr>
              <a:spLocks/>
            </p:cNvSpPr>
            <p:nvPr/>
          </p:nvSpPr>
          <p:spPr bwMode="auto">
            <a:xfrm>
              <a:off x="5483" y="2351"/>
              <a:ext cx="18" cy="17"/>
            </a:xfrm>
            <a:custGeom>
              <a:avLst/>
              <a:gdLst/>
              <a:ahLst/>
              <a:cxnLst>
                <a:cxn ang="0">
                  <a:pos x="0" y="16"/>
                </a:cxn>
                <a:cxn ang="0">
                  <a:pos x="0" y="2"/>
                </a:cxn>
                <a:cxn ang="0">
                  <a:pos x="14" y="0"/>
                </a:cxn>
                <a:cxn ang="0">
                  <a:pos x="16" y="13"/>
                </a:cxn>
                <a:cxn ang="0">
                  <a:pos x="0" y="16"/>
                </a:cxn>
                <a:cxn ang="0">
                  <a:pos x="0" y="16"/>
                </a:cxn>
              </a:cxnLst>
              <a:rect l="0" t="0" r="r" b="b"/>
              <a:pathLst>
                <a:path w="17" h="17">
                  <a:moveTo>
                    <a:pt x="0" y="16"/>
                  </a:moveTo>
                  <a:lnTo>
                    <a:pt x="0" y="2"/>
                  </a:lnTo>
                  <a:lnTo>
                    <a:pt x="14" y="0"/>
                  </a:lnTo>
                  <a:lnTo>
                    <a:pt x="16" y="13"/>
                  </a:lnTo>
                  <a:lnTo>
                    <a:pt x="0" y="16"/>
                  </a:lnTo>
                  <a:lnTo>
                    <a:pt x="0" y="1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3764" name="Freeform 36"/>
            <p:cNvSpPr>
              <a:spLocks/>
            </p:cNvSpPr>
            <p:nvPr/>
          </p:nvSpPr>
          <p:spPr bwMode="auto">
            <a:xfrm>
              <a:off x="5498" y="2343"/>
              <a:ext cx="24" cy="20"/>
            </a:xfrm>
            <a:custGeom>
              <a:avLst/>
              <a:gdLst/>
              <a:ahLst/>
              <a:cxnLst>
                <a:cxn ang="0">
                  <a:pos x="4" y="18"/>
                </a:cxn>
                <a:cxn ang="0">
                  <a:pos x="0" y="7"/>
                </a:cxn>
                <a:cxn ang="0">
                  <a:pos x="21" y="0"/>
                </a:cxn>
                <a:cxn ang="0">
                  <a:pos x="20" y="13"/>
                </a:cxn>
                <a:cxn ang="0">
                  <a:pos x="4" y="18"/>
                </a:cxn>
                <a:cxn ang="0">
                  <a:pos x="4" y="18"/>
                </a:cxn>
              </a:cxnLst>
              <a:rect l="0" t="0" r="r" b="b"/>
              <a:pathLst>
                <a:path w="22" h="19">
                  <a:moveTo>
                    <a:pt x="4" y="18"/>
                  </a:moveTo>
                  <a:lnTo>
                    <a:pt x="0" y="7"/>
                  </a:lnTo>
                  <a:lnTo>
                    <a:pt x="21" y="0"/>
                  </a:lnTo>
                  <a:lnTo>
                    <a:pt x="20" y="13"/>
                  </a:lnTo>
                  <a:lnTo>
                    <a:pt x="4" y="18"/>
                  </a:lnTo>
                  <a:lnTo>
                    <a:pt x="4" y="18"/>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3765" name="Freeform 37"/>
            <p:cNvSpPr>
              <a:spLocks/>
            </p:cNvSpPr>
            <p:nvPr/>
          </p:nvSpPr>
          <p:spPr bwMode="auto">
            <a:xfrm>
              <a:off x="5515" y="2341"/>
              <a:ext cx="21" cy="18"/>
            </a:xfrm>
            <a:custGeom>
              <a:avLst/>
              <a:gdLst/>
              <a:ahLst/>
              <a:cxnLst>
                <a:cxn ang="0">
                  <a:pos x="4" y="16"/>
                </a:cxn>
                <a:cxn ang="0">
                  <a:pos x="0" y="7"/>
                </a:cxn>
                <a:cxn ang="0">
                  <a:pos x="9" y="0"/>
                </a:cxn>
                <a:cxn ang="0">
                  <a:pos x="18" y="4"/>
                </a:cxn>
                <a:cxn ang="0">
                  <a:pos x="4" y="16"/>
                </a:cxn>
                <a:cxn ang="0">
                  <a:pos x="4" y="16"/>
                </a:cxn>
              </a:cxnLst>
              <a:rect l="0" t="0" r="r" b="b"/>
              <a:pathLst>
                <a:path w="19" h="17">
                  <a:moveTo>
                    <a:pt x="4" y="16"/>
                  </a:moveTo>
                  <a:lnTo>
                    <a:pt x="0" y="7"/>
                  </a:lnTo>
                  <a:lnTo>
                    <a:pt x="9" y="0"/>
                  </a:lnTo>
                  <a:lnTo>
                    <a:pt x="18" y="4"/>
                  </a:lnTo>
                  <a:lnTo>
                    <a:pt x="4" y="16"/>
                  </a:lnTo>
                  <a:lnTo>
                    <a:pt x="4" y="1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3766" name="Freeform 38"/>
            <p:cNvSpPr>
              <a:spLocks/>
            </p:cNvSpPr>
            <p:nvPr/>
          </p:nvSpPr>
          <p:spPr bwMode="auto">
            <a:xfrm>
              <a:off x="5529" y="2323"/>
              <a:ext cx="21" cy="23"/>
            </a:xfrm>
            <a:custGeom>
              <a:avLst/>
              <a:gdLst/>
              <a:ahLst/>
              <a:cxnLst>
                <a:cxn ang="0">
                  <a:pos x="7" y="22"/>
                </a:cxn>
                <a:cxn ang="0">
                  <a:pos x="0" y="15"/>
                </a:cxn>
                <a:cxn ang="0">
                  <a:pos x="14" y="0"/>
                </a:cxn>
                <a:cxn ang="0">
                  <a:pos x="18" y="11"/>
                </a:cxn>
                <a:cxn ang="0">
                  <a:pos x="7" y="22"/>
                </a:cxn>
                <a:cxn ang="0">
                  <a:pos x="7" y="22"/>
                </a:cxn>
              </a:cxnLst>
              <a:rect l="0" t="0" r="r" b="b"/>
              <a:pathLst>
                <a:path w="19" h="23">
                  <a:moveTo>
                    <a:pt x="7" y="22"/>
                  </a:moveTo>
                  <a:lnTo>
                    <a:pt x="0" y="15"/>
                  </a:lnTo>
                  <a:lnTo>
                    <a:pt x="14" y="0"/>
                  </a:lnTo>
                  <a:lnTo>
                    <a:pt x="18" y="11"/>
                  </a:lnTo>
                  <a:lnTo>
                    <a:pt x="7" y="22"/>
                  </a:lnTo>
                  <a:lnTo>
                    <a:pt x="7" y="22"/>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3767" name="Freeform 39"/>
            <p:cNvSpPr>
              <a:spLocks/>
            </p:cNvSpPr>
            <p:nvPr/>
          </p:nvSpPr>
          <p:spPr bwMode="auto">
            <a:xfrm>
              <a:off x="5540" y="2317"/>
              <a:ext cx="20" cy="18"/>
            </a:xfrm>
            <a:custGeom>
              <a:avLst/>
              <a:gdLst/>
              <a:ahLst/>
              <a:cxnLst>
                <a:cxn ang="0">
                  <a:pos x="8" y="16"/>
                </a:cxn>
                <a:cxn ang="0">
                  <a:pos x="0" y="12"/>
                </a:cxn>
                <a:cxn ang="0">
                  <a:pos x="6" y="2"/>
                </a:cxn>
                <a:cxn ang="0">
                  <a:pos x="17" y="0"/>
                </a:cxn>
                <a:cxn ang="0">
                  <a:pos x="8" y="16"/>
                </a:cxn>
                <a:cxn ang="0">
                  <a:pos x="8" y="16"/>
                </a:cxn>
              </a:cxnLst>
              <a:rect l="0" t="0" r="r" b="b"/>
              <a:pathLst>
                <a:path w="18" h="17">
                  <a:moveTo>
                    <a:pt x="8" y="16"/>
                  </a:moveTo>
                  <a:lnTo>
                    <a:pt x="0" y="12"/>
                  </a:lnTo>
                  <a:lnTo>
                    <a:pt x="6" y="2"/>
                  </a:lnTo>
                  <a:lnTo>
                    <a:pt x="17" y="0"/>
                  </a:lnTo>
                  <a:lnTo>
                    <a:pt x="8" y="16"/>
                  </a:lnTo>
                  <a:lnTo>
                    <a:pt x="8" y="1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3768" name="Freeform 40"/>
            <p:cNvSpPr>
              <a:spLocks/>
            </p:cNvSpPr>
            <p:nvPr/>
          </p:nvSpPr>
          <p:spPr bwMode="auto">
            <a:xfrm>
              <a:off x="5549" y="2297"/>
              <a:ext cx="18" cy="21"/>
            </a:xfrm>
            <a:custGeom>
              <a:avLst/>
              <a:gdLst/>
              <a:ahLst/>
              <a:cxnLst>
                <a:cxn ang="0">
                  <a:pos x="10" y="20"/>
                </a:cxn>
                <a:cxn ang="0">
                  <a:pos x="0" y="16"/>
                </a:cxn>
                <a:cxn ang="0">
                  <a:pos x="5" y="0"/>
                </a:cxn>
                <a:cxn ang="0">
                  <a:pos x="16" y="4"/>
                </a:cxn>
                <a:cxn ang="0">
                  <a:pos x="10" y="20"/>
                </a:cxn>
                <a:cxn ang="0">
                  <a:pos x="10" y="20"/>
                </a:cxn>
              </a:cxnLst>
              <a:rect l="0" t="0" r="r" b="b"/>
              <a:pathLst>
                <a:path w="17" h="21">
                  <a:moveTo>
                    <a:pt x="10" y="20"/>
                  </a:moveTo>
                  <a:lnTo>
                    <a:pt x="0" y="16"/>
                  </a:lnTo>
                  <a:lnTo>
                    <a:pt x="5" y="0"/>
                  </a:lnTo>
                  <a:lnTo>
                    <a:pt x="16" y="4"/>
                  </a:lnTo>
                  <a:lnTo>
                    <a:pt x="10" y="20"/>
                  </a:lnTo>
                  <a:lnTo>
                    <a:pt x="10" y="2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3769" name="Freeform 41"/>
            <p:cNvSpPr>
              <a:spLocks/>
            </p:cNvSpPr>
            <p:nvPr/>
          </p:nvSpPr>
          <p:spPr bwMode="auto">
            <a:xfrm>
              <a:off x="5554" y="2282"/>
              <a:ext cx="19" cy="18"/>
            </a:xfrm>
            <a:custGeom>
              <a:avLst/>
              <a:gdLst/>
              <a:ahLst/>
              <a:cxnLst>
                <a:cxn ang="0">
                  <a:pos x="13" y="16"/>
                </a:cxn>
                <a:cxn ang="0">
                  <a:pos x="0" y="16"/>
                </a:cxn>
                <a:cxn ang="0">
                  <a:pos x="2" y="0"/>
                </a:cxn>
                <a:cxn ang="0">
                  <a:pos x="16" y="0"/>
                </a:cxn>
                <a:cxn ang="0">
                  <a:pos x="13" y="16"/>
                </a:cxn>
                <a:cxn ang="0">
                  <a:pos x="13" y="16"/>
                </a:cxn>
              </a:cxnLst>
              <a:rect l="0" t="0" r="r" b="b"/>
              <a:pathLst>
                <a:path w="17" h="17">
                  <a:moveTo>
                    <a:pt x="13" y="16"/>
                  </a:moveTo>
                  <a:lnTo>
                    <a:pt x="0" y="16"/>
                  </a:lnTo>
                  <a:lnTo>
                    <a:pt x="2" y="0"/>
                  </a:lnTo>
                  <a:lnTo>
                    <a:pt x="16" y="0"/>
                  </a:lnTo>
                  <a:lnTo>
                    <a:pt x="13" y="16"/>
                  </a:lnTo>
                  <a:lnTo>
                    <a:pt x="13" y="1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3770" name="Freeform 42"/>
            <p:cNvSpPr>
              <a:spLocks/>
            </p:cNvSpPr>
            <p:nvPr/>
          </p:nvSpPr>
          <p:spPr bwMode="auto">
            <a:xfrm>
              <a:off x="5557" y="1187"/>
              <a:ext cx="18" cy="1096"/>
            </a:xfrm>
            <a:custGeom>
              <a:avLst/>
              <a:gdLst/>
              <a:ahLst/>
              <a:cxnLst>
                <a:cxn ang="0">
                  <a:pos x="16" y="1056"/>
                </a:cxn>
                <a:cxn ang="0">
                  <a:pos x="0" y="1056"/>
                </a:cxn>
                <a:cxn ang="0">
                  <a:pos x="0" y="0"/>
                </a:cxn>
                <a:cxn ang="0">
                  <a:pos x="16" y="0"/>
                </a:cxn>
                <a:cxn ang="0">
                  <a:pos x="16" y="1056"/>
                </a:cxn>
                <a:cxn ang="0">
                  <a:pos x="16" y="1056"/>
                </a:cxn>
              </a:cxnLst>
              <a:rect l="0" t="0" r="r" b="b"/>
              <a:pathLst>
                <a:path w="17" h="1057">
                  <a:moveTo>
                    <a:pt x="16" y="1056"/>
                  </a:moveTo>
                  <a:lnTo>
                    <a:pt x="0" y="1056"/>
                  </a:lnTo>
                  <a:lnTo>
                    <a:pt x="0" y="0"/>
                  </a:lnTo>
                  <a:lnTo>
                    <a:pt x="16" y="0"/>
                  </a:lnTo>
                  <a:lnTo>
                    <a:pt x="16" y="1056"/>
                  </a:lnTo>
                  <a:lnTo>
                    <a:pt x="16" y="105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3771" name="Freeform 43"/>
            <p:cNvSpPr>
              <a:spLocks/>
            </p:cNvSpPr>
            <p:nvPr/>
          </p:nvSpPr>
          <p:spPr bwMode="auto">
            <a:xfrm>
              <a:off x="5554" y="1170"/>
              <a:ext cx="19" cy="18"/>
            </a:xfrm>
            <a:custGeom>
              <a:avLst/>
              <a:gdLst/>
              <a:ahLst/>
              <a:cxnLst>
                <a:cxn ang="0">
                  <a:pos x="16" y="16"/>
                </a:cxn>
                <a:cxn ang="0">
                  <a:pos x="2" y="16"/>
                </a:cxn>
                <a:cxn ang="0">
                  <a:pos x="0" y="4"/>
                </a:cxn>
                <a:cxn ang="0">
                  <a:pos x="13" y="0"/>
                </a:cxn>
                <a:cxn ang="0">
                  <a:pos x="16" y="16"/>
                </a:cxn>
                <a:cxn ang="0">
                  <a:pos x="16" y="16"/>
                </a:cxn>
              </a:cxnLst>
              <a:rect l="0" t="0" r="r" b="b"/>
              <a:pathLst>
                <a:path w="17" h="17">
                  <a:moveTo>
                    <a:pt x="16" y="16"/>
                  </a:moveTo>
                  <a:lnTo>
                    <a:pt x="2" y="16"/>
                  </a:lnTo>
                  <a:lnTo>
                    <a:pt x="0" y="4"/>
                  </a:lnTo>
                  <a:lnTo>
                    <a:pt x="13" y="0"/>
                  </a:lnTo>
                  <a:lnTo>
                    <a:pt x="16" y="16"/>
                  </a:lnTo>
                  <a:lnTo>
                    <a:pt x="16" y="1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3772" name="Freeform 44"/>
            <p:cNvSpPr>
              <a:spLocks/>
            </p:cNvSpPr>
            <p:nvPr/>
          </p:nvSpPr>
          <p:spPr bwMode="auto">
            <a:xfrm>
              <a:off x="5547" y="1150"/>
              <a:ext cx="20" cy="23"/>
            </a:xfrm>
            <a:custGeom>
              <a:avLst/>
              <a:gdLst/>
              <a:ahLst/>
              <a:cxnLst>
                <a:cxn ang="0">
                  <a:pos x="18" y="18"/>
                </a:cxn>
                <a:cxn ang="0">
                  <a:pos x="7" y="22"/>
                </a:cxn>
                <a:cxn ang="0">
                  <a:pos x="0" y="0"/>
                </a:cxn>
                <a:cxn ang="0">
                  <a:pos x="12" y="2"/>
                </a:cxn>
                <a:cxn ang="0">
                  <a:pos x="18" y="18"/>
                </a:cxn>
                <a:cxn ang="0">
                  <a:pos x="18" y="18"/>
                </a:cxn>
              </a:cxnLst>
              <a:rect l="0" t="0" r="r" b="b"/>
              <a:pathLst>
                <a:path w="19" h="23">
                  <a:moveTo>
                    <a:pt x="18" y="18"/>
                  </a:moveTo>
                  <a:lnTo>
                    <a:pt x="7" y="22"/>
                  </a:lnTo>
                  <a:lnTo>
                    <a:pt x="0" y="0"/>
                  </a:lnTo>
                  <a:lnTo>
                    <a:pt x="12" y="2"/>
                  </a:lnTo>
                  <a:lnTo>
                    <a:pt x="18" y="18"/>
                  </a:lnTo>
                  <a:lnTo>
                    <a:pt x="18" y="18"/>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3773" name="Freeform 45"/>
            <p:cNvSpPr>
              <a:spLocks/>
            </p:cNvSpPr>
            <p:nvPr/>
          </p:nvSpPr>
          <p:spPr bwMode="auto">
            <a:xfrm>
              <a:off x="5545" y="1137"/>
              <a:ext cx="18" cy="20"/>
            </a:xfrm>
            <a:custGeom>
              <a:avLst/>
              <a:gdLst/>
              <a:ahLst/>
              <a:cxnLst>
                <a:cxn ang="0">
                  <a:pos x="16" y="14"/>
                </a:cxn>
                <a:cxn ang="0">
                  <a:pos x="6" y="18"/>
                </a:cxn>
                <a:cxn ang="0">
                  <a:pos x="0" y="9"/>
                </a:cxn>
                <a:cxn ang="0">
                  <a:pos x="4" y="0"/>
                </a:cxn>
                <a:cxn ang="0">
                  <a:pos x="16" y="14"/>
                </a:cxn>
                <a:cxn ang="0">
                  <a:pos x="16" y="14"/>
                </a:cxn>
              </a:cxnLst>
              <a:rect l="0" t="0" r="r" b="b"/>
              <a:pathLst>
                <a:path w="17" h="19">
                  <a:moveTo>
                    <a:pt x="16" y="14"/>
                  </a:moveTo>
                  <a:lnTo>
                    <a:pt x="6" y="18"/>
                  </a:lnTo>
                  <a:lnTo>
                    <a:pt x="0" y="9"/>
                  </a:lnTo>
                  <a:lnTo>
                    <a:pt x="4" y="0"/>
                  </a:lnTo>
                  <a:lnTo>
                    <a:pt x="16" y="14"/>
                  </a:lnTo>
                  <a:lnTo>
                    <a:pt x="16" y="14"/>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3774" name="Freeform 46"/>
            <p:cNvSpPr>
              <a:spLocks/>
            </p:cNvSpPr>
            <p:nvPr/>
          </p:nvSpPr>
          <p:spPr bwMode="auto">
            <a:xfrm>
              <a:off x="5525" y="1124"/>
              <a:ext cx="25" cy="19"/>
            </a:xfrm>
            <a:custGeom>
              <a:avLst/>
              <a:gdLst/>
              <a:ahLst/>
              <a:cxnLst>
                <a:cxn ang="0">
                  <a:pos x="22" y="11"/>
                </a:cxn>
                <a:cxn ang="0">
                  <a:pos x="14" y="18"/>
                </a:cxn>
                <a:cxn ang="0">
                  <a:pos x="0" y="4"/>
                </a:cxn>
                <a:cxn ang="0">
                  <a:pos x="11" y="0"/>
                </a:cxn>
                <a:cxn ang="0">
                  <a:pos x="22" y="11"/>
                </a:cxn>
                <a:cxn ang="0">
                  <a:pos x="22" y="11"/>
                </a:cxn>
              </a:cxnLst>
              <a:rect l="0" t="0" r="r" b="b"/>
              <a:pathLst>
                <a:path w="23" h="19">
                  <a:moveTo>
                    <a:pt x="22" y="11"/>
                  </a:moveTo>
                  <a:lnTo>
                    <a:pt x="14" y="18"/>
                  </a:lnTo>
                  <a:lnTo>
                    <a:pt x="0" y="4"/>
                  </a:lnTo>
                  <a:lnTo>
                    <a:pt x="11" y="0"/>
                  </a:lnTo>
                  <a:lnTo>
                    <a:pt x="22" y="11"/>
                  </a:lnTo>
                  <a:lnTo>
                    <a:pt x="22" y="11"/>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3775" name="Freeform 47"/>
            <p:cNvSpPr>
              <a:spLocks/>
            </p:cNvSpPr>
            <p:nvPr/>
          </p:nvSpPr>
          <p:spPr bwMode="auto">
            <a:xfrm>
              <a:off x="5520" y="1114"/>
              <a:ext cx="18" cy="18"/>
            </a:xfrm>
            <a:custGeom>
              <a:avLst/>
              <a:gdLst/>
              <a:ahLst/>
              <a:cxnLst>
                <a:cxn ang="0">
                  <a:pos x="16" y="9"/>
                </a:cxn>
                <a:cxn ang="0">
                  <a:pos x="11" y="16"/>
                </a:cxn>
                <a:cxn ang="0">
                  <a:pos x="1" y="11"/>
                </a:cxn>
                <a:cxn ang="0">
                  <a:pos x="0" y="0"/>
                </a:cxn>
                <a:cxn ang="0">
                  <a:pos x="16" y="9"/>
                </a:cxn>
                <a:cxn ang="0">
                  <a:pos x="16" y="9"/>
                </a:cxn>
              </a:cxnLst>
              <a:rect l="0" t="0" r="r" b="b"/>
              <a:pathLst>
                <a:path w="17" h="17">
                  <a:moveTo>
                    <a:pt x="16" y="9"/>
                  </a:moveTo>
                  <a:lnTo>
                    <a:pt x="11" y="16"/>
                  </a:lnTo>
                  <a:lnTo>
                    <a:pt x="1" y="11"/>
                  </a:lnTo>
                  <a:lnTo>
                    <a:pt x="0" y="0"/>
                  </a:lnTo>
                  <a:lnTo>
                    <a:pt x="16" y="9"/>
                  </a:lnTo>
                  <a:lnTo>
                    <a:pt x="16" y="9"/>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3776" name="Freeform 48"/>
            <p:cNvSpPr>
              <a:spLocks/>
            </p:cNvSpPr>
            <p:nvPr/>
          </p:nvSpPr>
          <p:spPr bwMode="auto">
            <a:xfrm>
              <a:off x="5498" y="1107"/>
              <a:ext cx="23" cy="18"/>
            </a:xfrm>
            <a:custGeom>
              <a:avLst/>
              <a:gdLst/>
              <a:ahLst/>
              <a:cxnLst>
                <a:cxn ang="0">
                  <a:pos x="20" y="5"/>
                </a:cxn>
                <a:cxn ang="0">
                  <a:pos x="16" y="16"/>
                </a:cxn>
                <a:cxn ang="0">
                  <a:pos x="0" y="11"/>
                </a:cxn>
                <a:cxn ang="0">
                  <a:pos x="4" y="0"/>
                </a:cxn>
                <a:cxn ang="0">
                  <a:pos x="20" y="5"/>
                </a:cxn>
                <a:cxn ang="0">
                  <a:pos x="20" y="5"/>
                </a:cxn>
              </a:cxnLst>
              <a:rect l="0" t="0" r="r" b="b"/>
              <a:pathLst>
                <a:path w="21" h="17">
                  <a:moveTo>
                    <a:pt x="20" y="5"/>
                  </a:moveTo>
                  <a:lnTo>
                    <a:pt x="16" y="16"/>
                  </a:lnTo>
                  <a:lnTo>
                    <a:pt x="0" y="11"/>
                  </a:lnTo>
                  <a:lnTo>
                    <a:pt x="4" y="0"/>
                  </a:lnTo>
                  <a:lnTo>
                    <a:pt x="20" y="5"/>
                  </a:lnTo>
                  <a:lnTo>
                    <a:pt x="20" y="5"/>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3777" name="Freeform 49"/>
            <p:cNvSpPr>
              <a:spLocks/>
            </p:cNvSpPr>
            <p:nvPr/>
          </p:nvSpPr>
          <p:spPr bwMode="auto">
            <a:xfrm>
              <a:off x="5483" y="1105"/>
              <a:ext cx="18" cy="18"/>
            </a:xfrm>
            <a:custGeom>
              <a:avLst/>
              <a:gdLst/>
              <a:ahLst/>
              <a:cxnLst>
                <a:cxn ang="0">
                  <a:pos x="16" y="2"/>
                </a:cxn>
                <a:cxn ang="0">
                  <a:pos x="16" y="16"/>
                </a:cxn>
                <a:cxn ang="0">
                  <a:pos x="0" y="13"/>
                </a:cxn>
                <a:cxn ang="0">
                  <a:pos x="0" y="0"/>
                </a:cxn>
                <a:cxn ang="0">
                  <a:pos x="16" y="2"/>
                </a:cxn>
                <a:cxn ang="0">
                  <a:pos x="16" y="2"/>
                </a:cxn>
              </a:cxnLst>
              <a:rect l="0" t="0" r="r" b="b"/>
              <a:pathLst>
                <a:path w="17" h="17">
                  <a:moveTo>
                    <a:pt x="16" y="2"/>
                  </a:moveTo>
                  <a:lnTo>
                    <a:pt x="16" y="16"/>
                  </a:lnTo>
                  <a:lnTo>
                    <a:pt x="0" y="13"/>
                  </a:lnTo>
                  <a:lnTo>
                    <a:pt x="0" y="0"/>
                  </a:lnTo>
                  <a:lnTo>
                    <a:pt x="16" y="2"/>
                  </a:lnTo>
                  <a:lnTo>
                    <a:pt x="16" y="2"/>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3778" name="Freeform 50"/>
            <p:cNvSpPr>
              <a:spLocks/>
            </p:cNvSpPr>
            <p:nvPr/>
          </p:nvSpPr>
          <p:spPr bwMode="auto">
            <a:xfrm>
              <a:off x="4334" y="1105"/>
              <a:ext cx="1150" cy="18"/>
            </a:xfrm>
            <a:custGeom>
              <a:avLst/>
              <a:gdLst/>
              <a:ahLst/>
              <a:cxnLst>
                <a:cxn ang="0">
                  <a:pos x="1057" y="0"/>
                </a:cxn>
                <a:cxn ang="0">
                  <a:pos x="1057" y="16"/>
                </a:cxn>
                <a:cxn ang="0">
                  <a:pos x="0" y="16"/>
                </a:cxn>
                <a:cxn ang="0">
                  <a:pos x="0" y="0"/>
                </a:cxn>
                <a:cxn ang="0">
                  <a:pos x="1057" y="0"/>
                </a:cxn>
                <a:cxn ang="0">
                  <a:pos x="1057" y="0"/>
                </a:cxn>
              </a:cxnLst>
              <a:rect l="0" t="0" r="r" b="b"/>
              <a:pathLst>
                <a:path w="1058" h="17">
                  <a:moveTo>
                    <a:pt x="1057" y="0"/>
                  </a:moveTo>
                  <a:lnTo>
                    <a:pt x="1057" y="16"/>
                  </a:lnTo>
                  <a:lnTo>
                    <a:pt x="0" y="16"/>
                  </a:lnTo>
                  <a:lnTo>
                    <a:pt x="0" y="0"/>
                  </a:lnTo>
                  <a:lnTo>
                    <a:pt x="1057" y="0"/>
                  </a:lnTo>
                  <a:lnTo>
                    <a:pt x="1057"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3779" name="Freeform 51"/>
            <p:cNvSpPr>
              <a:spLocks/>
            </p:cNvSpPr>
            <p:nvPr/>
          </p:nvSpPr>
          <p:spPr bwMode="auto">
            <a:xfrm>
              <a:off x="4317" y="1105"/>
              <a:ext cx="18" cy="18"/>
            </a:xfrm>
            <a:custGeom>
              <a:avLst/>
              <a:gdLst/>
              <a:ahLst/>
              <a:cxnLst>
                <a:cxn ang="0">
                  <a:pos x="16" y="0"/>
                </a:cxn>
                <a:cxn ang="0">
                  <a:pos x="16" y="13"/>
                </a:cxn>
                <a:cxn ang="0">
                  <a:pos x="3" y="16"/>
                </a:cxn>
                <a:cxn ang="0">
                  <a:pos x="0" y="2"/>
                </a:cxn>
                <a:cxn ang="0">
                  <a:pos x="16" y="0"/>
                </a:cxn>
                <a:cxn ang="0">
                  <a:pos x="16" y="0"/>
                </a:cxn>
              </a:cxnLst>
              <a:rect l="0" t="0" r="r" b="b"/>
              <a:pathLst>
                <a:path w="17" h="17">
                  <a:moveTo>
                    <a:pt x="16" y="0"/>
                  </a:moveTo>
                  <a:lnTo>
                    <a:pt x="16" y="13"/>
                  </a:lnTo>
                  <a:lnTo>
                    <a:pt x="3" y="16"/>
                  </a:lnTo>
                  <a:lnTo>
                    <a:pt x="0" y="2"/>
                  </a:lnTo>
                  <a:lnTo>
                    <a:pt x="16" y="0"/>
                  </a:lnTo>
                  <a:lnTo>
                    <a:pt x="16"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3780" name="Freeform 52"/>
            <p:cNvSpPr>
              <a:spLocks/>
            </p:cNvSpPr>
            <p:nvPr/>
          </p:nvSpPr>
          <p:spPr bwMode="auto">
            <a:xfrm>
              <a:off x="4295" y="1107"/>
              <a:ext cx="25" cy="20"/>
            </a:xfrm>
            <a:custGeom>
              <a:avLst/>
              <a:gdLst/>
              <a:ahLst/>
              <a:cxnLst>
                <a:cxn ang="0">
                  <a:pos x="18" y="0"/>
                </a:cxn>
                <a:cxn ang="0">
                  <a:pos x="22" y="11"/>
                </a:cxn>
                <a:cxn ang="0">
                  <a:pos x="0" y="18"/>
                </a:cxn>
                <a:cxn ang="0">
                  <a:pos x="2" y="5"/>
                </a:cxn>
                <a:cxn ang="0">
                  <a:pos x="18" y="0"/>
                </a:cxn>
                <a:cxn ang="0">
                  <a:pos x="18" y="0"/>
                </a:cxn>
              </a:cxnLst>
              <a:rect l="0" t="0" r="r" b="b"/>
              <a:pathLst>
                <a:path w="23" h="19">
                  <a:moveTo>
                    <a:pt x="18" y="0"/>
                  </a:moveTo>
                  <a:lnTo>
                    <a:pt x="22" y="11"/>
                  </a:lnTo>
                  <a:lnTo>
                    <a:pt x="0" y="18"/>
                  </a:lnTo>
                  <a:lnTo>
                    <a:pt x="2" y="5"/>
                  </a:lnTo>
                  <a:lnTo>
                    <a:pt x="18" y="0"/>
                  </a:lnTo>
                  <a:lnTo>
                    <a:pt x="18"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3781" name="Freeform 53"/>
            <p:cNvSpPr>
              <a:spLocks/>
            </p:cNvSpPr>
            <p:nvPr/>
          </p:nvSpPr>
          <p:spPr bwMode="auto">
            <a:xfrm>
              <a:off x="4281" y="1114"/>
              <a:ext cx="20" cy="18"/>
            </a:xfrm>
            <a:custGeom>
              <a:avLst/>
              <a:gdLst/>
              <a:ahLst/>
              <a:cxnLst>
                <a:cxn ang="0">
                  <a:pos x="15" y="0"/>
                </a:cxn>
                <a:cxn ang="0">
                  <a:pos x="18" y="8"/>
                </a:cxn>
                <a:cxn ang="0">
                  <a:pos x="9" y="16"/>
                </a:cxn>
                <a:cxn ang="0">
                  <a:pos x="0" y="11"/>
                </a:cxn>
                <a:cxn ang="0">
                  <a:pos x="15" y="0"/>
                </a:cxn>
                <a:cxn ang="0">
                  <a:pos x="15" y="0"/>
                </a:cxn>
              </a:cxnLst>
              <a:rect l="0" t="0" r="r" b="b"/>
              <a:pathLst>
                <a:path w="19" h="17">
                  <a:moveTo>
                    <a:pt x="15" y="0"/>
                  </a:moveTo>
                  <a:lnTo>
                    <a:pt x="18" y="8"/>
                  </a:lnTo>
                  <a:lnTo>
                    <a:pt x="9" y="16"/>
                  </a:lnTo>
                  <a:lnTo>
                    <a:pt x="0" y="11"/>
                  </a:lnTo>
                  <a:lnTo>
                    <a:pt x="15" y="0"/>
                  </a:lnTo>
                  <a:lnTo>
                    <a:pt x="15"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3782" name="Freeform 54"/>
            <p:cNvSpPr>
              <a:spLocks/>
            </p:cNvSpPr>
            <p:nvPr/>
          </p:nvSpPr>
          <p:spPr bwMode="auto">
            <a:xfrm>
              <a:off x="4268" y="1124"/>
              <a:ext cx="20" cy="24"/>
            </a:xfrm>
            <a:custGeom>
              <a:avLst/>
              <a:gdLst/>
              <a:ahLst/>
              <a:cxnLst>
                <a:cxn ang="0">
                  <a:pos x="11" y="0"/>
                </a:cxn>
                <a:cxn ang="0">
                  <a:pos x="18" y="7"/>
                </a:cxn>
                <a:cxn ang="0">
                  <a:pos x="3" y="22"/>
                </a:cxn>
                <a:cxn ang="0">
                  <a:pos x="0" y="11"/>
                </a:cxn>
                <a:cxn ang="0">
                  <a:pos x="11" y="0"/>
                </a:cxn>
                <a:cxn ang="0">
                  <a:pos x="11" y="0"/>
                </a:cxn>
              </a:cxnLst>
              <a:rect l="0" t="0" r="r" b="b"/>
              <a:pathLst>
                <a:path w="19" h="23">
                  <a:moveTo>
                    <a:pt x="11" y="0"/>
                  </a:moveTo>
                  <a:lnTo>
                    <a:pt x="18" y="7"/>
                  </a:lnTo>
                  <a:lnTo>
                    <a:pt x="3" y="22"/>
                  </a:lnTo>
                  <a:lnTo>
                    <a:pt x="0" y="11"/>
                  </a:lnTo>
                  <a:lnTo>
                    <a:pt x="11" y="0"/>
                  </a:lnTo>
                  <a:lnTo>
                    <a:pt x="11"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3783" name="Freeform 55"/>
            <p:cNvSpPr>
              <a:spLocks/>
            </p:cNvSpPr>
            <p:nvPr/>
          </p:nvSpPr>
          <p:spPr bwMode="auto">
            <a:xfrm>
              <a:off x="4258" y="1137"/>
              <a:ext cx="18" cy="18"/>
            </a:xfrm>
            <a:custGeom>
              <a:avLst/>
              <a:gdLst/>
              <a:ahLst/>
              <a:cxnLst>
                <a:cxn ang="0">
                  <a:pos x="9" y="0"/>
                </a:cxn>
                <a:cxn ang="0">
                  <a:pos x="16" y="3"/>
                </a:cxn>
                <a:cxn ang="0">
                  <a:pos x="11" y="13"/>
                </a:cxn>
                <a:cxn ang="0">
                  <a:pos x="0" y="16"/>
                </a:cxn>
                <a:cxn ang="0">
                  <a:pos x="9" y="0"/>
                </a:cxn>
                <a:cxn ang="0">
                  <a:pos x="9" y="0"/>
                </a:cxn>
              </a:cxnLst>
              <a:rect l="0" t="0" r="r" b="b"/>
              <a:pathLst>
                <a:path w="17" h="17">
                  <a:moveTo>
                    <a:pt x="9" y="0"/>
                  </a:moveTo>
                  <a:lnTo>
                    <a:pt x="16" y="3"/>
                  </a:lnTo>
                  <a:lnTo>
                    <a:pt x="11" y="13"/>
                  </a:lnTo>
                  <a:lnTo>
                    <a:pt x="0" y="16"/>
                  </a:lnTo>
                  <a:lnTo>
                    <a:pt x="9" y="0"/>
                  </a:lnTo>
                  <a:lnTo>
                    <a:pt x="9"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3784" name="Freeform 56"/>
            <p:cNvSpPr>
              <a:spLocks/>
            </p:cNvSpPr>
            <p:nvPr/>
          </p:nvSpPr>
          <p:spPr bwMode="auto">
            <a:xfrm>
              <a:off x="4250" y="1152"/>
              <a:ext cx="19" cy="24"/>
            </a:xfrm>
            <a:custGeom>
              <a:avLst/>
              <a:gdLst/>
              <a:ahLst/>
              <a:cxnLst>
                <a:cxn ang="0">
                  <a:pos x="5" y="0"/>
                </a:cxn>
                <a:cxn ang="0">
                  <a:pos x="16" y="4"/>
                </a:cxn>
                <a:cxn ang="0">
                  <a:pos x="10" y="22"/>
                </a:cxn>
                <a:cxn ang="0">
                  <a:pos x="0" y="16"/>
                </a:cxn>
                <a:cxn ang="0">
                  <a:pos x="5" y="0"/>
                </a:cxn>
                <a:cxn ang="0">
                  <a:pos x="5" y="0"/>
                </a:cxn>
              </a:cxnLst>
              <a:rect l="0" t="0" r="r" b="b"/>
              <a:pathLst>
                <a:path w="17" h="23">
                  <a:moveTo>
                    <a:pt x="5" y="0"/>
                  </a:moveTo>
                  <a:lnTo>
                    <a:pt x="16" y="4"/>
                  </a:lnTo>
                  <a:lnTo>
                    <a:pt x="10" y="22"/>
                  </a:lnTo>
                  <a:lnTo>
                    <a:pt x="0" y="16"/>
                  </a:lnTo>
                  <a:lnTo>
                    <a:pt x="5" y="0"/>
                  </a:lnTo>
                  <a:lnTo>
                    <a:pt x="5"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3785" name="Freeform 57"/>
            <p:cNvSpPr>
              <a:spLocks/>
            </p:cNvSpPr>
            <p:nvPr/>
          </p:nvSpPr>
          <p:spPr bwMode="auto">
            <a:xfrm>
              <a:off x="4248" y="1170"/>
              <a:ext cx="19" cy="18"/>
            </a:xfrm>
            <a:custGeom>
              <a:avLst/>
              <a:gdLst/>
              <a:ahLst/>
              <a:cxnLst>
                <a:cxn ang="0">
                  <a:pos x="2" y="0"/>
                </a:cxn>
                <a:cxn ang="0">
                  <a:pos x="16" y="0"/>
                </a:cxn>
                <a:cxn ang="0">
                  <a:pos x="14" y="16"/>
                </a:cxn>
                <a:cxn ang="0">
                  <a:pos x="0" y="16"/>
                </a:cxn>
                <a:cxn ang="0">
                  <a:pos x="2" y="0"/>
                </a:cxn>
                <a:cxn ang="0">
                  <a:pos x="2" y="0"/>
                </a:cxn>
              </a:cxnLst>
              <a:rect l="0" t="0" r="r" b="b"/>
              <a:pathLst>
                <a:path w="17" h="17">
                  <a:moveTo>
                    <a:pt x="2" y="0"/>
                  </a:moveTo>
                  <a:lnTo>
                    <a:pt x="16" y="0"/>
                  </a:lnTo>
                  <a:lnTo>
                    <a:pt x="14" y="16"/>
                  </a:lnTo>
                  <a:lnTo>
                    <a:pt x="0" y="16"/>
                  </a:lnTo>
                  <a:lnTo>
                    <a:pt x="2" y="0"/>
                  </a:lnTo>
                  <a:lnTo>
                    <a:pt x="2"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3786" name="Freeform 58"/>
            <p:cNvSpPr>
              <a:spLocks/>
            </p:cNvSpPr>
            <p:nvPr/>
          </p:nvSpPr>
          <p:spPr bwMode="auto">
            <a:xfrm>
              <a:off x="4248" y="1187"/>
              <a:ext cx="19" cy="1096"/>
            </a:xfrm>
            <a:custGeom>
              <a:avLst/>
              <a:gdLst/>
              <a:ahLst/>
              <a:cxnLst>
                <a:cxn ang="0">
                  <a:pos x="0" y="0"/>
                </a:cxn>
                <a:cxn ang="0">
                  <a:pos x="16" y="0"/>
                </a:cxn>
                <a:cxn ang="0">
                  <a:pos x="16" y="1056"/>
                </a:cxn>
                <a:cxn ang="0">
                  <a:pos x="0" y="1056"/>
                </a:cxn>
                <a:cxn ang="0">
                  <a:pos x="0" y="0"/>
                </a:cxn>
                <a:cxn ang="0">
                  <a:pos x="0" y="0"/>
                </a:cxn>
              </a:cxnLst>
              <a:rect l="0" t="0" r="r" b="b"/>
              <a:pathLst>
                <a:path w="17" h="1057">
                  <a:moveTo>
                    <a:pt x="0" y="0"/>
                  </a:moveTo>
                  <a:lnTo>
                    <a:pt x="16" y="0"/>
                  </a:lnTo>
                  <a:lnTo>
                    <a:pt x="16" y="1056"/>
                  </a:lnTo>
                  <a:lnTo>
                    <a:pt x="0" y="1056"/>
                  </a:lnTo>
                  <a:lnTo>
                    <a:pt x="0" y="0"/>
                  </a:lnTo>
                  <a:lnTo>
                    <a:pt x="0"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3787" name="Freeform 59"/>
            <p:cNvSpPr>
              <a:spLocks/>
            </p:cNvSpPr>
            <p:nvPr/>
          </p:nvSpPr>
          <p:spPr bwMode="auto">
            <a:xfrm>
              <a:off x="4248" y="2282"/>
              <a:ext cx="19" cy="18"/>
            </a:xfrm>
            <a:custGeom>
              <a:avLst/>
              <a:gdLst/>
              <a:ahLst/>
              <a:cxnLst>
                <a:cxn ang="0">
                  <a:pos x="0" y="0"/>
                </a:cxn>
                <a:cxn ang="0">
                  <a:pos x="14" y="0"/>
                </a:cxn>
                <a:cxn ang="0">
                  <a:pos x="16" y="14"/>
                </a:cxn>
                <a:cxn ang="0">
                  <a:pos x="2" y="16"/>
                </a:cxn>
                <a:cxn ang="0">
                  <a:pos x="0" y="0"/>
                </a:cxn>
                <a:cxn ang="0">
                  <a:pos x="0" y="0"/>
                </a:cxn>
              </a:cxnLst>
              <a:rect l="0" t="0" r="r" b="b"/>
              <a:pathLst>
                <a:path w="17" h="17">
                  <a:moveTo>
                    <a:pt x="0" y="0"/>
                  </a:moveTo>
                  <a:lnTo>
                    <a:pt x="14" y="0"/>
                  </a:lnTo>
                  <a:lnTo>
                    <a:pt x="16" y="14"/>
                  </a:lnTo>
                  <a:lnTo>
                    <a:pt x="2" y="16"/>
                  </a:lnTo>
                  <a:lnTo>
                    <a:pt x="0" y="0"/>
                  </a:lnTo>
                  <a:lnTo>
                    <a:pt x="0"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3788" name="Freeform 60"/>
            <p:cNvSpPr>
              <a:spLocks/>
            </p:cNvSpPr>
            <p:nvPr/>
          </p:nvSpPr>
          <p:spPr bwMode="auto">
            <a:xfrm>
              <a:off x="4250" y="2297"/>
              <a:ext cx="21" cy="23"/>
            </a:xfrm>
            <a:custGeom>
              <a:avLst/>
              <a:gdLst/>
              <a:ahLst/>
              <a:cxnLst>
                <a:cxn ang="0">
                  <a:pos x="0" y="4"/>
                </a:cxn>
                <a:cxn ang="0">
                  <a:pos x="10" y="0"/>
                </a:cxn>
                <a:cxn ang="0">
                  <a:pos x="18" y="22"/>
                </a:cxn>
                <a:cxn ang="0">
                  <a:pos x="5" y="20"/>
                </a:cxn>
                <a:cxn ang="0">
                  <a:pos x="0" y="4"/>
                </a:cxn>
                <a:cxn ang="0">
                  <a:pos x="0" y="4"/>
                </a:cxn>
              </a:cxnLst>
              <a:rect l="0" t="0" r="r" b="b"/>
              <a:pathLst>
                <a:path w="19" h="23">
                  <a:moveTo>
                    <a:pt x="0" y="4"/>
                  </a:moveTo>
                  <a:lnTo>
                    <a:pt x="10" y="0"/>
                  </a:lnTo>
                  <a:lnTo>
                    <a:pt x="18" y="22"/>
                  </a:lnTo>
                  <a:lnTo>
                    <a:pt x="5" y="20"/>
                  </a:lnTo>
                  <a:lnTo>
                    <a:pt x="0" y="4"/>
                  </a:lnTo>
                  <a:lnTo>
                    <a:pt x="0" y="4"/>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3789" name="Freeform 61"/>
            <p:cNvSpPr>
              <a:spLocks/>
            </p:cNvSpPr>
            <p:nvPr/>
          </p:nvSpPr>
          <p:spPr bwMode="auto">
            <a:xfrm>
              <a:off x="4258" y="2313"/>
              <a:ext cx="18" cy="20"/>
            </a:xfrm>
            <a:custGeom>
              <a:avLst/>
              <a:gdLst/>
              <a:ahLst/>
              <a:cxnLst>
                <a:cxn ang="0">
                  <a:pos x="0" y="4"/>
                </a:cxn>
                <a:cxn ang="0">
                  <a:pos x="9" y="0"/>
                </a:cxn>
                <a:cxn ang="0">
                  <a:pos x="16" y="9"/>
                </a:cxn>
                <a:cxn ang="0">
                  <a:pos x="12" y="18"/>
                </a:cxn>
                <a:cxn ang="0">
                  <a:pos x="0" y="4"/>
                </a:cxn>
                <a:cxn ang="0">
                  <a:pos x="0" y="4"/>
                </a:cxn>
              </a:cxnLst>
              <a:rect l="0" t="0" r="r" b="b"/>
              <a:pathLst>
                <a:path w="17" h="19">
                  <a:moveTo>
                    <a:pt x="0" y="4"/>
                  </a:moveTo>
                  <a:lnTo>
                    <a:pt x="9" y="0"/>
                  </a:lnTo>
                  <a:lnTo>
                    <a:pt x="16" y="9"/>
                  </a:lnTo>
                  <a:lnTo>
                    <a:pt x="12" y="18"/>
                  </a:lnTo>
                  <a:lnTo>
                    <a:pt x="0" y="4"/>
                  </a:lnTo>
                  <a:lnTo>
                    <a:pt x="0" y="4"/>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3790" name="Freeform 62"/>
            <p:cNvSpPr>
              <a:spLocks/>
            </p:cNvSpPr>
            <p:nvPr/>
          </p:nvSpPr>
          <p:spPr bwMode="auto">
            <a:xfrm>
              <a:off x="4268" y="2327"/>
              <a:ext cx="24" cy="19"/>
            </a:xfrm>
            <a:custGeom>
              <a:avLst/>
              <a:gdLst/>
              <a:ahLst/>
              <a:cxnLst>
                <a:cxn ang="0">
                  <a:pos x="0" y="7"/>
                </a:cxn>
                <a:cxn ang="0">
                  <a:pos x="7" y="0"/>
                </a:cxn>
                <a:cxn ang="0">
                  <a:pos x="21" y="14"/>
                </a:cxn>
                <a:cxn ang="0">
                  <a:pos x="11" y="18"/>
                </a:cxn>
                <a:cxn ang="0">
                  <a:pos x="0" y="7"/>
                </a:cxn>
                <a:cxn ang="0">
                  <a:pos x="0" y="7"/>
                </a:cxn>
              </a:cxnLst>
              <a:rect l="0" t="0" r="r" b="b"/>
              <a:pathLst>
                <a:path w="22" h="19">
                  <a:moveTo>
                    <a:pt x="0" y="7"/>
                  </a:moveTo>
                  <a:lnTo>
                    <a:pt x="7" y="0"/>
                  </a:lnTo>
                  <a:lnTo>
                    <a:pt x="21" y="14"/>
                  </a:lnTo>
                  <a:lnTo>
                    <a:pt x="11" y="18"/>
                  </a:lnTo>
                  <a:lnTo>
                    <a:pt x="0" y="7"/>
                  </a:lnTo>
                  <a:lnTo>
                    <a:pt x="0" y="7"/>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3791" name="Freeform 63"/>
            <p:cNvSpPr>
              <a:spLocks/>
            </p:cNvSpPr>
            <p:nvPr/>
          </p:nvSpPr>
          <p:spPr bwMode="auto">
            <a:xfrm>
              <a:off x="4281" y="2338"/>
              <a:ext cx="18" cy="18"/>
            </a:xfrm>
            <a:custGeom>
              <a:avLst/>
              <a:gdLst/>
              <a:ahLst/>
              <a:cxnLst>
                <a:cxn ang="0">
                  <a:pos x="0" y="7"/>
                </a:cxn>
                <a:cxn ang="0">
                  <a:pos x="4" y="0"/>
                </a:cxn>
                <a:cxn ang="0">
                  <a:pos x="13" y="5"/>
                </a:cxn>
                <a:cxn ang="0">
                  <a:pos x="16" y="16"/>
                </a:cxn>
                <a:cxn ang="0">
                  <a:pos x="0" y="7"/>
                </a:cxn>
                <a:cxn ang="0">
                  <a:pos x="0" y="7"/>
                </a:cxn>
              </a:cxnLst>
              <a:rect l="0" t="0" r="r" b="b"/>
              <a:pathLst>
                <a:path w="17" h="17">
                  <a:moveTo>
                    <a:pt x="0" y="7"/>
                  </a:moveTo>
                  <a:lnTo>
                    <a:pt x="4" y="0"/>
                  </a:lnTo>
                  <a:lnTo>
                    <a:pt x="13" y="5"/>
                  </a:lnTo>
                  <a:lnTo>
                    <a:pt x="16" y="16"/>
                  </a:lnTo>
                  <a:lnTo>
                    <a:pt x="0" y="7"/>
                  </a:lnTo>
                  <a:lnTo>
                    <a:pt x="0" y="7"/>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3792" name="Freeform 64"/>
            <p:cNvSpPr>
              <a:spLocks/>
            </p:cNvSpPr>
            <p:nvPr/>
          </p:nvSpPr>
          <p:spPr bwMode="auto">
            <a:xfrm>
              <a:off x="4297" y="2345"/>
              <a:ext cx="24" cy="18"/>
            </a:xfrm>
            <a:custGeom>
              <a:avLst/>
              <a:gdLst/>
              <a:ahLst/>
              <a:cxnLst>
                <a:cxn ang="0">
                  <a:pos x="0" y="11"/>
                </a:cxn>
                <a:cxn ang="0">
                  <a:pos x="3" y="0"/>
                </a:cxn>
                <a:cxn ang="0">
                  <a:pos x="21" y="5"/>
                </a:cxn>
                <a:cxn ang="0">
                  <a:pos x="16" y="16"/>
                </a:cxn>
                <a:cxn ang="0">
                  <a:pos x="0" y="11"/>
                </a:cxn>
                <a:cxn ang="0">
                  <a:pos x="0" y="11"/>
                </a:cxn>
              </a:cxnLst>
              <a:rect l="0" t="0" r="r" b="b"/>
              <a:pathLst>
                <a:path w="22" h="17">
                  <a:moveTo>
                    <a:pt x="0" y="11"/>
                  </a:moveTo>
                  <a:lnTo>
                    <a:pt x="3" y="0"/>
                  </a:lnTo>
                  <a:lnTo>
                    <a:pt x="21" y="5"/>
                  </a:lnTo>
                  <a:lnTo>
                    <a:pt x="16" y="16"/>
                  </a:lnTo>
                  <a:lnTo>
                    <a:pt x="0" y="11"/>
                  </a:lnTo>
                  <a:lnTo>
                    <a:pt x="0" y="11"/>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3793" name="Freeform 65"/>
            <p:cNvSpPr>
              <a:spLocks/>
            </p:cNvSpPr>
            <p:nvPr/>
          </p:nvSpPr>
          <p:spPr bwMode="auto">
            <a:xfrm>
              <a:off x="4317" y="2351"/>
              <a:ext cx="18" cy="17"/>
            </a:xfrm>
            <a:custGeom>
              <a:avLst/>
              <a:gdLst/>
              <a:ahLst/>
              <a:cxnLst>
                <a:cxn ang="0">
                  <a:pos x="0" y="13"/>
                </a:cxn>
                <a:cxn ang="0">
                  <a:pos x="0" y="0"/>
                </a:cxn>
                <a:cxn ang="0">
                  <a:pos x="16" y="2"/>
                </a:cxn>
                <a:cxn ang="0">
                  <a:pos x="16" y="16"/>
                </a:cxn>
                <a:cxn ang="0">
                  <a:pos x="0" y="13"/>
                </a:cxn>
                <a:cxn ang="0">
                  <a:pos x="0" y="13"/>
                </a:cxn>
              </a:cxnLst>
              <a:rect l="0" t="0" r="r" b="b"/>
              <a:pathLst>
                <a:path w="17" h="17">
                  <a:moveTo>
                    <a:pt x="0" y="13"/>
                  </a:moveTo>
                  <a:lnTo>
                    <a:pt x="0" y="0"/>
                  </a:lnTo>
                  <a:lnTo>
                    <a:pt x="16" y="2"/>
                  </a:lnTo>
                  <a:lnTo>
                    <a:pt x="16" y="16"/>
                  </a:lnTo>
                  <a:lnTo>
                    <a:pt x="0" y="13"/>
                  </a:lnTo>
                  <a:lnTo>
                    <a:pt x="0" y="13"/>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3794" name="Freeform 66"/>
            <p:cNvSpPr>
              <a:spLocks/>
            </p:cNvSpPr>
            <p:nvPr/>
          </p:nvSpPr>
          <p:spPr bwMode="auto">
            <a:xfrm>
              <a:off x="4334" y="2353"/>
              <a:ext cx="1150" cy="17"/>
            </a:xfrm>
            <a:custGeom>
              <a:avLst/>
              <a:gdLst/>
              <a:ahLst/>
              <a:cxnLst>
                <a:cxn ang="0">
                  <a:pos x="0" y="16"/>
                </a:cxn>
                <a:cxn ang="0">
                  <a:pos x="0" y="0"/>
                </a:cxn>
                <a:cxn ang="0">
                  <a:pos x="1057" y="0"/>
                </a:cxn>
                <a:cxn ang="0">
                  <a:pos x="1057" y="16"/>
                </a:cxn>
                <a:cxn ang="0">
                  <a:pos x="0" y="16"/>
                </a:cxn>
                <a:cxn ang="0">
                  <a:pos x="0" y="16"/>
                </a:cxn>
              </a:cxnLst>
              <a:rect l="0" t="0" r="r" b="b"/>
              <a:pathLst>
                <a:path w="1058" h="17">
                  <a:moveTo>
                    <a:pt x="0" y="16"/>
                  </a:moveTo>
                  <a:lnTo>
                    <a:pt x="0" y="0"/>
                  </a:lnTo>
                  <a:lnTo>
                    <a:pt x="1057" y="0"/>
                  </a:lnTo>
                  <a:lnTo>
                    <a:pt x="1057" y="16"/>
                  </a:lnTo>
                  <a:lnTo>
                    <a:pt x="0" y="16"/>
                  </a:lnTo>
                  <a:lnTo>
                    <a:pt x="0" y="1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3795" name="Freeform 67"/>
            <p:cNvSpPr>
              <a:spLocks/>
            </p:cNvSpPr>
            <p:nvPr/>
          </p:nvSpPr>
          <p:spPr bwMode="auto">
            <a:xfrm>
              <a:off x="4379" y="1231"/>
              <a:ext cx="1066" cy="1017"/>
            </a:xfrm>
            <a:custGeom>
              <a:avLst/>
              <a:gdLst/>
              <a:ahLst/>
              <a:cxnLst>
                <a:cxn ang="0">
                  <a:pos x="0" y="0"/>
                </a:cxn>
                <a:cxn ang="0">
                  <a:pos x="980" y="0"/>
                </a:cxn>
                <a:cxn ang="0">
                  <a:pos x="980" y="980"/>
                </a:cxn>
                <a:cxn ang="0">
                  <a:pos x="0" y="980"/>
                </a:cxn>
                <a:cxn ang="0">
                  <a:pos x="0" y="0"/>
                </a:cxn>
              </a:cxnLst>
              <a:rect l="0" t="0" r="r" b="b"/>
              <a:pathLst>
                <a:path w="981" h="981">
                  <a:moveTo>
                    <a:pt x="0" y="0"/>
                  </a:moveTo>
                  <a:lnTo>
                    <a:pt x="980" y="0"/>
                  </a:lnTo>
                  <a:lnTo>
                    <a:pt x="980" y="980"/>
                  </a:lnTo>
                  <a:lnTo>
                    <a:pt x="0" y="980"/>
                  </a:lnTo>
                  <a:lnTo>
                    <a:pt x="0" y="0"/>
                  </a:lnTo>
                </a:path>
              </a:pathLst>
            </a:custGeom>
            <a:solidFill>
              <a:srgbClr val="E0E0E0"/>
            </a:solidFill>
            <a:ln w="12700" cap="rnd" cmpd="sng">
              <a:solidFill>
                <a:srgbClr val="000000"/>
              </a:solidFill>
              <a:prstDash val="solid"/>
              <a:round/>
              <a:headEnd/>
              <a:tailEnd/>
            </a:ln>
            <a:effectLst/>
          </p:spPr>
          <p:txBody>
            <a:bodyPr/>
            <a:lstStyle/>
            <a:p>
              <a:endParaRPr lang="en-US"/>
            </a:p>
          </p:txBody>
        </p:sp>
        <p:sp>
          <p:nvSpPr>
            <p:cNvPr id="73796" name="Freeform 68"/>
            <p:cNvSpPr>
              <a:spLocks/>
            </p:cNvSpPr>
            <p:nvPr/>
          </p:nvSpPr>
          <p:spPr bwMode="auto">
            <a:xfrm>
              <a:off x="4379" y="1224"/>
              <a:ext cx="1066" cy="18"/>
            </a:xfrm>
            <a:custGeom>
              <a:avLst/>
              <a:gdLst/>
              <a:ahLst/>
              <a:cxnLst>
                <a:cxn ang="0">
                  <a:pos x="0" y="16"/>
                </a:cxn>
                <a:cxn ang="0">
                  <a:pos x="0" y="0"/>
                </a:cxn>
                <a:cxn ang="0">
                  <a:pos x="980" y="0"/>
                </a:cxn>
                <a:cxn ang="0">
                  <a:pos x="980" y="16"/>
                </a:cxn>
                <a:cxn ang="0">
                  <a:pos x="0" y="16"/>
                </a:cxn>
                <a:cxn ang="0">
                  <a:pos x="0" y="16"/>
                </a:cxn>
              </a:cxnLst>
              <a:rect l="0" t="0" r="r" b="b"/>
              <a:pathLst>
                <a:path w="981" h="17">
                  <a:moveTo>
                    <a:pt x="0" y="16"/>
                  </a:moveTo>
                  <a:lnTo>
                    <a:pt x="0" y="0"/>
                  </a:lnTo>
                  <a:lnTo>
                    <a:pt x="980" y="0"/>
                  </a:lnTo>
                  <a:lnTo>
                    <a:pt x="980" y="16"/>
                  </a:lnTo>
                  <a:lnTo>
                    <a:pt x="0" y="16"/>
                  </a:lnTo>
                  <a:lnTo>
                    <a:pt x="0" y="1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3797" name="Freeform 69"/>
            <p:cNvSpPr>
              <a:spLocks/>
            </p:cNvSpPr>
            <p:nvPr/>
          </p:nvSpPr>
          <p:spPr bwMode="auto">
            <a:xfrm>
              <a:off x="5437" y="1231"/>
              <a:ext cx="19" cy="1017"/>
            </a:xfrm>
            <a:custGeom>
              <a:avLst/>
              <a:gdLst/>
              <a:ahLst/>
              <a:cxnLst>
                <a:cxn ang="0">
                  <a:pos x="0" y="0"/>
                </a:cxn>
                <a:cxn ang="0">
                  <a:pos x="16" y="0"/>
                </a:cxn>
                <a:cxn ang="0">
                  <a:pos x="16" y="980"/>
                </a:cxn>
                <a:cxn ang="0">
                  <a:pos x="0" y="980"/>
                </a:cxn>
                <a:cxn ang="0">
                  <a:pos x="0" y="0"/>
                </a:cxn>
                <a:cxn ang="0">
                  <a:pos x="0" y="0"/>
                </a:cxn>
              </a:cxnLst>
              <a:rect l="0" t="0" r="r" b="b"/>
              <a:pathLst>
                <a:path w="17" h="981">
                  <a:moveTo>
                    <a:pt x="0" y="0"/>
                  </a:moveTo>
                  <a:lnTo>
                    <a:pt x="16" y="0"/>
                  </a:lnTo>
                  <a:lnTo>
                    <a:pt x="16" y="980"/>
                  </a:lnTo>
                  <a:lnTo>
                    <a:pt x="0" y="980"/>
                  </a:lnTo>
                  <a:lnTo>
                    <a:pt x="0" y="0"/>
                  </a:lnTo>
                  <a:lnTo>
                    <a:pt x="0"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3798" name="Freeform 70"/>
            <p:cNvSpPr>
              <a:spLocks/>
            </p:cNvSpPr>
            <p:nvPr/>
          </p:nvSpPr>
          <p:spPr bwMode="auto">
            <a:xfrm>
              <a:off x="4379" y="2241"/>
              <a:ext cx="1066" cy="17"/>
            </a:xfrm>
            <a:custGeom>
              <a:avLst/>
              <a:gdLst/>
              <a:ahLst/>
              <a:cxnLst>
                <a:cxn ang="0">
                  <a:pos x="980" y="0"/>
                </a:cxn>
                <a:cxn ang="0">
                  <a:pos x="980" y="16"/>
                </a:cxn>
                <a:cxn ang="0">
                  <a:pos x="0" y="16"/>
                </a:cxn>
                <a:cxn ang="0">
                  <a:pos x="0" y="0"/>
                </a:cxn>
                <a:cxn ang="0">
                  <a:pos x="980" y="0"/>
                </a:cxn>
                <a:cxn ang="0">
                  <a:pos x="980" y="0"/>
                </a:cxn>
              </a:cxnLst>
              <a:rect l="0" t="0" r="r" b="b"/>
              <a:pathLst>
                <a:path w="981" h="17">
                  <a:moveTo>
                    <a:pt x="980" y="0"/>
                  </a:moveTo>
                  <a:lnTo>
                    <a:pt x="980" y="16"/>
                  </a:lnTo>
                  <a:lnTo>
                    <a:pt x="0" y="16"/>
                  </a:lnTo>
                  <a:lnTo>
                    <a:pt x="0" y="0"/>
                  </a:lnTo>
                  <a:lnTo>
                    <a:pt x="980" y="0"/>
                  </a:lnTo>
                  <a:lnTo>
                    <a:pt x="980"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3799" name="Freeform 71"/>
            <p:cNvSpPr>
              <a:spLocks/>
            </p:cNvSpPr>
            <p:nvPr/>
          </p:nvSpPr>
          <p:spPr bwMode="auto">
            <a:xfrm>
              <a:off x="4373" y="1231"/>
              <a:ext cx="19" cy="1017"/>
            </a:xfrm>
            <a:custGeom>
              <a:avLst/>
              <a:gdLst/>
              <a:ahLst/>
              <a:cxnLst>
                <a:cxn ang="0">
                  <a:pos x="16" y="980"/>
                </a:cxn>
                <a:cxn ang="0">
                  <a:pos x="0" y="980"/>
                </a:cxn>
                <a:cxn ang="0">
                  <a:pos x="0" y="0"/>
                </a:cxn>
                <a:cxn ang="0">
                  <a:pos x="16" y="0"/>
                </a:cxn>
                <a:cxn ang="0">
                  <a:pos x="16" y="980"/>
                </a:cxn>
                <a:cxn ang="0">
                  <a:pos x="16" y="980"/>
                </a:cxn>
              </a:cxnLst>
              <a:rect l="0" t="0" r="r" b="b"/>
              <a:pathLst>
                <a:path w="17" h="981">
                  <a:moveTo>
                    <a:pt x="16" y="980"/>
                  </a:moveTo>
                  <a:lnTo>
                    <a:pt x="0" y="980"/>
                  </a:lnTo>
                  <a:lnTo>
                    <a:pt x="0" y="0"/>
                  </a:lnTo>
                  <a:lnTo>
                    <a:pt x="16" y="0"/>
                  </a:lnTo>
                  <a:lnTo>
                    <a:pt x="16" y="980"/>
                  </a:lnTo>
                  <a:lnTo>
                    <a:pt x="16" y="98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3800" name="Freeform 72"/>
            <p:cNvSpPr>
              <a:spLocks/>
            </p:cNvSpPr>
            <p:nvPr/>
          </p:nvSpPr>
          <p:spPr bwMode="auto">
            <a:xfrm>
              <a:off x="4414" y="1264"/>
              <a:ext cx="989" cy="944"/>
            </a:xfrm>
            <a:custGeom>
              <a:avLst/>
              <a:gdLst/>
              <a:ahLst/>
              <a:cxnLst>
                <a:cxn ang="0">
                  <a:pos x="0" y="0"/>
                </a:cxn>
                <a:cxn ang="0">
                  <a:pos x="909" y="0"/>
                </a:cxn>
                <a:cxn ang="0">
                  <a:pos x="909" y="910"/>
                </a:cxn>
                <a:cxn ang="0">
                  <a:pos x="0" y="910"/>
                </a:cxn>
                <a:cxn ang="0">
                  <a:pos x="0" y="0"/>
                </a:cxn>
              </a:cxnLst>
              <a:rect l="0" t="0" r="r" b="b"/>
              <a:pathLst>
                <a:path w="910" h="911">
                  <a:moveTo>
                    <a:pt x="0" y="0"/>
                  </a:moveTo>
                  <a:lnTo>
                    <a:pt x="909" y="0"/>
                  </a:lnTo>
                  <a:lnTo>
                    <a:pt x="909" y="910"/>
                  </a:lnTo>
                  <a:lnTo>
                    <a:pt x="0" y="910"/>
                  </a:lnTo>
                  <a:lnTo>
                    <a:pt x="0" y="0"/>
                  </a:lnTo>
                </a:path>
              </a:pathLst>
            </a:custGeom>
            <a:noFill/>
            <a:ln w="12700" cap="rnd" cmpd="sng">
              <a:solidFill>
                <a:srgbClr val="000000"/>
              </a:solidFill>
              <a:prstDash val="solid"/>
              <a:round/>
              <a:headEnd/>
              <a:tailEnd/>
            </a:ln>
            <a:effectLst/>
          </p:spPr>
          <p:txBody>
            <a:bodyPr/>
            <a:lstStyle/>
            <a:p>
              <a:endParaRPr lang="en-US"/>
            </a:p>
          </p:txBody>
        </p:sp>
        <p:sp>
          <p:nvSpPr>
            <p:cNvPr id="73801" name="Freeform 73"/>
            <p:cNvSpPr>
              <a:spLocks/>
            </p:cNvSpPr>
            <p:nvPr/>
          </p:nvSpPr>
          <p:spPr bwMode="auto">
            <a:xfrm>
              <a:off x="4442" y="1290"/>
              <a:ext cx="322" cy="217"/>
            </a:xfrm>
            <a:custGeom>
              <a:avLst/>
              <a:gdLst/>
              <a:ahLst/>
              <a:cxnLst>
                <a:cxn ang="0">
                  <a:pos x="0" y="0"/>
                </a:cxn>
                <a:cxn ang="0">
                  <a:pos x="296" y="0"/>
                </a:cxn>
                <a:cxn ang="0">
                  <a:pos x="296" y="209"/>
                </a:cxn>
                <a:cxn ang="0">
                  <a:pos x="0" y="209"/>
                </a:cxn>
                <a:cxn ang="0">
                  <a:pos x="0" y="0"/>
                </a:cxn>
              </a:cxnLst>
              <a:rect l="0" t="0" r="r" b="b"/>
              <a:pathLst>
                <a:path w="297" h="210">
                  <a:moveTo>
                    <a:pt x="0" y="0"/>
                  </a:moveTo>
                  <a:lnTo>
                    <a:pt x="296" y="0"/>
                  </a:lnTo>
                  <a:lnTo>
                    <a:pt x="296" y="209"/>
                  </a:lnTo>
                  <a:lnTo>
                    <a:pt x="0" y="209"/>
                  </a:lnTo>
                  <a:lnTo>
                    <a:pt x="0" y="0"/>
                  </a:lnTo>
                </a:path>
              </a:pathLst>
            </a:custGeom>
            <a:solidFill>
              <a:schemeClr val="bg2"/>
            </a:solidFill>
            <a:ln w="12700" cap="rnd" cmpd="sng">
              <a:solidFill>
                <a:srgbClr val="000000"/>
              </a:solidFill>
              <a:prstDash val="solid"/>
              <a:round/>
              <a:headEnd/>
              <a:tailEnd/>
            </a:ln>
            <a:effectLst/>
          </p:spPr>
          <p:txBody>
            <a:bodyPr/>
            <a:lstStyle/>
            <a:p>
              <a:endParaRPr lang="en-US"/>
            </a:p>
          </p:txBody>
        </p:sp>
        <p:sp>
          <p:nvSpPr>
            <p:cNvPr id="73802" name="Freeform 74"/>
            <p:cNvSpPr>
              <a:spLocks/>
            </p:cNvSpPr>
            <p:nvPr/>
          </p:nvSpPr>
          <p:spPr bwMode="auto">
            <a:xfrm>
              <a:off x="4442" y="1532"/>
              <a:ext cx="322" cy="651"/>
            </a:xfrm>
            <a:custGeom>
              <a:avLst/>
              <a:gdLst/>
              <a:ahLst/>
              <a:cxnLst>
                <a:cxn ang="0">
                  <a:pos x="0" y="0"/>
                </a:cxn>
                <a:cxn ang="0">
                  <a:pos x="296" y="0"/>
                </a:cxn>
                <a:cxn ang="0">
                  <a:pos x="296" y="626"/>
                </a:cxn>
                <a:cxn ang="0">
                  <a:pos x="0" y="626"/>
                </a:cxn>
                <a:cxn ang="0">
                  <a:pos x="0" y="0"/>
                </a:cxn>
              </a:cxnLst>
              <a:rect l="0" t="0" r="r" b="b"/>
              <a:pathLst>
                <a:path w="297" h="627">
                  <a:moveTo>
                    <a:pt x="0" y="0"/>
                  </a:moveTo>
                  <a:lnTo>
                    <a:pt x="296" y="0"/>
                  </a:lnTo>
                  <a:lnTo>
                    <a:pt x="296" y="626"/>
                  </a:lnTo>
                  <a:lnTo>
                    <a:pt x="0" y="626"/>
                  </a:lnTo>
                  <a:lnTo>
                    <a:pt x="0" y="0"/>
                  </a:lnTo>
                </a:path>
              </a:pathLst>
            </a:custGeom>
            <a:solidFill>
              <a:schemeClr val="bg2"/>
            </a:solidFill>
            <a:ln w="12700" cap="rnd" cmpd="sng">
              <a:solidFill>
                <a:srgbClr val="000000"/>
              </a:solidFill>
              <a:prstDash val="solid"/>
              <a:round/>
              <a:headEnd/>
              <a:tailEnd/>
            </a:ln>
            <a:effectLst/>
          </p:spPr>
          <p:txBody>
            <a:bodyPr/>
            <a:lstStyle/>
            <a:p>
              <a:endParaRPr lang="en-US"/>
            </a:p>
          </p:txBody>
        </p:sp>
        <p:sp>
          <p:nvSpPr>
            <p:cNvPr id="73803" name="Freeform 75"/>
            <p:cNvSpPr>
              <a:spLocks/>
            </p:cNvSpPr>
            <p:nvPr/>
          </p:nvSpPr>
          <p:spPr bwMode="auto">
            <a:xfrm>
              <a:off x="4797" y="1290"/>
              <a:ext cx="283" cy="288"/>
            </a:xfrm>
            <a:custGeom>
              <a:avLst/>
              <a:gdLst/>
              <a:ahLst/>
              <a:cxnLst>
                <a:cxn ang="0">
                  <a:pos x="0" y="0"/>
                </a:cxn>
                <a:cxn ang="0">
                  <a:pos x="259" y="0"/>
                </a:cxn>
                <a:cxn ang="0">
                  <a:pos x="259" y="277"/>
                </a:cxn>
                <a:cxn ang="0">
                  <a:pos x="0" y="277"/>
                </a:cxn>
                <a:cxn ang="0">
                  <a:pos x="0" y="0"/>
                </a:cxn>
              </a:cxnLst>
              <a:rect l="0" t="0" r="r" b="b"/>
              <a:pathLst>
                <a:path w="260" h="278">
                  <a:moveTo>
                    <a:pt x="0" y="0"/>
                  </a:moveTo>
                  <a:lnTo>
                    <a:pt x="259" y="0"/>
                  </a:lnTo>
                  <a:lnTo>
                    <a:pt x="259" y="277"/>
                  </a:lnTo>
                  <a:lnTo>
                    <a:pt x="0" y="277"/>
                  </a:lnTo>
                  <a:lnTo>
                    <a:pt x="0" y="0"/>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73804" name="Freeform 76"/>
            <p:cNvSpPr>
              <a:spLocks/>
            </p:cNvSpPr>
            <p:nvPr/>
          </p:nvSpPr>
          <p:spPr bwMode="auto">
            <a:xfrm>
              <a:off x="5109" y="1287"/>
              <a:ext cx="269" cy="188"/>
            </a:xfrm>
            <a:custGeom>
              <a:avLst/>
              <a:gdLst/>
              <a:ahLst/>
              <a:cxnLst>
                <a:cxn ang="0">
                  <a:pos x="0" y="0"/>
                </a:cxn>
                <a:cxn ang="0">
                  <a:pos x="247" y="0"/>
                </a:cxn>
                <a:cxn ang="0">
                  <a:pos x="247" y="181"/>
                </a:cxn>
                <a:cxn ang="0">
                  <a:pos x="0" y="181"/>
                </a:cxn>
                <a:cxn ang="0">
                  <a:pos x="0" y="0"/>
                </a:cxn>
              </a:cxnLst>
              <a:rect l="0" t="0" r="r" b="b"/>
              <a:pathLst>
                <a:path w="248" h="182">
                  <a:moveTo>
                    <a:pt x="0" y="0"/>
                  </a:moveTo>
                  <a:lnTo>
                    <a:pt x="247" y="0"/>
                  </a:lnTo>
                  <a:lnTo>
                    <a:pt x="247" y="181"/>
                  </a:lnTo>
                  <a:lnTo>
                    <a:pt x="0" y="181"/>
                  </a:lnTo>
                  <a:lnTo>
                    <a:pt x="0" y="0"/>
                  </a:lnTo>
                </a:path>
              </a:pathLst>
            </a:custGeom>
            <a:solidFill>
              <a:schemeClr val="hlink"/>
            </a:solidFill>
            <a:ln w="12700" cap="rnd" cmpd="sng">
              <a:solidFill>
                <a:srgbClr val="000000"/>
              </a:solidFill>
              <a:prstDash val="solid"/>
              <a:round/>
              <a:headEnd/>
              <a:tailEnd/>
            </a:ln>
            <a:effectLst/>
          </p:spPr>
          <p:txBody>
            <a:bodyPr/>
            <a:lstStyle/>
            <a:p>
              <a:endParaRPr lang="en-US"/>
            </a:p>
          </p:txBody>
        </p:sp>
        <p:sp>
          <p:nvSpPr>
            <p:cNvPr id="73805" name="Freeform 77"/>
            <p:cNvSpPr>
              <a:spLocks/>
            </p:cNvSpPr>
            <p:nvPr/>
          </p:nvSpPr>
          <p:spPr bwMode="auto">
            <a:xfrm>
              <a:off x="4797" y="1499"/>
              <a:ext cx="581" cy="685"/>
            </a:xfrm>
            <a:custGeom>
              <a:avLst/>
              <a:gdLst/>
              <a:ahLst/>
              <a:cxnLst>
                <a:cxn ang="0">
                  <a:pos x="534" y="0"/>
                </a:cxn>
                <a:cxn ang="0">
                  <a:pos x="287" y="0"/>
                </a:cxn>
                <a:cxn ang="0">
                  <a:pos x="287" y="98"/>
                </a:cxn>
                <a:cxn ang="0">
                  <a:pos x="0" y="98"/>
                </a:cxn>
                <a:cxn ang="0">
                  <a:pos x="0" y="659"/>
                </a:cxn>
                <a:cxn ang="0">
                  <a:pos x="534" y="659"/>
                </a:cxn>
                <a:cxn ang="0">
                  <a:pos x="534" y="0"/>
                </a:cxn>
              </a:cxnLst>
              <a:rect l="0" t="0" r="r" b="b"/>
              <a:pathLst>
                <a:path w="535" h="660">
                  <a:moveTo>
                    <a:pt x="534" y="0"/>
                  </a:moveTo>
                  <a:lnTo>
                    <a:pt x="287" y="0"/>
                  </a:lnTo>
                  <a:lnTo>
                    <a:pt x="287" y="98"/>
                  </a:lnTo>
                  <a:lnTo>
                    <a:pt x="0" y="98"/>
                  </a:lnTo>
                  <a:lnTo>
                    <a:pt x="0" y="659"/>
                  </a:lnTo>
                  <a:lnTo>
                    <a:pt x="534" y="659"/>
                  </a:lnTo>
                  <a:lnTo>
                    <a:pt x="534" y="0"/>
                  </a:lnTo>
                </a:path>
              </a:pathLst>
            </a:custGeom>
            <a:solidFill>
              <a:schemeClr val="hlink"/>
            </a:solidFill>
            <a:ln w="12700" cap="rnd" cmpd="sng">
              <a:solidFill>
                <a:srgbClr val="000000"/>
              </a:solidFill>
              <a:prstDash val="solid"/>
              <a:round/>
              <a:headEnd/>
              <a:tailEnd/>
            </a:ln>
            <a:effectLst/>
          </p:spPr>
          <p:txBody>
            <a:bodyPr/>
            <a:lstStyle/>
            <a:p>
              <a:endParaRPr lang="en-US"/>
            </a:p>
          </p:txBody>
        </p:sp>
        <p:sp>
          <p:nvSpPr>
            <p:cNvPr id="73806" name="Rectangle 78"/>
            <p:cNvSpPr>
              <a:spLocks noChangeArrowheads="1"/>
            </p:cNvSpPr>
            <p:nvPr/>
          </p:nvSpPr>
          <p:spPr bwMode="auto">
            <a:xfrm>
              <a:off x="4786" y="1625"/>
              <a:ext cx="513" cy="192"/>
            </a:xfrm>
            <a:prstGeom prst="rect">
              <a:avLst/>
            </a:prstGeom>
            <a:noFill/>
            <a:ln w="9525">
              <a:noFill/>
              <a:miter lim="800000"/>
              <a:headEnd/>
              <a:tailEnd/>
            </a:ln>
            <a:effectLst/>
          </p:spPr>
          <p:txBody>
            <a:bodyPr wrap="none" lIns="92075" tIns="46038" rIns="92075" bIns="46038">
              <a:spAutoFit/>
            </a:bodyPr>
            <a:lstStyle/>
            <a:p>
              <a:pPr algn="ctr" eaLnBrk="1" hangingPunct="1">
                <a:spcBef>
                  <a:spcPct val="20000"/>
                </a:spcBef>
                <a:buClr>
                  <a:schemeClr val="accent2"/>
                </a:buClr>
                <a:buSzPct val="80000"/>
                <a:buFont typeface="Wingdings" pitchFamily="2" charset="2"/>
                <a:buNone/>
              </a:pPr>
              <a:r>
                <a:rPr lang="en-US" sz="1400" b="1">
                  <a:solidFill>
                    <a:srgbClr val="000000"/>
                  </a:solidFill>
                  <a:latin typeface="Arial" charset="0"/>
                </a:rPr>
                <a:t>Control</a:t>
              </a:r>
              <a:endParaRPr lang="en-US" sz="2400" b="1">
                <a:latin typeface="Times New Roman" pitchFamily="18" charset="0"/>
              </a:endParaRPr>
            </a:p>
          </p:txBody>
        </p:sp>
        <p:sp>
          <p:nvSpPr>
            <p:cNvPr id="73807" name="Rectangle 79"/>
            <p:cNvSpPr>
              <a:spLocks noChangeArrowheads="1"/>
            </p:cNvSpPr>
            <p:nvPr/>
          </p:nvSpPr>
          <p:spPr bwMode="auto">
            <a:xfrm>
              <a:off x="4804" y="1759"/>
              <a:ext cx="333" cy="192"/>
            </a:xfrm>
            <a:prstGeom prst="rect">
              <a:avLst/>
            </a:prstGeom>
            <a:noFill/>
            <a:ln w="9525">
              <a:noFill/>
              <a:miter lim="800000"/>
              <a:headEnd/>
              <a:tailEnd/>
            </a:ln>
            <a:effectLst/>
          </p:spPr>
          <p:txBody>
            <a:bodyPr wrap="none" lIns="92075" tIns="46038" rIns="92075" bIns="46038">
              <a:spAutoFit/>
            </a:bodyPr>
            <a:lstStyle/>
            <a:p>
              <a:pPr algn="ctr" eaLnBrk="1" hangingPunct="1">
                <a:spcBef>
                  <a:spcPct val="20000"/>
                </a:spcBef>
                <a:buClr>
                  <a:schemeClr val="accent2"/>
                </a:buClr>
                <a:buSzPct val="80000"/>
                <a:buFont typeface="Wingdings" pitchFamily="2" charset="2"/>
                <a:buNone/>
              </a:pPr>
              <a:r>
                <a:rPr lang="en-US" sz="1400" b="1">
                  <a:solidFill>
                    <a:srgbClr val="000000"/>
                  </a:solidFill>
                  <a:latin typeface="Arial" charset="0"/>
                </a:rPr>
                <a:t>Unit</a:t>
              </a:r>
              <a:endParaRPr lang="en-US" sz="2400" b="1">
                <a:latin typeface="Times New Roman" pitchFamily="18" charset="0"/>
              </a:endParaRPr>
            </a:p>
          </p:txBody>
        </p:sp>
        <p:sp>
          <p:nvSpPr>
            <p:cNvPr id="73808" name="Rectangle 80"/>
            <p:cNvSpPr>
              <a:spLocks noChangeArrowheads="1"/>
            </p:cNvSpPr>
            <p:nvPr/>
          </p:nvSpPr>
          <p:spPr bwMode="auto">
            <a:xfrm>
              <a:off x="5089" y="1304"/>
              <a:ext cx="333" cy="154"/>
            </a:xfrm>
            <a:prstGeom prst="rect">
              <a:avLst/>
            </a:prstGeom>
            <a:noFill/>
            <a:ln w="9525">
              <a:noFill/>
              <a:miter lim="800000"/>
              <a:headEnd/>
              <a:tailEnd/>
            </a:ln>
            <a:effectLst/>
          </p:spPr>
          <p:txBody>
            <a:bodyPr wrap="none" lIns="92075" tIns="46038" rIns="92075" bIns="46038">
              <a:spAutoFit/>
            </a:bodyPr>
            <a:lstStyle/>
            <a:p>
              <a:pPr algn="ctr" eaLnBrk="1" hangingPunct="1">
                <a:spcBef>
                  <a:spcPct val="20000"/>
                </a:spcBef>
                <a:buClr>
                  <a:schemeClr val="accent2"/>
                </a:buClr>
                <a:buSzPct val="80000"/>
                <a:buFont typeface="Wingdings" pitchFamily="2" charset="2"/>
                <a:buNone/>
              </a:pPr>
              <a:r>
                <a:rPr lang="en-US" sz="1000" b="1">
                  <a:solidFill>
                    <a:srgbClr val="000000"/>
                  </a:solidFill>
                  <a:latin typeface="Arial" charset="0"/>
                </a:rPr>
                <a:t>Clock</a:t>
              </a:r>
              <a:endParaRPr lang="en-US" sz="2400" b="1">
                <a:latin typeface="Arial" charset="0"/>
              </a:endParaRPr>
            </a:p>
          </p:txBody>
        </p:sp>
        <p:sp>
          <p:nvSpPr>
            <p:cNvPr id="73809" name="Rectangle 81"/>
            <p:cNvSpPr>
              <a:spLocks noChangeArrowheads="1"/>
            </p:cNvSpPr>
            <p:nvPr/>
          </p:nvSpPr>
          <p:spPr bwMode="auto">
            <a:xfrm>
              <a:off x="4401" y="1543"/>
              <a:ext cx="378" cy="192"/>
            </a:xfrm>
            <a:prstGeom prst="rect">
              <a:avLst/>
            </a:prstGeom>
            <a:noFill/>
            <a:ln w="9525">
              <a:noFill/>
              <a:miter lim="800000"/>
              <a:headEnd/>
              <a:tailEnd/>
            </a:ln>
            <a:effectLst/>
          </p:spPr>
          <p:txBody>
            <a:bodyPr wrap="none" lIns="92075" tIns="46038" rIns="92075" bIns="46038">
              <a:spAutoFit/>
            </a:bodyPr>
            <a:lstStyle/>
            <a:p>
              <a:pPr algn="ctr" eaLnBrk="1" hangingPunct="1">
                <a:spcBef>
                  <a:spcPct val="20000"/>
                </a:spcBef>
                <a:buClr>
                  <a:schemeClr val="accent2"/>
                </a:buClr>
                <a:buSzPct val="80000"/>
                <a:buFont typeface="Wingdings" pitchFamily="2" charset="2"/>
                <a:buNone/>
              </a:pPr>
              <a:r>
                <a:rPr lang="en-US" sz="1400" b="1">
                  <a:solidFill>
                    <a:srgbClr val="000000"/>
                  </a:solidFill>
                  <a:latin typeface="Arial" charset="0"/>
                </a:rPr>
                <a:t>ROM</a:t>
              </a:r>
              <a:endParaRPr lang="en-US" sz="2400" b="1">
                <a:latin typeface="Times New Roman" pitchFamily="18" charset="0"/>
              </a:endParaRPr>
            </a:p>
          </p:txBody>
        </p:sp>
        <p:sp>
          <p:nvSpPr>
            <p:cNvPr id="73810" name="Line 82"/>
            <p:cNvSpPr>
              <a:spLocks noChangeShapeType="1"/>
            </p:cNvSpPr>
            <p:nvPr/>
          </p:nvSpPr>
          <p:spPr bwMode="auto">
            <a:xfrm flipH="1">
              <a:off x="4660" y="2675"/>
              <a:ext cx="4" cy="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3811" name="Line 83"/>
            <p:cNvSpPr>
              <a:spLocks noChangeShapeType="1"/>
            </p:cNvSpPr>
            <p:nvPr/>
          </p:nvSpPr>
          <p:spPr bwMode="auto">
            <a:xfrm>
              <a:off x="4626" y="2390"/>
              <a:ext cx="5" cy="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3812" name="Line 84"/>
            <p:cNvSpPr>
              <a:spLocks noChangeShapeType="1"/>
            </p:cNvSpPr>
            <p:nvPr/>
          </p:nvSpPr>
          <p:spPr bwMode="auto">
            <a:xfrm flipV="1">
              <a:off x="4662" y="2668"/>
              <a:ext cx="0" cy="7"/>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3813" name="Line 85"/>
            <p:cNvSpPr>
              <a:spLocks noChangeShapeType="1"/>
            </p:cNvSpPr>
            <p:nvPr/>
          </p:nvSpPr>
          <p:spPr bwMode="auto">
            <a:xfrm flipV="1">
              <a:off x="4658" y="2631"/>
              <a:ext cx="0" cy="9"/>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3814" name="Line 86"/>
            <p:cNvSpPr>
              <a:spLocks noChangeShapeType="1"/>
            </p:cNvSpPr>
            <p:nvPr/>
          </p:nvSpPr>
          <p:spPr bwMode="auto">
            <a:xfrm flipV="1">
              <a:off x="4655" y="2593"/>
              <a:ext cx="0" cy="1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3815" name="Line 87"/>
            <p:cNvSpPr>
              <a:spLocks noChangeShapeType="1"/>
            </p:cNvSpPr>
            <p:nvPr/>
          </p:nvSpPr>
          <p:spPr bwMode="auto">
            <a:xfrm flipH="1" flipV="1">
              <a:off x="4648" y="2556"/>
              <a:ext cx="2" cy="9"/>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3816" name="Line 88"/>
            <p:cNvSpPr>
              <a:spLocks noChangeShapeType="1"/>
            </p:cNvSpPr>
            <p:nvPr/>
          </p:nvSpPr>
          <p:spPr bwMode="auto">
            <a:xfrm flipH="1" flipV="1">
              <a:off x="4645" y="2519"/>
              <a:ext cx="1" cy="9"/>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3817" name="Line 89"/>
            <p:cNvSpPr>
              <a:spLocks noChangeShapeType="1"/>
            </p:cNvSpPr>
            <p:nvPr/>
          </p:nvSpPr>
          <p:spPr bwMode="auto">
            <a:xfrm flipV="1">
              <a:off x="4641" y="2481"/>
              <a:ext cx="0" cy="1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3818" name="Line 90"/>
            <p:cNvSpPr>
              <a:spLocks noChangeShapeType="1"/>
            </p:cNvSpPr>
            <p:nvPr/>
          </p:nvSpPr>
          <p:spPr bwMode="auto">
            <a:xfrm flipV="1">
              <a:off x="4636" y="2444"/>
              <a:ext cx="0" cy="9"/>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3819" name="Line 91"/>
            <p:cNvSpPr>
              <a:spLocks noChangeShapeType="1"/>
            </p:cNvSpPr>
            <p:nvPr/>
          </p:nvSpPr>
          <p:spPr bwMode="auto">
            <a:xfrm flipH="1" flipV="1">
              <a:off x="4631" y="2407"/>
              <a:ext cx="2" cy="9"/>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3820" name="Line 92"/>
            <p:cNvSpPr>
              <a:spLocks noChangeShapeType="1"/>
            </p:cNvSpPr>
            <p:nvPr/>
          </p:nvSpPr>
          <p:spPr bwMode="auto">
            <a:xfrm flipV="1">
              <a:off x="4885" y="2689"/>
              <a:ext cx="0" cy="3"/>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3821" name="Line 93"/>
            <p:cNvSpPr>
              <a:spLocks noChangeShapeType="1"/>
            </p:cNvSpPr>
            <p:nvPr/>
          </p:nvSpPr>
          <p:spPr bwMode="auto">
            <a:xfrm>
              <a:off x="5445" y="2409"/>
              <a:ext cx="0" cy="4"/>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3822" name="Line 94"/>
            <p:cNvSpPr>
              <a:spLocks noChangeShapeType="1"/>
            </p:cNvSpPr>
            <p:nvPr/>
          </p:nvSpPr>
          <p:spPr bwMode="auto">
            <a:xfrm flipV="1">
              <a:off x="4885" y="2687"/>
              <a:ext cx="8" cy="3"/>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3823" name="Line 95"/>
            <p:cNvSpPr>
              <a:spLocks noChangeShapeType="1"/>
            </p:cNvSpPr>
            <p:nvPr/>
          </p:nvSpPr>
          <p:spPr bwMode="auto">
            <a:xfrm flipV="1">
              <a:off x="4918" y="2670"/>
              <a:ext cx="9" cy="3"/>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3824" name="Line 96"/>
            <p:cNvSpPr>
              <a:spLocks noChangeShapeType="1"/>
            </p:cNvSpPr>
            <p:nvPr/>
          </p:nvSpPr>
          <p:spPr bwMode="auto">
            <a:xfrm flipV="1">
              <a:off x="4953" y="2652"/>
              <a:ext cx="8" cy="4"/>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3825" name="Line 97"/>
            <p:cNvSpPr>
              <a:spLocks noChangeShapeType="1"/>
            </p:cNvSpPr>
            <p:nvPr/>
          </p:nvSpPr>
          <p:spPr bwMode="auto">
            <a:xfrm flipV="1">
              <a:off x="4988" y="2635"/>
              <a:ext cx="8" cy="5"/>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3826" name="Line 98"/>
            <p:cNvSpPr>
              <a:spLocks noChangeShapeType="1"/>
            </p:cNvSpPr>
            <p:nvPr/>
          </p:nvSpPr>
          <p:spPr bwMode="auto">
            <a:xfrm flipV="1">
              <a:off x="5021" y="2617"/>
              <a:ext cx="10" cy="4"/>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3827" name="Line 99"/>
            <p:cNvSpPr>
              <a:spLocks noChangeShapeType="1"/>
            </p:cNvSpPr>
            <p:nvPr/>
          </p:nvSpPr>
          <p:spPr bwMode="auto">
            <a:xfrm flipV="1">
              <a:off x="5057" y="2600"/>
              <a:ext cx="9" cy="5"/>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3828" name="Line 100"/>
            <p:cNvSpPr>
              <a:spLocks noChangeShapeType="1"/>
            </p:cNvSpPr>
            <p:nvPr/>
          </p:nvSpPr>
          <p:spPr bwMode="auto">
            <a:xfrm flipV="1">
              <a:off x="5091" y="2584"/>
              <a:ext cx="8" cy="4"/>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3829" name="Line 101"/>
            <p:cNvSpPr>
              <a:spLocks noChangeShapeType="1"/>
            </p:cNvSpPr>
            <p:nvPr/>
          </p:nvSpPr>
          <p:spPr bwMode="auto">
            <a:xfrm flipV="1">
              <a:off x="5126" y="2565"/>
              <a:ext cx="9" cy="5"/>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3830" name="Line 102"/>
            <p:cNvSpPr>
              <a:spLocks noChangeShapeType="1"/>
            </p:cNvSpPr>
            <p:nvPr/>
          </p:nvSpPr>
          <p:spPr bwMode="auto">
            <a:xfrm flipV="1">
              <a:off x="5160" y="2549"/>
              <a:ext cx="10" cy="3"/>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3831" name="Line 103"/>
            <p:cNvSpPr>
              <a:spLocks noChangeShapeType="1"/>
            </p:cNvSpPr>
            <p:nvPr/>
          </p:nvSpPr>
          <p:spPr bwMode="auto">
            <a:xfrm flipV="1">
              <a:off x="5195" y="2532"/>
              <a:ext cx="8" cy="3"/>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3832" name="Line 104"/>
            <p:cNvSpPr>
              <a:spLocks noChangeShapeType="1"/>
            </p:cNvSpPr>
            <p:nvPr/>
          </p:nvSpPr>
          <p:spPr bwMode="auto">
            <a:xfrm flipV="1">
              <a:off x="5231" y="2514"/>
              <a:ext cx="7" cy="5"/>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3833" name="Line 105"/>
            <p:cNvSpPr>
              <a:spLocks noChangeShapeType="1"/>
            </p:cNvSpPr>
            <p:nvPr/>
          </p:nvSpPr>
          <p:spPr bwMode="auto">
            <a:xfrm flipV="1">
              <a:off x="5263" y="2496"/>
              <a:ext cx="10" cy="6"/>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3834" name="Line 106"/>
            <p:cNvSpPr>
              <a:spLocks noChangeShapeType="1"/>
            </p:cNvSpPr>
            <p:nvPr/>
          </p:nvSpPr>
          <p:spPr bwMode="auto">
            <a:xfrm flipV="1">
              <a:off x="5299" y="2479"/>
              <a:ext cx="10" cy="4"/>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3835" name="Line 107"/>
            <p:cNvSpPr>
              <a:spLocks noChangeShapeType="1"/>
            </p:cNvSpPr>
            <p:nvPr/>
          </p:nvSpPr>
          <p:spPr bwMode="auto">
            <a:xfrm flipV="1">
              <a:off x="5334" y="2463"/>
              <a:ext cx="7" cy="4"/>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3836" name="Line 108"/>
            <p:cNvSpPr>
              <a:spLocks noChangeShapeType="1"/>
            </p:cNvSpPr>
            <p:nvPr/>
          </p:nvSpPr>
          <p:spPr bwMode="auto">
            <a:xfrm flipV="1">
              <a:off x="5369" y="2444"/>
              <a:ext cx="8" cy="6"/>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3837" name="Line 109"/>
            <p:cNvSpPr>
              <a:spLocks noChangeShapeType="1"/>
            </p:cNvSpPr>
            <p:nvPr/>
          </p:nvSpPr>
          <p:spPr bwMode="auto">
            <a:xfrm flipV="1">
              <a:off x="5402" y="2427"/>
              <a:ext cx="10" cy="5"/>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3838" name="Line 110"/>
            <p:cNvSpPr>
              <a:spLocks noChangeShapeType="1"/>
            </p:cNvSpPr>
            <p:nvPr/>
          </p:nvSpPr>
          <p:spPr bwMode="auto">
            <a:xfrm flipV="1">
              <a:off x="5437" y="2411"/>
              <a:ext cx="8" cy="3"/>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3839" name="Line 111"/>
            <p:cNvSpPr>
              <a:spLocks noChangeShapeType="1"/>
            </p:cNvSpPr>
            <p:nvPr/>
          </p:nvSpPr>
          <p:spPr bwMode="auto">
            <a:xfrm flipH="1">
              <a:off x="4569" y="2684"/>
              <a:ext cx="3" cy="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3840" name="Line 112"/>
            <p:cNvSpPr>
              <a:spLocks noChangeShapeType="1"/>
            </p:cNvSpPr>
            <p:nvPr/>
          </p:nvSpPr>
          <p:spPr bwMode="auto">
            <a:xfrm>
              <a:off x="4320" y="2390"/>
              <a:ext cx="4" cy="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3841" name="Line 113"/>
            <p:cNvSpPr>
              <a:spLocks noChangeShapeType="1"/>
            </p:cNvSpPr>
            <p:nvPr/>
          </p:nvSpPr>
          <p:spPr bwMode="auto">
            <a:xfrm flipH="1" flipV="1">
              <a:off x="4564" y="2679"/>
              <a:ext cx="6" cy="5"/>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3842" name="Line 114"/>
            <p:cNvSpPr>
              <a:spLocks noChangeShapeType="1"/>
            </p:cNvSpPr>
            <p:nvPr/>
          </p:nvSpPr>
          <p:spPr bwMode="auto">
            <a:xfrm flipH="1" flipV="1">
              <a:off x="4541" y="2649"/>
              <a:ext cx="6" cy="7"/>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3843" name="Line 115"/>
            <p:cNvSpPr>
              <a:spLocks noChangeShapeType="1"/>
            </p:cNvSpPr>
            <p:nvPr/>
          </p:nvSpPr>
          <p:spPr bwMode="auto">
            <a:xfrm flipH="1" flipV="1">
              <a:off x="4516" y="2619"/>
              <a:ext cx="5" cy="7"/>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3844" name="Line 116"/>
            <p:cNvSpPr>
              <a:spLocks noChangeShapeType="1"/>
            </p:cNvSpPr>
            <p:nvPr/>
          </p:nvSpPr>
          <p:spPr bwMode="auto">
            <a:xfrm flipH="1" flipV="1">
              <a:off x="4492" y="2591"/>
              <a:ext cx="6" cy="7"/>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3845" name="Line 117"/>
            <p:cNvSpPr>
              <a:spLocks noChangeShapeType="1"/>
            </p:cNvSpPr>
            <p:nvPr/>
          </p:nvSpPr>
          <p:spPr bwMode="auto">
            <a:xfrm flipH="1" flipV="1">
              <a:off x="4467" y="2561"/>
              <a:ext cx="5" cy="8"/>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3846" name="Line 118"/>
            <p:cNvSpPr>
              <a:spLocks noChangeShapeType="1"/>
            </p:cNvSpPr>
            <p:nvPr/>
          </p:nvSpPr>
          <p:spPr bwMode="auto">
            <a:xfrm flipH="1" flipV="1">
              <a:off x="4444" y="2533"/>
              <a:ext cx="5" cy="8"/>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3847" name="Line 119"/>
            <p:cNvSpPr>
              <a:spLocks noChangeShapeType="1"/>
            </p:cNvSpPr>
            <p:nvPr/>
          </p:nvSpPr>
          <p:spPr bwMode="auto">
            <a:xfrm flipH="1" flipV="1">
              <a:off x="4418" y="2504"/>
              <a:ext cx="6" cy="7"/>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3848" name="Line 120"/>
            <p:cNvSpPr>
              <a:spLocks noChangeShapeType="1"/>
            </p:cNvSpPr>
            <p:nvPr/>
          </p:nvSpPr>
          <p:spPr bwMode="auto">
            <a:xfrm flipH="1" flipV="1">
              <a:off x="4395" y="2474"/>
              <a:ext cx="5" cy="7"/>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3849" name="Line 121"/>
            <p:cNvSpPr>
              <a:spLocks noChangeShapeType="1"/>
            </p:cNvSpPr>
            <p:nvPr/>
          </p:nvSpPr>
          <p:spPr bwMode="auto">
            <a:xfrm flipH="1" flipV="1">
              <a:off x="4369" y="2446"/>
              <a:ext cx="6" cy="7"/>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3850" name="Line 122"/>
            <p:cNvSpPr>
              <a:spLocks noChangeShapeType="1"/>
            </p:cNvSpPr>
            <p:nvPr/>
          </p:nvSpPr>
          <p:spPr bwMode="auto">
            <a:xfrm flipH="1" flipV="1">
              <a:off x="4346" y="2416"/>
              <a:ext cx="5" cy="7"/>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3851" name="Line 123"/>
            <p:cNvSpPr>
              <a:spLocks noChangeShapeType="1"/>
            </p:cNvSpPr>
            <p:nvPr/>
          </p:nvSpPr>
          <p:spPr bwMode="auto">
            <a:xfrm flipH="1" flipV="1">
              <a:off x="4322" y="2390"/>
              <a:ext cx="4" cy="5"/>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3852" name="Line 124"/>
            <p:cNvSpPr>
              <a:spLocks noChangeShapeType="1"/>
            </p:cNvSpPr>
            <p:nvPr/>
          </p:nvSpPr>
          <p:spPr bwMode="auto">
            <a:xfrm flipH="1" flipV="1">
              <a:off x="4773" y="2670"/>
              <a:ext cx="4" cy="3"/>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3853" name="Line 125"/>
            <p:cNvSpPr>
              <a:spLocks noChangeShapeType="1"/>
            </p:cNvSpPr>
            <p:nvPr/>
          </p:nvSpPr>
          <p:spPr bwMode="auto">
            <a:xfrm>
              <a:off x="5052" y="2379"/>
              <a:ext cx="5" cy="4"/>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3854" name="Line 126"/>
            <p:cNvSpPr>
              <a:spLocks noChangeShapeType="1"/>
            </p:cNvSpPr>
            <p:nvPr/>
          </p:nvSpPr>
          <p:spPr bwMode="auto">
            <a:xfrm flipV="1">
              <a:off x="4775" y="2666"/>
              <a:ext cx="6" cy="5"/>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3855" name="Line 127"/>
            <p:cNvSpPr>
              <a:spLocks noChangeShapeType="1"/>
            </p:cNvSpPr>
            <p:nvPr/>
          </p:nvSpPr>
          <p:spPr bwMode="auto">
            <a:xfrm flipV="1">
              <a:off x="4800" y="2638"/>
              <a:ext cx="7" cy="7"/>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3856" name="Line 128"/>
            <p:cNvSpPr>
              <a:spLocks noChangeShapeType="1"/>
            </p:cNvSpPr>
            <p:nvPr/>
          </p:nvSpPr>
          <p:spPr bwMode="auto">
            <a:xfrm flipV="1">
              <a:off x="4829" y="2610"/>
              <a:ext cx="5" cy="7"/>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3857" name="Line 129"/>
            <p:cNvSpPr>
              <a:spLocks noChangeShapeType="1"/>
            </p:cNvSpPr>
            <p:nvPr/>
          </p:nvSpPr>
          <p:spPr bwMode="auto">
            <a:xfrm flipV="1">
              <a:off x="4854" y="2584"/>
              <a:ext cx="5" cy="5"/>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3858" name="Line 130"/>
            <p:cNvSpPr>
              <a:spLocks noChangeShapeType="1"/>
            </p:cNvSpPr>
            <p:nvPr/>
          </p:nvSpPr>
          <p:spPr bwMode="auto">
            <a:xfrm flipV="1">
              <a:off x="4881" y="2556"/>
              <a:ext cx="5" cy="7"/>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3859" name="Line 131"/>
            <p:cNvSpPr>
              <a:spLocks noChangeShapeType="1"/>
            </p:cNvSpPr>
            <p:nvPr/>
          </p:nvSpPr>
          <p:spPr bwMode="auto">
            <a:xfrm flipV="1">
              <a:off x="4906" y="2528"/>
              <a:ext cx="6" cy="7"/>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3860" name="Line 132"/>
            <p:cNvSpPr>
              <a:spLocks noChangeShapeType="1"/>
            </p:cNvSpPr>
            <p:nvPr/>
          </p:nvSpPr>
          <p:spPr bwMode="auto">
            <a:xfrm flipV="1">
              <a:off x="4934" y="2500"/>
              <a:ext cx="5" cy="7"/>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3861" name="Line 133"/>
            <p:cNvSpPr>
              <a:spLocks noChangeShapeType="1"/>
            </p:cNvSpPr>
            <p:nvPr/>
          </p:nvSpPr>
          <p:spPr bwMode="auto">
            <a:xfrm flipV="1">
              <a:off x="4959" y="2474"/>
              <a:ext cx="5" cy="5"/>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3862" name="Line 134"/>
            <p:cNvSpPr>
              <a:spLocks noChangeShapeType="1"/>
            </p:cNvSpPr>
            <p:nvPr/>
          </p:nvSpPr>
          <p:spPr bwMode="auto">
            <a:xfrm flipV="1">
              <a:off x="4986" y="2446"/>
              <a:ext cx="6" cy="7"/>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3863" name="Line 135"/>
            <p:cNvSpPr>
              <a:spLocks noChangeShapeType="1"/>
            </p:cNvSpPr>
            <p:nvPr/>
          </p:nvSpPr>
          <p:spPr bwMode="auto">
            <a:xfrm flipV="1">
              <a:off x="5011" y="2418"/>
              <a:ext cx="9" cy="7"/>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3864" name="Line 136"/>
            <p:cNvSpPr>
              <a:spLocks noChangeShapeType="1"/>
            </p:cNvSpPr>
            <p:nvPr/>
          </p:nvSpPr>
          <p:spPr bwMode="auto">
            <a:xfrm flipV="1">
              <a:off x="5039" y="2390"/>
              <a:ext cx="6" cy="7"/>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3865" name="Rectangle 137"/>
            <p:cNvSpPr>
              <a:spLocks noChangeArrowheads="1"/>
            </p:cNvSpPr>
            <p:nvPr/>
          </p:nvSpPr>
          <p:spPr bwMode="auto">
            <a:xfrm>
              <a:off x="4749" y="1322"/>
              <a:ext cx="346" cy="192"/>
            </a:xfrm>
            <a:prstGeom prst="rect">
              <a:avLst/>
            </a:prstGeom>
            <a:noFill/>
            <a:ln w="9525">
              <a:noFill/>
              <a:miter lim="800000"/>
              <a:headEnd/>
              <a:tailEnd/>
            </a:ln>
            <a:effectLst/>
          </p:spPr>
          <p:txBody>
            <a:bodyPr wrap="none" lIns="92075" tIns="46038" rIns="92075" bIns="46038">
              <a:spAutoFit/>
            </a:bodyPr>
            <a:lstStyle/>
            <a:p>
              <a:pPr algn="ctr" eaLnBrk="1" hangingPunct="1">
                <a:spcBef>
                  <a:spcPct val="20000"/>
                </a:spcBef>
                <a:buClr>
                  <a:schemeClr val="accent2"/>
                </a:buClr>
                <a:buSzPct val="80000"/>
                <a:buFont typeface="Wingdings" pitchFamily="2" charset="2"/>
                <a:buNone/>
              </a:pPr>
              <a:r>
                <a:rPr lang="en-US" sz="1400" b="1">
                  <a:latin typeface="Arial" charset="0"/>
                </a:rPr>
                <a:t>ALU</a:t>
              </a:r>
              <a:endParaRPr lang="en-US" sz="2400" b="1">
                <a:latin typeface="Times New Roman" pitchFamily="18" charset="0"/>
              </a:endParaRPr>
            </a:p>
          </p:txBody>
        </p:sp>
        <p:sp>
          <p:nvSpPr>
            <p:cNvPr id="73866" name="Rectangle 138"/>
            <p:cNvSpPr>
              <a:spLocks noChangeArrowheads="1"/>
            </p:cNvSpPr>
            <p:nvPr/>
          </p:nvSpPr>
          <p:spPr bwMode="auto">
            <a:xfrm>
              <a:off x="4428" y="1303"/>
              <a:ext cx="371" cy="192"/>
            </a:xfrm>
            <a:prstGeom prst="rect">
              <a:avLst/>
            </a:prstGeom>
            <a:noFill/>
            <a:ln w="9525">
              <a:noFill/>
              <a:miter lim="800000"/>
              <a:headEnd/>
              <a:tailEnd/>
            </a:ln>
            <a:effectLst/>
          </p:spPr>
          <p:txBody>
            <a:bodyPr wrap="none" lIns="92075" tIns="46038" rIns="92075" bIns="46038">
              <a:spAutoFit/>
            </a:bodyPr>
            <a:lstStyle/>
            <a:p>
              <a:pPr algn="ctr" eaLnBrk="1" hangingPunct="1">
                <a:spcBef>
                  <a:spcPct val="20000"/>
                </a:spcBef>
                <a:buClr>
                  <a:schemeClr val="accent2"/>
                </a:buClr>
                <a:buSzPct val="80000"/>
                <a:buFont typeface="Wingdings" pitchFamily="2" charset="2"/>
                <a:buNone/>
              </a:pPr>
              <a:r>
                <a:rPr lang="en-US" sz="1400" b="1">
                  <a:solidFill>
                    <a:srgbClr val="000000"/>
                  </a:solidFill>
                  <a:latin typeface="Arial" charset="0"/>
                </a:rPr>
                <a:t>RAM</a:t>
              </a:r>
              <a:endParaRPr lang="en-US" sz="2400" b="1">
                <a:latin typeface="Times New Roman" pitchFamily="18" charset="0"/>
              </a:endParaRPr>
            </a:p>
          </p:txBody>
        </p:sp>
      </p:grpSp>
    </p:spTree>
    <p:extLst>
      <p:ext uri="{BB962C8B-B14F-4D97-AF65-F5344CB8AC3E}">
        <p14:creationId xmlns:p14="http://schemas.microsoft.com/office/powerpoint/2010/main" val="2076826502"/>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rrowheads="1"/>
          </p:cNvSpPr>
          <p:nvPr>
            <p:ph type="title"/>
          </p:nvPr>
        </p:nvSpPr>
        <p:spPr>
          <a:xfrm>
            <a:off x="0" y="0"/>
            <a:ext cx="9144000" cy="828675"/>
          </a:xfrm>
        </p:spPr>
        <p:txBody>
          <a:bodyPr/>
          <a:lstStyle/>
          <a:p>
            <a:r>
              <a:rPr lang="en-US" b="0">
                <a:solidFill>
                  <a:schemeClr val="hlink"/>
                </a:solidFill>
                <a:latin typeface="Times New Roman" pitchFamily="18" charset="0"/>
              </a:rPr>
              <a:t>Hardverska realizacija CU</a:t>
            </a:r>
          </a:p>
        </p:txBody>
      </p:sp>
      <p:sp>
        <p:nvSpPr>
          <p:cNvPr id="74755" name="Rectangle 3"/>
          <p:cNvSpPr>
            <a:spLocks noChangeArrowheads="1"/>
          </p:cNvSpPr>
          <p:nvPr/>
        </p:nvSpPr>
        <p:spPr bwMode="auto">
          <a:xfrm>
            <a:off x="3505200" y="1295400"/>
            <a:ext cx="1752600" cy="1371600"/>
          </a:xfrm>
          <a:prstGeom prst="rect">
            <a:avLst/>
          </a:prstGeom>
          <a:solidFill>
            <a:schemeClr val="hlink"/>
          </a:solidFill>
          <a:ln w="9525">
            <a:solidFill>
              <a:schemeClr val="tx1"/>
            </a:solidFill>
            <a:miter lim="800000"/>
            <a:headEnd/>
            <a:tailEnd/>
          </a:ln>
          <a:effectLst/>
        </p:spPr>
        <p:txBody>
          <a:bodyPr wrap="none" anchor="ctr"/>
          <a:lstStyle/>
          <a:p>
            <a:pPr algn="ctr" eaLnBrk="1" hangingPunct="1"/>
            <a:r>
              <a:rPr lang="sl-SI" b="1">
                <a:solidFill>
                  <a:schemeClr val="bg2"/>
                </a:solidFill>
                <a:effectLst>
                  <a:outerShdw blurRad="38100" dist="38100" dir="2700000" algn="tl">
                    <a:srgbClr val="000000"/>
                  </a:outerShdw>
                </a:effectLst>
                <a:latin typeface="Times New Roman" pitchFamily="18" charset="0"/>
              </a:rPr>
              <a:t>OPERATIVNA</a:t>
            </a:r>
          </a:p>
          <a:p>
            <a:pPr algn="ctr" eaLnBrk="1" hangingPunct="1"/>
            <a:r>
              <a:rPr lang="sl-SI" b="1">
                <a:solidFill>
                  <a:schemeClr val="bg2"/>
                </a:solidFill>
                <a:effectLst>
                  <a:outerShdw blurRad="38100" dist="38100" dir="2700000" algn="tl">
                    <a:srgbClr val="000000"/>
                  </a:outerShdw>
                </a:effectLst>
                <a:latin typeface="Times New Roman" pitchFamily="18" charset="0"/>
              </a:rPr>
              <a:t>MEMORIJA</a:t>
            </a:r>
            <a:endParaRPr lang="en-US" b="1">
              <a:solidFill>
                <a:schemeClr val="bg2"/>
              </a:solidFill>
              <a:effectLst>
                <a:outerShdw blurRad="38100" dist="38100" dir="2700000" algn="tl">
                  <a:srgbClr val="000000"/>
                </a:outerShdw>
              </a:effectLst>
              <a:latin typeface="Times New Roman" pitchFamily="18" charset="0"/>
            </a:endParaRPr>
          </a:p>
        </p:txBody>
      </p:sp>
      <p:sp>
        <p:nvSpPr>
          <p:cNvPr id="74756" name="Rectangle 4"/>
          <p:cNvSpPr>
            <a:spLocks noChangeArrowheads="1"/>
          </p:cNvSpPr>
          <p:nvPr/>
        </p:nvSpPr>
        <p:spPr bwMode="auto">
          <a:xfrm>
            <a:off x="381000" y="1447800"/>
            <a:ext cx="2362200" cy="990600"/>
          </a:xfrm>
          <a:prstGeom prst="rect">
            <a:avLst/>
          </a:prstGeom>
          <a:solidFill>
            <a:schemeClr val="tx1"/>
          </a:solidFill>
          <a:ln w="9525">
            <a:solidFill>
              <a:schemeClr val="tx1"/>
            </a:solidFill>
            <a:miter lim="800000"/>
            <a:headEnd/>
            <a:tailEnd/>
          </a:ln>
          <a:effectLst/>
        </p:spPr>
        <p:txBody>
          <a:bodyPr wrap="none" anchor="ctr"/>
          <a:lstStyle/>
          <a:p>
            <a:pPr algn="ctr" eaLnBrk="1" hangingPunct="1"/>
            <a:r>
              <a:rPr lang="sl-SI" b="1">
                <a:solidFill>
                  <a:schemeClr val="bg2"/>
                </a:solidFill>
                <a:effectLst>
                  <a:outerShdw blurRad="38100" dist="38100" dir="2700000" algn="tl">
                    <a:srgbClr val="C0C0C0"/>
                  </a:outerShdw>
                </a:effectLst>
                <a:latin typeface="Times New Roman" pitchFamily="18" charset="0"/>
              </a:rPr>
              <a:t>MEMORIJSKI </a:t>
            </a:r>
          </a:p>
          <a:p>
            <a:pPr algn="ctr" eaLnBrk="1" hangingPunct="1"/>
            <a:r>
              <a:rPr lang="sl-SI" b="1">
                <a:solidFill>
                  <a:schemeClr val="bg2"/>
                </a:solidFill>
                <a:effectLst>
                  <a:outerShdw blurRad="38100" dist="38100" dir="2700000" algn="tl">
                    <a:srgbClr val="C0C0C0"/>
                  </a:outerShdw>
                </a:effectLst>
                <a:latin typeface="Times New Roman" pitchFamily="18" charset="0"/>
              </a:rPr>
              <a:t>ADRESNI </a:t>
            </a:r>
          </a:p>
          <a:p>
            <a:pPr algn="ctr" eaLnBrk="1" hangingPunct="1"/>
            <a:r>
              <a:rPr lang="sl-SI" b="1">
                <a:solidFill>
                  <a:schemeClr val="bg2"/>
                </a:solidFill>
                <a:effectLst>
                  <a:outerShdw blurRad="38100" dist="38100" dir="2700000" algn="tl">
                    <a:srgbClr val="C0C0C0"/>
                  </a:outerShdw>
                </a:effectLst>
                <a:latin typeface="Times New Roman" pitchFamily="18" charset="0"/>
              </a:rPr>
              <a:t>REGISTAR (MAR)</a:t>
            </a:r>
            <a:endParaRPr lang="en-US" b="1">
              <a:solidFill>
                <a:schemeClr val="bg2"/>
              </a:solidFill>
              <a:effectLst>
                <a:outerShdw blurRad="38100" dist="38100" dir="2700000" algn="tl">
                  <a:srgbClr val="C0C0C0"/>
                </a:outerShdw>
              </a:effectLst>
              <a:latin typeface="Times New Roman" pitchFamily="18" charset="0"/>
            </a:endParaRPr>
          </a:p>
        </p:txBody>
      </p:sp>
      <p:sp>
        <p:nvSpPr>
          <p:cNvPr id="74757" name="Rectangle 5"/>
          <p:cNvSpPr>
            <a:spLocks noChangeArrowheads="1"/>
          </p:cNvSpPr>
          <p:nvPr/>
        </p:nvSpPr>
        <p:spPr bwMode="auto">
          <a:xfrm>
            <a:off x="6248400" y="3276600"/>
            <a:ext cx="1752600" cy="838200"/>
          </a:xfrm>
          <a:prstGeom prst="rect">
            <a:avLst/>
          </a:prstGeom>
          <a:solidFill>
            <a:srgbClr val="FF99CC"/>
          </a:solidFill>
          <a:ln w="9525">
            <a:solidFill>
              <a:schemeClr val="tx1"/>
            </a:solidFill>
            <a:miter lim="800000"/>
            <a:headEnd/>
            <a:tailEnd/>
          </a:ln>
          <a:effectLst/>
        </p:spPr>
        <p:txBody>
          <a:bodyPr wrap="none" anchor="ctr"/>
          <a:lstStyle/>
          <a:p>
            <a:pPr algn="ctr"/>
            <a:r>
              <a:rPr lang="sl-SI" b="1">
                <a:effectLst>
                  <a:outerShdw blurRad="38100" dist="38100" dir="2700000" algn="tl">
                    <a:srgbClr val="000000"/>
                  </a:outerShdw>
                </a:effectLst>
                <a:latin typeface="Times New Roman" pitchFamily="18" charset="0"/>
              </a:rPr>
              <a:t>REGISTAR</a:t>
            </a:r>
          </a:p>
          <a:p>
            <a:pPr algn="ctr"/>
            <a:r>
              <a:rPr lang="en-US" b="1">
                <a:effectLst>
                  <a:outerShdw blurRad="38100" dist="38100" dir="2700000" algn="tl">
                    <a:srgbClr val="000000"/>
                  </a:outerShdw>
                </a:effectLst>
                <a:latin typeface="Times New Roman" pitchFamily="18" charset="0"/>
              </a:rPr>
              <a:t>INSTRUKCIJA</a:t>
            </a:r>
          </a:p>
          <a:p>
            <a:pPr algn="ctr"/>
            <a:r>
              <a:rPr lang="sl-SI" b="1">
                <a:effectLst>
                  <a:outerShdw blurRad="38100" dist="38100" dir="2700000" algn="tl">
                    <a:srgbClr val="000000"/>
                  </a:outerShdw>
                </a:effectLst>
                <a:latin typeface="Times New Roman" pitchFamily="18" charset="0"/>
              </a:rPr>
              <a:t> (IR)</a:t>
            </a:r>
            <a:endParaRPr lang="en-US" b="1">
              <a:effectLst>
                <a:outerShdw blurRad="38100" dist="38100" dir="2700000" algn="tl">
                  <a:srgbClr val="000000"/>
                </a:outerShdw>
              </a:effectLst>
              <a:latin typeface="Times New Roman" pitchFamily="18" charset="0"/>
            </a:endParaRPr>
          </a:p>
        </p:txBody>
      </p:sp>
      <p:sp>
        <p:nvSpPr>
          <p:cNvPr id="74758" name="Rectangle 6"/>
          <p:cNvSpPr>
            <a:spLocks noChangeArrowheads="1"/>
          </p:cNvSpPr>
          <p:nvPr/>
        </p:nvSpPr>
        <p:spPr bwMode="auto">
          <a:xfrm>
            <a:off x="6248400" y="4495800"/>
            <a:ext cx="1752600" cy="838200"/>
          </a:xfrm>
          <a:prstGeom prst="rect">
            <a:avLst/>
          </a:prstGeom>
          <a:solidFill>
            <a:srgbClr val="FF99CC"/>
          </a:solidFill>
          <a:ln w="9525">
            <a:solidFill>
              <a:srgbClr val="FFCCFF"/>
            </a:solidFill>
            <a:miter lim="800000"/>
            <a:headEnd/>
            <a:tailEnd/>
          </a:ln>
          <a:effectLst/>
        </p:spPr>
        <p:txBody>
          <a:bodyPr wrap="none" anchor="ctr"/>
          <a:lstStyle/>
          <a:p>
            <a:pPr algn="ctr" eaLnBrk="1" hangingPunct="1"/>
            <a:r>
              <a:rPr lang="sl-SI" b="1">
                <a:effectLst>
                  <a:outerShdw blurRad="38100" dist="38100" dir="2700000" algn="tl">
                    <a:srgbClr val="000000"/>
                  </a:outerShdw>
                </a:effectLst>
                <a:latin typeface="Times New Roman" pitchFamily="18" charset="0"/>
              </a:rPr>
              <a:t>DEKODER</a:t>
            </a:r>
          </a:p>
          <a:p>
            <a:pPr algn="ctr" eaLnBrk="1" hangingPunct="1"/>
            <a:r>
              <a:rPr lang="sl-SI" b="1">
                <a:effectLst>
                  <a:outerShdw blurRad="38100" dist="38100" dir="2700000" algn="tl">
                    <a:srgbClr val="000000"/>
                  </a:outerShdw>
                </a:effectLst>
                <a:latin typeface="Times New Roman" pitchFamily="18" charset="0"/>
              </a:rPr>
              <a:t>INSTRUKCIJA</a:t>
            </a:r>
            <a:endParaRPr lang="en-US" b="1">
              <a:effectLst>
                <a:outerShdw blurRad="38100" dist="38100" dir="2700000" algn="tl">
                  <a:srgbClr val="000000"/>
                </a:outerShdw>
              </a:effectLst>
              <a:latin typeface="Times New Roman" pitchFamily="18" charset="0"/>
            </a:endParaRPr>
          </a:p>
        </p:txBody>
      </p:sp>
      <p:sp>
        <p:nvSpPr>
          <p:cNvPr id="74759" name="Rectangle 7"/>
          <p:cNvSpPr>
            <a:spLocks noChangeArrowheads="1"/>
          </p:cNvSpPr>
          <p:nvPr/>
        </p:nvSpPr>
        <p:spPr bwMode="auto">
          <a:xfrm>
            <a:off x="5638800" y="5715000"/>
            <a:ext cx="2895600" cy="838200"/>
          </a:xfrm>
          <a:prstGeom prst="rect">
            <a:avLst/>
          </a:prstGeom>
          <a:solidFill>
            <a:srgbClr val="FF99CC"/>
          </a:solidFill>
          <a:ln w="9525">
            <a:solidFill>
              <a:schemeClr val="tx1"/>
            </a:solidFill>
            <a:miter lim="800000"/>
            <a:headEnd/>
            <a:tailEnd/>
          </a:ln>
          <a:effectLst/>
        </p:spPr>
        <p:txBody>
          <a:bodyPr wrap="none" anchor="ctr"/>
          <a:lstStyle/>
          <a:p>
            <a:pPr algn="ctr" eaLnBrk="1" hangingPunct="1"/>
            <a:r>
              <a:rPr lang="sl-SI" b="1">
                <a:effectLst>
                  <a:outerShdw blurRad="38100" dist="38100" dir="2700000" algn="tl">
                    <a:srgbClr val="000000"/>
                  </a:outerShdw>
                </a:effectLst>
                <a:latin typeface="Times New Roman" pitchFamily="18" charset="0"/>
              </a:rPr>
              <a:t>KOLA ZA GENERISANJE</a:t>
            </a:r>
          </a:p>
          <a:p>
            <a:pPr algn="ctr" eaLnBrk="1" hangingPunct="1"/>
            <a:r>
              <a:rPr lang="sl-SI" b="1">
                <a:effectLst>
                  <a:outerShdw blurRad="38100" dist="38100" dir="2700000" algn="tl">
                    <a:srgbClr val="000000"/>
                  </a:outerShdw>
                </a:effectLst>
                <a:latin typeface="Times New Roman" pitchFamily="18" charset="0"/>
              </a:rPr>
              <a:t>UPRAVLJAČKIH</a:t>
            </a:r>
          </a:p>
          <a:p>
            <a:pPr algn="ctr" eaLnBrk="1" hangingPunct="1"/>
            <a:r>
              <a:rPr lang="sl-SI" b="1">
                <a:effectLst>
                  <a:outerShdw blurRad="38100" dist="38100" dir="2700000" algn="tl">
                    <a:srgbClr val="000000"/>
                  </a:outerShdw>
                </a:effectLst>
                <a:latin typeface="Times New Roman" pitchFamily="18" charset="0"/>
              </a:rPr>
              <a:t>SIGNALA</a:t>
            </a:r>
            <a:endParaRPr lang="en-US" b="1">
              <a:effectLst>
                <a:outerShdw blurRad="38100" dist="38100" dir="2700000" algn="tl">
                  <a:srgbClr val="000000"/>
                </a:outerShdw>
              </a:effectLst>
              <a:latin typeface="Times New Roman" pitchFamily="18" charset="0"/>
            </a:endParaRPr>
          </a:p>
        </p:txBody>
      </p:sp>
      <p:sp>
        <p:nvSpPr>
          <p:cNvPr id="74760" name="Rectangle 8"/>
          <p:cNvSpPr>
            <a:spLocks noChangeArrowheads="1"/>
          </p:cNvSpPr>
          <p:nvPr/>
        </p:nvSpPr>
        <p:spPr bwMode="auto">
          <a:xfrm>
            <a:off x="914400" y="3200400"/>
            <a:ext cx="1752600" cy="838200"/>
          </a:xfrm>
          <a:prstGeom prst="rect">
            <a:avLst/>
          </a:prstGeom>
          <a:solidFill>
            <a:srgbClr val="FF99CC"/>
          </a:solidFill>
          <a:ln w="9525">
            <a:solidFill>
              <a:schemeClr val="tx1"/>
            </a:solidFill>
            <a:miter lim="800000"/>
            <a:headEnd/>
            <a:tailEnd/>
          </a:ln>
          <a:effectLst/>
        </p:spPr>
        <p:txBody>
          <a:bodyPr wrap="none" anchor="ctr"/>
          <a:lstStyle/>
          <a:p>
            <a:pPr algn="ctr" eaLnBrk="1" hangingPunct="1"/>
            <a:r>
              <a:rPr lang="sl-SI" b="1">
                <a:effectLst>
                  <a:outerShdw blurRad="38100" dist="38100" dir="2700000" algn="tl">
                    <a:srgbClr val="000000"/>
                  </a:outerShdw>
                </a:effectLst>
                <a:latin typeface="Times New Roman" pitchFamily="18" charset="0"/>
              </a:rPr>
              <a:t>BROJAČ </a:t>
            </a:r>
          </a:p>
          <a:p>
            <a:pPr algn="ctr" eaLnBrk="1" hangingPunct="1"/>
            <a:r>
              <a:rPr lang="sl-SI" b="1">
                <a:effectLst>
                  <a:outerShdw blurRad="38100" dist="38100" dir="2700000" algn="tl">
                    <a:srgbClr val="000000"/>
                  </a:outerShdw>
                </a:effectLst>
                <a:latin typeface="Times New Roman" pitchFamily="18" charset="0"/>
              </a:rPr>
              <a:t>NAREDBI (PC)</a:t>
            </a:r>
            <a:endParaRPr lang="en-US" b="1">
              <a:effectLst>
                <a:outerShdw blurRad="38100" dist="38100" dir="2700000" algn="tl">
                  <a:srgbClr val="000000"/>
                </a:outerShdw>
              </a:effectLst>
              <a:latin typeface="Times New Roman" pitchFamily="18" charset="0"/>
            </a:endParaRPr>
          </a:p>
        </p:txBody>
      </p:sp>
      <p:sp>
        <p:nvSpPr>
          <p:cNvPr id="74761" name="Rectangle 9"/>
          <p:cNvSpPr>
            <a:spLocks noChangeArrowheads="1"/>
          </p:cNvSpPr>
          <p:nvPr/>
        </p:nvSpPr>
        <p:spPr bwMode="auto">
          <a:xfrm>
            <a:off x="6096000" y="1447800"/>
            <a:ext cx="2133600" cy="990600"/>
          </a:xfrm>
          <a:prstGeom prst="rect">
            <a:avLst/>
          </a:prstGeom>
          <a:solidFill>
            <a:schemeClr val="tx1"/>
          </a:solidFill>
          <a:ln w="9525">
            <a:solidFill>
              <a:schemeClr val="tx1"/>
            </a:solidFill>
            <a:miter lim="800000"/>
            <a:headEnd/>
            <a:tailEnd/>
          </a:ln>
          <a:effectLst/>
        </p:spPr>
        <p:txBody>
          <a:bodyPr wrap="none" anchor="ctr"/>
          <a:lstStyle/>
          <a:p>
            <a:pPr algn="ctr" eaLnBrk="1" hangingPunct="1"/>
            <a:r>
              <a:rPr lang="sl-SI" b="1">
                <a:solidFill>
                  <a:schemeClr val="bg2"/>
                </a:solidFill>
                <a:effectLst>
                  <a:outerShdw blurRad="38100" dist="38100" dir="2700000" algn="tl">
                    <a:srgbClr val="C0C0C0"/>
                  </a:outerShdw>
                </a:effectLst>
                <a:latin typeface="Times New Roman" pitchFamily="18" charset="0"/>
              </a:rPr>
              <a:t>PRIHVATNI</a:t>
            </a:r>
          </a:p>
          <a:p>
            <a:pPr algn="ctr" eaLnBrk="1" hangingPunct="1"/>
            <a:r>
              <a:rPr lang="sl-SI" b="1">
                <a:solidFill>
                  <a:schemeClr val="bg2"/>
                </a:solidFill>
                <a:effectLst>
                  <a:outerShdw blurRad="38100" dist="38100" dir="2700000" algn="tl">
                    <a:srgbClr val="C0C0C0"/>
                  </a:outerShdw>
                </a:effectLst>
                <a:latin typeface="Times New Roman" pitchFamily="18" charset="0"/>
              </a:rPr>
              <a:t>MEMORIJSKI </a:t>
            </a:r>
          </a:p>
          <a:p>
            <a:pPr algn="ctr" eaLnBrk="1" hangingPunct="1"/>
            <a:r>
              <a:rPr lang="sl-SI" b="1">
                <a:solidFill>
                  <a:schemeClr val="bg2"/>
                </a:solidFill>
                <a:effectLst>
                  <a:outerShdw blurRad="38100" dist="38100" dir="2700000" algn="tl">
                    <a:srgbClr val="C0C0C0"/>
                  </a:outerShdw>
                </a:effectLst>
                <a:latin typeface="Times New Roman" pitchFamily="18" charset="0"/>
              </a:rPr>
              <a:t>REGISTAR (MBR)</a:t>
            </a:r>
            <a:endParaRPr lang="en-US" b="1">
              <a:solidFill>
                <a:schemeClr val="bg2"/>
              </a:solidFill>
              <a:effectLst>
                <a:outerShdw blurRad="38100" dist="38100" dir="2700000" algn="tl">
                  <a:srgbClr val="C0C0C0"/>
                </a:outerShdw>
              </a:effectLst>
              <a:latin typeface="Times New Roman" pitchFamily="18" charset="0"/>
            </a:endParaRPr>
          </a:p>
        </p:txBody>
      </p:sp>
      <p:sp>
        <p:nvSpPr>
          <p:cNvPr id="74762" name="Rectangle 10"/>
          <p:cNvSpPr>
            <a:spLocks noChangeArrowheads="1"/>
          </p:cNvSpPr>
          <p:nvPr/>
        </p:nvSpPr>
        <p:spPr bwMode="auto">
          <a:xfrm>
            <a:off x="381000" y="2971800"/>
            <a:ext cx="8534400" cy="3810000"/>
          </a:xfrm>
          <a:prstGeom prst="rect">
            <a:avLst/>
          </a:prstGeom>
          <a:noFill/>
          <a:ln w="38100">
            <a:solidFill>
              <a:srgbClr val="FF99CC"/>
            </a:solidFill>
            <a:prstDash val="dash"/>
            <a:miter lim="800000"/>
            <a:headEnd/>
            <a:tailEnd/>
          </a:ln>
          <a:effectLst/>
        </p:spPr>
        <p:txBody>
          <a:bodyPr wrap="none" anchor="ctr"/>
          <a:lstStyle/>
          <a:p>
            <a:endParaRPr lang="en-US"/>
          </a:p>
        </p:txBody>
      </p:sp>
      <p:sp>
        <p:nvSpPr>
          <p:cNvPr id="74763" name="Text Box 11"/>
          <p:cNvSpPr txBox="1">
            <a:spLocks noChangeArrowheads="1"/>
          </p:cNvSpPr>
          <p:nvPr/>
        </p:nvSpPr>
        <p:spPr bwMode="auto">
          <a:xfrm>
            <a:off x="8077200" y="2971800"/>
            <a:ext cx="844550" cy="641350"/>
          </a:xfrm>
          <a:prstGeom prst="rect">
            <a:avLst/>
          </a:prstGeom>
          <a:noFill/>
          <a:ln w="9525">
            <a:noFill/>
            <a:miter lim="800000"/>
            <a:headEnd/>
            <a:tailEnd/>
          </a:ln>
          <a:effectLst/>
        </p:spPr>
        <p:txBody>
          <a:bodyPr wrap="none">
            <a:spAutoFit/>
          </a:bodyPr>
          <a:lstStyle/>
          <a:p>
            <a:pPr eaLnBrk="1" hangingPunct="1"/>
            <a:r>
              <a:rPr lang="sl-SI" sz="3600" b="1">
                <a:effectLst>
                  <a:outerShdw blurRad="38100" dist="38100" dir="2700000" algn="tl">
                    <a:srgbClr val="000000"/>
                  </a:outerShdw>
                </a:effectLst>
                <a:latin typeface="Times New Roman" pitchFamily="18" charset="0"/>
              </a:rPr>
              <a:t>CU</a:t>
            </a:r>
            <a:endParaRPr lang="en-US" sz="3600" b="1">
              <a:effectLst>
                <a:outerShdw blurRad="38100" dist="38100" dir="2700000" algn="tl">
                  <a:srgbClr val="000000"/>
                </a:outerShdw>
              </a:effectLst>
              <a:latin typeface="Times New Roman" pitchFamily="18" charset="0"/>
            </a:endParaRPr>
          </a:p>
        </p:txBody>
      </p:sp>
      <p:sp>
        <p:nvSpPr>
          <p:cNvPr id="74764" name="Line 12"/>
          <p:cNvSpPr>
            <a:spLocks noChangeShapeType="1"/>
          </p:cNvSpPr>
          <p:nvPr/>
        </p:nvSpPr>
        <p:spPr bwMode="auto">
          <a:xfrm flipH="1">
            <a:off x="609600" y="6400800"/>
            <a:ext cx="5029200" cy="0"/>
          </a:xfrm>
          <a:prstGeom prst="line">
            <a:avLst/>
          </a:prstGeom>
          <a:noFill/>
          <a:ln w="28575">
            <a:solidFill>
              <a:schemeClr val="tx1"/>
            </a:solidFill>
            <a:miter lim="800000"/>
            <a:headEnd/>
            <a:tailEnd/>
          </a:ln>
          <a:effectLst/>
        </p:spPr>
        <p:txBody>
          <a:bodyPr wrap="none"/>
          <a:lstStyle/>
          <a:p>
            <a:endParaRPr lang="en-US"/>
          </a:p>
        </p:txBody>
      </p:sp>
      <p:sp>
        <p:nvSpPr>
          <p:cNvPr id="74765" name="Line 13"/>
          <p:cNvSpPr>
            <a:spLocks noChangeShapeType="1"/>
          </p:cNvSpPr>
          <p:nvPr/>
        </p:nvSpPr>
        <p:spPr bwMode="auto">
          <a:xfrm flipV="1">
            <a:off x="609600" y="2438400"/>
            <a:ext cx="0" cy="3962400"/>
          </a:xfrm>
          <a:prstGeom prst="line">
            <a:avLst/>
          </a:prstGeom>
          <a:noFill/>
          <a:ln w="28575">
            <a:solidFill>
              <a:schemeClr val="tx1"/>
            </a:solidFill>
            <a:miter lim="800000"/>
            <a:headEnd/>
            <a:tailEnd type="triangle" w="med" len="med"/>
          </a:ln>
          <a:effectLst/>
        </p:spPr>
        <p:txBody>
          <a:bodyPr wrap="none"/>
          <a:lstStyle/>
          <a:p>
            <a:endParaRPr lang="en-US"/>
          </a:p>
        </p:txBody>
      </p:sp>
      <p:sp>
        <p:nvSpPr>
          <p:cNvPr id="74766" name="Line 14"/>
          <p:cNvSpPr>
            <a:spLocks noChangeShapeType="1"/>
          </p:cNvSpPr>
          <p:nvPr/>
        </p:nvSpPr>
        <p:spPr bwMode="auto">
          <a:xfrm flipV="1">
            <a:off x="1524000" y="4038600"/>
            <a:ext cx="0" cy="2209800"/>
          </a:xfrm>
          <a:prstGeom prst="line">
            <a:avLst/>
          </a:prstGeom>
          <a:noFill/>
          <a:ln w="28575">
            <a:solidFill>
              <a:schemeClr val="tx1"/>
            </a:solidFill>
            <a:miter lim="800000"/>
            <a:headEnd/>
            <a:tailEnd type="triangle" w="med" len="med"/>
          </a:ln>
          <a:effectLst/>
        </p:spPr>
        <p:txBody>
          <a:bodyPr wrap="none"/>
          <a:lstStyle/>
          <a:p>
            <a:endParaRPr lang="en-US"/>
          </a:p>
        </p:txBody>
      </p:sp>
      <p:sp>
        <p:nvSpPr>
          <p:cNvPr id="74767" name="Line 15"/>
          <p:cNvSpPr>
            <a:spLocks noChangeShapeType="1"/>
          </p:cNvSpPr>
          <p:nvPr/>
        </p:nvSpPr>
        <p:spPr bwMode="auto">
          <a:xfrm flipH="1">
            <a:off x="1524000" y="6248400"/>
            <a:ext cx="4114800" cy="0"/>
          </a:xfrm>
          <a:prstGeom prst="line">
            <a:avLst/>
          </a:prstGeom>
          <a:noFill/>
          <a:ln w="28575">
            <a:solidFill>
              <a:schemeClr val="tx1"/>
            </a:solidFill>
            <a:miter lim="800000"/>
            <a:headEnd/>
            <a:tailEnd/>
          </a:ln>
          <a:effectLst/>
        </p:spPr>
        <p:txBody>
          <a:bodyPr wrap="none"/>
          <a:lstStyle/>
          <a:p>
            <a:endParaRPr lang="en-US"/>
          </a:p>
        </p:txBody>
      </p:sp>
      <p:sp>
        <p:nvSpPr>
          <p:cNvPr id="74768" name="Line 16"/>
          <p:cNvSpPr>
            <a:spLocks noChangeShapeType="1"/>
          </p:cNvSpPr>
          <p:nvPr/>
        </p:nvSpPr>
        <p:spPr bwMode="auto">
          <a:xfrm flipV="1">
            <a:off x="2209800" y="4038600"/>
            <a:ext cx="0" cy="2057400"/>
          </a:xfrm>
          <a:prstGeom prst="line">
            <a:avLst/>
          </a:prstGeom>
          <a:noFill/>
          <a:ln w="28575">
            <a:solidFill>
              <a:schemeClr val="tx1"/>
            </a:solidFill>
            <a:miter lim="800000"/>
            <a:headEnd/>
            <a:tailEnd type="triangle" w="med" len="med"/>
          </a:ln>
          <a:effectLst/>
        </p:spPr>
        <p:txBody>
          <a:bodyPr wrap="none"/>
          <a:lstStyle/>
          <a:p>
            <a:endParaRPr lang="en-US"/>
          </a:p>
        </p:txBody>
      </p:sp>
      <p:sp>
        <p:nvSpPr>
          <p:cNvPr id="74769" name="Line 17"/>
          <p:cNvSpPr>
            <a:spLocks noChangeShapeType="1"/>
          </p:cNvSpPr>
          <p:nvPr/>
        </p:nvSpPr>
        <p:spPr bwMode="auto">
          <a:xfrm flipH="1">
            <a:off x="2209800" y="6096000"/>
            <a:ext cx="3429000" cy="0"/>
          </a:xfrm>
          <a:prstGeom prst="line">
            <a:avLst/>
          </a:prstGeom>
          <a:noFill/>
          <a:ln w="28575">
            <a:solidFill>
              <a:schemeClr val="tx1"/>
            </a:solidFill>
            <a:miter lim="800000"/>
            <a:headEnd/>
            <a:tailEnd/>
          </a:ln>
          <a:effectLst/>
        </p:spPr>
        <p:txBody>
          <a:bodyPr wrap="none"/>
          <a:lstStyle/>
          <a:p>
            <a:endParaRPr lang="en-US"/>
          </a:p>
        </p:txBody>
      </p:sp>
      <p:sp>
        <p:nvSpPr>
          <p:cNvPr id="74770" name="Line 18"/>
          <p:cNvSpPr>
            <a:spLocks noChangeShapeType="1"/>
          </p:cNvSpPr>
          <p:nvPr/>
        </p:nvSpPr>
        <p:spPr bwMode="auto">
          <a:xfrm flipV="1">
            <a:off x="4343400" y="2667000"/>
            <a:ext cx="0" cy="3276600"/>
          </a:xfrm>
          <a:prstGeom prst="line">
            <a:avLst/>
          </a:prstGeom>
          <a:noFill/>
          <a:ln w="28575">
            <a:solidFill>
              <a:schemeClr val="tx1"/>
            </a:solidFill>
            <a:miter lim="800000"/>
            <a:headEnd/>
            <a:tailEnd type="triangle" w="med" len="med"/>
          </a:ln>
          <a:effectLst/>
        </p:spPr>
        <p:txBody>
          <a:bodyPr wrap="none"/>
          <a:lstStyle/>
          <a:p>
            <a:endParaRPr lang="en-US"/>
          </a:p>
        </p:txBody>
      </p:sp>
      <p:sp>
        <p:nvSpPr>
          <p:cNvPr id="74771" name="Line 19"/>
          <p:cNvSpPr>
            <a:spLocks noChangeShapeType="1"/>
          </p:cNvSpPr>
          <p:nvPr/>
        </p:nvSpPr>
        <p:spPr bwMode="auto">
          <a:xfrm flipH="1">
            <a:off x="4343400" y="5943600"/>
            <a:ext cx="1295400" cy="0"/>
          </a:xfrm>
          <a:prstGeom prst="line">
            <a:avLst/>
          </a:prstGeom>
          <a:noFill/>
          <a:ln w="28575">
            <a:solidFill>
              <a:schemeClr val="tx1"/>
            </a:solidFill>
            <a:miter lim="800000"/>
            <a:headEnd/>
            <a:tailEnd/>
          </a:ln>
          <a:effectLst/>
        </p:spPr>
        <p:txBody>
          <a:bodyPr wrap="none"/>
          <a:lstStyle/>
          <a:p>
            <a:endParaRPr lang="en-US"/>
          </a:p>
        </p:txBody>
      </p:sp>
      <p:sp>
        <p:nvSpPr>
          <p:cNvPr id="74772" name="AutoShape 20"/>
          <p:cNvSpPr>
            <a:spLocks noChangeArrowheads="1"/>
          </p:cNvSpPr>
          <p:nvPr/>
        </p:nvSpPr>
        <p:spPr bwMode="auto">
          <a:xfrm>
            <a:off x="1571625" y="2438400"/>
            <a:ext cx="485775" cy="762000"/>
          </a:xfrm>
          <a:prstGeom prst="upArrow">
            <a:avLst>
              <a:gd name="adj1" fmla="val 50000"/>
              <a:gd name="adj2" fmla="val 39216"/>
            </a:avLst>
          </a:prstGeom>
          <a:solidFill>
            <a:schemeClr val="accent1"/>
          </a:solidFill>
          <a:ln w="9525">
            <a:solidFill>
              <a:schemeClr val="tx1"/>
            </a:solidFill>
            <a:miter lim="800000"/>
            <a:headEnd/>
            <a:tailEnd/>
          </a:ln>
          <a:effectLst/>
        </p:spPr>
        <p:txBody>
          <a:bodyPr wrap="none" anchor="ctr"/>
          <a:lstStyle/>
          <a:p>
            <a:endParaRPr lang="en-US"/>
          </a:p>
        </p:txBody>
      </p:sp>
      <p:sp>
        <p:nvSpPr>
          <p:cNvPr id="74773" name="AutoShape 21"/>
          <p:cNvSpPr>
            <a:spLocks noChangeArrowheads="1"/>
          </p:cNvSpPr>
          <p:nvPr/>
        </p:nvSpPr>
        <p:spPr bwMode="auto">
          <a:xfrm rot="5400000">
            <a:off x="2881312" y="1614488"/>
            <a:ext cx="485775" cy="762000"/>
          </a:xfrm>
          <a:prstGeom prst="upArrow">
            <a:avLst>
              <a:gd name="adj1" fmla="val 50000"/>
              <a:gd name="adj2" fmla="val 39216"/>
            </a:avLst>
          </a:prstGeom>
          <a:solidFill>
            <a:schemeClr val="accent1"/>
          </a:solidFill>
          <a:ln w="9525">
            <a:solidFill>
              <a:schemeClr val="tx1"/>
            </a:solidFill>
            <a:miter lim="800000"/>
            <a:headEnd/>
            <a:tailEnd/>
          </a:ln>
          <a:effectLst/>
        </p:spPr>
        <p:txBody>
          <a:bodyPr wrap="none" anchor="ctr"/>
          <a:lstStyle/>
          <a:p>
            <a:endParaRPr lang="en-US"/>
          </a:p>
        </p:txBody>
      </p:sp>
      <p:sp>
        <p:nvSpPr>
          <p:cNvPr id="74774" name="AutoShape 22"/>
          <p:cNvSpPr>
            <a:spLocks noChangeArrowheads="1"/>
          </p:cNvSpPr>
          <p:nvPr/>
        </p:nvSpPr>
        <p:spPr bwMode="auto">
          <a:xfrm rot="5400000">
            <a:off x="5434012" y="1576388"/>
            <a:ext cx="485775" cy="838200"/>
          </a:xfrm>
          <a:prstGeom prst="upArrow">
            <a:avLst>
              <a:gd name="adj1" fmla="val 50000"/>
              <a:gd name="adj2" fmla="val 43137"/>
            </a:avLst>
          </a:prstGeom>
          <a:solidFill>
            <a:schemeClr val="accent1"/>
          </a:solidFill>
          <a:ln w="9525">
            <a:solidFill>
              <a:schemeClr val="tx1"/>
            </a:solidFill>
            <a:miter lim="800000"/>
            <a:headEnd/>
            <a:tailEnd/>
          </a:ln>
          <a:effectLst/>
        </p:spPr>
        <p:txBody>
          <a:bodyPr wrap="none" anchor="ctr"/>
          <a:lstStyle/>
          <a:p>
            <a:endParaRPr lang="en-US"/>
          </a:p>
        </p:txBody>
      </p:sp>
      <p:sp>
        <p:nvSpPr>
          <p:cNvPr id="74775" name="AutoShape 23"/>
          <p:cNvSpPr>
            <a:spLocks noChangeArrowheads="1"/>
          </p:cNvSpPr>
          <p:nvPr/>
        </p:nvSpPr>
        <p:spPr bwMode="auto">
          <a:xfrm flipV="1">
            <a:off x="6934200" y="2438400"/>
            <a:ext cx="485775" cy="838200"/>
          </a:xfrm>
          <a:prstGeom prst="upArrow">
            <a:avLst>
              <a:gd name="adj1" fmla="val 50000"/>
              <a:gd name="adj2" fmla="val 43137"/>
            </a:avLst>
          </a:prstGeom>
          <a:solidFill>
            <a:schemeClr val="accent1"/>
          </a:solidFill>
          <a:ln w="9525">
            <a:solidFill>
              <a:schemeClr val="tx1"/>
            </a:solidFill>
            <a:miter lim="800000"/>
            <a:headEnd/>
            <a:tailEnd/>
          </a:ln>
          <a:effectLst/>
        </p:spPr>
        <p:txBody>
          <a:bodyPr wrap="none" anchor="ctr"/>
          <a:lstStyle/>
          <a:p>
            <a:endParaRPr lang="en-US"/>
          </a:p>
        </p:txBody>
      </p:sp>
      <p:sp>
        <p:nvSpPr>
          <p:cNvPr id="74776" name="AutoShape 24"/>
          <p:cNvSpPr>
            <a:spLocks noChangeArrowheads="1"/>
          </p:cNvSpPr>
          <p:nvPr/>
        </p:nvSpPr>
        <p:spPr bwMode="auto">
          <a:xfrm>
            <a:off x="6905625" y="4114800"/>
            <a:ext cx="485775" cy="381000"/>
          </a:xfrm>
          <a:prstGeom prst="down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US"/>
          </a:p>
        </p:txBody>
      </p:sp>
      <p:sp>
        <p:nvSpPr>
          <p:cNvPr id="74777" name="AutoShape 25"/>
          <p:cNvSpPr>
            <a:spLocks noChangeArrowheads="1"/>
          </p:cNvSpPr>
          <p:nvPr/>
        </p:nvSpPr>
        <p:spPr bwMode="auto">
          <a:xfrm>
            <a:off x="6905625" y="5334000"/>
            <a:ext cx="485775" cy="381000"/>
          </a:xfrm>
          <a:prstGeom prst="down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US"/>
          </a:p>
        </p:txBody>
      </p:sp>
      <p:sp>
        <p:nvSpPr>
          <p:cNvPr id="74778" name="Text Box 26"/>
          <p:cNvSpPr txBox="1">
            <a:spLocks noChangeArrowheads="1"/>
          </p:cNvSpPr>
          <p:nvPr/>
        </p:nvSpPr>
        <p:spPr bwMode="auto">
          <a:xfrm>
            <a:off x="66675" y="2438400"/>
            <a:ext cx="542925" cy="396875"/>
          </a:xfrm>
          <a:prstGeom prst="rect">
            <a:avLst/>
          </a:prstGeom>
          <a:noFill/>
          <a:ln w="9525">
            <a:noFill/>
            <a:miter lim="800000"/>
            <a:headEnd/>
            <a:tailEnd/>
          </a:ln>
          <a:effectLst/>
        </p:spPr>
        <p:txBody>
          <a:bodyPr wrap="none">
            <a:spAutoFit/>
          </a:bodyPr>
          <a:lstStyle/>
          <a:p>
            <a:pPr eaLnBrk="1" hangingPunct="1"/>
            <a:r>
              <a:rPr lang="sl-SI" sz="2000" b="1">
                <a:latin typeface="Times New Roman" pitchFamily="18" charset="0"/>
              </a:rPr>
              <a:t>M</a:t>
            </a:r>
            <a:r>
              <a:rPr lang="sl-SI" sz="2000" b="1" baseline="-25000">
                <a:latin typeface="Times New Roman" pitchFamily="18" charset="0"/>
              </a:rPr>
              <a:t>A</a:t>
            </a:r>
            <a:endParaRPr lang="en-US" sz="2000" b="1">
              <a:latin typeface="Times New Roman" pitchFamily="18" charset="0"/>
            </a:endParaRPr>
          </a:p>
        </p:txBody>
      </p:sp>
      <p:sp>
        <p:nvSpPr>
          <p:cNvPr id="74779" name="Text Box 27"/>
          <p:cNvSpPr txBox="1">
            <a:spLocks noChangeArrowheads="1"/>
          </p:cNvSpPr>
          <p:nvPr/>
        </p:nvSpPr>
        <p:spPr bwMode="auto">
          <a:xfrm>
            <a:off x="1905000" y="4953000"/>
            <a:ext cx="304800" cy="396875"/>
          </a:xfrm>
          <a:prstGeom prst="rect">
            <a:avLst/>
          </a:prstGeom>
          <a:noFill/>
          <a:ln w="9525">
            <a:noFill/>
            <a:miter lim="800000"/>
            <a:headEnd/>
            <a:tailEnd/>
          </a:ln>
          <a:effectLst/>
        </p:spPr>
        <p:txBody>
          <a:bodyPr>
            <a:spAutoFit/>
          </a:bodyPr>
          <a:lstStyle/>
          <a:p>
            <a:pPr eaLnBrk="1" hangingPunct="1"/>
            <a:r>
              <a:rPr lang="sl-SI" sz="2000" b="1">
                <a:latin typeface="Times New Roman" pitchFamily="18" charset="0"/>
              </a:rPr>
              <a:t>I</a:t>
            </a:r>
            <a:endParaRPr lang="en-US" sz="2000" b="1">
              <a:latin typeface="Times New Roman" pitchFamily="18" charset="0"/>
            </a:endParaRPr>
          </a:p>
        </p:txBody>
      </p:sp>
      <p:sp>
        <p:nvSpPr>
          <p:cNvPr id="74780" name="Text Box 28"/>
          <p:cNvSpPr txBox="1">
            <a:spLocks noChangeArrowheads="1"/>
          </p:cNvSpPr>
          <p:nvPr/>
        </p:nvSpPr>
        <p:spPr bwMode="auto">
          <a:xfrm>
            <a:off x="835025" y="4953000"/>
            <a:ext cx="688975" cy="396875"/>
          </a:xfrm>
          <a:prstGeom prst="rect">
            <a:avLst/>
          </a:prstGeom>
          <a:noFill/>
          <a:ln w="9525">
            <a:noFill/>
            <a:miter lim="800000"/>
            <a:headEnd/>
            <a:tailEnd/>
          </a:ln>
          <a:effectLst/>
        </p:spPr>
        <p:txBody>
          <a:bodyPr wrap="none">
            <a:spAutoFit/>
          </a:bodyPr>
          <a:lstStyle/>
          <a:p>
            <a:pPr eaLnBrk="1" hangingPunct="1"/>
            <a:r>
              <a:rPr lang="sl-SI" sz="2000" b="1">
                <a:latin typeface="Times New Roman" pitchFamily="18" charset="0"/>
              </a:rPr>
              <a:t>PC</a:t>
            </a:r>
            <a:r>
              <a:rPr lang="sl-SI" sz="2000" b="1" baseline="-25000">
                <a:latin typeface="Times New Roman" pitchFamily="18" charset="0"/>
              </a:rPr>
              <a:t>W</a:t>
            </a:r>
            <a:endParaRPr lang="en-US" sz="2000" b="1">
              <a:latin typeface="Times New Roman" pitchFamily="18" charset="0"/>
            </a:endParaRPr>
          </a:p>
        </p:txBody>
      </p:sp>
      <p:sp>
        <p:nvSpPr>
          <p:cNvPr id="74781" name="Text Box 29"/>
          <p:cNvSpPr txBox="1">
            <a:spLocks noChangeArrowheads="1"/>
          </p:cNvSpPr>
          <p:nvPr/>
        </p:nvSpPr>
        <p:spPr bwMode="auto">
          <a:xfrm>
            <a:off x="3733800" y="4937125"/>
            <a:ext cx="542925" cy="396875"/>
          </a:xfrm>
          <a:prstGeom prst="rect">
            <a:avLst/>
          </a:prstGeom>
          <a:noFill/>
          <a:ln w="9525">
            <a:noFill/>
            <a:miter lim="800000"/>
            <a:headEnd/>
            <a:tailEnd/>
          </a:ln>
          <a:effectLst/>
        </p:spPr>
        <p:txBody>
          <a:bodyPr wrap="none">
            <a:spAutoFit/>
          </a:bodyPr>
          <a:lstStyle/>
          <a:p>
            <a:pPr eaLnBrk="1" hangingPunct="1"/>
            <a:r>
              <a:rPr lang="sl-SI" sz="2000" b="1">
                <a:latin typeface="Times New Roman" pitchFamily="18" charset="0"/>
              </a:rPr>
              <a:t>M</a:t>
            </a:r>
            <a:r>
              <a:rPr lang="sl-SI" sz="2000" b="1" baseline="-25000">
                <a:latin typeface="Times New Roman" pitchFamily="18" charset="0"/>
              </a:rPr>
              <a:t>R</a:t>
            </a:r>
            <a:endParaRPr lang="en-US" sz="2000" b="1">
              <a:latin typeface="Times New Roman" pitchFamily="18" charset="0"/>
            </a:endParaRPr>
          </a:p>
        </p:txBody>
      </p:sp>
      <p:sp>
        <p:nvSpPr>
          <p:cNvPr id="74782" name="Text Box 30"/>
          <p:cNvSpPr txBox="1">
            <a:spLocks noChangeArrowheads="1"/>
          </p:cNvSpPr>
          <p:nvPr/>
        </p:nvSpPr>
        <p:spPr bwMode="auto">
          <a:xfrm>
            <a:off x="3260725" y="3706813"/>
            <a:ext cx="184150" cy="366712"/>
          </a:xfrm>
          <a:prstGeom prst="rect">
            <a:avLst/>
          </a:prstGeom>
          <a:noFill/>
          <a:ln w="9525">
            <a:noFill/>
            <a:miter lim="800000"/>
            <a:headEnd/>
            <a:tailEnd/>
          </a:ln>
          <a:effectLst/>
        </p:spPr>
        <p:txBody>
          <a:bodyPr wrap="none">
            <a:spAutoFit/>
          </a:bodyPr>
          <a:lstStyle/>
          <a:p>
            <a:endParaRPr lang="sr-Latn-CS"/>
          </a:p>
        </p:txBody>
      </p:sp>
      <p:sp>
        <p:nvSpPr>
          <p:cNvPr id="74783" name="Rectangle 31"/>
          <p:cNvSpPr>
            <a:spLocks noChangeArrowheads="1"/>
          </p:cNvSpPr>
          <p:nvPr/>
        </p:nvSpPr>
        <p:spPr bwMode="auto">
          <a:xfrm>
            <a:off x="2743200" y="3200400"/>
            <a:ext cx="1524000" cy="915988"/>
          </a:xfrm>
          <a:prstGeom prst="rect">
            <a:avLst/>
          </a:prstGeom>
          <a:noFill/>
          <a:ln w="9525">
            <a:noFill/>
            <a:miter lim="800000"/>
            <a:headEnd/>
            <a:tailEnd/>
          </a:ln>
          <a:effectLst/>
        </p:spPr>
        <p:txBody>
          <a:bodyPr>
            <a:spAutoFit/>
          </a:bodyPr>
          <a:lstStyle/>
          <a:p>
            <a:r>
              <a:rPr lang="sl-SI" b="1">
                <a:effectLst>
                  <a:outerShdw blurRad="38100" dist="38100" dir="2700000" algn="tl">
                    <a:srgbClr val="000000"/>
                  </a:outerShdw>
                </a:effectLst>
              </a:rPr>
              <a:t>sadrži adresu naredne instrukcije</a:t>
            </a:r>
            <a:r>
              <a:rPr lang="sl-SI" b="1">
                <a:solidFill>
                  <a:schemeClr val="bg2"/>
                </a:solidFill>
                <a:effectLst>
                  <a:outerShdw blurRad="38100" dist="38100" dir="2700000" algn="tl">
                    <a:srgbClr val="000000"/>
                  </a:outerShdw>
                </a:effectLst>
              </a:rPr>
              <a:t> </a:t>
            </a:r>
            <a:endParaRPr lang="en-US" b="1">
              <a:solidFill>
                <a:schemeClr val="bg2"/>
              </a:solidFill>
              <a:effectLst>
                <a:outerShdw blurRad="38100" dist="38100" dir="2700000" algn="tl">
                  <a:srgbClr val="000000"/>
                </a:outerShdw>
              </a:effectLst>
            </a:endParaRPr>
          </a:p>
        </p:txBody>
      </p:sp>
      <p:sp>
        <p:nvSpPr>
          <p:cNvPr id="74784" name="Text Box 32"/>
          <p:cNvSpPr txBox="1">
            <a:spLocks noChangeArrowheads="1"/>
          </p:cNvSpPr>
          <p:nvPr/>
        </p:nvSpPr>
        <p:spPr bwMode="auto">
          <a:xfrm>
            <a:off x="2057400" y="2514600"/>
            <a:ext cx="368300" cy="396875"/>
          </a:xfrm>
          <a:prstGeom prst="rect">
            <a:avLst/>
          </a:prstGeom>
          <a:noFill/>
          <a:ln w="9525">
            <a:noFill/>
            <a:miter lim="800000"/>
            <a:headEnd/>
            <a:tailEnd/>
          </a:ln>
          <a:effectLst/>
        </p:spPr>
        <p:txBody>
          <a:bodyPr wrap="none">
            <a:spAutoFit/>
          </a:bodyPr>
          <a:lstStyle/>
          <a:p>
            <a:r>
              <a:rPr lang="sr-Latn-CS" sz="2000" b="1">
                <a:solidFill>
                  <a:schemeClr val="accent1"/>
                </a:solidFill>
                <a:latin typeface="Times New Roman" pitchFamily="18" charset="0"/>
              </a:rPr>
              <a:t>A</a:t>
            </a:r>
            <a:endParaRPr lang="en-US" sz="2000" b="1">
              <a:solidFill>
                <a:schemeClr val="accent1"/>
              </a:solidFill>
              <a:latin typeface="Times New Roman" pitchFamily="18" charset="0"/>
            </a:endParaRPr>
          </a:p>
        </p:txBody>
      </p:sp>
      <p:sp>
        <p:nvSpPr>
          <p:cNvPr id="74785" name="Text Box 33"/>
          <p:cNvSpPr txBox="1">
            <a:spLocks noChangeArrowheads="1"/>
          </p:cNvSpPr>
          <p:nvPr/>
        </p:nvSpPr>
        <p:spPr bwMode="auto">
          <a:xfrm>
            <a:off x="5410200" y="1431925"/>
            <a:ext cx="368300" cy="396875"/>
          </a:xfrm>
          <a:prstGeom prst="rect">
            <a:avLst/>
          </a:prstGeom>
          <a:noFill/>
          <a:ln w="9525">
            <a:noFill/>
            <a:miter lim="800000"/>
            <a:headEnd/>
            <a:tailEnd/>
          </a:ln>
          <a:effectLst/>
        </p:spPr>
        <p:txBody>
          <a:bodyPr wrap="none">
            <a:spAutoFit/>
          </a:bodyPr>
          <a:lstStyle/>
          <a:p>
            <a:r>
              <a:rPr lang="sr-Latn-CS" sz="2000" b="1">
                <a:solidFill>
                  <a:schemeClr val="accent1"/>
                </a:solidFill>
                <a:latin typeface="Times New Roman" pitchFamily="18" charset="0"/>
              </a:rPr>
              <a:t>C</a:t>
            </a:r>
            <a:endParaRPr lang="en-US" sz="2000" b="1">
              <a:solidFill>
                <a:schemeClr val="accent1"/>
              </a:solidFill>
              <a:latin typeface="Times New Roman" pitchFamily="18" charset="0"/>
            </a:endParaRPr>
          </a:p>
        </p:txBody>
      </p:sp>
      <p:sp>
        <p:nvSpPr>
          <p:cNvPr id="74786" name="Text Box 34"/>
          <p:cNvSpPr txBox="1">
            <a:spLocks noChangeArrowheads="1"/>
          </p:cNvSpPr>
          <p:nvPr/>
        </p:nvSpPr>
        <p:spPr bwMode="auto">
          <a:xfrm>
            <a:off x="2895600" y="1447800"/>
            <a:ext cx="354013" cy="396875"/>
          </a:xfrm>
          <a:prstGeom prst="rect">
            <a:avLst/>
          </a:prstGeom>
          <a:noFill/>
          <a:ln w="9525">
            <a:noFill/>
            <a:miter lim="800000"/>
            <a:headEnd/>
            <a:tailEnd/>
          </a:ln>
          <a:effectLst/>
        </p:spPr>
        <p:txBody>
          <a:bodyPr wrap="none">
            <a:spAutoFit/>
          </a:bodyPr>
          <a:lstStyle/>
          <a:p>
            <a:r>
              <a:rPr lang="sr-Latn-CS" sz="2000" b="1">
                <a:solidFill>
                  <a:schemeClr val="accent1"/>
                </a:solidFill>
                <a:latin typeface="Times New Roman" pitchFamily="18" charset="0"/>
              </a:rPr>
              <a:t>B</a:t>
            </a:r>
            <a:endParaRPr lang="en-US" sz="2000" b="1">
              <a:solidFill>
                <a:schemeClr val="accent1"/>
              </a:solidFill>
              <a:latin typeface="Times New Roman" pitchFamily="18" charset="0"/>
            </a:endParaRPr>
          </a:p>
        </p:txBody>
      </p:sp>
      <p:sp>
        <p:nvSpPr>
          <p:cNvPr id="74787" name="Text Box 35"/>
          <p:cNvSpPr txBox="1">
            <a:spLocks noChangeArrowheads="1"/>
          </p:cNvSpPr>
          <p:nvPr/>
        </p:nvSpPr>
        <p:spPr bwMode="auto">
          <a:xfrm>
            <a:off x="7391400" y="2514600"/>
            <a:ext cx="368300" cy="396875"/>
          </a:xfrm>
          <a:prstGeom prst="rect">
            <a:avLst/>
          </a:prstGeom>
          <a:noFill/>
          <a:ln w="9525">
            <a:noFill/>
            <a:miter lim="800000"/>
            <a:headEnd/>
            <a:tailEnd/>
          </a:ln>
          <a:effectLst/>
        </p:spPr>
        <p:txBody>
          <a:bodyPr wrap="none">
            <a:spAutoFit/>
          </a:bodyPr>
          <a:lstStyle/>
          <a:p>
            <a:r>
              <a:rPr lang="sr-Latn-CS" sz="2000" b="1">
                <a:solidFill>
                  <a:schemeClr val="accent1"/>
                </a:solidFill>
                <a:latin typeface="Times New Roman" pitchFamily="18" charset="0"/>
              </a:rPr>
              <a:t>D</a:t>
            </a:r>
            <a:endParaRPr lang="en-US" sz="2000" b="1">
              <a:solidFill>
                <a:schemeClr val="accent1"/>
              </a:solidFill>
              <a:latin typeface="Times New Roman" pitchFamily="18" charset="0"/>
            </a:endParaRPr>
          </a:p>
        </p:txBody>
      </p:sp>
    </p:spTree>
    <p:extLst>
      <p:ext uri="{BB962C8B-B14F-4D97-AF65-F5344CB8AC3E}">
        <p14:creationId xmlns:p14="http://schemas.microsoft.com/office/powerpoint/2010/main" val="713447963"/>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rrowheads="1"/>
          </p:cNvSpPr>
          <p:nvPr>
            <p:ph type="title"/>
          </p:nvPr>
        </p:nvSpPr>
        <p:spPr>
          <a:xfrm>
            <a:off x="292100" y="0"/>
            <a:ext cx="8689975" cy="863600"/>
          </a:xfrm>
        </p:spPr>
        <p:txBody>
          <a:bodyPr/>
          <a:lstStyle/>
          <a:p>
            <a:r>
              <a:rPr lang="en-US" b="0">
                <a:solidFill>
                  <a:schemeClr val="hlink"/>
                </a:solidFill>
                <a:latin typeface="Times New Roman" pitchFamily="18" charset="0"/>
              </a:rPr>
              <a:t>U</a:t>
            </a:r>
            <a:r>
              <a:rPr lang="sr-Latn-CS" b="0">
                <a:solidFill>
                  <a:schemeClr val="hlink"/>
                </a:solidFill>
                <a:latin typeface="Times New Roman" pitchFamily="18" charset="0"/>
              </a:rPr>
              <a:t>pravljačkih jedinica</a:t>
            </a:r>
            <a:r>
              <a:rPr lang="en-US" b="0">
                <a:solidFill>
                  <a:schemeClr val="hlink"/>
                </a:solidFill>
                <a:latin typeface="Times New Roman" pitchFamily="18" charset="0"/>
              </a:rPr>
              <a:t> (CU)</a:t>
            </a:r>
          </a:p>
        </p:txBody>
      </p:sp>
      <p:sp>
        <p:nvSpPr>
          <p:cNvPr id="75779" name="Rectangle 3"/>
          <p:cNvSpPr>
            <a:spLocks noGrp="1" noChangeArrowheads="1"/>
          </p:cNvSpPr>
          <p:nvPr>
            <p:ph idx="1"/>
          </p:nvPr>
        </p:nvSpPr>
        <p:spPr>
          <a:xfrm>
            <a:off x="0" y="863600"/>
            <a:ext cx="7874000" cy="5994400"/>
          </a:xfrm>
          <a:noFill/>
        </p:spPr>
        <p:txBody>
          <a:bodyPr/>
          <a:lstStyle/>
          <a:p>
            <a:pPr>
              <a:lnSpc>
                <a:spcPct val="90000"/>
              </a:lnSpc>
              <a:buSzPct val="75000"/>
              <a:buFont typeface="Marlett" pitchFamily="2" charset="2"/>
              <a:buChar char="g"/>
            </a:pPr>
            <a:r>
              <a:rPr lang="sl-SI" b="1">
                <a:solidFill>
                  <a:schemeClr val="accent1"/>
                </a:solidFill>
              </a:rPr>
              <a:t>U </a:t>
            </a:r>
            <a:r>
              <a:rPr lang="sl-SI" b="1">
                <a:solidFill>
                  <a:schemeClr val="hlink"/>
                </a:solidFill>
              </a:rPr>
              <a:t>mikroprogramskoj</a:t>
            </a:r>
            <a:r>
              <a:rPr lang="sl-SI" b="1">
                <a:solidFill>
                  <a:schemeClr val="accent1"/>
                </a:solidFill>
              </a:rPr>
              <a:t> </a:t>
            </a:r>
            <a:r>
              <a:rPr lang="sl-SI" b="1">
                <a:solidFill>
                  <a:schemeClr val="hlink"/>
                </a:solidFill>
              </a:rPr>
              <a:t>(firmverskoj) </a:t>
            </a:r>
            <a:r>
              <a:rPr lang="en-US" b="1">
                <a:solidFill>
                  <a:schemeClr val="hlink"/>
                </a:solidFill>
              </a:rPr>
              <a:t>realizaciji</a:t>
            </a:r>
            <a:r>
              <a:rPr lang="sl-SI" b="1">
                <a:solidFill>
                  <a:schemeClr val="hlink"/>
                </a:solidFill>
              </a:rPr>
              <a:t> CU</a:t>
            </a:r>
            <a:r>
              <a:rPr lang="sl-SI" b="1">
                <a:solidFill>
                  <a:schemeClr val="accent1"/>
                </a:solidFill>
              </a:rPr>
              <a:t> upravljački signali su memorisani u mikroprogramskoj memoriji (ROM</a:t>
            </a:r>
            <a:r>
              <a:rPr lang="en-US" b="1">
                <a:solidFill>
                  <a:schemeClr val="accent1"/>
                </a:solidFill>
              </a:rPr>
              <a:t>-tipa</a:t>
            </a:r>
            <a:r>
              <a:rPr lang="sl-SI" b="1">
                <a:solidFill>
                  <a:schemeClr val="accent1"/>
                </a:solidFill>
              </a:rPr>
              <a:t>)</a:t>
            </a:r>
          </a:p>
          <a:p>
            <a:pPr lvl="1">
              <a:lnSpc>
                <a:spcPct val="90000"/>
              </a:lnSpc>
              <a:buClr>
                <a:schemeClr val="accent1"/>
              </a:buClr>
              <a:buSzTx/>
              <a:buFont typeface="Wingdings" pitchFamily="2" charset="2"/>
              <a:buChar char="Ø"/>
            </a:pPr>
            <a:r>
              <a:rPr lang="en-US" b="1"/>
              <a:t>CU</a:t>
            </a:r>
            <a:r>
              <a:rPr lang="sl-SI" b="1"/>
              <a:t> su sporij</a:t>
            </a:r>
            <a:r>
              <a:rPr lang="en-US" b="1"/>
              <a:t>i</a:t>
            </a:r>
            <a:r>
              <a:rPr lang="sl-SI" b="1"/>
              <a:t> </a:t>
            </a:r>
            <a:r>
              <a:rPr lang="en-US" b="1"/>
              <a:t>od hardverskih </a:t>
            </a:r>
          </a:p>
          <a:p>
            <a:pPr lvl="2">
              <a:lnSpc>
                <a:spcPct val="90000"/>
              </a:lnSpc>
              <a:buClr>
                <a:schemeClr val="hlink"/>
              </a:buClr>
              <a:buSzTx/>
              <a:buFont typeface="Wingdings" pitchFamily="2" charset="2"/>
              <a:buChar char="v"/>
            </a:pPr>
            <a:r>
              <a:rPr lang="en-US" b="1">
                <a:solidFill>
                  <a:schemeClr val="accent1"/>
                </a:solidFill>
              </a:rPr>
              <a:t>G</a:t>
            </a:r>
            <a:r>
              <a:rPr lang="sl-SI" b="1">
                <a:solidFill>
                  <a:schemeClr val="accent1"/>
                </a:solidFill>
              </a:rPr>
              <a:t>enerisanje upravljačkih signala </a:t>
            </a:r>
            <a:r>
              <a:rPr lang="en-US" b="1">
                <a:solidFill>
                  <a:schemeClr val="accent1"/>
                </a:solidFill>
              </a:rPr>
              <a:t>se </a:t>
            </a:r>
            <a:r>
              <a:rPr lang="sl-SI" b="1">
                <a:solidFill>
                  <a:schemeClr val="accent1"/>
                </a:solidFill>
              </a:rPr>
              <a:t>obavlja pomoću mikroprograma koji se sastoji od mikroinstrukcija</a:t>
            </a:r>
          </a:p>
          <a:p>
            <a:pPr lvl="2">
              <a:lnSpc>
                <a:spcPct val="90000"/>
              </a:lnSpc>
              <a:buClr>
                <a:schemeClr val="hlink"/>
              </a:buClr>
              <a:buSzTx/>
              <a:buFont typeface="Wingdings" pitchFamily="2" charset="2"/>
              <a:buChar char="v"/>
            </a:pPr>
            <a:r>
              <a:rPr lang="sl-SI" b="1">
                <a:solidFill>
                  <a:schemeClr val="accent1"/>
                </a:solidFill>
              </a:rPr>
              <a:t>Za svaku mašinsku instrukciju postoji niz mikroinstrukcija pomoću kojih se generišu upravljački signali.</a:t>
            </a:r>
            <a:endParaRPr lang="en-US" b="1">
              <a:solidFill>
                <a:schemeClr val="accent1"/>
              </a:solidFill>
            </a:endParaRPr>
          </a:p>
          <a:p>
            <a:pPr lvl="2">
              <a:lnSpc>
                <a:spcPct val="90000"/>
              </a:lnSpc>
              <a:buClr>
                <a:schemeClr val="hlink"/>
              </a:buClr>
              <a:buSzTx/>
              <a:buFont typeface="Wingdings" pitchFamily="2" charset="2"/>
              <a:buChar char="v"/>
            </a:pPr>
            <a:r>
              <a:rPr lang="sl-SI" b="1">
                <a:solidFill>
                  <a:schemeClr val="accent1"/>
                </a:solidFill>
              </a:rPr>
              <a:t>U nekim sistemima korisnik može da kreira mikroprogram prema svojim potrebama</a:t>
            </a:r>
          </a:p>
          <a:p>
            <a:pPr lvl="1">
              <a:lnSpc>
                <a:spcPct val="90000"/>
              </a:lnSpc>
              <a:buClr>
                <a:schemeClr val="accent1"/>
              </a:buClr>
              <a:buSzTx/>
              <a:buFont typeface="Wingdings" pitchFamily="2" charset="2"/>
              <a:buChar char="Ø"/>
            </a:pPr>
            <a:r>
              <a:rPr lang="sl-SI" b="1"/>
              <a:t>Ovakvu organizaciju imaju </a:t>
            </a:r>
            <a:r>
              <a:rPr lang="sl-SI" b="1">
                <a:solidFill>
                  <a:schemeClr val="hlink"/>
                </a:solidFill>
              </a:rPr>
              <a:t>CISC</a:t>
            </a:r>
            <a:r>
              <a:rPr lang="sl-SI" b="1"/>
              <a:t> procesori (</a:t>
            </a:r>
            <a:r>
              <a:rPr lang="sl-SI" b="1">
                <a:solidFill>
                  <a:schemeClr val="hlink"/>
                </a:solidFill>
              </a:rPr>
              <a:t>C</a:t>
            </a:r>
            <a:r>
              <a:rPr lang="sl-SI" b="1"/>
              <a:t>omplete </a:t>
            </a:r>
            <a:r>
              <a:rPr lang="sl-SI" b="1">
                <a:solidFill>
                  <a:schemeClr val="hlink"/>
                </a:solidFill>
              </a:rPr>
              <a:t>I</a:t>
            </a:r>
            <a:r>
              <a:rPr lang="sl-SI" b="1"/>
              <a:t>nstruction </a:t>
            </a:r>
            <a:r>
              <a:rPr lang="sl-SI" b="1">
                <a:solidFill>
                  <a:schemeClr val="hlink"/>
                </a:solidFill>
              </a:rPr>
              <a:t>S</a:t>
            </a:r>
            <a:r>
              <a:rPr lang="sl-SI" b="1"/>
              <a:t>et </a:t>
            </a:r>
            <a:r>
              <a:rPr lang="sl-SI" b="1">
                <a:solidFill>
                  <a:schemeClr val="hlink"/>
                </a:solidFill>
              </a:rPr>
              <a:t>C</a:t>
            </a:r>
            <a:r>
              <a:rPr lang="sl-SI" b="1"/>
              <a:t>omputers)</a:t>
            </a:r>
          </a:p>
        </p:txBody>
      </p:sp>
      <p:grpSp>
        <p:nvGrpSpPr>
          <p:cNvPr id="75780" name="Group 4"/>
          <p:cNvGrpSpPr>
            <a:grpSpLocks/>
          </p:cNvGrpSpPr>
          <p:nvPr/>
        </p:nvGrpSpPr>
        <p:grpSpPr bwMode="auto">
          <a:xfrm>
            <a:off x="6813550" y="730250"/>
            <a:ext cx="2343150" cy="3346450"/>
            <a:chOff x="4020" y="1060"/>
            <a:chExt cx="1702" cy="2396"/>
          </a:xfrm>
        </p:grpSpPr>
        <p:sp>
          <p:nvSpPr>
            <p:cNvPr id="75781" name="Rectangle 5"/>
            <p:cNvSpPr>
              <a:spLocks noChangeArrowheads="1"/>
            </p:cNvSpPr>
            <p:nvPr/>
          </p:nvSpPr>
          <p:spPr bwMode="auto">
            <a:xfrm>
              <a:off x="5586" y="1060"/>
              <a:ext cx="136" cy="327"/>
            </a:xfrm>
            <a:prstGeom prst="rect">
              <a:avLst/>
            </a:prstGeom>
            <a:noFill/>
            <a:ln w="9525">
              <a:noFill/>
              <a:miter lim="800000"/>
              <a:headEnd/>
              <a:tailEnd/>
            </a:ln>
            <a:effectLst/>
          </p:spPr>
          <p:txBody>
            <a:bodyPr wrap="none" lIns="92075" tIns="46038" rIns="92075" bIns="46038">
              <a:spAutoFit/>
            </a:bodyPr>
            <a:lstStyle/>
            <a:p>
              <a:pPr algn="ctr" eaLnBrk="1" hangingPunct="1">
                <a:spcBef>
                  <a:spcPct val="20000"/>
                </a:spcBef>
                <a:buClr>
                  <a:schemeClr val="accent2"/>
                </a:buClr>
                <a:buSzPct val="80000"/>
                <a:buFont typeface="Wingdings" pitchFamily="2" charset="2"/>
                <a:buNone/>
              </a:pPr>
              <a:endParaRPr lang="en-US" sz="2400" b="1">
                <a:latin typeface="Times New Roman" pitchFamily="18" charset="0"/>
              </a:endParaRPr>
            </a:p>
          </p:txBody>
        </p:sp>
        <p:sp>
          <p:nvSpPr>
            <p:cNvPr id="75782" name="Rectangle 6"/>
            <p:cNvSpPr>
              <a:spLocks noChangeArrowheads="1"/>
            </p:cNvSpPr>
            <p:nvPr/>
          </p:nvSpPr>
          <p:spPr bwMode="auto">
            <a:xfrm>
              <a:off x="5586" y="1185"/>
              <a:ext cx="136" cy="327"/>
            </a:xfrm>
            <a:prstGeom prst="rect">
              <a:avLst/>
            </a:prstGeom>
            <a:noFill/>
            <a:ln w="9525">
              <a:noFill/>
              <a:miter lim="800000"/>
              <a:headEnd/>
              <a:tailEnd/>
            </a:ln>
            <a:effectLst/>
          </p:spPr>
          <p:txBody>
            <a:bodyPr wrap="none" lIns="92075" tIns="46038" rIns="92075" bIns="46038">
              <a:spAutoFit/>
            </a:bodyPr>
            <a:lstStyle/>
            <a:p>
              <a:pPr algn="ctr" eaLnBrk="1" hangingPunct="1">
                <a:spcBef>
                  <a:spcPct val="20000"/>
                </a:spcBef>
                <a:buClr>
                  <a:schemeClr val="accent2"/>
                </a:buClr>
                <a:buSzPct val="80000"/>
                <a:buFont typeface="Wingdings" pitchFamily="2" charset="2"/>
                <a:buNone/>
              </a:pPr>
              <a:endParaRPr lang="en-US" sz="2400" b="1">
                <a:latin typeface="Times New Roman" pitchFamily="18" charset="0"/>
              </a:endParaRPr>
            </a:p>
          </p:txBody>
        </p:sp>
        <p:sp>
          <p:nvSpPr>
            <p:cNvPr id="75783" name="Rectangle 7"/>
            <p:cNvSpPr>
              <a:spLocks noChangeArrowheads="1"/>
            </p:cNvSpPr>
            <p:nvPr/>
          </p:nvSpPr>
          <p:spPr bwMode="auto">
            <a:xfrm>
              <a:off x="5586" y="1308"/>
              <a:ext cx="136" cy="327"/>
            </a:xfrm>
            <a:prstGeom prst="rect">
              <a:avLst/>
            </a:prstGeom>
            <a:noFill/>
            <a:ln w="9525">
              <a:noFill/>
              <a:miter lim="800000"/>
              <a:headEnd/>
              <a:tailEnd/>
            </a:ln>
            <a:effectLst/>
          </p:spPr>
          <p:txBody>
            <a:bodyPr wrap="none" lIns="92075" tIns="46038" rIns="92075" bIns="46038">
              <a:spAutoFit/>
            </a:bodyPr>
            <a:lstStyle/>
            <a:p>
              <a:pPr algn="ctr" eaLnBrk="1" hangingPunct="1">
                <a:spcBef>
                  <a:spcPct val="20000"/>
                </a:spcBef>
                <a:buClr>
                  <a:schemeClr val="accent2"/>
                </a:buClr>
                <a:buSzPct val="80000"/>
                <a:buFont typeface="Wingdings" pitchFamily="2" charset="2"/>
                <a:buNone/>
              </a:pPr>
              <a:endParaRPr lang="en-US" sz="2400" b="1">
                <a:latin typeface="Times New Roman" pitchFamily="18" charset="0"/>
              </a:endParaRPr>
            </a:p>
          </p:txBody>
        </p:sp>
        <p:sp>
          <p:nvSpPr>
            <p:cNvPr id="75784" name="Rectangle 8"/>
            <p:cNvSpPr>
              <a:spLocks noChangeArrowheads="1"/>
            </p:cNvSpPr>
            <p:nvPr/>
          </p:nvSpPr>
          <p:spPr bwMode="auto">
            <a:xfrm>
              <a:off x="5586" y="1434"/>
              <a:ext cx="136" cy="327"/>
            </a:xfrm>
            <a:prstGeom prst="rect">
              <a:avLst/>
            </a:prstGeom>
            <a:noFill/>
            <a:ln w="9525">
              <a:noFill/>
              <a:miter lim="800000"/>
              <a:headEnd/>
              <a:tailEnd/>
            </a:ln>
            <a:effectLst/>
          </p:spPr>
          <p:txBody>
            <a:bodyPr wrap="none" lIns="92075" tIns="46038" rIns="92075" bIns="46038">
              <a:spAutoFit/>
            </a:bodyPr>
            <a:lstStyle/>
            <a:p>
              <a:pPr algn="ctr" eaLnBrk="1" hangingPunct="1">
                <a:spcBef>
                  <a:spcPct val="20000"/>
                </a:spcBef>
                <a:buClr>
                  <a:schemeClr val="accent2"/>
                </a:buClr>
                <a:buSzPct val="80000"/>
                <a:buFont typeface="Wingdings" pitchFamily="2" charset="2"/>
                <a:buNone/>
              </a:pPr>
              <a:endParaRPr lang="en-US" sz="2400" b="1">
                <a:latin typeface="Times New Roman" pitchFamily="18" charset="0"/>
              </a:endParaRPr>
            </a:p>
          </p:txBody>
        </p:sp>
        <p:sp>
          <p:nvSpPr>
            <p:cNvPr id="75785" name="Rectangle 9"/>
            <p:cNvSpPr>
              <a:spLocks noChangeArrowheads="1"/>
            </p:cNvSpPr>
            <p:nvPr/>
          </p:nvSpPr>
          <p:spPr bwMode="auto">
            <a:xfrm>
              <a:off x="5586" y="1556"/>
              <a:ext cx="136" cy="327"/>
            </a:xfrm>
            <a:prstGeom prst="rect">
              <a:avLst/>
            </a:prstGeom>
            <a:noFill/>
            <a:ln w="9525">
              <a:noFill/>
              <a:miter lim="800000"/>
              <a:headEnd/>
              <a:tailEnd/>
            </a:ln>
            <a:effectLst/>
          </p:spPr>
          <p:txBody>
            <a:bodyPr wrap="none" lIns="92075" tIns="46038" rIns="92075" bIns="46038">
              <a:spAutoFit/>
            </a:bodyPr>
            <a:lstStyle/>
            <a:p>
              <a:pPr algn="ctr" eaLnBrk="1" hangingPunct="1">
                <a:spcBef>
                  <a:spcPct val="20000"/>
                </a:spcBef>
                <a:buClr>
                  <a:schemeClr val="accent2"/>
                </a:buClr>
                <a:buSzPct val="80000"/>
                <a:buFont typeface="Wingdings" pitchFamily="2" charset="2"/>
                <a:buNone/>
              </a:pPr>
              <a:endParaRPr lang="en-US" sz="2400" b="1">
                <a:latin typeface="Times New Roman" pitchFamily="18" charset="0"/>
              </a:endParaRPr>
            </a:p>
          </p:txBody>
        </p:sp>
        <p:sp>
          <p:nvSpPr>
            <p:cNvPr id="75786" name="Freeform 10"/>
            <p:cNvSpPr>
              <a:spLocks/>
            </p:cNvSpPr>
            <p:nvPr/>
          </p:nvSpPr>
          <p:spPr bwMode="auto">
            <a:xfrm>
              <a:off x="4020" y="2544"/>
              <a:ext cx="1053" cy="723"/>
            </a:xfrm>
            <a:custGeom>
              <a:avLst/>
              <a:gdLst/>
              <a:ahLst/>
              <a:cxnLst>
                <a:cxn ang="0">
                  <a:pos x="966" y="696"/>
                </a:cxn>
                <a:cxn ang="0">
                  <a:pos x="0" y="65"/>
                </a:cxn>
                <a:cxn ang="0">
                  <a:pos x="1" y="0"/>
                </a:cxn>
                <a:cxn ang="0">
                  <a:pos x="968" y="637"/>
                </a:cxn>
                <a:cxn ang="0">
                  <a:pos x="966" y="696"/>
                </a:cxn>
              </a:cxnLst>
              <a:rect l="0" t="0" r="r" b="b"/>
              <a:pathLst>
                <a:path w="969" h="697">
                  <a:moveTo>
                    <a:pt x="966" y="696"/>
                  </a:moveTo>
                  <a:lnTo>
                    <a:pt x="0" y="65"/>
                  </a:lnTo>
                  <a:lnTo>
                    <a:pt x="1" y="0"/>
                  </a:lnTo>
                  <a:lnTo>
                    <a:pt x="968" y="637"/>
                  </a:lnTo>
                  <a:lnTo>
                    <a:pt x="966" y="696"/>
                  </a:lnTo>
                </a:path>
              </a:pathLst>
            </a:custGeom>
            <a:solidFill>
              <a:srgbClr val="A1A1A1"/>
            </a:solidFill>
            <a:ln w="12700" cap="rnd" cmpd="sng">
              <a:solidFill>
                <a:srgbClr val="000000"/>
              </a:solidFill>
              <a:prstDash val="solid"/>
              <a:round/>
              <a:headEnd/>
              <a:tailEnd/>
            </a:ln>
            <a:effectLst/>
          </p:spPr>
          <p:txBody>
            <a:bodyPr/>
            <a:lstStyle/>
            <a:p>
              <a:endParaRPr lang="en-US"/>
            </a:p>
          </p:txBody>
        </p:sp>
        <p:sp>
          <p:nvSpPr>
            <p:cNvPr id="75787" name="Freeform 11"/>
            <p:cNvSpPr>
              <a:spLocks/>
            </p:cNvSpPr>
            <p:nvPr/>
          </p:nvSpPr>
          <p:spPr bwMode="auto">
            <a:xfrm>
              <a:off x="4839" y="3044"/>
              <a:ext cx="53" cy="329"/>
            </a:xfrm>
            <a:custGeom>
              <a:avLst/>
              <a:gdLst/>
              <a:ahLst/>
              <a:cxnLst>
                <a:cxn ang="0">
                  <a:pos x="0" y="0"/>
                </a:cxn>
                <a:cxn ang="0">
                  <a:pos x="2" y="117"/>
                </a:cxn>
                <a:cxn ang="0">
                  <a:pos x="4" y="119"/>
                </a:cxn>
                <a:cxn ang="0">
                  <a:pos x="6" y="122"/>
                </a:cxn>
                <a:cxn ang="0">
                  <a:pos x="6" y="119"/>
                </a:cxn>
                <a:cxn ang="0">
                  <a:pos x="8" y="311"/>
                </a:cxn>
                <a:cxn ang="0">
                  <a:pos x="22" y="316"/>
                </a:cxn>
                <a:cxn ang="0">
                  <a:pos x="29" y="259"/>
                </a:cxn>
                <a:cxn ang="0">
                  <a:pos x="29" y="124"/>
                </a:cxn>
                <a:cxn ang="0">
                  <a:pos x="38" y="119"/>
                </a:cxn>
                <a:cxn ang="0">
                  <a:pos x="47" y="104"/>
                </a:cxn>
                <a:cxn ang="0">
                  <a:pos x="45" y="104"/>
                </a:cxn>
                <a:cxn ang="0">
                  <a:pos x="45" y="31"/>
                </a:cxn>
                <a:cxn ang="0">
                  <a:pos x="0" y="0"/>
                </a:cxn>
              </a:cxnLst>
              <a:rect l="0" t="0" r="r" b="b"/>
              <a:pathLst>
                <a:path w="48" h="317">
                  <a:moveTo>
                    <a:pt x="0" y="0"/>
                  </a:moveTo>
                  <a:lnTo>
                    <a:pt x="2" y="117"/>
                  </a:lnTo>
                  <a:lnTo>
                    <a:pt x="4" y="119"/>
                  </a:lnTo>
                  <a:lnTo>
                    <a:pt x="6" y="122"/>
                  </a:lnTo>
                  <a:lnTo>
                    <a:pt x="6" y="119"/>
                  </a:lnTo>
                  <a:lnTo>
                    <a:pt x="8" y="311"/>
                  </a:lnTo>
                  <a:lnTo>
                    <a:pt x="22" y="316"/>
                  </a:lnTo>
                  <a:lnTo>
                    <a:pt x="29" y="259"/>
                  </a:lnTo>
                  <a:lnTo>
                    <a:pt x="29" y="124"/>
                  </a:lnTo>
                  <a:lnTo>
                    <a:pt x="38" y="119"/>
                  </a:lnTo>
                  <a:lnTo>
                    <a:pt x="47" y="104"/>
                  </a:lnTo>
                  <a:lnTo>
                    <a:pt x="45" y="104"/>
                  </a:lnTo>
                  <a:lnTo>
                    <a:pt x="45" y="31"/>
                  </a:lnTo>
                  <a:lnTo>
                    <a:pt x="0" y="0"/>
                  </a:lnTo>
                </a:path>
              </a:pathLst>
            </a:custGeom>
            <a:solidFill>
              <a:srgbClr val="FFFFFF"/>
            </a:solidFill>
            <a:ln w="12700" cap="rnd" cmpd="sng">
              <a:solidFill>
                <a:srgbClr val="000000"/>
              </a:solidFill>
              <a:prstDash val="solid"/>
              <a:round/>
              <a:headEnd/>
              <a:tailEnd/>
            </a:ln>
            <a:effectLst/>
          </p:spPr>
          <p:txBody>
            <a:bodyPr/>
            <a:lstStyle/>
            <a:p>
              <a:endParaRPr lang="en-US"/>
            </a:p>
          </p:txBody>
        </p:sp>
        <p:sp>
          <p:nvSpPr>
            <p:cNvPr id="75788" name="Line 12"/>
            <p:cNvSpPr>
              <a:spLocks noChangeShapeType="1"/>
            </p:cNvSpPr>
            <p:nvPr/>
          </p:nvSpPr>
          <p:spPr bwMode="auto">
            <a:xfrm>
              <a:off x="5356" y="3070"/>
              <a:ext cx="0" cy="18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5789" name="Line 13"/>
            <p:cNvSpPr>
              <a:spLocks noChangeShapeType="1"/>
            </p:cNvSpPr>
            <p:nvPr/>
          </p:nvSpPr>
          <p:spPr bwMode="auto">
            <a:xfrm>
              <a:off x="5329" y="3089"/>
              <a:ext cx="0" cy="161"/>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5790" name="Freeform 14"/>
            <p:cNvSpPr>
              <a:spLocks/>
            </p:cNvSpPr>
            <p:nvPr/>
          </p:nvSpPr>
          <p:spPr bwMode="auto">
            <a:xfrm>
              <a:off x="5332" y="3250"/>
              <a:ext cx="25" cy="43"/>
            </a:xfrm>
            <a:custGeom>
              <a:avLst/>
              <a:gdLst/>
              <a:ahLst/>
              <a:cxnLst>
                <a:cxn ang="0">
                  <a:pos x="22" y="0"/>
                </a:cxn>
                <a:cxn ang="0">
                  <a:pos x="9" y="41"/>
                </a:cxn>
                <a:cxn ang="0">
                  <a:pos x="6" y="38"/>
                </a:cxn>
                <a:cxn ang="0">
                  <a:pos x="0" y="0"/>
                </a:cxn>
              </a:cxnLst>
              <a:rect l="0" t="0" r="r" b="b"/>
              <a:pathLst>
                <a:path w="23" h="42">
                  <a:moveTo>
                    <a:pt x="22" y="0"/>
                  </a:moveTo>
                  <a:lnTo>
                    <a:pt x="9" y="41"/>
                  </a:lnTo>
                  <a:lnTo>
                    <a:pt x="6" y="38"/>
                  </a:lnTo>
                  <a:lnTo>
                    <a:pt x="0"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75791" name="Freeform 15"/>
            <p:cNvSpPr>
              <a:spLocks/>
            </p:cNvSpPr>
            <p:nvPr/>
          </p:nvSpPr>
          <p:spPr bwMode="auto">
            <a:xfrm>
              <a:off x="5309" y="2962"/>
              <a:ext cx="119" cy="143"/>
            </a:xfrm>
            <a:custGeom>
              <a:avLst/>
              <a:gdLst/>
              <a:ahLst/>
              <a:cxnLst>
                <a:cxn ang="0">
                  <a:pos x="109" y="0"/>
                </a:cxn>
                <a:cxn ang="0">
                  <a:pos x="0" y="79"/>
                </a:cxn>
                <a:cxn ang="0">
                  <a:pos x="0" y="137"/>
                </a:cxn>
                <a:cxn ang="0">
                  <a:pos x="109" y="56"/>
                </a:cxn>
                <a:cxn ang="0">
                  <a:pos x="109" y="0"/>
                </a:cxn>
              </a:cxnLst>
              <a:rect l="0" t="0" r="r" b="b"/>
              <a:pathLst>
                <a:path w="110" h="138">
                  <a:moveTo>
                    <a:pt x="109" y="0"/>
                  </a:moveTo>
                  <a:lnTo>
                    <a:pt x="0" y="79"/>
                  </a:lnTo>
                  <a:lnTo>
                    <a:pt x="0" y="137"/>
                  </a:lnTo>
                  <a:lnTo>
                    <a:pt x="109" y="56"/>
                  </a:lnTo>
                  <a:lnTo>
                    <a:pt x="109" y="0"/>
                  </a:lnTo>
                </a:path>
              </a:pathLst>
            </a:custGeom>
            <a:solidFill>
              <a:srgbClr val="A1A1A1"/>
            </a:solidFill>
            <a:ln w="12700" cap="rnd" cmpd="sng">
              <a:solidFill>
                <a:srgbClr val="000000"/>
              </a:solidFill>
              <a:prstDash val="solid"/>
              <a:round/>
              <a:headEnd/>
              <a:tailEnd/>
            </a:ln>
            <a:effectLst/>
          </p:spPr>
          <p:txBody>
            <a:bodyPr/>
            <a:lstStyle/>
            <a:p>
              <a:endParaRPr lang="en-US"/>
            </a:p>
          </p:txBody>
        </p:sp>
        <p:sp>
          <p:nvSpPr>
            <p:cNvPr id="75792" name="Freeform 16"/>
            <p:cNvSpPr>
              <a:spLocks/>
            </p:cNvSpPr>
            <p:nvPr/>
          </p:nvSpPr>
          <p:spPr bwMode="auto">
            <a:xfrm>
              <a:off x="5211" y="3044"/>
              <a:ext cx="99" cy="91"/>
            </a:xfrm>
            <a:custGeom>
              <a:avLst/>
              <a:gdLst/>
              <a:ahLst/>
              <a:cxnLst>
                <a:cxn ang="0">
                  <a:pos x="0" y="38"/>
                </a:cxn>
                <a:cxn ang="0">
                  <a:pos x="2" y="31"/>
                </a:cxn>
                <a:cxn ang="0">
                  <a:pos x="5" y="23"/>
                </a:cxn>
                <a:cxn ang="0">
                  <a:pos x="21" y="11"/>
                </a:cxn>
                <a:cxn ang="0">
                  <a:pos x="45" y="4"/>
                </a:cxn>
                <a:cxn ang="0">
                  <a:pos x="77" y="0"/>
                </a:cxn>
                <a:cxn ang="0">
                  <a:pos x="90" y="0"/>
                </a:cxn>
                <a:cxn ang="0">
                  <a:pos x="90" y="58"/>
                </a:cxn>
                <a:cxn ang="0">
                  <a:pos x="79" y="58"/>
                </a:cxn>
                <a:cxn ang="0">
                  <a:pos x="54" y="59"/>
                </a:cxn>
                <a:cxn ang="0">
                  <a:pos x="30" y="65"/>
                </a:cxn>
                <a:cxn ang="0">
                  <a:pos x="12" y="74"/>
                </a:cxn>
                <a:cxn ang="0">
                  <a:pos x="2" y="86"/>
                </a:cxn>
                <a:cxn ang="0">
                  <a:pos x="0" y="38"/>
                </a:cxn>
              </a:cxnLst>
              <a:rect l="0" t="0" r="r" b="b"/>
              <a:pathLst>
                <a:path w="91" h="87">
                  <a:moveTo>
                    <a:pt x="0" y="38"/>
                  </a:moveTo>
                  <a:lnTo>
                    <a:pt x="2" y="31"/>
                  </a:lnTo>
                  <a:lnTo>
                    <a:pt x="5" y="23"/>
                  </a:lnTo>
                  <a:lnTo>
                    <a:pt x="21" y="11"/>
                  </a:lnTo>
                  <a:lnTo>
                    <a:pt x="45" y="4"/>
                  </a:lnTo>
                  <a:lnTo>
                    <a:pt x="77" y="0"/>
                  </a:lnTo>
                  <a:lnTo>
                    <a:pt x="90" y="0"/>
                  </a:lnTo>
                  <a:lnTo>
                    <a:pt x="90" y="58"/>
                  </a:lnTo>
                  <a:lnTo>
                    <a:pt x="79" y="58"/>
                  </a:lnTo>
                  <a:lnTo>
                    <a:pt x="54" y="59"/>
                  </a:lnTo>
                  <a:lnTo>
                    <a:pt x="30" y="65"/>
                  </a:lnTo>
                  <a:lnTo>
                    <a:pt x="12" y="74"/>
                  </a:lnTo>
                  <a:lnTo>
                    <a:pt x="2" y="86"/>
                  </a:lnTo>
                  <a:lnTo>
                    <a:pt x="0" y="38"/>
                  </a:lnTo>
                </a:path>
              </a:pathLst>
            </a:custGeom>
            <a:solidFill>
              <a:srgbClr val="A1A1A1"/>
            </a:solidFill>
            <a:ln w="12700" cap="rnd" cmpd="sng">
              <a:solidFill>
                <a:srgbClr val="000000"/>
              </a:solidFill>
              <a:prstDash val="solid"/>
              <a:round/>
              <a:headEnd/>
              <a:tailEnd/>
            </a:ln>
            <a:effectLst/>
          </p:spPr>
          <p:txBody>
            <a:bodyPr/>
            <a:lstStyle/>
            <a:p>
              <a:endParaRPr lang="en-US"/>
            </a:p>
          </p:txBody>
        </p:sp>
        <p:sp>
          <p:nvSpPr>
            <p:cNvPr id="75793" name="Freeform 17"/>
            <p:cNvSpPr>
              <a:spLocks/>
            </p:cNvSpPr>
            <p:nvPr/>
          </p:nvSpPr>
          <p:spPr bwMode="auto">
            <a:xfrm>
              <a:off x="4971" y="3124"/>
              <a:ext cx="51" cy="332"/>
            </a:xfrm>
            <a:custGeom>
              <a:avLst/>
              <a:gdLst/>
              <a:ahLst/>
              <a:cxnLst>
                <a:cxn ang="0">
                  <a:pos x="0" y="0"/>
                </a:cxn>
                <a:cxn ang="0">
                  <a:pos x="5" y="299"/>
                </a:cxn>
                <a:cxn ang="0">
                  <a:pos x="18" y="319"/>
                </a:cxn>
                <a:cxn ang="0">
                  <a:pos x="25" y="308"/>
                </a:cxn>
                <a:cxn ang="0">
                  <a:pos x="28" y="189"/>
                </a:cxn>
                <a:cxn ang="0">
                  <a:pos x="28" y="124"/>
                </a:cxn>
                <a:cxn ang="0">
                  <a:pos x="46" y="105"/>
                </a:cxn>
                <a:cxn ang="0">
                  <a:pos x="45" y="105"/>
                </a:cxn>
                <a:cxn ang="0">
                  <a:pos x="45" y="31"/>
                </a:cxn>
                <a:cxn ang="0">
                  <a:pos x="0" y="0"/>
                </a:cxn>
              </a:cxnLst>
              <a:rect l="0" t="0" r="r" b="b"/>
              <a:pathLst>
                <a:path w="47" h="320">
                  <a:moveTo>
                    <a:pt x="0" y="0"/>
                  </a:moveTo>
                  <a:lnTo>
                    <a:pt x="5" y="299"/>
                  </a:lnTo>
                  <a:lnTo>
                    <a:pt x="18" y="319"/>
                  </a:lnTo>
                  <a:lnTo>
                    <a:pt x="25" y="308"/>
                  </a:lnTo>
                  <a:lnTo>
                    <a:pt x="28" y="189"/>
                  </a:lnTo>
                  <a:lnTo>
                    <a:pt x="28" y="124"/>
                  </a:lnTo>
                  <a:lnTo>
                    <a:pt x="46" y="105"/>
                  </a:lnTo>
                  <a:lnTo>
                    <a:pt x="45" y="105"/>
                  </a:lnTo>
                  <a:lnTo>
                    <a:pt x="45" y="31"/>
                  </a:lnTo>
                  <a:lnTo>
                    <a:pt x="0" y="0"/>
                  </a:lnTo>
                </a:path>
              </a:pathLst>
            </a:custGeom>
            <a:solidFill>
              <a:srgbClr val="FFFFFF"/>
            </a:solidFill>
            <a:ln w="12700" cap="rnd" cmpd="sng">
              <a:solidFill>
                <a:srgbClr val="000000"/>
              </a:solidFill>
              <a:prstDash val="solid"/>
              <a:round/>
              <a:headEnd/>
              <a:tailEnd/>
            </a:ln>
            <a:effectLst/>
          </p:spPr>
          <p:txBody>
            <a:bodyPr/>
            <a:lstStyle/>
            <a:p>
              <a:endParaRPr lang="en-US"/>
            </a:p>
          </p:txBody>
        </p:sp>
        <p:sp>
          <p:nvSpPr>
            <p:cNvPr id="75794" name="Freeform 18"/>
            <p:cNvSpPr>
              <a:spLocks/>
            </p:cNvSpPr>
            <p:nvPr/>
          </p:nvSpPr>
          <p:spPr bwMode="auto">
            <a:xfrm>
              <a:off x="4713" y="2970"/>
              <a:ext cx="51" cy="329"/>
            </a:xfrm>
            <a:custGeom>
              <a:avLst/>
              <a:gdLst/>
              <a:ahLst/>
              <a:cxnLst>
                <a:cxn ang="0">
                  <a:pos x="0" y="0"/>
                </a:cxn>
                <a:cxn ang="0">
                  <a:pos x="1" y="115"/>
                </a:cxn>
                <a:cxn ang="0">
                  <a:pos x="5" y="122"/>
                </a:cxn>
                <a:cxn ang="0">
                  <a:pos x="5" y="119"/>
                </a:cxn>
                <a:cxn ang="0">
                  <a:pos x="7" y="304"/>
                </a:cxn>
                <a:cxn ang="0">
                  <a:pos x="9" y="306"/>
                </a:cxn>
                <a:cxn ang="0">
                  <a:pos x="14" y="317"/>
                </a:cxn>
                <a:cxn ang="0">
                  <a:pos x="21" y="317"/>
                </a:cxn>
                <a:cxn ang="0">
                  <a:pos x="28" y="259"/>
                </a:cxn>
                <a:cxn ang="0">
                  <a:pos x="28" y="124"/>
                </a:cxn>
                <a:cxn ang="0">
                  <a:pos x="37" y="119"/>
                </a:cxn>
                <a:cxn ang="0">
                  <a:pos x="46" y="103"/>
                </a:cxn>
                <a:cxn ang="0">
                  <a:pos x="44" y="103"/>
                </a:cxn>
                <a:cxn ang="0">
                  <a:pos x="44" y="31"/>
                </a:cxn>
                <a:cxn ang="0">
                  <a:pos x="0" y="0"/>
                </a:cxn>
              </a:cxnLst>
              <a:rect l="0" t="0" r="r" b="b"/>
              <a:pathLst>
                <a:path w="47" h="318">
                  <a:moveTo>
                    <a:pt x="0" y="0"/>
                  </a:moveTo>
                  <a:lnTo>
                    <a:pt x="1" y="115"/>
                  </a:lnTo>
                  <a:lnTo>
                    <a:pt x="5" y="122"/>
                  </a:lnTo>
                  <a:lnTo>
                    <a:pt x="5" y="119"/>
                  </a:lnTo>
                  <a:lnTo>
                    <a:pt x="7" y="304"/>
                  </a:lnTo>
                  <a:lnTo>
                    <a:pt x="9" y="306"/>
                  </a:lnTo>
                  <a:lnTo>
                    <a:pt x="14" y="317"/>
                  </a:lnTo>
                  <a:lnTo>
                    <a:pt x="21" y="317"/>
                  </a:lnTo>
                  <a:lnTo>
                    <a:pt x="28" y="259"/>
                  </a:lnTo>
                  <a:lnTo>
                    <a:pt x="28" y="124"/>
                  </a:lnTo>
                  <a:lnTo>
                    <a:pt x="37" y="119"/>
                  </a:lnTo>
                  <a:lnTo>
                    <a:pt x="46" y="103"/>
                  </a:lnTo>
                  <a:lnTo>
                    <a:pt x="44" y="103"/>
                  </a:lnTo>
                  <a:lnTo>
                    <a:pt x="44" y="31"/>
                  </a:lnTo>
                  <a:lnTo>
                    <a:pt x="0" y="0"/>
                  </a:lnTo>
                </a:path>
              </a:pathLst>
            </a:custGeom>
            <a:solidFill>
              <a:srgbClr val="FFFFFF"/>
            </a:solidFill>
            <a:ln w="12700" cap="rnd" cmpd="sng">
              <a:solidFill>
                <a:srgbClr val="000000"/>
              </a:solidFill>
              <a:prstDash val="solid"/>
              <a:round/>
              <a:headEnd/>
              <a:tailEnd/>
            </a:ln>
            <a:effectLst/>
          </p:spPr>
          <p:txBody>
            <a:bodyPr/>
            <a:lstStyle/>
            <a:p>
              <a:endParaRPr lang="en-US"/>
            </a:p>
          </p:txBody>
        </p:sp>
        <p:sp>
          <p:nvSpPr>
            <p:cNvPr id="75795" name="Freeform 19"/>
            <p:cNvSpPr>
              <a:spLocks/>
            </p:cNvSpPr>
            <p:nvPr/>
          </p:nvSpPr>
          <p:spPr bwMode="auto">
            <a:xfrm>
              <a:off x="4588" y="2890"/>
              <a:ext cx="54" cy="329"/>
            </a:xfrm>
            <a:custGeom>
              <a:avLst/>
              <a:gdLst/>
              <a:ahLst/>
              <a:cxnLst>
                <a:cxn ang="0">
                  <a:pos x="0" y="0"/>
                </a:cxn>
                <a:cxn ang="0">
                  <a:pos x="1" y="115"/>
                </a:cxn>
                <a:cxn ang="0">
                  <a:pos x="5" y="133"/>
                </a:cxn>
                <a:cxn ang="0">
                  <a:pos x="5" y="302"/>
                </a:cxn>
                <a:cxn ang="0">
                  <a:pos x="16" y="316"/>
                </a:cxn>
                <a:cxn ang="0">
                  <a:pos x="21" y="316"/>
                </a:cxn>
                <a:cxn ang="0">
                  <a:pos x="28" y="259"/>
                </a:cxn>
                <a:cxn ang="0">
                  <a:pos x="28" y="124"/>
                </a:cxn>
                <a:cxn ang="0">
                  <a:pos x="37" y="118"/>
                </a:cxn>
                <a:cxn ang="0">
                  <a:pos x="48" y="102"/>
                </a:cxn>
                <a:cxn ang="0">
                  <a:pos x="46" y="102"/>
                </a:cxn>
                <a:cxn ang="0">
                  <a:pos x="46" y="30"/>
                </a:cxn>
                <a:cxn ang="0">
                  <a:pos x="0" y="0"/>
                </a:cxn>
              </a:cxnLst>
              <a:rect l="0" t="0" r="r" b="b"/>
              <a:pathLst>
                <a:path w="49" h="317">
                  <a:moveTo>
                    <a:pt x="0" y="0"/>
                  </a:moveTo>
                  <a:lnTo>
                    <a:pt x="1" y="115"/>
                  </a:lnTo>
                  <a:lnTo>
                    <a:pt x="5" y="133"/>
                  </a:lnTo>
                  <a:lnTo>
                    <a:pt x="5" y="302"/>
                  </a:lnTo>
                  <a:lnTo>
                    <a:pt x="16" y="316"/>
                  </a:lnTo>
                  <a:lnTo>
                    <a:pt x="21" y="316"/>
                  </a:lnTo>
                  <a:lnTo>
                    <a:pt x="28" y="259"/>
                  </a:lnTo>
                  <a:lnTo>
                    <a:pt x="28" y="124"/>
                  </a:lnTo>
                  <a:lnTo>
                    <a:pt x="37" y="118"/>
                  </a:lnTo>
                  <a:lnTo>
                    <a:pt x="48" y="102"/>
                  </a:lnTo>
                  <a:lnTo>
                    <a:pt x="46" y="102"/>
                  </a:lnTo>
                  <a:lnTo>
                    <a:pt x="46" y="30"/>
                  </a:lnTo>
                  <a:lnTo>
                    <a:pt x="0" y="0"/>
                  </a:lnTo>
                </a:path>
              </a:pathLst>
            </a:custGeom>
            <a:solidFill>
              <a:srgbClr val="FFFFFF"/>
            </a:solidFill>
            <a:ln w="12700" cap="rnd" cmpd="sng">
              <a:solidFill>
                <a:srgbClr val="000000"/>
              </a:solidFill>
              <a:prstDash val="solid"/>
              <a:round/>
              <a:headEnd/>
              <a:tailEnd/>
            </a:ln>
            <a:effectLst/>
          </p:spPr>
          <p:txBody>
            <a:bodyPr/>
            <a:lstStyle/>
            <a:p>
              <a:endParaRPr lang="en-US"/>
            </a:p>
          </p:txBody>
        </p:sp>
        <p:sp>
          <p:nvSpPr>
            <p:cNvPr id="75796" name="Freeform 20"/>
            <p:cNvSpPr>
              <a:spLocks/>
            </p:cNvSpPr>
            <p:nvPr/>
          </p:nvSpPr>
          <p:spPr bwMode="auto">
            <a:xfrm>
              <a:off x="4464" y="2808"/>
              <a:ext cx="53" cy="329"/>
            </a:xfrm>
            <a:custGeom>
              <a:avLst/>
              <a:gdLst/>
              <a:ahLst/>
              <a:cxnLst>
                <a:cxn ang="0">
                  <a:pos x="0" y="0"/>
                </a:cxn>
                <a:cxn ang="0">
                  <a:pos x="2" y="120"/>
                </a:cxn>
                <a:cxn ang="0">
                  <a:pos x="4" y="122"/>
                </a:cxn>
                <a:cxn ang="0">
                  <a:pos x="4" y="118"/>
                </a:cxn>
                <a:cxn ang="0">
                  <a:pos x="4" y="302"/>
                </a:cxn>
                <a:cxn ang="0">
                  <a:pos x="15" y="316"/>
                </a:cxn>
                <a:cxn ang="0">
                  <a:pos x="22" y="316"/>
                </a:cxn>
                <a:cxn ang="0">
                  <a:pos x="29" y="259"/>
                </a:cxn>
                <a:cxn ang="0">
                  <a:pos x="29" y="124"/>
                </a:cxn>
                <a:cxn ang="0">
                  <a:pos x="47" y="104"/>
                </a:cxn>
                <a:cxn ang="0">
                  <a:pos x="45" y="104"/>
                </a:cxn>
                <a:cxn ang="0">
                  <a:pos x="45" y="30"/>
                </a:cxn>
                <a:cxn ang="0">
                  <a:pos x="0" y="0"/>
                </a:cxn>
              </a:cxnLst>
              <a:rect l="0" t="0" r="r" b="b"/>
              <a:pathLst>
                <a:path w="48" h="317">
                  <a:moveTo>
                    <a:pt x="0" y="0"/>
                  </a:moveTo>
                  <a:lnTo>
                    <a:pt x="2" y="120"/>
                  </a:lnTo>
                  <a:lnTo>
                    <a:pt x="4" y="122"/>
                  </a:lnTo>
                  <a:lnTo>
                    <a:pt x="4" y="118"/>
                  </a:lnTo>
                  <a:lnTo>
                    <a:pt x="4" y="302"/>
                  </a:lnTo>
                  <a:lnTo>
                    <a:pt x="15" y="316"/>
                  </a:lnTo>
                  <a:lnTo>
                    <a:pt x="22" y="316"/>
                  </a:lnTo>
                  <a:lnTo>
                    <a:pt x="29" y="259"/>
                  </a:lnTo>
                  <a:lnTo>
                    <a:pt x="29" y="124"/>
                  </a:lnTo>
                  <a:lnTo>
                    <a:pt x="47" y="104"/>
                  </a:lnTo>
                  <a:lnTo>
                    <a:pt x="45" y="104"/>
                  </a:lnTo>
                  <a:lnTo>
                    <a:pt x="45" y="30"/>
                  </a:lnTo>
                  <a:lnTo>
                    <a:pt x="0" y="0"/>
                  </a:lnTo>
                </a:path>
              </a:pathLst>
            </a:custGeom>
            <a:solidFill>
              <a:srgbClr val="FFFFFF"/>
            </a:solidFill>
            <a:ln w="12700" cap="rnd" cmpd="sng">
              <a:solidFill>
                <a:srgbClr val="000000"/>
              </a:solidFill>
              <a:prstDash val="solid"/>
              <a:round/>
              <a:headEnd/>
              <a:tailEnd/>
            </a:ln>
            <a:effectLst/>
          </p:spPr>
          <p:txBody>
            <a:bodyPr/>
            <a:lstStyle/>
            <a:p>
              <a:endParaRPr lang="en-US"/>
            </a:p>
          </p:txBody>
        </p:sp>
        <p:sp>
          <p:nvSpPr>
            <p:cNvPr id="75797" name="Freeform 21"/>
            <p:cNvSpPr>
              <a:spLocks/>
            </p:cNvSpPr>
            <p:nvPr/>
          </p:nvSpPr>
          <p:spPr bwMode="auto">
            <a:xfrm>
              <a:off x="4336" y="2726"/>
              <a:ext cx="51" cy="331"/>
            </a:xfrm>
            <a:custGeom>
              <a:avLst/>
              <a:gdLst/>
              <a:ahLst/>
              <a:cxnLst>
                <a:cxn ang="0">
                  <a:pos x="0" y="0"/>
                </a:cxn>
                <a:cxn ang="0">
                  <a:pos x="5" y="309"/>
                </a:cxn>
                <a:cxn ang="0">
                  <a:pos x="21" y="318"/>
                </a:cxn>
                <a:cxn ang="0">
                  <a:pos x="28" y="260"/>
                </a:cxn>
                <a:cxn ang="0">
                  <a:pos x="27" y="125"/>
                </a:cxn>
                <a:cxn ang="0">
                  <a:pos x="39" y="116"/>
                </a:cxn>
                <a:cxn ang="0">
                  <a:pos x="46" y="104"/>
                </a:cxn>
                <a:cxn ang="0">
                  <a:pos x="45" y="104"/>
                </a:cxn>
                <a:cxn ang="0">
                  <a:pos x="45" y="30"/>
                </a:cxn>
                <a:cxn ang="0">
                  <a:pos x="0" y="0"/>
                </a:cxn>
              </a:cxnLst>
              <a:rect l="0" t="0" r="r" b="b"/>
              <a:pathLst>
                <a:path w="47" h="319">
                  <a:moveTo>
                    <a:pt x="0" y="0"/>
                  </a:moveTo>
                  <a:lnTo>
                    <a:pt x="5" y="309"/>
                  </a:lnTo>
                  <a:lnTo>
                    <a:pt x="21" y="318"/>
                  </a:lnTo>
                  <a:lnTo>
                    <a:pt x="28" y="260"/>
                  </a:lnTo>
                  <a:lnTo>
                    <a:pt x="27" y="125"/>
                  </a:lnTo>
                  <a:lnTo>
                    <a:pt x="39" y="116"/>
                  </a:lnTo>
                  <a:lnTo>
                    <a:pt x="46" y="104"/>
                  </a:lnTo>
                  <a:lnTo>
                    <a:pt x="45" y="104"/>
                  </a:lnTo>
                  <a:lnTo>
                    <a:pt x="45" y="30"/>
                  </a:lnTo>
                  <a:lnTo>
                    <a:pt x="0" y="0"/>
                  </a:lnTo>
                </a:path>
              </a:pathLst>
            </a:custGeom>
            <a:solidFill>
              <a:srgbClr val="FFFFFF"/>
            </a:solidFill>
            <a:ln w="12700" cap="rnd" cmpd="sng">
              <a:solidFill>
                <a:srgbClr val="000000"/>
              </a:solidFill>
              <a:prstDash val="solid"/>
              <a:round/>
              <a:headEnd/>
              <a:tailEnd/>
            </a:ln>
            <a:effectLst/>
          </p:spPr>
          <p:txBody>
            <a:bodyPr/>
            <a:lstStyle/>
            <a:p>
              <a:endParaRPr lang="en-US"/>
            </a:p>
          </p:txBody>
        </p:sp>
        <p:sp>
          <p:nvSpPr>
            <p:cNvPr id="75798" name="Freeform 22"/>
            <p:cNvSpPr>
              <a:spLocks/>
            </p:cNvSpPr>
            <p:nvPr/>
          </p:nvSpPr>
          <p:spPr bwMode="auto">
            <a:xfrm>
              <a:off x="4215" y="2652"/>
              <a:ext cx="52" cy="334"/>
            </a:xfrm>
            <a:custGeom>
              <a:avLst/>
              <a:gdLst/>
              <a:ahLst/>
              <a:cxnLst>
                <a:cxn ang="0">
                  <a:pos x="0" y="0"/>
                </a:cxn>
                <a:cxn ang="0">
                  <a:pos x="2" y="121"/>
                </a:cxn>
                <a:cxn ang="0">
                  <a:pos x="4" y="123"/>
                </a:cxn>
                <a:cxn ang="0">
                  <a:pos x="4" y="119"/>
                </a:cxn>
                <a:cxn ang="0">
                  <a:pos x="4" y="304"/>
                </a:cxn>
                <a:cxn ang="0">
                  <a:pos x="20" y="321"/>
                </a:cxn>
                <a:cxn ang="0">
                  <a:pos x="29" y="279"/>
                </a:cxn>
                <a:cxn ang="0">
                  <a:pos x="27" y="126"/>
                </a:cxn>
                <a:cxn ang="0">
                  <a:pos x="36" y="121"/>
                </a:cxn>
                <a:cxn ang="0">
                  <a:pos x="47" y="105"/>
                </a:cxn>
                <a:cxn ang="0">
                  <a:pos x="45" y="105"/>
                </a:cxn>
                <a:cxn ang="0">
                  <a:pos x="45" y="31"/>
                </a:cxn>
                <a:cxn ang="0">
                  <a:pos x="0" y="0"/>
                </a:cxn>
              </a:cxnLst>
              <a:rect l="0" t="0" r="r" b="b"/>
              <a:pathLst>
                <a:path w="48" h="322">
                  <a:moveTo>
                    <a:pt x="0" y="0"/>
                  </a:moveTo>
                  <a:lnTo>
                    <a:pt x="2" y="121"/>
                  </a:lnTo>
                  <a:lnTo>
                    <a:pt x="4" y="123"/>
                  </a:lnTo>
                  <a:lnTo>
                    <a:pt x="4" y="119"/>
                  </a:lnTo>
                  <a:lnTo>
                    <a:pt x="4" y="304"/>
                  </a:lnTo>
                  <a:lnTo>
                    <a:pt x="20" y="321"/>
                  </a:lnTo>
                  <a:lnTo>
                    <a:pt x="29" y="279"/>
                  </a:lnTo>
                  <a:lnTo>
                    <a:pt x="27" y="126"/>
                  </a:lnTo>
                  <a:lnTo>
                    <a:pt x="36" y="121"/>
                  </a:lnTo>
                  <a:lnTo>
                    <a:pt x="47" y="105"/>
                  </a:lnTo>
                  <a:lnTo>
                    <a:pt x="45" y="105"/>
                  </a:lnTo>
                  <a:lnTo>
                    <a:pt x="45" y="31"/>
                  </a:lnTo>
                  <a:lnTo>
                    <a:pt x="0" y="0"/>
                  </a:lnTo>
                </a:path>
              </a:pathLst>
            </a:custGeom>
            <a:solidFill>
              <a:srgbClr val="FFFFFF"/>
            </a:solidFill>
            <a:ln w="12700" cap="rnd" cmpd="sng">
              <a:solidFill>
                <a:srgbClr val="000000"/>
              </a:solidFill>
              <a:prstDash val="solid"/>
              <a:round/>
              <a:headEnd/>
              <a:tailEnd/>
            </a:ln>
            <a:effectLst/>
          </p:spPr>
          <p:txBody>
            <a:bodyPr/>
            <a:lstStyle/>
            <a:p>
              <a:endParaRPr lang="en-US"/>
            </a:p>
          </p:txBody>
        </p:sp>
        <p:sp>
          <p:nvSpPr>
            <p:cNvPr id="75799" name="Freeform 23"/>
            <p:cNvSpPr>
              <a:spLocks/>
            </p:cNvSpPr>
            <p:nvPr/>
          </p:nvSpPr>
          <p:spPr bwMode="auto">
            <a:xfrm>
              <a:off x="4092" y="2580"/>
              <a:ext cx="52" cy="332"/>
            </a:xfrm>
            <a:custGeom>
              <a:avLst/>
              <a:gdLst/>
              <a:ahLst/>
              <a:cxnLst>
                <a:cxn ang="0">
                  <a:pos x="0" y="0"/>
                </a:cxn>
                <a:cxn ang="0">
                  <a:pos x="5" y="310"/>
                </a:cxn>
                <a:cxn ang="0">
                  <a:pos x="22" y="319"/>
                </a:cxn>
                <a:cxn ang="0">
                  <a:pos x="29" y="261"/>
                </a:cxn>
                <a:cxn ang="0">
                  <a:pos x="27" y="126"/>
                </a:cxn>
                <a:cxn ang="0">
                  <a:pos x="36" y="121"/>
                </a:cxn>
                <a:cxn ang="0">
                  <a:pos x="47" y="105"/>
                </a:cxn>
                <a:cxn ang="0">
                  <a:pos x="45" y="105"/>
                </a:cxn>
                <a:cxn ang="0">
                  <a:pos x="45" y="31"/>
                </a:cxn>
                <a:cxn ang="0">
                  <a:pos x="0" y="0"/>
                </a:cxn>
              </a:cxnLst>
              <a:rect l="0" t="0" r="r" b="b"/>
              <a:pathLst>
                <a:path w="48" h="320">
                  <a:moveTo>
                    <a:pt x="0" y="0"/>
                  </a:moveTo>
                  <a:lnTo>
                    <a:pt x="5" y="310"/>
                  </a:lnTo>
                  <a:lnTo>
                    <a:pt x="22" y="319"/>
                  </a:lnTo>
                  <a:lnTo>
                    <a:pt x="29" y="261"/>
                  </a:lnTo>
                  <a:lnTo>
                    <a:pt x="27" y="126"/>
                  </a:lnTo>
                  <a:lnTo>
                    <a:pt x="36" y="121"/>
                  </a:lnTo>
                  <a:lnTo>
                    <a:pt x="47" y="105"/>
                  </a:lnTo>
                  <a:lnTo>
                    <a:pt x="45" y="105"/>
                  </a:lnTo>
                  <a:lnTo>
                    <a:pt x="45" y="31"/>
                  </a:lnTo>
                  <a:lnTo>
                    <a:pt x="0" y="0"/>
                  </a:lnTo>
                </a:path>
              </a:pathLst>
            </a:custGeom>
            <a:solidFill>
              <a:srgbClr val="FFFFFF"/>
            </a:solidFill>
            <a:ln w="12700" cap="rnd" cmpd="sng">
              <a:solidFill>
                <a:srgbClr val="000000"/>
              </a:solidFill>
              <a:prstDash val="solid"/>
              <a:round/>
              <a:headEnd/>
              <a:tailEnd/>
            </a:ln>
            <a:effectLst/>
          </p:spPr>
          <p:txBody>
            <a:bodyPr/>
            <a:lstStyle/>
            <a:p>
              <a:endParaRPr lang="en-US"/>
            </a:p>
          </p:txBody>
        </p:sp>
        <p:sp>
          <p:nvSpPr>
            <p:cNvPr id="75800" name="Freeform 24"/>
            <p:cNvSpPr>
              <a:spLocks/>
            </p:cNvSpPr>
            <p:nvPr/>
          </p:nvSpPr>
          <p:spPr bwMode="auto">
            <a:xfrm>
              <a:off x="5070" y="3102"/>
              <a:ext cx="150" cy="163"/>
            </a:xfrm>
            <a:custGeom>
              <a:avLst/>
              <a:gdLst/>
              <a:ahLst/>
              <a:cxnLst>
                <a:cxn ang="0">
                  <a:pos x="0" y="97"/>
                </a:cxn>
                <a:cxn ang="0">
                  <a:pos x="0" y="156"/>
                </a:cxn>
                <a:cxn ang="0">
                  <a:pos x="137" y="59"/>
                </a:cxn>
                <a:cxn ang="0">
                  <a:pos x="137" y="0"/>
                </a:cxn>
                <a:cxn ang="0">
                  <a:pos x="0" y="97"/>
                </a:cxn>
              </a:cxnLst>
              <a:rect l="0" t="0" r="r" b="b"/>
              <a:pathLst>
                <a:path w="138" h="157">
                  <a:moveTo>
                    <a:pt x="0" y="97"/>
                  </a:moveTo>
                  <a:lnTo>
                    <a:pt x="0" y="156"/>
                  </a:lnTo>
                  <a:lnTo>
                    <a:pt x="137" y="59"/>
                  </a:lnTo>
                  <a:lnTo>
                    <a:pt x="137" y="0"/>
                  </a:lnTo>
                  <a:lnTo>
                    <a:pt x="0" y="97"/>
                  </a:lnTo>
                </a:path>
              </a:pathLst>
            </a:custGeom>
            <a:solidFill>
              <a:srgbClr val="A1A1A1"/>
            </a:solidFill>
            <a:ln w="12700" cap="rnd" cmpd="sng">
              <a:solidFill>
                <a:srgbClr val="000000"/>
              </a:solidFill>
              <a:prstDash val="solid"/>
              <a:round/>
              <a:headEnd/>
              <a:tailEnd/>
            </a:ln>
            <a:effectLst/>
          </p:spPr>
          <p:txBody>
            <a:bodyPr/>
            <a:lstStyle/>
            <a:p>
              <a:endParaRPr lang="en-US"/>
            </a:p>
          </p:txBody>
        </p:sp>
        <p:sp>
          <p:nvSpPr>
            <p:cNvPr id="75801" name="Freeform 25"/>
            <p:cNvSpPr>
              <a:spLocks/>
            </p:cNvSpPr>
            <p:nvPr/>
          </p:nvSpPr>
          <p:spPr bwMode="auto">
            <a:xfrm>
              <a:off x="4020" y="2263"/>
              <a:ext cx="1408" cy="943"/>
            </a:xfrm>
            <a:custGeom>
              <a:avLst/>
              <a:gdLst/>
              <a:ahLst/>
              <a:cxnLst>
                <a:cxn ang="0">
                  <a:pos x="1105" y="775"/>
                </a:cxn>
                <a:cxn ang="0">
                  <a:pos x="1141" y="757"/>
                </a:cxn>
                <a:cxn ang="0">
                  <a:pos x="1186" y="755"/>
                </a:cxn>
                <a:cxn ang="0">
                  <a:pos x="1295" y="672"/>
                </a:cxn>
                <a:cxn ang="0">
                  <a:pos x="1295" y="602"/>
                </a:cxn>
                <a:cxn ang="0">
                  <a:pos x="375" y="0"/>
                </a:cxn>
                <a:cxn ang="0">
                  <a:pos x="0" y="203"/>
                </a:cxn>
                <a:cxn ang="0">
                  <a:pos x="0" y="271"/>
                </a:cxn>
                <a:cxn ang="0">
                  <a:pos x="968" y="908"/>
                </a:cxn>
                <a:cxn ang="0">
                  <a:pos x="1105" y="809"/>
                </a:cxn>
                <a:cxn ang="0">
                  <a:pos x="1105" y="775"/>
                </a:cxn>
              </a:cxnLst>
              <a:rect l="0" t="0" r="r" b="b"/>
              <a:pathLst>
                <a:path w="1296" h="909">
                  <a:moveTo>
                    <a:pt x="1105" y="775"/>
                  </a:moveTo>
                  <a:lnTo>
                    <a:pt x="1141" y="757"/>
                  </a:lnTo>
                  <a:lnTo>
                    <a:pt x="1186" y="755"/>
                  </a:lnTo>
                  <a:lnTo>
                    <a:pt x="1295" y="672"/>
                  </a:lnTo>
                  <a:lnTo>
                    <a:pt x="1295" y="602"/>
                  </a:lnTo>
                  <a:lnTo>
                    <a:pt x="375" y="0"/>
                  </a:lnTo>
                  <a:lnTo>
                    <a:pt x="0" y="203"/>
                  </a:lnTo>
                  <a:lnTo>
                    <a:pt x="0" y="271"/>
                  </a:lnTo>
                  <a:lnTo>
                    <a:pt x="968" y="908"/>
                  </a:lnTo>
                  <a:lnTo>
                    <a:pt x="1105" y="809"/>
                  </a:lnTo>
                  <a:lnTo>
                    <a:pt x="1105" y="775"/>
                  </a:lnTo>
                </a:path>
              </a:pathLst>
            </a:custGeom>
            <a:solidFill>
              <a:srgbClr val="A1A1A1"/>
            </a:solidFill>
            <a:ln w="12700" cap="rnd" cmpd="sng">
              <a:solidFill>
                <a:srgbClr val="000000"/>
              </a:solidFill>
              <a:prstDash val="solid"/>
              <a:round/>
              <a:headEnd/>
              <a:tailEnd/>
            </a:ln>
            <a:effectLst/>
          </p:spPr>
          <p:txBody>
            <a:bodyPr/>
            <a:lstStyle/>
            <a:p>
              <a:endParaRPr lang="en-US"/>
            </a:p>
          </p:txBody>
        </p:sp>
        <p:sp>
          <p:nvSpPr>
            <p:cNvPr id="75802" name="Line 26"/>
            <p:cNvSpPr>
              <a:spLocks noChangeShapeType="1"/>
            </p:cNvSpPr>
            <p:nvPr/>
          </p:nvSpPr>
          <p:spPr bwMode="auto">
            <a:xfrm flipH="1">
              <a:off x="5309" y="2888"/>
              <a:ext cx="118" cy="79"/>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5803" name="Freeform 27"/>
            <p:cNvSpPr>
              <a:spLocks/>
            </p:cNvSpPr>
            <p:nvPr/>
          </p:nvSpPr>
          <p:spPr bwMode="auto">
            <a:xfrm>
              <a:off x="5207" y="2964"/>
              <a:ext cx="103" cy="63"/>
            </a:xfrm>
            <a:custGeom>
              <a:avLst/>
              <a:gdLst/>
              <a:ahLst/>
              <a:cxnLst>
                <a:cxn ang="0">
                  <a:pos x="11" y="59"/>
                </a:cxn>
                <a:cxn ang="0">
                  <a:pos x="4" y="52"/>
                </a:cxn>
                <a:cxn ang="0">
                  <a:pos x="0" y="43"/>
                </a:cxn>
                <a:cxn ang="0">
                  <a:pos x="0" y="34"/>
                </a:cxn>
                <a:cxn ang="0">
                  <a:pos x="4" y="27"/>
                </a:cxn>
                <a:cxn ang="0">
                  <a:pos x="11" y="18"/>
                </a:cxn>
                <a:cxn ang="0">
                  <a:pos x="22" y="12"/>
                </a:cxn>
                <a:cxn ang="0">
                  <a:pos x="33" y="7"/>
                </a:cxn>
                <a:cxn ang="0">
                  <a:pos x="47" y="2"/>
                </a:cxn>
                <a:cxn ang="0">
                  <a:pos x="63" y="0"/>
                </a:cxn>
                <a:cxn ang="0">
                  <a:pos x="77" y="0"/>
                </a:cxn>
                <a:cxn ang="0">
                  <a:pos x="94" y="2"/>
                </a:cxn>
              </a:cxnLst>
              <a:rect l="0" t="0" r="r" b="b"/>
              <a:pathLst>
                <a:path w="95" h="60">
                  <a:moveTo>
                    <a:pt x="11" y="59"/>
                  </a:moveTo>
                  <a:lnTo>
                    <a:pt x="4" y="52"/>
                  </a:lnTo>
                  <a:lnTo>
                    <a:pt x="0" y="43"/>
                  </a:lnTo>
                  <a:lnTo>
                    <a:pt x="0" y="34"/>
                  </a:lnTo>
                  <a:lnTo>
                    <a:pt x="4" y="27"/>
                  </a:lnTo>
                  <a:lnTo>
                    <a:pt x="11" y="18"/>
                  </a:lnTo>
                  <a:lnTo>
                    <a:pt x="22" y="12"/>
                  </a:lnTo>
                  <a:lnTo>
                    <a:pt x="33" y="7"/>
                  </a:lnTo>
                  <a:lnTo>
                    <a:pt x="47" y="2"/>
                  </a:lnTo>
                  <a:lnTo>
                    <a:pt x="63" y="0"/>
                  </a:lnTo>
                  <a:lnTo>
                    <a:pt x="77" y="0"/>
                  </a:lnTo>
                  <a:lnTo>
                    <a:pt x="94" y="2"/>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75804" name="Line 28"/>
            <p:cNvSpPr>
              <a:spLocks noChangeShapeType="1"/>
            </p:cNvSpPr>
            <p:nvPr/>
          </p:nvSpPr>
          <p:spPr bwMode="auto">
            <a:xfrm>
              <a:off x="5070" y="3124"/>
              <a:ext cx="0" cy="79"/>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5805" name="Line 29"/>
            <p:cNvSpPr>
              <a:spLocks noChangeShapeType="1"/>
            </p:cNvSpPr>
            <p:nvPr/>
          </p:nvSpPr>
          <p:spPr bwMode="auto">
            <a:xfrm>
              <a:off x="5309" y="2968"/>
              <a:ext cx="0" cy="76"/>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5806" name="Line 30"/>
            <p:cNvSpPr>
              <a:spLocks noChangeShapeType="1"/>
            </p:cNvSpPr>
            <p:nvPr/>
          </p:nvSpPr>
          <p:spPr bwMode="auto">
            <a:xfrm>
              <a:off x="4020" y="2474"/>
              <a:ext cx="1050" cy="65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5807" name="Line 31"/>
            <p:cNvSpPr>
              <a:spLocks noChangeShapeType="1"/>
            </p:cNvSpPr>
            <p:nvPr/>
          </p:nvSpPr>
          <p:spPr bwMode="auto">
            <a:xfrm flipH="1">
              <a:off x="5070" y="3026"/>
              <a:ext cx="149" cy="98"/>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5808" name="Line 32"/>
            <p:cNvSpPr>
              <a:spLocks noChangeShapeType="1"/>
            </p:cNvSpPr>
            <p:nvPr/>
          </p:nvSpPr>
          <p:spPr bwMode="auto">
            <a:xfrm>
              <a:off x="5219" y="3026"/>
              <a:ext cx="2" cy="42"/>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5809" name="Freeform 33"/>
            <p:cNvSpPr>
              <a:spLocks/>
            </p:cNvSpPr>
            <p:nvPr/>
          </p:nvSpPr>
          <p:spPr bwMode="auto">
            <a:xfrm>
              <a:off x="4520" y="2539"/>
              <a:ext cx="428" cy="286"/>
            </a:xfrm>
            <a:custGeom>
              <a:avLst/>
              <a:gdLst/>
              <a:ahLst/>
              <a:cxnLst>
                <a:cxn ang="0">
                  <a:pos x="0" y="140"/>
                </a:cxn>
                <a:cxn ang="0">
                  <a:pos x="194" y="0"/>
                </a:cxn>
                <a:cxn ang="0">
                  <a:pos x="393" y="136"/>
                </a:cxn>
                <a:cxn ang="0">
                  <a:pos x="201" y="275"/>
                </a:cxn>
                <a:cxn ang="0">
                  <a:pos x="0" y="140"/>
                </a:cxn>
              </a:cxnLst>
              <a:rect l="0" t="0" r="r" b="b"/>
              <a:pathLst>
                <a:path w="394" h="276">
                  <a:moveTo>
                    <a:pt x="0" y="140"/>
                  </a:moveTo>
                  <a:lnTo>
                    <a:pt x="194" y="0"/>
                  </a:lnTo>
                  <a:lnTo>
                    <a:pt x="393" y="136"/>
                  </a:lnTo>
                  <a:lnTo>
                    <a:pt x="201" y="275"/>
                  </a:lnTo>
                  <a:lnTo>
                    <a:pt x="0" y="140"/>
                  </a:lnTo>
                </a:path>
              </a:pathLst>
            </a:custGeom>
            <a:solidFill>
              <a:srgbClr val="F0F0F0"/>
            </a:solidFill>
            <a:ln w="9525" cap="rnd">
              <a:noFill/>
              <a:round/>
              <a:headEnd/>
              <a:tailEnd/>
            </a:ln>
            <a:effectLst/>
          </p:spPr>
          <p:txBody>
            <a:bodyPr/>
            <a:lstStyle/>
            <a:p>
              <a:endParaRPr lang="en-US"/>
            </a:p>
          </p:txBody>
        </p:sp>
        <p:sp>
          <p:nvSpPr>
            <p:cNvPr id="75810" name="Freeform 34"/>
            <p:cNvSpPr>
              <a:spLocks/>
            </p:cNvSpPr>
            <p:nvPr/>
          </p:nvSpPr>
          <p:spPr bwMode="auto">
            <a:xfrm>
              <a:off x="4254" y="1111"/>
              <a:ext cx="1309" cy="1248"/>
            </a:xfrm>
            <a:custGeom>
              <a:avLst/>
              <a:gdLst/>
              <a:ahLst/>
              <a:cxnLst>
                <a:cxn ang="0">
                  <a:pos x="1131" y="1202"/>
                </a:cxn>
                <a:cxn ang="0">
                  <a:pos x="1147" y="1201"/>
                </a:cxn>
                <a:cxn ang="0">
                  <a:pos x="1163" y="1195"/>
                </a:cxn>
                <a:cxn ang="0">
                  <a:pos x="1177" y="1186"/>
                </a:cxn>
                <a:cxn ang="0">
                  <a:pos x="1188" y="1175"/>
                </a:cxn>
                <a:cxn ang="0">
                  <a:pos x="1197" y="1161"/>
                </a:cxn>
                <a:cxn ang="0">
                  <a:pos x="1202" y="1145"/>
                </a:cxn>
                <a:cxn ang="0">
                  <a:pos x="1204" y="1129"/>
                </a:cxn>
                <a:cxn ang="0">
                  <a:pos x="1204" y="73"/>
                </a:cxn>
                <a:cxn ang="0">
                  <a:pos x="1202" y="57"/>
                </a:cxn>
                <a:cxn ang="0">
                  <a:pos x="1197" y="41"/>
                </a:cxn>
                <a:cxn ang="0">
                  <a:pos x="1188" y="27"/>
                </a:cxn>
                <a:cxn ang="0">
                  <a:pos x="1177" y="16"/>
                </a:cxn>
                <a:cxn ang="0">
                  <a:pos x="1163" y="7"/>
                </a:cxn>
                <a:cxn ang="0">
                  <a:pos x="1147" y="1"/>
                </a:cxn>
                <a:cxn ang="0">
                  <a:pos x="1131" y="0"/>
                </a:cxn>
                <a:cxn ang="0">
                  <a:pos x="74" y="0"/>
                </a:cxn>
                <a:cxn ang="0">
                  <a:pos x="58" y="1"/>
                </a:cxn>
                <a:cxn ang="0">
                  <a:pos x="42" y="7"/>
                </a:cxn>
                <a:cxn ang="0">
                  <a:pos x="27" y="16"/>
                </a:cxn>
                <a:cxn ang="0">
                  <a:pos x="16" y="27"/>
                </a:cxn>
                <a:cxn ang="0">
                  <a:pos x="7" y="41"/>
                </a:cxn>
                <a:cxn ang="0">
                  <a:pos x="2" y="57"/>
                </a:cxn>
                <a:cxn ang="0">
                  <a:pos x="0" y="73"/>
                </a:cxn>
                <a:cxn ang="0">
                  <a:pos x="0" y="1129"/>
                </a:cxn>
                <a:cxn ang="0">
                  <a:pos x="2" y="1145"/>
                </a:cxn>
                <a:cxn ang="0">
                  <a:pos x="7" y="1161"/>
                </a:cxn>
                <a:cxn ang="0">
                  <a:pos x="16" y="1175"/>
                </a:cxn>
                <a:cxn ang="0">
                  <a:pos x="27" y="1186"/>
                </a:cxn>
                <a:cxn ang="0">
                  <a:pos x="42" y="1195"/>
                </a:cxn>
                <a:cxn ang="0">
                  <a:pos x="58" y="1201"/>
                </a:cxn>
                <a:cxn ang="0">
                  <a:pos x="74" y="1202"/>
                </a:cxn>
                <a:cxn ang="0">
                  <a:pos x="1131" y="1202"/>
                </a:cxn>
              </a:cxnLst>
              <a:rect l="0" t="0" r="r" b="b"/>
              <a:pathLst>
                <a:path w="1205" h="1203">
                  <a:moveTo>
                    <a:pt x="1131" y="1202"/>
                  </a:moveTo>
                  <a:lnTo>
                    <a:pt x="1147" y="1201"/>
                  </a:lnTo>
                  <a:lnTo>
                    <a:pt x="1163" y="1195"/>
                  </a:lnTo>
                  <a:lnTo>
                    <a:pt x="1177" y="1186"/>
                  </a:lnTo>
                  <a:lnTo>
                    <a:pt x="1188" y="1175"/>
                  </a:lnTo>
                  <a:lnTo>
                    <a:pt x="1197" y="1161"/>
                  </a:lnTo>
                  <a:lnTo>
                    <a:pt x="1202" y="1145"/>
                  </a:lnTo>
                  <a:lnTo>
                    <a:pt x="1204" y="1129"/>
                  </a:lnTo>
                  <a:lnTo>
                    <a:pt x="1204" y="73"/>
                  </a:lnTo>
                  <a:lnTo>
                    <a:pt x="1202" y="57"/>
                  </a:lnTo>
                  <a:lnTo>
                    <a:pt x="1197" y="41"/>
                  </a:lnTo>
                  <a:lnTo>
                    <a:pt x="1188" y="27"/>
                  </a:lnTo>
                  <a:lnTo>
                    <a:pt x="1177" y="16"/>
                  </a:lnTo>
                  <a:lnTo>
                    <a:pt x="1163" y="7"/>
                  </a:lnTo>
                  <a:lnTo>
                    <a:pt x="1147" y="1"/>
                  </a:lnTo>
                  <a:lnTo>
                    <a:pt x="1131" y="0"/>
                  </a:lnTo>
                  <a:lnTo>
                    <a:pt x="74" y="0"/>
                  </a:lnTo>
                  <a:lnTo>
                    <a:pt x="58" y="1"/>
                  </a:lnTo>
                  <a:lnTo>
                    <a:pt x="42" y="7"/>
                  </a:lnTo>
                  <a:lnTo>
                    <a:pt x="27" y="16"/>
                  </a:lnTo>
                  <a:lnTo>
                    <a:pt x="16" y="27"/>
                  </a:lnTo>
                  <a:lnTo>
                    <a:pt x="7" y="41"/>
                  </a:lnTo>
                  <a:lnTo>
                    <a:pt x="2" y="57"/>
                  </a:lnTo>
                  <a:lnTo>
                    <a:pt x="0" y="73"/>
                  </a:lnTo>
                  <a:lnTo>
                    <a:pt x="0" y="1129"/>
                  </a:lnTo>
                  <a:lnTo>
                    <a:pt x="2" y="1145"/>
                  </a:lnTo>
                  <a:lnTo>
                    <a:pt x="7" y="1161"/>
                  </a:lnTo>
                  <a:lnTo>
                    <a:pt x="16" y="1175"/>
                  </a:lnTo>
                  <a:lnTo>
                    <a:pt x="27" y="1186"/>
                  </a:lnTo>
                  <a:lnTo>
                    <a:pt x="42" y="1195"/>
                  </a:lnTo>
                  <a:lnTo>
                    <a:pt x="58" y="1201"/>
                  </a:lnTo>
                  <a:lnTo>
                    <a:pt x="74" y="1202"/>
                  </a:lnTo>
                  <a:lnTo>
                    <a:pt x="1131" y="1202"/>
                  </a:lnTo>
                </a:path>
              </a:pathLst>
            </a:custGeom>
            <a:solidFill>
              <a:srgbClr val="F0F0F0"/>
            </a:solidFill>
            <a:ln w="12700" cap="rnd" cmpd="sng">
              <a:solidFill>
                <a:srgbClr val="000000"/>
              </a:solidFill>
              <a:prstDash val="solid"/>
              <a:round/>
              <a:headEnd/>
              <a:tailEnd/>
            </a:ln>
            <a:effectLst/>
          </p:spPr>
          <p:txBody>
            <a:bodyPr/>
            <a:lstStyle/>
            <a:p>
              <a:endParaRPr lang="en-US"/>
            </a:p>
          </p:txBody>
        </p:sp>
        <p:sp>
          <p:nvSpPr>
            <p:cNvPr id="75811" name="Freeform 35"/>
            <p:cNvSpPr>
              <a:spLocks/>
            </p:cNvSpPr>
            <p:nvPr/>
          </p:nvSpPr>
          <p:spPr bwMode="auto">
            <a:xfrm>
              <a:off x="5483" y="2351"/>
              <a:ext cx="18" cy="17"/>
            </a:xfrm>
            <a:custGeom>
              <a:avLst/>
              <a:gdLst/>
              <a:ahLst/>
              <a:cxnLst>
                <a:cxn ang="0">
                  <a:pos x="0" y="16"/>
                </a:cxn>
                <a:cxn ang="0">
                  <a:pos x="0" y="2"/>
                </a:cxn>
                <a:cxn ang="0">
                  <a:pos x="14" y="0"/>
                </a:cxn>
                <a:cxn ang="0">
                  <a:pos x="16" y="13"/>
                </a:cxn>
                <a:cxn ang="0">
                  <a:pos x="0" y="16"/>
                </a:cxn>
                <a:cxn ang="0">
                  <a:pos x="0" y="16"/>
                </a:cxn>
              </a:cxnLst>
              <a:rect l="0" t="0" r="r" b="b"/>
              <a:pathLst>
                <a:path w="17" h="17">
                  <a:moveTo>
                    <a:pt x="0" y="16"/>
                  </a:moveTo>
                  <a:lnTo>
                    <a:pt x="0" y="2"/>
                  </a:lnTo>
                  <a:lnTo>
                    <a:pt x="14" y="0"/>
                  </a:lnTo>
                  <a:lnTo>
                    <a:pt x="16" y="13"/>
                  </a:lnTo>
                  <a:lnTo>
                    <a:pt x="0" y="16"/>
                  </a:lnTo>
                  <a:lnTo>
                    <a:pt x="0" y="1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5812" name="Freeform 36"/>
            <p:cNvSpPr>
              <a:spLocks/>
            </p:cNvSpPr>
            <p:nvPr/>
          </p:nvSpPr>
          <p:spPr bwMode="auto">
            <a:xfrm>
              <a:off x="5498" y="2343"/>
              <a:ext cx="24" cy="20"/>
            </a:xfrm>
            <a:custGeom>
              <a:avLst/>
              <a:gdLst/>
              <a:ahLst/>
              <a:cxnLst>
                <a:cxn ang="0">
                  <a:pos x="4" y="18"/>
                </a:cxn>
                <a:cxn ang="0">
                  <a:pos x="0" y="7"/>
                </a:cxn>
                <a:cxn ang="0">
                  <a:pos x="21" y="0"/>
                </a:cxn>
                <a:cxn ang="0">
                  <a:pos x="20" y="13"/>
                </a:cxn>
                <a:cxn ang="0">
                  <a:pos x="4" y="18"/>
                </a:cxn>
                <a:cxn ang="0">
                  <a:pos x="4" y="18"/>
                </a:cxn>
              </a:cxnLst>
              <a:rect l="0" t="0" r="r" b="b"/>
              <a:pathLst>
                <a:path w="22" h="19">
                  <a:moveTo>
                    <a:pt x="4" y="18"/>
                  </a:moveTo>
                  <a:lnTo>
                    <a:pt x="0" y="7"/>
                  </a:lnTo>
                  <a:lnTo>
                    <a:pt x="21" y="0"/>
                  </a:lnTo>
                  <a:lnTo>
                    <a:pt x="20" y="13"/>
                  </a:lnTo>
                  <a:lnTo>
                    <a:pt x="4" y="18"/>
                  </a:lnTo>
                  <a:lnTo>
                    <a:pt x="4" y="18"/>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5813" name="Freeform 37"/>
            <p:cNvSpPr>
              <a:spLocks/>
            </p:cNvSpPr>
            <p:nvPr/>
          </p:nvSpPr>
          <p:spPr bwMode="auto">
            <a:xfrm>
              <a:off x="5515" y="2341"/>
              <a:ext cx="21" cy="18"/>
            </a:xfrm>
            <a:custGeom>
              <a:avLst/>
              <a:gdLst/>
              <a:ahLst/>
              <a:cxnLst>
                <a:cxn ang="0">
                  <a:pos x="4" y="16"/>
                </a:cxn>
                <a:cxn ang="0">
                  <a:pos x="0" y="7"/>
                </a:cxn>
                <a:cxn ang="0">
                  <a:pos x="9" y="0"/>
                </a:cxn>
                <a:cxn ang="0">
                  <a:pos x="18" y="4"/>
                </a:cxn>
                <a:cxn ang="0">
                  <a:pos x="4" y="16"/>
                </a:cxn>
                <a:cxn ang="0">
                  <a:pos x="4" y="16"/>
                </a:cxn>
              </a:cxnLst>
              <a:rect l="0" t="0" r="r" b="b"/>
              <a:pathLst>
                <a:path w="19" h="17">
                  <a:moveTo>
                    <a:pt x="4" y="16"/>
                  </a:moveTo>
                  <a:lnTo>
                    <a:pt x="0" y="7"/>
                  </a:lnTo>
                  <a:lnTo>
                    <a:pt x="9" y="0"/>
                  </a:lnTo>
                  <a:lnTo>
                    <a:pt x="18" y="4"/>
                  </a:lnTo>
                  <a:lnTo>
                    <a:pt x="4" y="16"/>
                  </a:lnTo>
                  <a:lnTo>
                    <a:pt x="4" y="1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5814" name="Freeform 38"/>
            <p:cNvSpPr>
              <a:spLocks/>
            </p:cNvSpPr>
            <p:nvPr/>
          </p:nvSpPr>
          <p:spPr bwMode="auto">
            <a:xfrm>
              <a:off x="5529" y="2323"/>
              <a:ext cx="21" cy="23"/>
            </a:xfrm>
            <a:custGeom>
              <a:avLst/>
              <a:gdLst/>
              <a:ahLst/>
              <a:cxnLst>
                <a:cxn ang="0">
                  <a:pos x="7" y="22"/>
                </a:cxn>
                <a:cxn ang="0">
                  <a:pos x="0" y="15"/>
                </a:cxn>
                <a:cxn ang="0">
                  <a:pos x="14" y="0"/>
                </a:cxn>
                <a:cxn ang="0">
                  <a:pos x="18" y="11"/>
                </a:cxn>
                <a:cxn ang="0">
                  <a:pos x="7" y="22"/>
                </a:cxn>
                <a:cxn ang="0">
                  <a:pos x="7" y="22"/>
                </a:cxn>
              </a:cxnLst>
              <a:rect l="0" t="0" r="r" b="b"/>
              <a:pathLst>
                <a:path w="19" h="23">
                  <a:moveTo>
                    <a:pt x="7" y="22"/>
                  </a:moveTo>
                  <a:lnTo>
                    <a:pt x="0" y="15"/>
                  </a:lnTo>
                  <a:lnTo>
                    <a:pt x="14" y="0"/>
                  </a:lnTo>
                  <a:lnTo>
                    <a:pt x="18" y="11"/>
                  </a:lnTo>
                  <a:lnTo>
                    <a:pt x="7" y="22"/>
                  </a:lnTo>
                  <a:lnTo>
                    <a:pt x="7" y="22"/>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5815" name="Freeform 39"/>
            <p:cNvSpPr>
              <a:spLocks/>
            </p:cNvSpPr>
            <p:nvPr/>
          </p:nvSpPr>
          <p:spPr bwMode="auto">
            <a:xfrm>
              <a:off x="5540" y="2317"/>
              <a:ext cx="20" cy="18"/>
            </a:xfrm>
            <a:custGeom>
              <a:avLst/>
              <a:gdLst/>
              <a:ahLst/>
              <a:cxnLst>
                <a:cxn ang="0">
                  <a:pos x="8" y="16"/>
                </a:cxn>
                <a:cxn ang="0">
                  <a:pos x="0" y="12"/>
                </a:cxn>
                <a:cxn ang="0">
                  <a:pos x="6" y="2"/>
                </a:cxn>
                <a:cxn ang="0">
                  <a:pos x="17" y="0"/>
                </a:cxn>
                <a:cxn ang="0">
                  <a:pos x="8" y="16"/>
                </a:cxn>
                <a:cxn ang="0">
                  <a:pos x="8" y="16"/>
                </a:cxn>
              </a:cxnLst>
              <a:rect l="0" t="0" r="r" b="b"/>
              <a:pathLst>
                <a:path w="18" h="17">
                  <a:moveTo>
                    <a:pt x="8" y="16"/>
                  </a:moveTo>
                  <a:lnTo>
                    <a:pt x="0" y="12"/>
                  </a:lnTo>
                  <a:lnTo>
                    <a:pt x="6" y="2"/>
                  </a:lnTo>
                  <a:lnTo>
                    <a:pt x="17" y="0"/>
                  </a:lnTo>
                  <a:lnTo>
                    <a:pt x="8" y="16"/>
                  </a:lnTo>
                  <a:lnTo>
                    <a:pt x="8" y="1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5816" name="Freeform 40"/>
            <p:cNvSpPr>
              <a:spLocks/>
            </p:cNvSpPr>
            <p:nvPr/>
          </p:nvSpPr>
          <p:spPr bwMode="auto">
            <a:xfrm>
              <a:off x="5549" y="2297"/>
              <a:ext cx="18" cy="21"/>
            </a:xfrm>
            <a:custGeom>
              <a:avLst/>
              <a:gdLst/>
              <a:ahLst/>
              <a:cxnLst>
                <a:cxn ang="0">
                  <a:pos x="10" y="20"/>
                </a:cxn>
                <a:cxn ang="0">
                  <a:pos x="0" y="16"/>
                </a:cxn>
                <a:cxn ang="0">
                  <a:pos x="5" y="0"/>
                </a:cxn>
                <a:cxn ang="0">
                  <a:pos x="16" y="4"/>
                </a:cxn>
                <a:cxn ang="0">
                  <a:pos x="10" y="20"/>
                </a:cxn>
                <a:cxn ang="0">
                  <a:pos x="10" y="20"/>
                </a:cxn>
              </a:cxnLst>
              <a:rect l="0" t="0" r="r" b="b"/>
              <a:pathLst>
                <a:path w="17" h="21">
                  <a:moveTo>
                    <a:pt x="10" y="20"/>
                  </a:moveTo>
                  <a:lnTo>
                    <a:pt x="0" y="16"/>
                  </a:lnTo>
                  <a:lnTo>
                    <a:pt x="5" y="0"/>
                  </a:lnTo>
                  <a:lnTo>
                    <a:pt x="16" y="4"/>
                  </a:lnTo>
                  <a:lnTo>
                    <a:pt x="10" y="20"/>
                  </a:lnTo>
                  <a:lnTo>
                    <a:pt x="10" y="2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5817" name="Freeform 41"/>
            <p:cNvSpPr>
              <a:spLocks/>
            </p:cNvSpPr>
            <p:nvPr/>
          </p:nvSpPr>
          <p:spPr bwMode="auto">
            <a:xfrm>
              <a:off x="5554" y="2282"/>
              <a:ext cx="19" cy="18"/>
            </a:xfrm>
            <a:custGeom>
              <a:avLst/>
              <a:gdLst/>
              <a:ahLst/>
              <a:cxnLst>
                <a:cxn ang="0">
                  <a:pos x="13" y="16"/>
                </a:cxn>
                <a:cxn ang="0">
                  <a:pos x="0" y="16"/>
                </a:cxn>
                <a:cxn ang="0">
                  <a:pos x="2" y="0"/>
                </a:cxn>
                <a:cxn ang="0">
                  <a:pos x="16" y="0"/>
                </a:cxn>
                <a:cxn ang="0">
                  <a:pos x="13" y="16"/>
                </a:cxn>
                <a:cxn ang="0">
                  <a:pos x="13" y="16"/>
                </a:cxn>
              </a:cxnLst>
              <a:rect l="0" t="0" r="r" b="b"/>
              <a:pathLst>
                <a:path w="17" h="17">
                  <a:moveTo>
                    <a:pt x="13" y="16"/>
                  </a:moveTo>
                  <a:lnTo>
                    <a:pt x="0" y="16"/>
                  </a:lnTo>
                  <a:lnTo>
                    <a:pt x="2" y="0"/>
                  </a:lnTo>
                  <a:lnTo>
                    <a:pt x="16" y="0"/>
                  </a:lnTo>
                  <a:lnTo>
                    <a:pt x="13" y="16"/>
                  </a:lnTo>
                  <a:lnTo>
                    <a:pt x="13" y="1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5818" name="Freeform 42"/>
            <p:cNvSpPr>
              <a:spLocks/>
            </p:cNvSpPr>
            <p:nvPr/>
          </p:nvSpPr>
          <p:spPr bwMode="auto">
            <a:xfrm>
              <a:off x="5557" y="1187"/>
              <a:ext cx="18" cy="1096"/>
            </a:xfrm>
            <a:custGeom>
              <a:avLst/>
              <a:gdLst/>
              <a:ahLst/>
              <a:cxnLst>
                <a:cxn ang="0">
                  <a:pos x="16" y="1056"/>
                </a:cxn>
                <a:cxn ang="0">
                  <a:pos x="0" y="1056"/>
                </a:cxn>
                <a:cxn ang="0">
                  <a:pos x="0" y="0"/>
                </a:cxn>
                <a:cxn ang="0">
                  <a:pos x="16" y="0"/>
                </a:cxn>
                <a:cxn ang="0">
                  <a:pos x="16" y="1056"/>
                </a:cxn>
                <a:cxn ang="0">
                  <a:pos x="16" y="1056"/>
                </a:cxn>
              </a:cxnLst>
              <a:rect l="0" t="0" r="r" b="b"/>
              <a:pathLst>
                <a:path w="17" h="1057">
                  <a:moveTo>
                    <a:pt x="16" y="1056"/>
                  </a:moveTo>
                  <a:lnTo>
                    <a:pt x="0" y="1056"/>
                  </a:lnTo>
                  <a:lnTo>
                    <a:pt x="0" y="0"/>
                  </a:lnTo>
                  <a:lnTo>
                    <a:pt x="16" y="0"/>
                  </a:lnTo>
                  <a:lnTo>
                    <a:pt x="16" y="1056"/>
                  </a:lnTo>
                  <a:lnTo>
                    <a:pt x="16" y="105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5819" name="Freeform 43"/>
            <p:cNvSpPr>
              <a:spLocks/>
            </p:cNvSpPr>
            <p:nvPr/>
          </p:nvSpPr>
          <p:spPr bwMode="auto">
            <a:xfrm>
              <a:off x="5554" y="1170"/>
              <a:ext cx="19" cy="18"/>
            </a:xfrm>
            <a:custGeom>
              <a:avLst/>
              <a:gdLst/>
              <a:ahLst/>
              <a:cxnLst>
                <a:cxn ang="0">
                  <a:pos x="16" y="16"/>
                </a:cxn>
                <a:cxn ang="0">
                  <a:pos x="2" y="16"/>
                </a:cxn>
                <a:cxn ang="0">
                  <a:pos x="0" y="4"/>
                </a:cxn>
                <a:cxn ang="0">
                  <a:pos x="13" y="0"/>
                </a:cxn>
                <a:cxn ang="0">
                  <a:pos x="16" y="16"/>
                </a:cxn>
                <a:cxn ang="0">
                  <a:pos x="16" y="16"/>
                </a:cxn>
              </a:cxnLst>
              <a:rect l="0" t="0" r="r" b="b"/>
              <a:pathLst>
                <a:path w="17" h="17">
                  <a:moveTo>
                    <a:pt x="16" y="16"/>
                  </a:moveTo>
                  <a:lnTo>
                    <a:pt x="2" y="16"/>
                  </a:lnTo>
                  <a:lnTo>
                    <a:pt x="0" y="4"/>
                  </a:lnTo>
                  <a:lnTo>
                    <a:pt x="13" y="0"/>
                  </a:lnTo>
                  <a:lnTo>
                    <a:pt x="16" y="16"/>
                  </a:lnTo>
                  <a:lnTo>
                    <a:pt x="16" y="1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5820" name="Freeform 44"/>
            <p:cNvSpPr>
              <a:spLocks/>
            </p:cNvSpPr>
            <p:nvPr/>
          </p:nvSpPr>
          <p:spPr bwMode="auto">
            <a:xfrm>
              <a:off x="5547" y="1150"/>
              <a:ext cx="20" cy="23"/>
            </a:xfrm>
            <a:custGeom>
              <a:avLst/>
              <a:gdLst/>
              <a:ahLst/>
              <a:cxnLst>
                <a:cxn ang="0">
                  <a:pos x="18" y="18"/>
                </a:cxn>
                <a:cxn ang="0">
                  <a:pos x="7" y="22"/>
                </a:cxn>
                <a:cxn ang="0">
                  <a:pos x="0" y="0"/>
                </a:cxn>
                <a:cxn ang="0">
                  <a:pos x="12" y="2"/>
                </a:cxn>
                <a:cxn ang="0">
                  <a:pos x="18" y="18"/>
                </a:cxn>
                <a:cxn ang="0">
                  <a:pos x="18" y="18"/>
                </a:cxn>
              </a:cxnLst>
              <a:rect l="0" t="0" r="r" b="b"/>
              <a:pathLst>
                <a:path w="19" h="23">
                  <a:moveTo>
                    <a:pt x="18" y="18"/>
                  </a:moveTo>
                  <a:lnTo>
                    <a:pt x="7" y="22"/>
                  </a:lnTo>
                  <a:lnTo>
                    <a:pt x="0" y="0"/>
                  </a:lnTo>
                  <a:lnTo>
                    <a:pt x="12" y="2"/>
                  </a:lnTo>
                  <a:lnTo>
                    <a:pt x="18" y="18"/>
                  </a:lnTo>
                  <a:lnTo>
                    <a:pt x="18" y="18"/>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5821" name="Freeform 45"/>
            <p:cNvSpPr>
              <a:spLocks/>
            </p:cNvSpPr>
            <p:nvPr/>
          </p:nvSpPr>
          <p:spPr bwMode="auto">
            <a:xfrm>
              <a:off x="5545" y="1137"/>
              <a:ext cx="18" cy="20"/>
            </a:xfrm>
            <a:custGeom>
              <a:avLst/>
              <a:gdLst/>
              <a:ahLst/>
              <a:cxnLst>
                <a:cxn ang="0">
                  <a:pos x="16" y="14"/>
                </a:cxn>
                <a:cxn ang="0">
                  <a:pos x="6" y="18"/>
                </a:cxn>
                <a:cxn ang="0">
                  <a:pos x="0" y="9"/>
                </a:cxn>
                <a:cxn ang="0">
                  <a:pos x="4" y="0"/>
                </a:cxn>
                <a:cxn ang="0">
                  <a:pos x="16" y="14"/>
                </a:cxn>
                <a:cxn ang="0">
                  <a:pos x="16" y="14"/>
                </a:cxn>
              </a:cxnLst>
              <a:rect l="0" t="0" r="r" b="b"/>
              <a:pathLst>
                <a:path w="17" h="19">
                  <a:moveTo>
                    <a:pt x="16" y="14"/>
                  </a:moveTo>
                  <a:lnTo>
                    <a:pt x="6" y="18"/>
                  </a:lnTo>
                  <a:lnTo>
                    <a:pt x="0" y="9"/>
                  </a:lnTo>
                  <a:lnTo>
                    <a:pt x="4" y="0"/>
                  </a:lnTo>
                  <a:lnTo>
                    <a:pt x="16" y="14"/>
                  </a:lnTo>
                  <a:lnTo>
                    <a:pt x="16" y="14"/>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5822" name="Freeform 46"/>
            <p:cNvSpPr>
              <a:spLocks/>
            </p:cNvSpPr>
            <p:nvPr/>
          </p:nvSpPr>
          <p:spPr bwMode="auto">
            <a:xfrm>
              <a:off x="5525" y="1124"/>
              <a:ext cx="25" cy="19"/>
            </a:xfrm>
            <a:custGeom>
              <a:avLst/>
              <a:gdLst/>
              <a:ahLst/>
              <a:cxnLst>
                <a:cxn ang="0">
                  <a:pos x="22" y="11"/>
                </a:cxn>
                <a:cxn ang="0">
                  <a:pos x="14" y="18"/>
                </a:cxn>
                <a:cxn ang="0">
                  <a:pos x="0" y="4"/>
                </a:cxn>
                <a:cxn ang="0">
                  <a:pos x="11" y="0"/>
                </a:cxn>
                <a:cxn ang="0">
                  <a:pos x="22" y="11"/>
                </a:cxn>
                <a:cxn ang="0">
                  <a:pos x="22" y="11"/>
                </a:cxn>
              </a:cxnLst>
              <a:rect l="0" t="0" r="r" b="b"/>
              <a:pathLst>
                <a:path w="23" h="19">
                  <a:moveTo>
                    <a:pt x="22" y="11"/>
                  </a:moveTo>
                  <a:lnTo>
                    <a:pt x="14" y="18"/>
                  </a:lnTo>
                  <a:lnTo>
                    <a:pt x="0" y="4"/>
                  </a:lnTo>
                  <a:lnTo>
                    <a:pt x="11" y="0"/>
                  </a:lnTo>
                  <a:lnTo>
                    <a:pt x="22" y="11"/>
                  </a:lnTo>
                  <a:lnTo>
                    <a:pt x="22" y="11"/>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5823" name="Freeform 47"/>
            <p:cNvSpPr>
              <a:spLocks/>
            </p:cNvSpPr>
            <p:nvPr/>
          </p:nvSpPr>
          <p:spPr bwMode="auto">
            <a:xfrm>
              <a:off x="5520" y="1114"/>
              <a:ext cx="18" cy="18"/>
            </a:xfrm>
            <a:custGeom>
              <a:avLst/>
              <a:gdLst/>
              <a:ahLst/>
              <a:cxnLst>
                <a:cxn ang="0">
                  <a:pos x="16" y="9"/>
                </a:cxn>
                <a:cxn ang="0">
                  <a:pos x="11" y="16"/>
                </a:cxn>
                <a:cxn ang="0">
                  <a:pos x="1" y="11"/>
                </a:cxn>
                <a:cxn ang="0">
                  <a:pos x="0" y="0"/>
                </a:cxn>
                <a:cxn ang="0">
                  <a:pos x="16" y="9"/>
                </a:cxn>
                <a:cxn ang="0">
                  <a:pos x="16" y="9"/>
                </a:cxn>
              </a:cxnLst>
              <a:rect l="0" t="0" r="r" b="b"/>
              <a:pathLst>
                <a:path w="17" h="17">
                  <a:moveTo>
                    <a:pt x="16" y="9"/>
                  </a:moveTo>
                  <a:lnTo>
                    <a:pt x="11" y="16"/>
                  </a:lnTo>
                  <a:lnTo>
                    <a:pt x="1" y="11"/>
                  </a:lnTo>
                  <a:lnTo>
                    <a:pt x="0" y="0"/>
                  </a:lnTo>
                  <a:lnTo>
                    <a:pt x="16" y="9"/>
                  </a:lnTo>
                  <a:lnTo>
                    <a:pt x="16" y="9"/>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5824" name="Freeform 48"/>
            <p:cNvSpPr>
              <a:spLocks/>
            </p:cNvSpPr>
            <p:nvPr/>
          </p:nvSpPr>
          <p:spPr bwMode="auto">
            <a:xfrm>
              <a:off x="5498" y="1107"/>
              <a:ext cx="23" cy="18"/>
            </a:xfrm>
            <a:custGeom>
              <a:avLst/>
              <a:gdLst/>
              <a:ahLst/>
              <a:cxnLst>
                <a:cxn ang="0">
                  <a:pos x="20" y="5"/>
                </a:cxn>
                <a:cxn ang="0">
                  <a:pos x="16" y="16"/>
                </a:cxn>
                <a:cxn ang="0">
                  <a:pos x="0" y="11"/>
                </a:cxn>
                <a:cxn ang="0">
                  <a:pos x="4" y="0"/>
                </a:cxn>
                <a:cxn ang="0">
                  <a:pos x="20" y="5"/>
                </a:cxn>
                <a:cxn ang="0">
                  <a:pos x="20" y="5"/>
                </a:cxn>
              </a:cxnLst>
              <a:rect l="0" t="0" r="r" b="b"/>
              <a:pathLst>
                <a:path w="21" h="17">
                  <a:moveTo>
                    <a:pt x="20" y="5"/>
                  </a:moveTo>
                  <a:lnTo>
                    <a:pt x="16" y="16"/>
                  </a:lnTo>
                  <a:lnTo>
                    <a:pt x="0" y="11"/>
                  </a:lnTo>
                  <a:lnTo>
                    <a:pt x="4" y="0"/>
                  </a:lnTo>
                  <a:lnTo>
                    <a:pt x="20" y="5"/>
                  </a:lnTo>
                  <a:lnTo>
                    <a:pt x="20" y="5"/>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5825" name="Freeform 49"/>
            <p:cNvSpPr>
              <a:spLocks/>
            </p:cNvSpPr>
            <p:nvPr/>
          </p:nvSpPr>
          <p:spPr bwMode="auto">
            <a:xfrm>
              <a:off x="5483" y="1105"/>
              <a:ext cx="18" cy="18"/>
            </a:xfrm>
            <a:custGeom>
              <a:avLst/>
              <a:gdLst/>
              <a:ahLst/>
              <a:cxnLst>
                <a:cxn ang="0">
                  <a:pos x="16" y="2"/>
                </a:cxn>
                <a:cxn ang="0">
                  <a:pos x="16" y="16"/>
                </a:cxn>
                <a:cxn ang="0">
                  <a:pos x="0" y="13"/>
                </a:cxn>
                <a:cxn ang="0">
                  <a:pos x="0" y="0"/>
                </a:cxn>
                <a:cxn ang="0">
                  <a:pos x="16" y="2"/>
                </a:cxn>
                <a:cxn ang="0">
                  <a:pos x="16" y="2"/>
                </a:cxn>
              </a:cxnLst>
              <a:rect l="0" t="0" r="r" b="b"/>
              <a:pathLst>
                <a:path w="17" h="17">
                  <a:moveTo>
                    <a:pt x="16" y="2"/>
                  </a:moveTo>
                  <a:lnTo>
                    <a:pt x="16" y="16"/>
                  </a:lnTo>
                  <a:lnTo>
                    <a:pt x="0" y="13"/>
                  </a:lnTo>
                  <a:lnTo>
                    <a:pt x="0" y="0"/>
                  </a:lnTo>
                  <a:lnTo>
                    <a:pt x="16" y="2"/>
                  </a:lnTo>
                  <a:lnTo>
                    <a:pt x="16" y="2"/>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5826" name="Freeform 50"/>
            <p:cNvSpPr>
              <a:spLocks/>
            </p:cNvSpPr>
            <p:nvPr/>
          </p:nvSpPr>
          <p:spPr bwMode="auto">
            <a:xfrm>
              <a:off x="4334" y="1105"/>
              <a:ext cx="1150" cy="18"/>
            </a:xfrm>
            <a:custGeom>
              <a:avLst/>
              <a:gdLst/>
              <a:ahLst/>
              <a:cxnLst>
                <a:cxn ang="0">
                  <a:pos x="1057" y="0"/>
                </a:cxn>
                <a:cxn ang="0">
                  <a:pos x="1057" y="16"/>
                </a:cxn>
                <a:cxn ang="0">
                  <a:pos x="0" y="16"/>
                </a:cxn>
                <a:cxn ang="0">
                  <a:pos x="0" y="0"/>
                </a:cxn>
                <a:cxn ang="0">
                  <a:pos x="1057" y="0"/>
                </a:cxn>
                <a:cxn ang="0">
                  <a:pos x="1057" y="0"/>
                </a:cxn>
              </a:cxnLst>
              <a:rect l="0" t="0" r="r" b="b"/>
              <a:pathLst>
                <a:path w="1058" h="17">
                  <a:moveTo>
                    <a:pt x="1057" y="0"/>
                  </a:moveTo>
                  <a:lnTo>
                    <a:pt x="1057" y="16"/>
                  </a:lnTo>
                  <a:lnTo>
                    <a:pt x="0" y="16"/>
                  </a:lnTo>
                  <a:lnTo>
                    <a:pt x="0" y="0"/>
                  </a:lnTo>
                  <a:lnTo>
                    <a:pt x="1057" y="0"/>
                  </a:lnTo>
                  <a:lnTo>
                    <a:pt x="1057"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5827" name="Freeform 51"/>
            <p:cNvSpPr>
              <a:spLocks/>
            </p:cNvSpPr>
            <p:nvPr/>
          </p:nvSpPr>
          <p:spPr bwMode="auto">
            <a:xfrm>
              <a:off x="4317" y="1105"/>
              <a:ext cx="18" cy="18"/>
            </a:xfrm>
            <a:custGeom>
              <a:avLst/>
              <a:gdLst/>
              <a:ahLst/>
              <a:cxnLst>
                <a:cxn ang="0">
                  <a:pos x="16" y="0"/>
                </a:cxn>
                <a:cxn ang="0">
                  <a:pos x="16" y="13"/>
                </a:cxn>
                <a:cxn ang="0">
                  <a:pos x="3" y="16"/>
                </a:cxn>
                <a:cxn ang="0">
                  <a:pos x="0" y="2"/>
                </a:cxn>
                <a:cxn ang="0">
                  <a:pos x="16" y="0"/>
                </a:cxn>
                <a:cxn ang="0">
                  <a:pos x="16" y="0"/>
                </a:cxn>
              </a:cxnLst>
              <a:rect l="0" t="0" r="r" b="b"/>
              <a:pathLst>
                <a:path w="17" h="17">
                  <a:moveTo>
                    <a:pt x="16" y="0"/>
                  </a:moveTo>
                  <a:lnTo>
                    <a:pt x="16" y="13"/>
                  </a:lnTo>
                  <a:lnTo>
                    <a:pt x="3" y="16"/>
                  </a:lnTo>
                  <a:lnTo>
                    <a:pt x="0" y="2"/>
                  </a:lnTo>
                  <a:lnTo>
                    <a:pt x="16" y="0"/>
                  </a:lnTo>
                  <a:lnTo>
                    <a:pt x="16"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5828" name="Freeform 52"/>
            <p:cNvSpPr>
              <a:spLocks/>
            </p:cNvSpPr>
            <p:nvPr/>
          </p:nvSpPr>
          <p:spPr bwMode="auto">
            <a:xfrm>
              <a:off x="4295" y="1107"/>
              <a:ext cx="25" cy="20"/>
            </a:xfrm>
            <a:custGeom>
              <a:avLst/>
              <a:gdLst/>
              <a:ahLst/>
              <a:cxnLst>
                <a:cxn ang="0">
                  <a:pos x="18" y="0"/>
                </a:cxn>
                <a:cxn ang="0">
                  <a:pos x="22" y="11"/>
                </a:cxn>
                <a:cxn ang="0">
                  <a:pos x="0" y="18"/>
                </a:cxn>
                <a:cxn ang="0">
                  <a:pos x="2" y="5"/>
                </a:cxn>
                <a:cxn ang="0">
                  <a:pos x="18" y="0"/>
                </a:cxn>
                <a:cxn ang="0">
                  <a:pos x="18" y="0"/>
                </a:cxn>
              </a:cxnLst>
              <a:rect l="0" t="0" r="r" b="b"/>
              <a:pathLst>
                <a:path w="23" h="19">
                  <a:moveTo>
                    <a:pt x="18" y="0"/>
                  </a:moveTo>
                  <a:lnTo>
                    <a:pt x="22" y="11"/>
                  </a:lnTo>
                  <a:lnTo>
                    <a:pt x="0" y="18"/>
                  </a:lnTo>
                  <a:lnTo>
                    <a:pt x="2" y="5"/>
                  </a:lnTo>
                  <a:lnTo>
                    <a:pt x="18" y="0"/>
                  </a:lnTo>
                  <a:lnTo>
                    <a:pt x="18"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5829" name="Freeform 53"/>
            <p:cNvSpPr>
              <a:spLocks/>
            </p:cNvSpPr>
            <p:nvPr/>
          </p:nvSpPr>
          <p:spPr bwMode="auto">
            <a:xfrm>
              <a:off x="4281" y="1114"/>
              <a:ext cx="20" cy="18"/>
            </a:xfrm>
            <a:custGeom>
              <a:avLst/>
              <a:gdLst/>
              <a:ahLst/>
              <a:cxnLst>
                <a:cxn ang="0">
                  <a:pos x="15" y="0"/>
                </a:cxn>
                <a:cxn ang="0">
                  <a:pos x="18" y="8"/>
                </a:cxn>
                <a:cxn ang="0">
                  <a:pos x="9" y="16"/>
                </a:cxn>
                <a:cxn ang="0">
                  <a:pos x="0" y="11"/>
                </a:cxn>
                <a:cxn ang="0">
                  <a:pos x="15" y="0"/>
                </a:cxn>
                <a:cxn ang="0">
                  <a:pos x="15" y="0"/>
                </a:cxn>
              </a:cxnLst>
              <a:rect l="0" t="0" r="r" b="b"/>
              <a:pathLst>
                <a:path w="19" h="17">
                  <a:moveTo>
                    <a:pt x="15" y="0"/>
                  </a:moveTo>
                  <a:lnTo>
                    <a:pt x="18" y="8"/>
                  </a:lnTo>
                  <a:lnTo>
                    <a:pt x="9" y="16"/>
                  </a:lnTo>
                  <a:lnTo>
                    <a:pt x="0" y="11"/>
                  </a:lnTo>
                  <a:lnTo>
                    <a:pt x="15" y="0"/>
                  </a:lnTo>
                  <a:lnTo>
                    <a:pt x="15"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5830" name="Freeform 54"/>
            <p:cNvSpPr>
              <a:spLocks/>
            </p:cNvSpPr>
            <p:nvPr/>
          </p:nvSpPr>
          <p:spPr bwMode="auto">
            <a:xfrm>
              <a:off x="4268" y="1124"/>
              <a:ext cx="20" cy="24"/>
            </a:xfrm>
            <a:custGeom>
              <a:avLst/>
              <a:gdLst/>
              <a:ahLst/>
              <a:cxnLst>
                <a:cxn ang="0">
                  <a:pos x="11" y="0"/>
                </a:cxn>
                <a:cxn ang="0">
                  <a:pos x="18" y="7"/>
                </a:cxn>
                <a:cxn ang="0">
                  <a:pos x="3" y="22"/>
                </a:cxn>
                <a:cxn ang="0">
                  <a:pos x="0" y="11"/>
                </a:cxn>
                <a:cxn ang="0">
                  <a:pos x="11" y="0"/>
                </a:cxn>
                <a:cxn ang="0">
                  <a:pos x="11" y="0"/>
                </a:cxn>
              </a:cxnLst>
              <a:rect l="0" t="0" r="r" b="b"/>
              <a:pathLst>
                <a:path w="19" h="23">
                  <a:moveTo>
                    <a:pt x="11" y="0"/>
                  </a:moveTo>
                  <a:lnTo>
                    <a:pt x="18" y="7"/>
                  </a:lnTo>
                  <a:lnTo>
                    <a:pt x="3" y="22"/>
                  </a:lnTo>
                  <a:lnTo>
                    <a:pt x="0" y="11"/>
                  </a:lnTo>
                  <a:lnTo>
                    <a:pt x="11" y="0"/>
                  </a:lnTo>
                  <a:lnTo>
                    <a:pt x="11"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5831" name="Freeform 55"/>
            <p:cNvSpPr>
              <a:spLocks/>
            </p:cNvSpPr>
            <p:nvPr/>
          </p:nvSpPr>
          <p:spPr bwMode="auto">
            <a:xfrm>
              <a:off x="4258" y="1137"/>
              <a:ext cx="18" cy="18"/>
            </a:xfrm>
            <a:custGeom>
              <a:avLst/>
              <a:gdLst/>
              <a:ahLst/>
              <a:cxnLst>
                <a:cxn ang="0">
                  <a:pos x="9" y="0"/>
                </a:cxn>
                <a:cxn ang="0">
                  <a:pos x="16" y="3"/>
                </a:cxn>
                <a:cxn ang="0">
                  <a:pos x="11" y="13"/>
                </a:cxn>
                <a:cxn ang="0">
                  <a:pos x="0" y="16"/>
                </a:cxn>
                <a:cxn ang="0">
                  <a:pos x="9" y="0"/>
                </a:cxn>
                <a:cxn ang="0">
                  <a:pos x="9" y="0"/>
                </a:cxn>
              </a:cxnLst>
              <a:rect l="0" t="0" r="r" b="b"/>
              <a:pathLst>
                <a:path w="17" h="17">
                  <a:moveTo>
                    <a:pt x="9" y="0"/>
                  </a:moveTo>
                  <a:lnTo>
                    <a:pt x="16" y="3"/>
                  </a:lnTo>
                  <a:lnTo>
                    <a:pt x="11" y="13"/>
                  </a:lnTo>
                  <a:lnTo>
                    <a:pt x="0" y="16"/>
                  </a:lnTo>
                  <a:lnTo>
                    <a:pt x="9" y="0"/>
                  </a:lnTo>
                  <a:lnTo>
                    <a:pt x="9"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5832" name="Freeform 56"/>
            <p:cNvSpPr>
              <a:spLocks/>
            </p:cNvSpPr>
            <p:nvPr/>
          </p:nvSpPr>
          <p:spPr bwMode="auto">
            <a:xfrm>
              <a:off x="4250" y="1152"/>
              <a:ext cx="19" cy="24"/>
            </a:xfrm>
            <a:custGeom>
              <a:avLst/>
              <a:gdLst/>
              <a:ahLst/>
              <a:cxnLst>
                <a:cxn ang="0">
                  <a:pos x="5" y="0"/>
                </a:cxn>
                <a:cxn ang="0">
                  <a:pos x="16" y="4"/>
                </a:cxn>
                <a:cxn ang="0">
                  <a:pos x="10" y="22"/>
                </a:cxn>
                <a:cxn ang="0">
                  <a:pos x="0" y="16"/>
                </a:cxn>
                <a:cxn ang="0">
                  <a:pos x="5" y="0"/>
                </a:cxn>
                <a:cxn ang="0">
                  <a:pos x="5" y="0"/>
                </a:cxn>
              </a:cxnLst>
              <a:rect l="0" t="0" r="r" b="b"/>
              <a:pathLst>
                <a:path w="17" h="23">
                  <a:moveTo>
                    <a:pt x="5" y="0"/>
                  </a:moveTo>
                  <a:lnTo>
                    <a:pt x="16" y="4"/>
                  </a:lnTo>
                  <a:lnTo>
                    <a:pt x="10" y="22"/>
                  </a:lnTo>
                  <a:lnTo>
                    <a:pt x="0" y="16"/>
                  </a:lnTo>
                  <a:lnTo>
                    <a:pt x="5" y="0"/>
                  </a:lnTo>
                  <a:lnTo>
                    <a:pt x="5"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5833" name="Freeform 57"/>
            <p:cNvSpPr>
              <a:spLocks/>
            </p:cNvSpPr>
            <p:nvPr/>
          </p:nvSpPr>
          <p:spPr bwMode="auto">
            <a:xfrm>
              <a:off x="4248" y="1170"/>
              <a:ext cx="19" cy="18"/>
            </a:xfrm>
            <a:custGeom>
              <a:avLst/>
              <a:gdLst/>
              <a:ahLst/>
              <a:cxnLst>
                <a:cxn ang="0">
                  <a:pos x="2" y="0"/>
                </a:cxn>
                <a:cxn ang="0">
                  <a:pos x="16" y="0"/>
                </a:cxn>
                <a:cxn ang="0">
                  <a:pos x="14" y="16"/>
                </a:cxn>
                <a:cxn ang="0">
                  <a:pos x="0" y="16"/>
                </a:cxn>
                <a:cxn ang="0">
                  <a:pos x="2" y="0"/>
                </a:cxn>
                <a:cxn ang="0">
                  <a:pos x="2" y="0"/>
                </a:cxn>
              </a:cxnLst>
              <a:rect l="0" t="0" r="r" b="b"/>
              <a:pathLst>
                <a:path w="17" h="17">
                  <a:moveTo>
                    <a:pt x="2" y="0"/>
                  </a:moveTo>
                  <a:lnTo>
                    <a:pt x="16" y="0"/>
                  </a:lnTo>
                  <a:lnTo>
                    <a:pt x="14" y="16"/>
                  </a:lnTo>
                  <a:lnTo>
                    <a:pt x="0" y="16"/>
                  </a:lnTo>
                  <a:lnTo>
                    <a:pt x="2" y="0"/>
                  </a:lnTo>
                  <a:lnTo>
                    <a:pt x="2"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5834" name="Freeform 58"/>
            <p:cNvSpPr>
              <a:spLocks/>
            </p:cNvSpPr>
            <p:nvPr/>
          </p:nvSpPr>
          <p:spPr bwMode="auto">
            <a:xfrm>
              <a:off x="4248" y="1187"/>
              <a:ext cx="19" cy="1096"/>
            </a:xfrm>
            <a:custGeom>
              <a:avLst/>
              <a:gdLst/>
              <a:ahLst/>
              <a:cxnLst>
                <a:cxn ang="0">
                  <a:pos x="0" y="0"/>
                </a:cxn>
                <a:cxn ang="0">
                  <a:pos x="16" y="0"/>
                </a:cxn>
                <a:cxn ang="0">
                  <a:pos x="16" y="1056"/>
                </a:cxn>
                <a:cxn ang="0">
                  <a:pos x="0" y="1056"/>
                </a:cxn>
                <a:cxn ang="0">
                  <a:pos x="0" y="0"/>
                </a:cxn>
                <a:cxn ang="0">
                  <a:pos x="0" y="0"/>
                </a:cxn>
              </a:cxnLst>
              <a:rect l="0" t="0" r="r" b="b"/>
              <a:pathLst>
                <a:path w="17" h="1057">
                  <a:moveTo>
                    <a:pt x="0" y="0"/>
                  </a:moveTo>
                  <a:lnTo>
                    <a:pt x="16" y="0"/>
                  </a:lnTo>
                  <a:lnTo>
                    <a:pt x="16" y="1056"/>
                  </a:lnTo>
                  <a:lnTo>
                    <a:pt x="0" y="1056"/>
                  </a:lnTo>
                  <a:lnTo>
                    <a:pt x="0" y="0"/>
                  </a:lnTo>
                  <a:lnTo>
                    <a:pt x="0"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5835" name="Freeform 59"/>
            <p:cNvSpPr>
              <a:spLocks/>
            </p:cNvSpPr>
            <p:nvPr/>
          </p:nvSpPr>
          <p:spPr bwMode="auto">
            <a:xfrm>
              <a:off x="4248" y="2282"/>
              <a:ext cx="19" cy="18"/>
            </a:xfrm>
            <a:custGeom>
              <a:avLst/>
              <a:gdLst/>
              <a:ahLst/>
              <a:cxnLst>
                <a:cxn ang="0">
                  <a:pos x="0" y="0"/>
                </a:cxn>
                <a:cxn ang="0">
                  <a:pos x="14" y="0"/>
                </a:cxn>
                <a:cxn ang="0">
                  <a:pos x="16" y="14"/>
                </a:cxn>
                <a:cxn ang="0">
                  <a:pos x="2" y="16"/>
                </a:cxn>
                <a:cxn ang="0">
                  <a:pos x="0" y="0"/>
                </a:cxn>
                <a:cxn ang="0">
                  <a:pos x="0" y="0"/>
                </a:cxn>
              </a:cxnLst>
              <a:rect l="0" t="0" r="r" b="b"/>
              <a:pathLst>
                <a:path w="17" h="17">
                  <a:moveTo>
                    <a:pt x="0" y="0"/>
                  </a:moveTo>
                  <a:lnTo>
                    <a:pt x="14" y="0"/>
                  </a:lnTo>
                  <a:lnTo>
                    <a:pt x="16" y="14"/>
                  </a:lnTo>
                  <a:lnTo>
                    <a:pt x="2" y="16"/>
                  </a:lnTo>
                  <a:lnTo>
                    <a:pt x="0" y="0"/>
                  </a:lnTo>
                  <a:lnTo>
                    <a:pt x="0"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5836" name="Freeform 60"/>
            <p:cNvSpPr>
              <a:spLocks/>
            </p:cNvSpPr>
            <p:nvPr/>
          </p:nvSpPr>
          <p:spPr bwMode="auto">
            <a:xfrm>
              <a:off x="4250" y="2297"/>
              <a:ext cx="21" cy="23"/>
            </a:xfrm>
            <a:custGeom>
              <a:avLst/>
              <a:gdLst/>
              <a:ahLst/>
              <a:cxnLst>
                <a:cxn ang="0">
                  <a:pos x="0" y="4"/>
                </a:cxn>
                <a:cxn ang="0">
                  <a:pos x="10" y="0"/>
                </a:cxn>
                <a:cxn ang="0">
                  <a:pos x="18" y="22"/>
                </a:cxn>
                <a:cxn ang="0">
                  <a:pos x="5" y="20"/>
                </a:cxn>
                <a:cxn ang="0">
                  <a:pos x="0" y="4"/>
                </a:cxn>
                <a:cxn ang="0">
                  <a:pos x="0" y="4"/>
                </a:cxn>
              </a:cxnLst>
              <a:rect l="0" t="0" r="r" b="b"/>
              <a:pathLst>
                <a:path w="19" h="23">
                  <a:moveTo>
                    <a:pt x="0" y="4"/>
                  </a:moveTo>
                  <a:lnTo>
                    <a:pt x="10" y="0"/>
                  </a:lnTo>
                  <a:lnTo>
                    <a:pt x="18" y="22"/>
                  </a:lnTo>
                  <a:lnTo>
                    <a:pt x="5" y="20"/>
                  </a:lnTo>
                  <a:lnTo>
                    <a:pt x="0" y="4"/>
                  </a:lnTo>
                  <a:lnTo>
                    <a:pt x="0" y="4"/>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5837" name="Freeform 61"/>
            <p:cNvSpPr>
              <a:spLocks/>
            </p:cNvSpPr>
            <p:nvPr/>
          </p:nvSpPr>
          <p:spPr bwMode="auto">
            <a:xfrm>
              <a:off x="4258" y="2313"/>
              <a:ext cx="18" cy="20"/>
            </a:xfrm>
            <a:custGeom>
              <a:avLst/>
              <a:gdLst/>
              <a:ahLst/>
              <a:cxnLst>
                <a:cxn ang="0">
                  <a:pos x="0" y="4"/>
                </a:cxn>
                <a:cxn ang="0">
                  <a:pos x="9" y="0"/>
                </a:cxn>
                <a:cxn ang="0">
                  <a:pos x="16" y="9"/>
                </a:cxn>
                <a:cxn ang="0">
                  <a:pos x="12" y="18"/>
                </a:cxn>
                <a:cxn ang="0">
                  <a:pos x="0" y="4"/>
                </a:cxn>
                <a:cxn ang="0">
                  <a:pos x="0" y="4"/>
                </a:cxn>
              </a:cxnLst>
              <a:rect l="0" t="0" r="r" b="b"/>
              <a:pathLst>
                <a:path w="17" h="19">
                  <a:moveTo>
                    <a:pt x="0" y="4"/>
                  </a:moveTo>
                  <a:lnTo>
                    <a:pt x="9" y="0"/>
                  </a:lnTo>
                  <a:lnTo>
                    <a:pt x="16" y="9"/>
                  </a:lnTo>
                  <a:lnTo>
                    <a:pt x="12" y="18"/>
                  </a:lnTo>
                  <a:lnTo>
                    <a:pt x="0" y="4"/>
                  </a:lnTo>
                  <a:lnTo>
                    <a:pt x="0" y="4"/>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5838" name="Freeform 62"/>
            <p:cNvSpPr>
              <a:spLocks/>
            </p:cNvSpPr>
            <p:nvPr/>
          </p:nvSpPr>
          <p:spPr bwMode="auto">
            <a:xfrm>
              <a:off x="4268" y="2327"/>
              <a:ext cx="24" cy="19"/>
            </a:xfrm>
            <a:custGeom>
              <a:avLst/>
              <a:gdLst/>
              <a:ahLst/>
              <a:cxnLst>
                <a:cxn ang="0">
                  <a:pos x="0" y="7"/>
                </a:cxn>
                <a:cxn ang="0">
                  <a:pos x="7" y="0"/>
                </a:cxn>
                <a:cxn ang="0">
                  <a:pos x="21" y="14"/>
                </a:cxn>
                <a:cxn ang="0">
                  <a:pos x="11" y="18"/>
                </a:cxn>
                <a:cxn ang="0">
                  <a:pos x="0" y="7"/>
                </a:cxn>
                <a:cxn ang="0">
                  <a:pos x="0" y="7"/>
                </a:cxn>
              </a:cxnLst>
              <a:rect l="0" t="0" r="r" b="b"/>
              <a:pathLst>
                <a:path w="22" h="19">
                  <a:moveTo>
                    <a:pt x="0" y="7"/>
                  </a:moveTo>
                  <a:lnTo>
                    <a:pt x="7" y="0"/>
                  </a:lnTo>
                  <a:lnTo>
                    <a:pt x="21" y="14"/>
                  </a:lnTo>
                  <a:lnTo>
                    <a:pt x="11" y="18"/>
                  </a:lnTo>
                  <a:lnTo>
                    <a:pt x="0" y="7"/>
                  </a:lnTo>
                  <a:lnTo>
                    <a:pt x="0" y="7"/>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5839" name="Freeform 63"/>
            <p:cNvSpPr>
              <a:spLocks/>
            </p:cNvSpPr>
            <p:nvPr/>
          </p:nvSpPr>
          <p:spPr bwMode="auto">
            <a:xfrm>
              <a:off x="4281" y="2338"/>
              <a:ext cx="18" cy="18"/>
            </a:xfrm>
            <a:custGeom>
              <a:avLst/>
              <a:gdLst/>
              <a:ahLst/>
              <a:cxnLst>
                <a:cxn ang="0">
                  <a:pos x="0" y="7"/>
                </a:cxn>
                <a:cxn ang="0">
                  <a:pos x="4" y="0"/>
                </a:cxn>
                <a:cxn ang="0">
                  <a:pos x="13" y="5"/>
                </a:cxn>
                <a:cxn ang="0">
                  <a:pos x="16" y="16"/>
                </a:cxn>
                <a:cxn ang="0">
                  <a:pos x="0" y="7"/>
                </a:cxn>
                <a:cxn ang="0">
                  <a:pos x="0" y="7"/>
                </a:cxn>
              </a:cxnLst>
              <a:rect l="0" t="0" r="r" b="b"/>
              <a:pathLst>
                <a:path w="17" h="17">
                  <a:moveTo>
                    <a:pt x="0" y="7"/>
                  </a:moveTo>
                  <a:lnTo>
                    <a:pt x="4" y="0"/>
                  </a:lnTo>
                  <a:lnTo>
                    <a:pt x="13" y="5"/>
                  </a:lnTo>
                  <a:lnTo>
                    <a:pt x="16" y="16"/>
                  </a:lnTo>
                  <a:lnTo>
                    <a:pt x="0" y="7"/>
                  </a:lnTo>
                  <a:lnTo>
                    <a:pt x="0" y="7"/>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5840" name="Freeform 64"/>
            <p:cNvSpPr>
              <a:spLocks/>
            </p:cNvSpPr>
            <p:nvPr/>
          </p:nvSpPr>
          <p:spPr bwMode="auto">
            <a:xfrm>
              <a:off x="4297" y="2345"/>
              <a:ext cx="24" cy="18"/>
            </a:xfrm>
            <a:custGeom>
              <a:avLst/>
              <a:gdLst/>
              <a:ahLst/>
              <a:cxnLst>
                <a:cxn ang="0">
                  <a:pos x="0" y="11"/>
                </a:cxn>
                <a:cxn ang="0">
                  <a:pos x="3" y="0"/>
                </a:cxn>
                <a:cxn ang="0">
                  <a:pos x="21" y="5"/>
                </a:cxn>
                <a:cxn ang="0">
                  <a:pos x="16" y="16"/>
                </a:cxn>
                <a:cxn ang="0">
                  <a:pos x="0" y="11"/>
                </a:cxn>
                <a:cxn ang="0">
                  <a:pos x="0" y="11"/>
                </a:cxn>
              </a:cxnLst>
              <a:rect l="0" t="0" r="r" b="b"/>
              <a:pathLst>
                <a:path w="22" h="17">
                  <a:moveTo>
                    <a:pt x="0" y="11"/>
                  </a:moveTo>
                  <a:lnTo>
                    <a:pt x="3" y="0"/>
                  </a:lnTo>
                  <a:lnTo>
                    <a:pt x="21" y="5"/>
                  </a:lnTo>
                  <a:lnTo>
                    <a:pt x="16" y="16"/>
                  </a:lnTo>
                  <a:lnTo>
                    <a:pt x="0" y="11"/>
                  </a:lnTo>
                  <a:lnTo>
                    <a:pt x="0" y="11"/>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5841" name="Freeform 65"/>
            <p:cNvSpPr>
              <a:spLocks/>
            </p:cNvSpPr>
            <p:nvPr/>
          </p:nvSpPr>
          <p:spPr bwMode="auto">
            <a:xfrm>
              <a:off x="4317" y="2351"/>
              <a:ext cx="18" cy="17"/>
            </a:xfrm>
            <a:custGeom>
              <a:avLst/>
              <a:gdLst/>
              <a:ahLst/>
              <a:cxnLst>
                <a:cxn ang="0">
                  <a:pos x="0" y="13"/>
                </a:cxn>
                <a:cxn ang="0">
                  <a:pos x="0" y="0"/>
                </a:cxn>
                <a:cxn ang="0">
                  <a:pos x="16" y="2"/>
                </a:cxn>
                <a:cxn ang="0">
                  <a:pos x="16" y="16"/>
                </a:cxn>
                <a:cxn ang="0">
                  <a:pos x="0" y="13"/>
                </a:cxn>
                <a:cxn ang="0">
                  <a:pos x="0" y="13"/>
                </a:cxn>
              </a:cxnLst>
              <a:rect l="0" t="0" r="r" b="b"/>
              <a:pathLst>
                <a:path w="17" h="17">
                  <a:moveTo>
                    <a:pt x="0" y="13"/>
                  </a:moveTo>
                  <a:lnTo>
                    <a:pt x="0" y="0"/>
                  </a:lnTo>
                  <a:lnTo>
                    <a:pt x="16" y="2"/>
                  </a:lnTo>
                  <a:lnTo>
                    <a:pt x="16" y="16"/>
                  </a:lnTo>
                  <a:lnTo>
                    <a:pt x="0" y="13"/>
                  </a:lnTo>
                  <a:lnTo>
                    <a:pt x="0" y="13"/>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5842" name="Freeform 66"/>
            <p:cNvSpPr>
              <a:spLocks/>
            </p:cNvSpPr>
            <p:nvPr/>
          </p:nvSpPr>
          <p:spPr bwMode="auto">
            <a:xfrm>
              <a:off x="4334" y="2353"/>
              <a:ext cx="1150" cy="17"/>
            </a:xfrm>
            <a:custGeom>
              <a:avLst/>
              <a:gdLst/>
              <a:ahLst/>
              <a:cxnLst>
                <a:cxn ang="0">
                  <a:pos x="0" y="16"/>
                </a:cxn>
                <a:cxn ang="0">
                  <a:pos x="0" y="0"/>
                </a:cxn>
                <a:cxn ang="0">
                  <a:pos x="1057" y="0"/>
                </a:cxn>
                <a:cxn ang="0">
                  <a:pos x="1057" y="16"/>
                </a:cxn>
                <a:cxn ang="0">
                  <a:pos x="0" y="16"/>
                </a:cxn>
                <a:cxn ang="0">
                  <a:pos x="0" y="16"/>
                </a:cxn>
              </a:cxnLst>
              <a:rect l="0" t="0" r="r" b="b"/>
              <a:pathLst>
                <a:path w="1058" h="17">
                  <a:moveTo>
                    <a:pt x="0" y="16"/>
                  </a:moveTo>
                  <a:lnTo>
                    <a:pt x="0" y="0"/>
                  </a:lnTo>
                  <a:lnTo>
                    <a:pt x="1057" y="0"/>
                  </a:lnTo>
                  <a:lnTo>
                    <a:pt x="1057" y="16"/>
                  </a:lnTo>
                  <a:lnTo>
                    <a:pt x="0" y="16"/>
                  </a:lnTo>
                  <a:lnTo>
                    <a:pt x="0" y="1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5843" name="Freeform 67"/>
            <p:cNvSpPr>
              <a:spLocks/>
            </p:cNvSpPr>
            <p:nvPr/>
          </p:nvSpPr>
          <p:spPr bwMode="auto">
            <a:xfrm>
              <a:off x="4379" y="1231"/>
              <a:ext cx="1066" cy="1017"/>
            </a:xfrm>
            <a:custGeom>
              <a:avLst/>
              <a:gdLst/>
              <a:ahLst/>
              <a:cxnLst>
                <a:cxn ang="0">
                  <a:pos x="0" y="0"/>
                </a:cxn>
                <a:cxn ang="0">
                  <a:pos x="980" y="0"/>
                </a:cxn>
                <a:cxn ang="0">
                  <a:pos x="980" y="980"/>
                </a:cxn>
                <a:cxn ang="0">
                  <a:pos x="0" y="980"/>
                </a:cxn>
                <a:cxn ang="0">
                  <a:pos x="0" y="0"/>
                </a:cxn>
              </a:cxnLst>
              <a:rect l="0" t="0" r="r" b="b"/>
              <a:pathLst>
                <a:path w="981" h="981">
                  <a:moveTo>
                    <a:pt x="0" y="0"/>
                  </a:moveTo>
                  <a:lnTo>
                    <a:pt x="980" y="0"/>
                  </a:lnTo>
                  <a:lnTo>
                    <a:pt x="980" y="980"/>
                  </a:lnTo>
                  <a:lnTo>
                    <a:pt x="0" y="980"/>
                  </a:lnTo>
                  <a:lnTo>
                    <a:pt x="0" y="0"/>
                  </a:lnTo>
                </a:path>
              </a:pathLst>
            </a:custGeom>
            <a:solidFill>
              <a:srgbClr val="E0E0E0"/>
            </a:solidFill>
            <a:ln w="12700" cap="rnd" cmpd="sng">
              <a:solidFill>
                <a:srgbClr val="000000"/>
              </a:solidFill>
              <a:prstDash val="solid"/>
              <a:round/>
              <a:headEnd/>
              <a:tailEnd/>
            </a:ln>
            <a:effectLst/>
          </p:spPr>
          <p:txBody>
            <a:bodyPr/>
            <a:lstStyle/>
            <a:p>
              <a:endParaRPr lang="en-US"/>
            </a:p>
          </p:txBody>
        </p:sp>
        <p:sp>
          <p:nvSpPr>
            <p:cNvPr id="75844" name="Freeform 68"/>
            <p:cNvSpPr>
              <a:spLocks/>
            </p:cNvSpPr>
            <p:nvPr/>
          </p:nvSpPr>
          <p:spPr bwMode="auto">
            <a:xfrm>
              <a:off x="4379" y="1224"/>
              <a:ext cx="1066" cy="18"/>
            </a:xfrm>
            <a:custGeom>
              <a:avLst/>
              <a:gdLst/>
              <a:ahLst/>
              <a:cxnLst>
                <a:cxn ang="0">
                  <a:pos x="0" y="16"/>
                </a:cxn>
                <a:cxn ang="0">
                  <a:pos x="0" y="0"/>
                </a:cxn>
                <a:cxn ang="0">
                  <a:pos x="980" y="0"/>
                </a:cxn>
                <a:cxn ang="0">
                  <a:pos x="980" y="16"/>
                </a:cxn>
                <a:cxn ang="0">
                  <a:pos x="0" y="16"/>
                </a:cxn>
                <a:cxn ang="0">
                  <a:pos x="0" y="16"/>
                </a:cxn>
              </a:cxnLst>
              <a:rect l="0" t="0" r="r" b="b"/>
              <a:pathLst>
                <a:path w="981" h="17">
                  <a:moveTo>
                    <a:pt x="0" y="16"/>
                  </a:moveTo>
                  <a:lnTo>
                    <a:pt x="0" y="0"/>
                  </a:lnTo>
                  <a:lnTo>
                    <a:pt x="980" y="0"/>
                  </a:lnTo>
                  <a:lnTo>
                    <a:pt x="980" y="16"/>
                  </a:lnTo>
                  <a:lnTo>
                    <a:pt x="0" y="16"/>
                  </a:lnTo>
                  <a:lnTo>
                    <a:pt x="0" y="1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5845" name="Freeform 69"/>
            <p:cNvSpPr>
              <a:spLocks/>
            </p:cNvSpPr>
            <p:nvPr/>
          </p:nvSpPr>
          <p:spPr bwMode="auto">
            <a:xfrm>
              <a:off x="5437" y="1231"/>
              <a:ext cx="19" cy="1017"/>
            </a:xfrm>
            <a:custGeom>
              <a:avLst/>
              <a:gdLst/>
              <a:ahLst/>
              <a:cxnLst>
                <a:cxn ang="0">
                  <a:pos x="0" y="0"/>
                </a:cxn>
                <a:cxn ang="0">
                  <a:pos x="16" y="0"/>
                </a:cxn>
                <a:cxn ang="0">
                  <a:pos x="16" y="980"/>
                </a:cxn>
                <a:cxn ang="0">
                  <a:pos x="0" y="980"/>
                </a:cxn>
                <a:cxn ang="0">
                  <a:pos x="0" y="0"/>
                </a:cxn>
                <a:cxn ang="0">
                  <a:pos x="0" y="0"/>
                </a:cxn>
              </a:cxnLst>
              <a:rect l="0" t="0" r="r" b="b"/>
              <a:pathLst>
                <a:path w="17" h="981">
                  <a:moveTo>
                    <a:pt x="0" y="0"/>
                  </a:moveTo>
                  <a:lnTo>
                    <a:pt x="16" y="0"/>
                  </a:lnTo>
                  <a:lnTo>
                    <a:pt x="16" y="980"/>
                  </a:lnTo>
                  <a:lnTo>
                    <a:pt x="0" y="980"/>
                  </a:lnTo>
                  <a:lnTo>
                    <a:pt x="0" y="0"/>
                  </a:lnTo>
                  <a:lnTo>
                    <a:pt x="0"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5846" name="Freeform 70"/>
            <p:cNvSpPr>
              <a:spLocks/>
            </p:cNvSpPr>
            <p:nvPr/>
          </p:nvSpPr>
          <p:spPr bwMode="auto">
            <a:xfrm>
              <a:off x="4379" y="2241"/>
              <a:ext cx="1066" cy="17"/>
            </a:xfrm>
            <a:custGeom>
              <a:avLst/>
              <a:gdLst/>
              <a:ahLst/>
              <a:cxnLst>
                <a:cxn ang="0">
                  <a:pos x="980" y="0"/>
                </a:cxn>
                <a:cxn ang="0">
                  <a:pos x="980" y="16"/>
                </a:cxn>
                <a:cxn ang="0">
                  <a:pos x="0" y="16"/>
                </a:cxn>
                <a:cxn ang="0">
                  <a:pos x="0" y="0"/>
                </a:cxn>
                <a:cxn ang="0">
                  <a:pos x="980" y="0"/>
                </a:cxn>
                <a:cxn ang="0">
                  <a:pos x="980" y="0"/>
                </a:cxn>
              </a:cxnLst>
              <a:rect l="0" t="0" r="r" b="b"/>
              <a:pathLst>
                <a:path w="981" h="17">
                  <a:moveTo>
                    <a:pt x="980" y="0"/>
                  </a:moveTo>
                  <a:lnTo>
                    <a:pt x="980" y="16"/>
                  </a:lnTo>
                  <a:lnTo>
                    <a:pt x="0" y="16"/>
                  </a:lnTo>
                  <a:lnTo>
                    <a:pt x="0" y="0"/>
                  </a:lnTo>
                  <a:lnTo>
                    <a:pt x="980" y="0"/>
                  </a:lnTo>
                  <a:lnTo>
                    <a:pt x="980"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5847" name="Freeform 71"/>
            <p:cNvSpPr>
              <a:spLocks/>
            </p:cNvSpPr>
            <p:nvPr/>
          </p:nvSpPr>
          <p:spPr bwMode="auto">
            <a:xfrm>
              <a:off x="4373" y="1231"/>
              <a:ext cx="19" cy="1017"/>
            </a:xfrm>
            <a:custGeom>
              <a:avLst/>
              <a:gdLst/>
              <a:ahLst/>
              <a:cxnLst>
                <a:cxn ang="0">
                  <a:pos x="16" y="980"/>
                </a:cxn>
                <a:cxn ang="0">
                  <a:pos x="0" y="980"/>
                </a:cxn>
                <a:cxn ang="0">
                  <a:pos x="0" y="0"/>
                </a:cxn>
                <a:cxn ang="0">
                  <a:pos x="16" y="0"/>
                </a:cxn>
                <a:cxn ang="0">
                  <a:pos x="16" y="980"/>
                </a:cxn>
                <a:cxn ang="0">
                  <a:pos x="16" y="980"/>
                </a:cxn>
              </a:cxnLst>
              <a:rect l="0" t="0" r="r" b="b"/>
              <a:pathLst>
                <a:path w="17" h="981">
                  <a:moveTo>
                    <a:pt x="16" y="980"/>
                  </a:moveTo>
                  <a:lnTo>
                    <a:pt x="0" y="980"/>
                  </a:lnTo>
                  <a:lnTo>
                    <a:pt x="0" y="0"/>
                  </a:lnTo>
                  <a:lnTo>
                    <a:pt x="16" y="0"/>
                  </a:lnTo>
                  <a:lnTo>
                    <a:pt x="16" y="980"/>
                  </a:lnTo>
                  <a:lnTo>
                    <a:pt x="16" y="98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75848" name="Freeform 72"/>
            <p:cNvSpPr>
              <a:spLocks/>
            </p:cNvSpPr>
            <p:nvPr/>
          </p:nvSpPr>
          <p:spPr bwMode="auto">
            <a:xfrm>
              <a:off x="4414" y="1264"/>
              <a:ext cx="989" cy="944"/>
            </a:xfrm>
            <a:custGeom>
              <a:avLst/>
              <a:gdLst/>
              <a:ahLst/>
              <a:cxnLst>
                <a:cxn ang="0">
                  <a:pos x="0" y="0"/>
                </a:cxn>
                <a:cxn ang="0">
                  <a:pos x="909" y="0"/>
                </a:cxn>
                <a:cxn ang="0">
                  <a:pos x="909" y="910"/>
                </a:cxn>
                <a:cxn ang="0">
                  <a:pos x="0" y="910"/>
                </a:cxn>
                <a:cxn ang="0">
                  <a:pos x="0" y="0"/>
                </a:cxn>
              </a:cxnLst>
              <a:rect l="0" t="0" r="r" b="b"/>
              <a:pathLst>
                <a:path w="910" h="911">
                  <a:moveTo>
                    <a:pt x="0" y="0"/>
                  </a:moveTo>
                  <a:lnTo>
                    <a:pt x="909" y="0"/>
                  </a:lnTo>
                  <a:lnTo>
                    <a:pt x="909" y="910"/>
                  </a:lnTo>
                  <a:lnTo>
                    <a:pt x="0" y="910"/>
                  </a:lnTo>
                  <a:lnTo>
                    <a:pt x="0" y="0"/>
                  </a:lnTo>
                </a:path>
              </a:pathLst>
            </a:custGeom>
            <a:noFill/>
            <a:ln w="12700" cap="rnd" cmpd="sng">
              <a:solidFill>
                <a:srgbClr val="000000"/>
              </a:solidFill>
              <a:prstDash val="solid"/>
              <a:round/>
              <a:headEnd/>
              <a:tailEnd/>
            </a:ln>
            <a:effectLst/>
          </p:spPr>
          <p:txBody>
            <a:bodyPr/>
            <a:lstStyle/>
            <a:p>
              <a:endParaRPr lang="en-US"/>
            </a:p>
          </p:txBody>
        </p:sp>
        <p:sp>
          <p:nvSpPr>
            <p:cNvPr id="75849" name="Freeform 73"/>
            <p:cNvSpPr>
              <a:spLocks/>
            </p:cNvSpPr>
            <p:nvPr/>
          </p:nvSpPr>
          <p:spPr bwMode="auto">
            <a:xfrm>
              <a:off x="4442" y="1290"/>
              <a:ext cx="322" cy="217"/>
            </a:xfrm>
            <a:custGeom>
              <a:avLst/>
              <a:gdLst/>
              <a:ahLst/>
              <a:cxnLst>
                <a:cxn ang="0">
                  <a:pos x="0" y="0"/>
                </a:cxn>
                <a:cxn ang="0">
                  <a:pos x="296" y="0"/>
                </a:cxn>
                <a:cxn ang="0">
                  <a:pos x="296" y="209"/>
                </a:cxn>
                <a:cxn ang="0">
                  <a:pos x="0" y="209"/>
                </a:cxn>
                <a:cxn ang="0">
                  <a:pos x="0" y="0"/>
                </a:cxn>
              </a:cxnLst>
              <a:rect l="0" t="0" r="r" b="b"/>
              <a:pathLst>
                <a:path w="297" h="210">
                  <a:moveTo>
                    <a:pt x="0" y="0"/>
                  </a:moveTo>
                  <a:lnTo>
                    <a:pt x="296" y="0"/>
                  </a:lnTo>
                  <a:lnTo>
                    <a:pt x="296" y="209"/>
                  </a:lnTo>
                  <a:lnTo>
                    <a:pt x="0" y="209"/>
                  </a:lnTo>
                  <a:lnTo>
                    <a:pt x="0" y="0"/>
                  </a:lnTo>
                </a:path>
              </a:pathLst>
            </a:custGeom>
            <a:solidFill>
              <a:schemeClr val="bg2"/>
            </a:solidFill>
            <a:ln w="12700" cap="rnd" cmpd="sng">
              <a:solidFill>
                <a:srgbClr val="000000"/>
              </a:solidFill>
              <a:prstDash val="solid"/>
              <a:round/>
              <a:headEnd/>
              <a:tailEnd/>
            </a:ln>
            <a:effectLst/>
          </p:spPr>
          <p:txBody>
            <a:bodyPr/>
            <a:lstStyle/>
            <a:p>
              <a:endParaRPr lang="en-US"/>
            </a:p>
          </p:txBody>
        </p:sp>
        <p:sp>
          <p:nvSpPr>
            <p:cNvPr id="75850" name="Freeform 74"/>
            <p:cNvSpPr>
              <a:spLocks/>
            </p:cNvSpPr>
            <p:nvPr/>
          </p:nvSpPr>
          <p:spPr bwMode="auto">
            <a:xfrm>
              <a:off x="4442" y="1532"/>
              <a:ext cx="322" cy="651"/>
            </a:xfrm>
            <a:custGeom>
              <a:avLst/>
              <a:gdLst/>
              <a:ahLst/>
              <a:cxnLst>
                <a:cxn ang="0">
                  <a:pos x="0" y="0"/>
                </a:cxn>
                <a:cxn ang="0">
                  <a:pos x="296" y="0"/>
                </a:cxn>
                <a:cxn ang="0">
                  <a:pos x="296" y="626"/>
                </a:cxn>
                <a:cxn ang="0">
                  <a:pos x="0" y="626"/>
                </a:cxn>
                <a:cxn ang="0">
                  <a:pos x="0" y="0"/>
                </a:cxn>
              </a:cxnLst>
              <a:rect l="0" t="0" r="r" b="b"/>
              <a:pathLst>
                <a:path w="297" h="627">
                  <a:moveTo>
                    <a:pt x="0" y="0"/>
                  </a:moveTo>
                  <a:lnTo>
                    <a:pt x="296" y="0"/>
                  </a:lnTo>
                  <a:lnTo>
                    <a:pt x="296" y="626"/>
                  </a:lnTo>
                  <a:lnTo>
                    <a:pt x="0" y="626"/>
                  </a:lnTo>
                  <a:lnTo>
                    <a:pt x="0" y="0"/>
                  </a:lnTo>
                </a:path>
              </a:pathLst>
            </a:custGeom>
            <a:solidFill>
              <a:schemeClr val="bg2"/>
            </a:solidFill>
            <a:ln w="12700" cap="rnd" cmpd="sng">
              <a:solidFill>
                <a:srgbClr val="000000"/>
              </a:solidFill>
              <a:prstDash val="solid"/>
              <a:round/>
              <a:headEnd/>
              <a:tailEnd/>
            </a:ln>
            <a:effectLst/>
          </p:spPr>
          <p:txBody>
            <a:bodyPr/>
            <a:lstStyle/>
            <a:p>
              <a:endParaRPr lang="en-US"/>
            </a:p>
          </p:txBody>
        </p:sp>
        <p:sp>
          <p:nvSpPr>
            <p:cNvPr id="75851" name="Freeform 75"/>
            <p:cNvSpPr>
              <a:spLocks/>
            </p:cNvSpPr>
            <p:nvPr/>
          </p:nvSpPr>
          <p:spPr bwMode="auto">
            <a:xfrm>
              <a:off x="4797" y="1290"/>
              <a:ext cx="283" cy="288"/>
            </a:xfrm>
            <a:custGeom>
              <a:avLst/>
              <a:gdLst/>
              <a:ahLst/>
              <a:cxnLst>
                <a:cxn ang="0">
                  <a:pos x="0" y="0"/>
                </a:cxn>
                <a:cxn ang="0">
                  <a:pos x="259" y="0"/>
                </a:cxn>
                <a:cxn ang="0">
                  <a:pos x="259" y="277"/>
                </a:cxn>
                <a:cxn ang="0">
                  <a:pos x="0" y="277"/>
                </a:cxn>
                <a:cxn ang="0">
                  <a:pos x="0" y="0"/>
                </a:cxn>
              </a:cxnLst>
              <a:rect l="0" t="0" r="r" b="b"/>
              <a:pathLst>
                <a:path w="260" h="278">
                  <a:moveTo>
                    <a:pt x="0" y="0"/>
                  </a:moveTo>
                  <a:lnTo>
                    <a:pt x="259" y="0"/>
                  </a:lnTo>
                  <a:lnTo>
                    <a:pt x="259" y="277"/>
                  </a:lnTo>
                  <a:lnTo>
                    <a:pt x="0" y="277"/>
                  </a:lnTo>
                  <a:lnTo>
                    <a:pt x="0" y="0"/>
                  </a:lnTo>
                </a:path>
              </a:pathLst>
            </a:custGeom>
            <a:solidFill>
              <a:schemeClr val="bg1"/>
            </a:solidFill>
            <a:ln w="12700" cap="rnd" cmpd="sng">
              <a:solidFill>
                <a:srgbClr val="000000"/>
              </a:solidFill>
              <a:prstDash val="solid"/>
              <a:round/>
              <a:headEnd/>
              <a:tailEnd/>
            </a:ln>
            <a:effectLst/>
          </p:spPr>
          <p:txBody>
            <a:bodyPr/>
            <a:lstStyle/>
            <a:p>
              <a:endParaRPr lang="en-US"/>
            </a:p>
          </p:txBody>
        </p:sp>
        <p:sp>
          <p:nvSpPr>
            <p:cNvPr id="75852" name="Freeform 76"/>
            <p:cNvSpPr>
              <a:spLocks/>
            </p:cNvSpPr>
            <p:nvPr/>
          </p:nvSpPr>
          <p:spPr bwMode="auto">
            <a:xfrm>
              <a:off x="5109" y="1287"/>
              <a:ext cx="269" cy="188"/>
            </a:xfrm>
            <a:custGeom>
              <a:avLst/>
              <a:gdLst/>
              <a:ahLst/>
              <a:cxnLst>
                <a:cxn ang="0">
                  <a:pos x="0" y="0"/>
                </a:cxn>
                <a:cxn ang="0">
                  <a:pos x="247" y="0"/>
                </a:cxn>
                <a:cxn ang="0">
                  <a:pos x="247" y="181"/>
                </a:cxn>
                <a:cxn ang="0">
                  <a:pos x="0" y="181"/>
                </a:cxn>
                <a:cxn ang="0">
                  <a:pos x="0" y="0"/>
                </a:cxn>
              </a:cxnLst>
              <a:rect l="0" t="0" r="r" b="b"/>
              <a:pathLst>
                <a:path w="248" h="182">
                  <a:moveTo>
                    <a:pt x="0" y="0"/>
                  </a:moveTo>
                  <a:lnTo>
                    <a:pt x="247" y="0"/>
                  </a:lnTo>
                  <a:lnTo>
                    <a:pt x="247" y="181"/>
                  </a:lnTo>
                  <a:lnTo>
                    <a:pt x="0" y="181"/>
                  </a:lnTo>
                  <a:lnTo>
                    <a:pt x="0" y="0"/>
                  </a:lnTo>
                </a:path>
              </a:pathLst>
            </a:custGeom>
            <a:solidFill>
              <a:schemeClr val="hlink"/>
            </a:solidFill>
            <a:ln w="12700" cap="rnd" cmpd="sng">
              <a:solidFill>
                <a:srgbClr val="000000"/>
              </a:solidFill>
              <a:prstDash val="solid"/>
              <a:round/>
              <a:headEnd/>
              <a:tailEnd/>
            </a:ln>
            <a:effectLst/>
          </p:spPr>
          <p:txBody>
            <a:bodyPr/>
            <a:lstStyle/>
            <a:p>
              <a:endParaRPr lang="en-US"/>
            </a:p>
          </p:txBody>
        </p:sp>
        <p:sp>
          <p:nvSpPr>
            <p:cNvPr id="75853" name="Freeform 77"/>
            <p:cNvSpPr>
              <a:spLocks/>
            </p:cNvSpPr>
            <p:nvPr/>
          </p:nvSpPr>
          <p:spPr bwMode="auto">
            <a:xfrm>
              <a:off x="4797" y="1499"/>
              <a:ext cx="581" cy="685"/>
            </a:xfrm>
            <a:custGeom>
              <a:avLst/>
              <a:gdLst/>
              <a:ahLst/>
              <a:cxnLst>
                <a:cxn ang="0">
                  <a:pos x="534" y="0"/>
                </a:cxn>
                <a:cxn ang="0">
                  <a:pos x="287" y="0"/>
                </a:cxn>
                <a:cxn ang="0">
                  <a:pos x="287" y="98"/>
                </a:cxn>
                <a:cxn ang="0">
                  <a:pos x="0" y="98"/>
                </a:cxn>
                <a:cxn ang="0">
                  <a:pos x="0" y="659"/>
                </a:cxn>
                <a:cxn ang="0">
                  <a:pos x="534" y="659"/>
                </a:cxn>
                <a:cxn ang="0">
                  <a:pos x="534" y="0"/>
                </a:cxn>
              </a:cxnLst>
              <a:rect l="0" t="0" r="r" b="b"/>
              <a:pathLst>
                <a:path w="535" h="660">
                  <a:moveTo>
                    <a:pt x="534" y="0"/>
                  </a:moveTo>
                  <a:lnTo>
                    <a:pt x="287" y="0"/>
                  </a:lnTo>
                  <a:lnTo>
                    <a:pt x="287" y="98"/>
                  </a:lnTo>
                  <a:lnTo>
                    <a:pt x="0" y="98"/>
                  </a:lnTo>
                  <a:lnTo>
                    <a:pt x="0" y="659"/>
                  </a:lnTo>
                  <a:lnTo>
                    <a:pt x="534" y="659"/>
                  </a:lnTo>
                  <a:lnTo>
                    <a:pt x="534" y="0"/>
                  </a:lnTo>
                </a:path>
              </a:pathLst>
            </a:custGeom>
            <a:solidFill>
              <a:schemeClr val="hlink"/>
            </a:solidFill>
            <a:ln w="12700" cap="rnd" cmpd="sng">
              <a:solidFill>
                <a:srgbClr val="000000"/>
              </a:solidFill>
              <a:prstDash val="solid"/>
              <a:round/>
              <a:headEnd/>
              <a:tailEnd/>
            </a:ln>
            <a:effectLst/>
          </p:spPr>
          <p:txBody>
            <a:bodyPr/>
            <a:lstStyle/>
            <a:p>
              <a:endParaRPr lang="en-US"/>
            </a:p>
          </p:txBody>
        </p:sp>
        <p:sp>
          <p:nvSpPr>
            <p:cNvPr id="75854" name="Rectangle 78"/>
            <p:cNvSpPr>
              <a:spLocks noChangeArrowheads="1"/>
            </p:cNvSpPr>
            <p:nvPr/>
          </p:nvSpPr>
          <p:spPr bwMode="auto">
            <a:xfrm>
              <a:off x="4748" y="1625"/>
              <a:ext cx="591" cy="218"/>
            </a:xfrm>
            <a:prstGeom prst="rect">
              <a:avLst/>
            </a:prstGeom>
            <a:noFill/>
            <a:ln w="9525">
              <a:noFill/>
              <a:miter lim="800000"/>
              <a:headEnd/>
              <a:tailEnd/>
            </a:ln>
            <a:effectLst/>
          </p:spPr>
          <p:txBody>
            <a:bodyPr wrap="none" lIns="92075" tIns="46038" rIns="92075" bIns="46038">
              <a:spAutoFit/>
            </a:bodyPr>
            <a:lstStyle/>
            <a:p>
              <a:pPr algn="ctr" eaLnBrk="1" hangingPunct="1">
                <a:spcBef>
                  <a:spcPct val="20000"/>
                </a:spcBef>
                <a:buClr>
                  <a:schemeClr val="accent2"/>
                </a:buClr>
                <a:buSzPct val="80000"/>
                <a:buFont typeface="Wingdings" pitchFamily="2" charset="2"/>
                <a:buNone/>
              </a:pPr>
              <a:r>
                <a:rPr lang="en-US" sz="1400" b="1">
                  <a:solidFill>
                    <a:srgbClr val="000000"/>
                  </a:solidFill>
                  <a:latin typeface="Arial" charset="0"/>
                </a:rPr>
                <a:t>Control</a:t>
              </a:r>
              <a:endParaRPr lang="en-US" sz="2400" b="1">
                <a:latin typeface="Times New Roman" pitchFamily="18" charset="0"/>
              </a:endParaRPr>
            </a:p>
          </p:txBody>
        </p:sp>
        <p:sp>
          <p:nvSpPr>
            <p:cNvPr id="75855" name="Rectangle 79"/>
            <p:cNvSpPr>
              <a:spLocks noChangeArrowheads="1"/>
            </p:cNvSpPr>
            <p:nvPr/>
          </p:nvSpPr>
          <p:spPr bwMode="auto">
            <a:xfrm>
              <a:off x="4778" y="1759"/>
              <a:ext cx="384" cy="218"/>
            </a:xfrm>
            <a:prstGeom prst="rect">
              <a:avLst/>
            </a:prstGeom>
            <a:noFill/>
            <a:ln w="9525">
              <a:noFill/>
              <a:miter lim="800000"/>
              <a:headEnd/>
              <a:tailEnd/>
            </a:ln>
            <a:effectLst/>
          </p:spPr>
          <p:txBody>
            <a:bodyPr wrap="none" lIns="92075" tIns="46038" rIns="92075" bIns="46038">
              <a:spAutoFit/>
            </a:bodyPr>
            <a:lstStyle/>
            <a:p>
              <a:pPr algn="ctr" eaLnBrk="1" hangingPunct="1">
                <a:spcBef>
                  <a:spcPct val="20000"/>
                </a:spcBef>
                <a:buClr>
                  <a:schemeClr val="accent2"/>
                </a:buClr>
                <a:buSzPct val="80000"/>
                <a:buFont typeface="Wingdings" pitchFamily="2" charset="2"/>
                <a:buNone/>
              </a:pPr>
              <a:r>
                <a:rPr lang="en-US" sz="1400" b="1">
                  <a:solidFill>
                    <a:srgbClr val="000000"/>
                  </a:solidFill>
                  <a:latin typeface="Arial" charset="0"/>
                </a:rPr>
                <a:t>Unit</a:t>
              </a:r>
              <a:endParaRPr lang="en-US" sz="2400" b="1">
                <a:latin typeface="Times New Roman" pitchFamily="18" charset="0"/>
              </a:endParaRPr>
            </a:p>
          </p:txBody>
        </p:sp>
        <p:sp>
          <p:nvSpPr>
            <p:cNvPr id="75856" name="Rectangle 80"/>
            <p:cNvSpPr>
              <a:spLocks noChangeArrowheads="1"/>
            </p:cNvSpPr>
            <p:nvPr/>
          </p:nvSpPr>
          <p:spPr bwMode="auto">
            <a:xfrm>
              <a:off x="5064" y="1304"/>
              <a:ext cx="384" cy="175"/>
            </a:xfrm>
            <a:prstGeom prst="rect">
              <a:avLst/>
            </a:prstGeom>
            <a:noFill/>
            <a:ln w="9525">
              <a:noFill/>
              <a:miter lim="800000"/>
              <a:headEnd/>
              <a:tailEnd/>
            </a:ln>
            <a:effectLst/>
          </p:spPr>
          <p:txBody>
            <a:bodyPr wrap="none" lIns="92075" tIns="46038" rIns="92075" bIns="46038">
              <a:spAutoFit/>
            </a:bodyPr>
            <a:lstStyle/>
            <a:p>
              <a:pPr algn="ctr" eaLnBrk="1" hangingPunct="1">
                <a:spcBef>
                  <a:spcPct val="20000"/>
                </a:spcBef>
                <a:buClr>
                  <a:schemeClr val="accent2"/>
                </a:buClr>
                <a:buSzPct val="80000"/>
                <a:buFont typeface="Wingdings" pitchFamily="2" charset="2"/>
                <a:buNone/>
              </a:pPr>
              <a:r>
                <a:rPr lang="en-US" sz="1000" b="1">
                  <a:solidFill>
                    <a:srgbClr val="000000"/>
                  </a:solidFill>
                  <a:latin typeface="Arial" charset="0"/>
                </a:rPr>
                <a:t>Clock</a:t>
              </a:r>
              <a:endParaRPr lang="en-US" sz="2400" b="1">
                <a:latin typeface="Arial" charset="0"/>
              </a:endParaRPr>
            </a:p>
          </p:txBody>
        </p:sp>
        <p:sp>
          <p:nvSpPr>
            <p:cNvPr id="75857" name="Rectangle 81"/>
            <p:cNvSpPr>
              <a:spLocks noChangeArrowheads="1"/>
            </p:cNvSpPr>
            <p:nvPr/>
          </p:nvSpPr>
          <p:spPr bwMode="auto">
            <a:xfrm>
              <a:off x="4372" y="1542"/>
              <a:ext cx="434" cy="218"/>
            </a:xfrm>
            <a:prstGeom prst="rect">
              <a:avLst/>
            </a:prstGeom>
            <a:noFill/>
            <a:ln w="9525">
              <a:noFill/>
              <a:miter lim="800000"/>
              <a:headEnd/>
              <a:tailEnd/>
            </a:ln>
            <a:effectLst/>
          </p:spPr>
          <p:txBody>
            <a:bodyPr wrap="none" lIns="92075" tIns="46038" rIns="92075" bIns="46038">
              <a:spAutoFit/>
            </a:bodyPr>
            <a:lstStyle/>
            <a:p>
              <a:pPr algn="ctr" eaLnBrk="1" hangingPunct="1">
                <a:spcBef>
                  <a:spcPct val="20000"/>
                </a:spcBef>
                <a:buClr>
                  <a:schemeClr val="accent2"/>
                </a:buClr>
                <a:buSzPct val="80000"/>
                <a:buFont typeface="Wingdings" pitchFamily="2" charset="2"/>
                <a:buNone/>
              </a:pPr>
              <a:r>
                <a:rPr lang="en-US" sz="1400" b="1">
                  <a:solidFill>
                    <a:srgbClr val="000000"/>
                  </a:solidFill>
                  <a:latin typeface="Arial" charset="0"/>
                </a:rPr>
                <a:t>ROM</a:t>
              </a:r>
              <a:endParaRPr lang="en-US" sz="2400" b="1">
                <a:latin typeface="Times New Roman" pitchFamily="18" charset="0"/>
              </a:endParaRPr>
            </a:p>
          </p:txBody>
        </p:sp>
        <p:sp>
          <p:nvSpPr>
            <p:cNvPr id="75858" name="Line 82"/>
            <p:cNvSpPr>
              <a:spLocks noChangeShapeType="1"/>
            </p:cNvSpPr>
            <p:nvPr/>
          </p:nvSpPr>
          <p:spPr bwMode="auto">
            <a:xfrm flipH="1">
              <a:off x="4660" y="2675"/>
              <a:ext cx="4" cy="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5859" name="Line 83"/>
            <p:cNvSpPr>
              <a:spLocks noChangeShapeType="1"/>
            </p:cNvSpPr>
            <p:nvPr/>
          </p:nvSpPr>
          <p:spPr bwMode="auto">
            <a:xfrm>
              <a:off x="4626" y="2390"/>
              <a:ext cx="5" cy="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5860" name="Line 84"/>
            <p:cNvSpPr>
              <a:spLocks noChangeShapeType="1"/>
            </p:cNvSpPr>
            <p:nvPr/>
          </p:nvSpPr>
          <p:spPr bwMode="auto">
            <a:xfrm flipV="1">
              <a:off x="4662" y="2668"/>
              <a:ext cx="0" cy="7"/>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5861" name="Line 85"/>
            <p:cNvSpPr>
              <a:spLocks noChangeShapeType="1"/>
            </p:cNvSpPr>
            <p:nvPr/>
          </p:nvSpPr>
          <p:spPr bwMode="auto">
            <a:xfrm flipV="1">
              <a:off x="4658" y="2631"/>
              <a:ext cx="0" cy="9"/>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5862" name="Line 86"/>
            <p:cNvSpPr>
              <a:spLocks noChangeShapeType="1"/>
            </p:cNvSpPr>
            <p:nvPr/>
          </p:nvSpPr>
          <p:spPr bwMode="auto">
            <a:xfrm flipV="1">
              <a:off x="4655" y="2593"/>
              <a:ext cx="0" cy="1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5863" name="Line 87"/>
            <p:cNvSpPr>
              <a:spLocks noChangeShapeType="1"/>
            </p:cNvSpPr>
            <p:nvPr/>
          </p:nvSpPr>
          <p:spPr bwMode="auto">
            <a:xfrm flipH="1" flipV="1">
              <a:off x="4648" y="2556"/>
              <a:ext cx="2" cy="9"/>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5864" name="Line 88"/>
            <p:cNvSpPr>
              <a:spLocks noChangeShapeType="1"/>
            </p:cNvSpPr>
            <p:nvPr/>
          </p:nvSpPr>
          <p:spPr bwMode="auto">
            <a:xfrm flipH="1" flipV="1">
              <a:off x="4645" y="2519"/>
              <a:ext cx="1" cy="9"/>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5865" name="Line 89"/>
            <p:cNvSpPr>
              <a:spLocks noChangeShapeType="1"/>
            </p:cNvSpPr>
            <p:nvPr/>
          </p:nvSpPr>
          <p:spPr bwMode="auto">
            <a:xfrm flipV="1">
              <a:off x="4641" y="2481"/>
              <a:ext cx="0" cy="1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5866" name="Line 90"/>
            <p:cNvSpPr>
              <a:spLocks noChangeShapeType="1"/>
            </p:cNvSpPr>
            <p:nvPr/>
          </p:nvSpPr>
          <p:spPr bwMode="auto">
            <a:xfrm flipV="1">
              <a:off x="4636" y="2444"/>
              <a:ext cx="0" cy="9"/>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5867" name="Line 91"/>
            <p:cNvSpPr>
              <a:spLocks noChangeShapeType="1"/>
            </p:cNvSpPr>
            <p:nvPr/>
          </p:nvSpPr>
          <p:spPr bwMode="auto">
            <a:xfrm flipH="1" flipV="1">
              <a:off x="4631" y="2407"/>
              <a:ext cx="2" cy="9"/>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5868" name="Line 92"/>
            <p:cNvSpPr>
              <a:spLocks noChangeShapeType="1"/>
            </p:cNvSpPr>
            <p:nvPr/>
          </p:nvSpPr>
          <p:spPr bwMode="auto">
            <a:xfrm flipV="1">
              <a:off x="4885" y="2689"/>
              <a:ext cx="0" cy="3"/>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5869" name="Line 93"/>
            <p:cNvSpPr>
              <a:spLocks noChangeShapeType="1"/>
            </p:cNvSpPr>
            <p:nvPr/>
          </p:nvSpPr>
          <p:spPr bwMode="auto">
            <a:xfrm>
              <a:off x="5445" y="2409"/>
              <a:ext cx="0" cy="4"/>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5870" name="Line 94"/>
            <p:cNvSpPr>
              <a:spLocks noChangeShapeType="1"/>
            </p:cNvSpPr>
            <p:nvPr/>
          </p:nvSpPr>
          <p:spPr bwMode="auto">
            <a:xfrm flipV="1">
              <a:off x="4885" y="2687"/>
              <a:ext cx="8" cy="3"/>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5871" name="Line 95"/>
            <p:cNvSpPr>
              <a:spLocks noChangeShapeType="1"/>
            </p:cNvSpPr>
            <p:nvPr/>
          </p:nvSpPr>
          <p:spPr bwMode="auto">
            <a:xfrm flipV="1">
              <a:off x="4918" y="2670"/>
              <a:ext cx="9" cy="3"/>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5872" name="Line 96"/>
            <p:cNvSpPr>
              <a:spLocks noChangeShapeType="1"/>
            </p:cNvSpPr>
            <p:nvPr/>
          </p:nvSpPr>
          <p:spPr bwMode="auto">
            <a:xfrm flipV="1">
              <a:off x="4953" y="2652"/>
              <a:ext cx="8" cy="4"/>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5873" name="Line 97"/>
            <p:cNvSpPr>
              <a:spLocks noChangeShapeType="1"/>
            </p:cNvSpPr>
            <p:nvPr/>
          </p:nvSpPr>
          <p:spPr bwMode="auto">
            <a:xfrm flipV="1">
              <a:off x="4988" y="2635"/>
              <a:ext cx="8" cy="5"/>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5874" name="Line 98"/>
            <p:cNvSpPr>
              <a:spLocks noChangeShapeType="1"/>
            </p:cNvSpPr>
            <p:nvPr/>
          </p:nvSpPr>
          <p:spPr bwMode="auto">
            <a:xfrm flipV="1">
              <a:off x="5021" y="2617"/>
              <a:ext cx="10" cy="4"/>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5875" name="Line 99"/>
            <p:cNvSpPr>
              <a:spLocks noChangeShapeType="1"/>
            </p:cNvSpPr>
            <p:nvPr/>
          </p:nvSpPr>
          <p:spPr bwMode="auto">
            <a:xfrm flipV="1">
              <a:off x="5057" y="2600"/>
              <a:ext cx="9" cy="5"/>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5876" name="Line 100"/>
            <p:cNvSpPr>
              <a:spLocks noChangeShapeType="1"/>
            </p:cNvSpPr>
            <p:nvPr/>
          </p:nvSpPr>
          <p:spPr bwMode="auto">
            <a:xfrm flipV="1">
              <a:off x="5091" y="2584"/>
              <a:ext cx="8" cy="4"/>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5877" name="Line 101"/>
            <p:cNvSpPr>
              <a:spLocks noChangeShapeType="1"/>
            </p:cNvSpPr>
            <p:nvPr/>
          </p:nvSpPr>
          <p:spPr bwMode="auto">
            <a:xfrm flipV="1">
              <a:off x="5126" y="2565"/>
              <a:ext cx="9" cy="5"/>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5878" name="Line 102"/>
            <p:cNvSpPr>
              <a:spLocks noChangeShapeType="1"/>
            </p:cNvSpPr>
            <p:nvPr/>
          </p:nvSpPr>
          <p:spPr bwMode="auto">
            <a:xfrm flipV="1">
              <a:off x="5160" y="2549"/>
              <a:ext cx="10" cy="3"/>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5879" name="Line 103"/>
            <p:cNvSpPr>
              <a:spLocks noChangeShapeType="1"/>
            </p:cNvSpPr>
            <p:nvPr/>
          </p:nvSpPr>
          <p:spPr bwMode="auto">
            <a:xfrm flipV="1">
              <a:off x="5195" y="2532"/>
              <a:ext cx="8" cy="3"/>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5880" name="Line 104"/>
            <p:cNvSpPr>
              <a:spLocks noChangeShapeType="1"/>
            </p:cNvSpPr>
            <p:nvPr/>
          </p:nvSpPr>
          <p:spPr bwMode="auto">
            <a:xfrm flipV="1">
              <a:off x="5231" y="2514"/>
              <a:ext cx="7" cy="5"/>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5881" name="Line 105"/>
            <p:cNvSpPr>
              <a:spLocks noChangeShapeType="1"/>
            </p:cNvSpPr>
            <p:nvPr/>
          </p:nvSpPr>
          <p:spPr bwMode="auto">
            <a:xfrm flipV="1">
              <a:off x="5263" y="2496"/>
              <a:ext cx="10" cy="6"/>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5882" name="Line 106"/>
            <p:cNvSpPr>
              <a:spLocks noChangeShapeType="1"/>
            </p:cNvSpPr>
            <p:nvPr/>
          </p:nvSpPr>
          <p:spPr bwMode="auto">
            <a:xfrm flipV="1">
              <a:off x="5299" y="2479"/>
              <a:ext cx="10" cy="4"/>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5883" name="Line 107"/>
            <p:cNvSpPr>
              <a:spLocks noChangeShapeType="1"/>
            </p:cNvSpPr>
            <p:nvPr/>
          </p:nvSpPr>
          <p:spPr bwMode="auto">
            <a:xfrm flipV="1">
              <a:off x="5334" y="2463"/>
              <a:ext cx="7" cy="4"/>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5884" name="Line 108"/>
            <p:cNvSpPr>
              <a:spLocks noChangeShapeType="1"/>
            </p:cNvSpPr>
            <p:nvPr/>
          </p:nvSpPr>
          <p:spPr bwMode="auto">
            <a:xfrm flipV="1">
              <a:off x="5369" y="2444"/>
              <a:ext cx="8" cy="6"/>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5885" name="Line 109"/>
            <p:cNvSpPr>
              <a:spLocks noChangeShapeType="1"/>
            </p:cNvSpPr>
            <p:nvPr/>
          </p:nvSpPr>
          <p:spPr bwMode="auto">
            <a:xfrm flipV="1">
              <a:off x="5402" y="2427"/>
              <a:ext cx="10" cy="5"/>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5886" name="Line 110"/>
            <p:cNvSpPr>
              <a:spLocks noChangeShapeType="1"/>
            </p:cNvSpPr>
            <p:nvPr/>
          </p:nvSpPr>
          <p:spPr bwMode="auto">
            <a:xfrm flipV="1">
              <a:off x="5437" y="2411"/>
              <a:ext cx="8" cy="3"/>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5887" name="Line 111"/>
            <p:cNvSpPr>
              <a:spLocks noChangeShapeType="1"/>
            </p:cNvSpPr>
            <p:nvPr/>
          </p:nvSpPr>
          <p:spPr bwMode="auto">
            <a:xfrm flipH="1">
              <a:off x="4569" y="2684"/>
              <a:ext cx="3" cy="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5888" name="Line 112"/>
            <p:cNvSpPr>
              <a:spLocks noChangeShapeType="1"/>
            </p:cNvSpPr>
            <p:nvPr/>
          </p:nvSpPr>
          <p:spPr bwMode="auto">
            <a:xfrm>
              <a:off x="4320" y="2390"/>
              <a:ext cx="4" cy="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5889" name="Line 113"/>
            <p:cNvSpPr>
              <a:spLocks noChangeShapeType="1"/>
            </p:cNvSpPr>
            <p:nvPr/>
          </p:nvSpPr>
          <p:spPr bwMode="auto">
            <a:xfrm flipH="1" flipV="1">
              <a:off x="4564" y="2679"/>
              <a:ext cx="6" cy="5"/>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5890" name="Line 114"/>
            <p:cNvSpPr>
              <a:spLocks noChangeShapeType="1"/>
            </p:cNvSpPr>
            <p:nvPr/>
          </p:nvSpPr>
          <p:spPr bwMode="auto">
            <a:xfrm flipH="1" flipV="1">
              <a:off x="4541" y="2649"/>
              <a:ext cx="6" cy="7"/>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5891" name="Line 115"/>
            <p:cNvSpPr>
              <a:spLocks noChangeShapeType="1"/>
            </p:cNvSpPr>
            <p:nvPr/>
          </p:nvSpPr>
          <p:spPr bwMode="auto">
            <a:xfrm flipH="1" flipV="1">
              <a:off x="4516" y="2619"/>
              <a:ext cx="5" cy="7"/>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5892" name="Line 116"/>
            <p:cNvSpPr>
              <a:spLocks noChangeShapeType="1"/>
            </p:cNvSpPr>
            <p:nvPr/>
          </p:nvSpPr>
          <p:spPr bwMode="auto">
            <a:xfrm flipH="1" flipV="1">
              <a:off x="4492" y="2591"/>
              <a:ext cx="6" cy="7"/>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5893" name="Line 117"/>
            <p:cNvSpPr>
              <a:spLocks noChangeShapeType="1"/>
            </p:cNvSpPr>
            <p:nvPr/>
          </p:nvSpPr>
          <p:spPr bwMode="auto">
            <a:xfrm flipH="1" flipV="1">
              <a:off x="4467" y="2561"/>
              <a:ext cx="5" cy="8"/>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5894" name="Line 118"/>
            <p:cNvSpPr>
              <a:spLocks noChangeShapeType="1"/>
            </p:cNvSpPr>
            <p:nvPr/>
          </p:nvSpPr>
          <p:spPr bwMode="auto">
            <a:xfrm flipH="1" flipV="1">
              <a:off x="4444" y="2533"/>
              <a:ext cx="5" cy="8"/>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5895" name="Line 119"/>
            <p:cNvSpPr>
              <a:spLocks noChangeShapeType="1"/>
            </p:cNvSpPr>
            <p:nvPr/>
          </p:nvSpPr>
          <p:spPr bwMode="auto">
            <a:xfrm flipH="1" flipV="1">
              <a:off x="4418" y="2504"/>
              <a:ext cx="6" cy="7"/>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5896" name="Line 120"/>
            <p:cNvSpPr>
              <a:spLocks noChangeShapeType="1"/>
            </p:cNvSpPr>
            <p:nvPr/>
          </p:nvSpPr>
          <p:spPr bwMode="auto">
            <a:xfrm flipH="1" flipV="1">
              <a:off x="4395" y="2474"/>
              <a:ext cx="5" cy="7"/>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5897" name="Line 121"/>
            <p:cNvSpPr>
              <a:spLocks noChangeShapeType="1"/>
            </p:cNvSpPr>
            <p:nvPr/>
          </p:nvSpPr>
          <p:spPr bwMode="auto">
            <a:xfrm flipH="1" flipV="1">
              <a:off x="4369" y="2446"/>
              <a:ext cx="6" cy="7"/>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5898" name="Line 122"/>
            <p:cNvSpPr>
              <a:spLocks noChangeShapeType="1"/>
            </p:cNvSpPr>
            <p:nvPr/>
          </p:nvSpPr>
          <p:spPr bwMode="auto">
            <a:xfrm flipH="1" flipV="1">
              <a:off x="4346" y="2416"/>
              <a:ext cx="5" cy="7"/>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5899" name="Line 123"/>
            <p:cNvSpPr>
              <a:spLocks noChangeShapeType="1"/>
            </p:cNvSpPr>
            <p:nvPr/>
          </p:nvSpPr>
          <p:spPr bwMode="auto">
            <a:xfrm flipH="1" flipV="1">
              <a:off x="4322" y="2390"/>
              <a:ext cx="4" cy="5"/>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5900" name="Line 124"/>
            <p:cNvSpPr>
              <a:spLocks noChangeShapeType="1"/>
            </p:cNvSpPr>
            <p:nvPr/>
          </p:nvSpPr>
          <p:spPr bwMode="auto">
            <a:xfrm flipH="1" flipV="1">
              <a:off x="4773" y="2670"/>
              <a:ext cx="4" cy="3"/>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5901" name="Line 125"/>
            <p:cNvSpPr>
              <a:spLocks noChangeShapeType="1"/>
            </p:cNvSpPr>
            <p:nvPr/>
          </p:nvSpPr>
          <p:spPr bwMode="auto">
            <a:xfrm>
              <a:off x="5052" y="2379"/>
              <a:ext cx="5" cy="4"/>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5902" name="Line 126"/>
            <p:cNvSpPr>
              <a:spLocks noChangeShapeType="1"/>
            </p:cNvSpPr>
            <p:nvPr/>
          </p:nvSpPr>
          <p:spPr bwMode="auto">
            <a:xfrm flipV="1">
              <a:off x="4775" y="2666"/>
              <a:ext cx="6" cy="5"/>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5903" name="Line 127"/>
            <p:cNvSpPr>
              <a:spLocks noChangeShapeType="1"/>
            </p:cNvSpPr>
            <p:nvPr/>
          </p:nvSpPr>
          <p:spPr bwMode="auto">
            <a:xfrm flipV="1">
              <a:off x="4800" y="2638"/>
              <a:ext cx="7" cy="7"/>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5904" name="Line 128"/>
            <p:cNvSpPr>
              <a:spLocks noChangeShapeType="1"/>
            </p:cNvSpPr>
            <p:nvPr/>
          </p:nvSpPr>
          <p:spPr bwMode="auto">
            <a:xfrm flipV="1">
              <a:off x="4829" y="2610"/>
              <a:ext cx="5" cy="7"/>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5905" name="Line 129"/>
            <p:cNvSpPr>
              <a:spLocks noChangeShapeType="1"/>
            </p:cNvSpPr>
            <p:nvPr/>
          </p:nvSpPr>
          <p:spPr bwMode="auto">
            <a:xfrm flipV="1">
              <a:off x="4854" y="2584"/>
              <a:ext cx="5" cy="5"/>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5906" name="Line 130"/>
            <p:cNvSpPr>
              <a:spLocks noChangeShapeType="1"/>
            </p:cNvSpPr>
            <p:nvPr/>
          </p:nvSpPr>
          <p:spPr bwMode="auto">
            <a:xfrm flipV="1">
              <a:off x="4881" y="2556"/>
              <a:ext cx="5" cy="7"/>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5907" name="Line 131"/>
            <p:cNvSpPr>
              <a:spLocks noChangeShapeType="1"/>
            </p:cNvSpPr>
            <p:nvPr/>
          </p:nvSpPr>
          <p:spPr bwMode="auto">
            <a:xfrm flipV="1">
              <a:off x="4906" y="2528"/>
              <a:ext cx="6" cy="7"/>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5908" name="Line 132"/>
            <p:cNvSpPr>
              <a:spLocks noChangeShapeType="1"/>
            </p:cNvSpPr>
            <p:nvPr/>
          </p:nvSpPr>
          <p:spPr bwMode="auto">
            <a:xfrm flipV="1">
              <a:off x="4934" y="2500"/>
              <a:ext cx="5" cy="7"/>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5909" name="Line 133"/>
            <p:cNvSpPr>
              <a:spLocks noChangeShapeType="1"/>
            </p:cNvSpPr>
            <p:nvPr/>
          </p:nvSpPr>
          <p:spPr bwMode="auto">
            <a:xfrm flipV="1">
              <a:off x="4959" y="2474"/>
              <a:ext cx="5" cy="5"/>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5910" name="Line 134"/>
            <p:cNvSpPr>
              <a:spLocks noChangeShapeType="1"/>
            </p:cNvSpPr>
            <p:nvPr/>
          </p:nvSpPr>
          <p:spPr bwMode="auto">
            <a:xfrm flipV="1">
              <a:off x="4986" y="2446"/>
              <a:ext cx="6" cy="7"/>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5911" name="Line 135"/>
            <p:cNvSpPr>
              <a:spLocks noChangeShapeType="1"/>
            </p:cNvSpPr>
            <p:nvPr/>
          </p:nvSpPr>
          <p:spPr bwMode="auto">
            <a:xfrm flipV="1">
              <a:off x="5011" y="2418"/>
              <a:ext cx="9" cy="7"/>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5912" name="Line 136"/>
            <p:cNvSpPr>
              <a:spLocks noChangeShapeType="1"/>
            </p:cNvSpPr>
            <p:nvPr/>
          </p:nvSpPr>
          <p:spPr bwMode="auto">
            <a:xfrm flipV="1">
              <a:off x="5039" y="2390"/>
              <a:ext cx="6" cy="7"/>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75913" name="Rectangle 137"/>
            <p:cNvSpPr>
              <a:spLocks noChangeArrowheads="1"/>
            </p:cNvSpPr>
            <p:nvPr/>
          </p:nvSpPr>
          <p:spPr bwMode="auto">
            <a:xfrm>
              <a:off x="4723" y="1323"/>
              <a:ext cx="399" cy="218"/>
            </a:xfrm>
            <a:prstGeom prst="rect">
              <a:avLst/>
            </a:prstGeom>
            <a:noFill/>
            <a:ln w="9525">
              <a:noFill/>
              <a:miter lim="800000"/>
              <a:headEnd/>
              <a:tailEnd/>
            </a:ln>
            <a:effectLst/>
          </p:spPr>
          <p:txBody>
            <a:bodyPr wrap="none" lIns="92075" tIns="46038" rIns="92075" bIns="46038">
              <a:spAutoFit/>
            </a:bodyPr>
            <a:lstStyle/>
            <a:p>
              <a:pPr algn="ctr" eaLnBrk="1" hangingPunct="1">
                <a:spcBef>
                  <a:spcPct val="20000"/>
                </a:spcBef>
                <a:buClr>
                  <a:schemeClr val="accent2"/>
                </a:buClr>
                <a:buSzPct val="80000"/>
                <a:buFont typeface="Wingdings" pitchFamily="2" charset="2"/>
                <a:buNone/>
              </a:pPr>
              <a:r>
                <a:rPr lang="en-US" sz="1400" b="1">
                  <a:latin typeface="Arial" charset="0"/>
                </a:rPr>
                <a:t>ALU</a:t>
              </a:r>
              <a:endParaRPr lang="en-US" sz="2400" b="1">
                <a:latin typeface="Times New Roman" pitchFamily="18" charset="0"/>
              </a:endParaRPr>
            </a:p>
          </p:txBody>
        </p:sp>
        <p:sp>
          <p:nvSpPr>
            <p:cNvPr id="75914" name="Rectangle 138"/>
            <p:cNvSpPr>
              <a:spLocks noChangeArrowheads="1"/>
            </p:cNvSpPr>
            <p:nvPr/>
          </p:nvSpPr>
          <p:spPr bwMode="auto">
            <a:xfrm>
              <a:off x="4401" y="1303"/>
              <a:ext cx="427" cy="218"/>
            </a:xfrm>
            <a:prstGeom prst="rect">
              <a:avLst/>
            </a:prstGeom>
            <a:noFill/>
            <a:ln w="9525">
              <a:noFill/>
              <a:miter lim="800000"/>
              <a:headEnd/>
              <a:tailEnd/>
            </a:ln>
            <a:effectLst/>
          </p:spPr>
          <p:txBody>
            <a:bodyPr wrap="none" lIns="92075" tIns="46038" rIns="92075" bIns="46038">
              <a:spAutoFit/>
            </a:bodyPr>
            <a:lstStyle/>
            <a:p>
              <a:pPr algn="ctr" eaLnBrk="1" hangingPunct="1">
                <a:spcBef>
                  <a:spcPct val="20000"/>
                </a:spcBef>
                <a:buClr>
                  <a:schemeClr val="accent2"/>
                </a:buClr>
                <a:buSzPct val="80000"/>
                <a:buFont typeface="Wingdings" pitchFamily="2" charset="2"/>
                <a:buNone/>
              </a:pPr>
              <a:r>
                <a:rPr lang="en-US" sz="1400" b="1">
                  <a:solidFill>
                    <a:srgbClr val="000000"/>
                  </a:solidFill>
                  <a:latin typeface="Arial" charset="0"/>
                </a:rPr>
                <a:t>RAM</a:t>
              </a:r>
              <a:endParaRPr lang="en-US" sz="2400" b="1">
                <a:latin typeface="Times New Roman" pitchFamily="18" charset="0"/>
              </a:endParaRPr>
            </a:p>
          </p:txBody>
        </p:sp>
      </p:grpSp>
    </p:spTree>
    <p:extLst>
      <p:ext uri="{BB962C8B-B14F-4D97-AF65-F5344CB8AC3E}">
        <p14:creationId xmlns:p14="http://schemas.microsoft.com/office/powerpoint/2010/main" val="68444554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4" name="Picture 184"/>
          <p:cNvPicPr>
            <a:picLocks noChangeAspect="1" noChangeArrowheads="1"/>
          </p:cNvPicPr>
          <p:nvPr/>
        </p:nvPicPr>
        <p:blipFill>
          <a:blip r:embed="rId2" cstate="print"/>
          <a:srcRect t="51579"/>
          <a:stretch>
            <a:fillRect/>
          </a:stretch>
        </p:blipFill>
        <p:spPr bwMode="auto">
          <a:xfrm>
            <a:off x="250825" y="808038"/>
            <a:ext cx="8604250" cy="43497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187"/>
          <p:cNvPicPr>
            <a:picLocks noChangeAspect="1" noChangeArrowheads="1"/>
          </p:cNvPicPr>
          <p:nvPr/>
        </p:nvPicPr>
        <p:blipFill>
          <a:blip r:embed="rId2" cstate="print"/>
          <a:srcRect/>
          <a:stretch>
            <a:fillRect/>
          </a:stretch>
        </p:blipFill>
        <p:spPr bwMode="auto">
          <a:xfrm>
            <a:off x="179388" y="792163"/>
            <a:ext cx="8748712" cy="41497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ChangeArrowheads="1"/>
          </p:cNvSpPr>
          <p:nvPr/>
        </p:nvSpPr>
        <p:spPr bwMode="auto">
          <a:xfrm>
            <a:off x="3779838" y="182563"/>
            <a:ext cx="1250950" cy="366712"/>
          </a:xfrm>
          <a:prstGeom prst="rect">
            <a:avLst/>
          </a:prstGeom>
          <a:noFill/>
          <a:ln w="9525">
            <a:noFill/>
            <a:miter lim="800000"/>
            <a:headEnd/>
            <a:tailEnd/>
          </a:ln>
          <a:effectLst/>
        </p:spPr>
        <p:txBody>
          <a:bodyPr wrap="none" anchor="ctr">
            <a:spAutoFit/>
          </a:bodyPr>
          <a:lstStyle/>
          <a:p>
            <a:pPr algn="l"/>
            <a:r>
              <a:rPr lang="pl-PL" b="1"/>
              <a:t>D </a:t>
            </a:r>
            <a:r>
              <a:rPr lang="pl-PL" b="1">
                <a:hlinkClick r:id="rId2" tooltip="Flip-flop"/>
              </a:rPr>
              <a:t>flip-flop</a:t>
            </a:r>
            <a:endParaRPr lang="pl-PL" b="1"/>
          </a:p>
        </p:txBody>
      </p:sp>
      <p:sp>
        <p:nvSpPr>
          <p:cNvPr id="63493" name="Rectangle 5"/>
          <p:cNvSpPr>
            <a:spLocks noChangeArrowheads="1"/>
          </p:cNvSpPr>
          <p:nvPr/>
        </p:nvSpPr>
        <p:spPr bwMode="auto">
          <a:xfrm>
            <a:off x="323850" y="836613"/>
            <a:ext cx="8280400" cy="2014537"/>
          </a:xfrm>
          <a:prstGeom prst="rect">
            <a:avLst/>
          </a:prstGeom>
          <a:noFill/>
          <a:ln w="9525">
            <a:noFill/>
            <a:miter lim="800000"/>
            <a:headEnd/>
            <a:tailEnd/>
          </a:ln>
          <a:effectLst/>
        </p:spPr>
        <p:txBody>
          <a:bodyPr anchor="ctr">
            <a:spAutoFit/>
          </a:bodyPr>
          <a:lstStyle/>
          <a:p>
            <a:pPr algn="just"/>
            <a:r>
              <a:rPr lang="pl-PL"/>
              <a:t>R/S </a:t>
            </a:r>
            <a:r>
              <a:rPr lang="pl-PL">
                <a:hlinkClick r:id="rId2" tooltip="Flip-flop"/>
              </a:rPr>
              <a:t>flip-flop</a:t>
            </a:r>
            <a:r>
              <a:rPr lang="pl-PL"/>
              <a:t> nije pogodno kolo za pomeranje podataka u računaru, iz prostog razloga što je potrebno ostvariti vezu na oba ulaz</a:t>
            </a:r>
            <a:r>
              <a:rPr lang="en-US"/>
              <a:t>a. Upisivanje jedinice se vrši dovođenjem signala S = 1, dok se upisivanje nule obavlja dovođenjem signala R = 1. </a:t>
            </a:r>
            <a:r>
              <a:rPr lang="sv-SE"/>
              <a:t>Znatno bolje kolo za prihvatanje podataka i njihov prenos, predstavlja </a:t>
            </a:r>
            <a:r>
              <a:rPr lang="sv-SE" b="1"/>
              <a:t>D</a:t>
            </a:r>
            <a:r>
              <a:rPr lang="sv-SE"/>
              <a:t> </a:t>
            </a:r>
            <a:r>
              <a:rPr lang="sv-SE">
                <a:hlinkClick r:id="rId2" tooltip="Flip-flop"/>
              </a:rPr>
              <a:t>flip-flop</a:t>
            </a:r>
            <a:r>
              <a:rPr lang="sv-SE"/>
              <a:t> (</a:t>
            </a:r>
            <a:r>
              <a:rPr lang="sv-SE" b="1"/>
              <a:t>data </a:t>
            </a:r>
            <a:r>
              <a:rPr lang="sv-SE" b="1">
                <a:hlinkClick r:id="rId2" tooltip="Flip-flop"/>
              </a:rPr>
              <a:t>flip-flop</a:t>
            </a:r>
            <a:r>
              <a:rPr lang="sv-SE"/>
              <a:t>). Ovaj </a:t>
            </a:r>
            <a:r>
              <a:rPr lang="sv-SE">
                <a:hlinkClick r:id="rId2" tooltip="Flip-flop"/>
              </a:rPr>
              <a:t>flip-flop</a:t>
            </a:r>
            <a:r>
              <a:rPr lang="sv-SE"/>
              <a:t> osigurava da ne dođe do istovremene pobude na oba ulaza. Logička struk­tura, tabela istinitosti i simbolička oznaka ovog flip-flopa, dati su na slici 3.29.</a:t>
            </a:r>
          </a:p>
        </p:txBody>
      </p:sp>
      <p:pic>
        <p:nvPicPr>
          <p:cNvPr id="63494" name="Picture 190"/>
          <p:cNvPicPr>
            <a:picLocks noChangeAspect="1" noChangeArrowheads="1"/>
          </p:cNvPicPr>
          <p:nvPr/>
        </p:nvPicPr>
        <p:blipFill>
          <a:blip r:embed="rId3" cstate="print"/>
          <a:srcRect/>
          <a:stretch>
            <a:fillRect/>
          </a:stretch>
        </p:blipFill>
        <p:spPr bwMode="auto">
          <a:xfrm>
            <a:off x="1042988" y="3068638"/>
            <a:ext cx="7127875" cy="2305050"/>
          </a:xfrm>
          <a:prstGeom prst="rect">
            <a:avLst/>
          </a:prstGeom>
          <a:noFill/>
          <a:ln w="9525">
            <a:noFill/>
            <a:miter lim="800000"/>
            <a:headEnd/>
            <a:tailEnd/>
          </a:ln>
        </p:spPr>
      </p:pic>
      <p:sp>
        <p:nvSpPr>
          <p:cNvPr id="63495" name="Rectangle 7"/>
          <p:cNvSpPr>
            <a:spLocks noChangeArrowheads="1"/>
          </p:cNvSpPr>
          <p:nvPr/>
        </p:nvSpPr>
        <p:spPr bwMode="auto">
          <a:xfrm>
            <a:off x="3432175" y="5367338"/>
            <a:ext cx="2279650" cy="366712"/>
          </a:xfrm>
          <a:prstGeom prst="rect">
            <a:avLst/>
          </a:prstGeom>
          <a:noFill/>
          <a:ln w="9525">
            <a:noFill/>
            <a:miter lim="800000"/>
            <a:headEnd/>
            <a:tailEnd/>
          </a:ln>
          <a:effectLst/>
        </p:spPr>
        <p:txBody>
          <a:bodyPr wrap="none" anchor="ctr">
            <a:spAutoFit/>
          </a:bodyPr>
          <a:lstStyle/>
          <a:p>
            <a:r>
              <a:rPr lang="sv-SE"/>
              <a:t>Slika 3.29. </a:t>
            </a:r>
            <a:r>
              <a:rPr lang="sv-SE" b="1"/>
              <a:t>D</a:t>
            </a:r>
            <a:r>
              <a:rPr lang="sv-SE"/>
              <a:t> </a:t>
            </a:r>
            <a:r>
              <a:rPr lang="sv-SE">
                <a:hlinkClick r:id="rId2" tooltip="Flip-flop"/>
              </a:rPr>
              <a:t>flip-flop</a:t>
            </a:r>
            <a:endParaRPr lang="sv-SE"/>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TotalTime>
  <Words>4145</Words>
  <Application>Microsoft Office PowerPoint</Application>
  <PresentationFormat>On-screen Show (4:3)</PresentationFormat>
  <Paragraphs>400</Paragraphs>
  <Slides>67</Slides>
  <Notes>0</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67</vt:i4>
      </vt:variant>
    </vt:vector>
  </HeadingPairs>
  <TitlesOfParts>
    <vt:vector size="72" baseType="lpstr">
      <vt:lpstr>Flow</vt:lpstr>
      <vt:lpstr>Visio</vt:lpstr>
      <vt:lpstr>VISIO</vt:lpstr>
      <vt:lpstr>Bitmap Image</vt:lpstr>
      <vt:lpstr>Serif DrawPlus</vt:lpstr>
      <vt:lpstr>Osnovi informatike i računarstva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Elementarna memorijska kola   </vt:lpstr>
      <vt:lpstr>PowerPoint Presentation</vt:lpstr>
      <vt:lpstr>PowerPoint Presentation</vt:lpstr>
      <vt:lpstr>PowerPoint Presentation</vt:lpstr>
      <vt:lpstr>PowerPoint Presentation</vt:lpstr>
      <vt:lpstr>PowerPoint Presentation</vt:lpstr>
      <vt:lpstr>PowerPoint Presentation</vt:lpstr>
      <vt:lpstr> Registri</vt:lpstr>
      <vt:lpstr>Registri</vt:lpstr>
      <vt:lpstr>Registri</vt:lpstr>
      <vt:lpstr>Registri</vt:lpstr>
      <vt:lpstr>Registri</vt:lpstr>
      <vt:lpstr>Registri</vt:lpstr>
      <vt:lpstr>Podela registara prema nameni</vt:lpstr>
      <vt:lpstr> Memorije </vt:lpstr>
      <vt:lpstr>Memorije</vt:lpstr>
      <vt:lpstr>Memorije</vt:lpstr>
      <vt:lpstr>Memorije</vt:lpstr>
      <vt:lpstr>Memorije</vt:lpstr>
      <vt:lpstr>Memorije</vt:lpstr>
      <vt:lpstr>Memorije</vt:lpstr>
      <vt:lpstr>Memorije</vt:lpstr>
      <vt:lpstr>PowerPoint Presentation</vt:lpstr>
      <vt:lpstr>Memorije</vt:lpstr>
      <vt:lpstr>Memorije</vt:lpstr>
      <vt:lpstr>Memorije</vt:lpstr>
      <vt:lpstr>Memorije </vt:lpstr>
      <vt:lpstr>Memorije </vt:lpstr>
      <vt:lpstr>Memorije</vt:lpstr>
      <vt:lpstr>Memorije</vt:lpstr>
      <vt:lpstr>Memorije</vt:lpstr>
      <vt:lpstr>Memorije</vt:lpstr>
      <vt:lpstr>Memorije</vt:lpstr>
      <vt:lpstr>Memorije</vt:lpstr>
      <vt:lpstr>Memorije</vt:lpstr>
      <vt:lpstr>Memorije</vt:lpstr>
      <vt:lpstr>Aritmetičko-logička jedinica (ALU) </vt:lpstr>
      <vt:lpstr>Aritmetičko-logička jedinica (ALU) </vt:lpstr>
      <vt:lpstr>Aritmetičko-logička jedinica (ALU)  </vt:lpstr>
      <vt:lpstr>Realizacija upravljačkih jedinica (CU)</vt:lpstr>
      <vt:lpstr>Hardverska realizacija CU</vt:lpstr>
      <vt:lpstr>Upravljačkih jedinica (CU)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Osnovi informatike i računarstva</dc:title>
  <dc:creator>verap</dc:creator>
  <cp:lastModifiedBy>PC</cp:lastModifiedBy>
  <cp:revision>2</cp:revision>
  <dcterms:created xsi:type="dcterms:W3CDTF">2013-06-17T17:21:01Z</dcterms:created>
  <dcterms:modified xsi:type="dcterms:W3CDTF">2018-04-24T15:55:22Z</dcterms:modified>
</cp:coreProperties>
</file>