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7" r:id="rId1"/>
  </p:sldMasterIdLst>
  <p:sldIdLst>
    <p:sldId id="256" r:id="rId2"/>
    <p:sldId id="257" r:id="rId3"/>
    <p:sldId id="262" r:id="rId4"/>
    <p:sldId id="263" r:id="rId5"/>
    <p:sldId id="264" r:id="rId6"/>
    <p:sldId id="265" r:id="rId7"/>
    <p:sldId id="266" r:id="rId8"/>
    <p:sldId id="258" r:id="rId9"/>
    <p:sldId id="259" r:id="rId10"/>
    <p:sldId id="260" r:id="rId11"/>
    <p:sldId id="261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664" autoAdjust="0"/>
  </p:normalViewPr>
  <p:slideViewPr>
    <p:cSldViewPr>
      <p:cViewPr varScale="1">
        <p:scale>
          <a:sx n="68" d="100"/>
          <a:sy n="68" d="100"/>
        </p:scale>
        <p:origin x="144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50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803405"/>
            <a:ext cx="73152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632201"/>
            <a:ext cx="73152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32170" y="4323845"/>
            <a:ext cx="2297429" cy="365125"/>
          </a:xfrm>
        </p:spPr>
        <p:txBody>
          <a:bodyPr/>
          <a:lstStyle/>
          <a:p>
            <a:fld id="{CC9F585C-2BD0-4327-90E7-59E56DCAE15F}" type="datetimeFigureOut">
              <a:rPr lang="sr-Cyrl-RS" smtClean="0"/>
              <a:t>27.02.2018.</a:t>
            </a:fld>
            <a:endParaRPr lang="sr-Cyrl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4323846"/>
            <a:ext cx="4880610" cy="365125"/>
          </a:xfrm>
        </p:spPr>
        <p:txBody>
          <a:bodyPr/>
          <a:lstStyle/>
          <a:p>
            <a:endParaRPr lang="sr-Cyrl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57900" y="1430867"/>
            <a:ext cx="2171700" cy="365125"/>
          </a:xfrm>
        </p:spPr>
        <p:txBody>
          <a:bodyPr/>
          <a:lstStyle/>
          <a:p>
            <a:fld id="{F2377995-29E5-42F5-9277-294AE80E70A2}" type="slidenum">
              <a:rPr lang="sr-Cyrl-RS" smtClean="0"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46967408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55" y="4697361"/>
            <a:ext cx="7956482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94355" y="977035"/>
            <a:ext cx="7950260" cy="340697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5516716"/>
            <a:ext cx="7955280" cy="746924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F585C-2BD0-4327-90E7-59E56DCAE15F}" type="datetimeFigureOut">
              <a:rPr lang="sr-Cyrl-RS" smtClean="0"/>
              <a:t>27.02.2018.</a:t>
            </a:fld>
            <a:endParaRPr lang="sr-Cyrl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77995-29E5-42F5-9277-294AE80E70A2}" type="slidenum">
              <a:rPr lang="sr-Cyrl-RS" smtClean="0"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3954561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3"/>
            <a:ext cx="795528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649134"/>
            <a:ext cx="7772400" cy="1330852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CC9F585C-2BD0-4327-90E7-59E56DCAE15F}" type="datetimeFigureOut">
              <a:rPr lang="sr-Cyrl-RS" smtClean="0"/>
              <a:t>27.02.2018.</a:t>
            </a:fld>
            <a:endParaRPr lang="sr-Cyrl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sr-Cyrl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F2377995-29E5-42F5-9277-294AE80E70A2}" type="slidenum">
              <a:rPr lang="sr-Cyrl-RS" smtClean="0"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14393252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351" y="753534"/>
            <a:ext cx="7613650" cy="2756234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77899" y="3509768"/>
            <a:ext cx="7194552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174597"/>
            <a:ext cx="7778752" cy="821265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CC9F585C-2BD0-4327-90E7-59E56DCAE15F}" type="datetimeFigureOut">
              <a:rPr lang="sr-Cyrl-RS" smtClean="0"/>
              <a:t>27.02.2018.</a:t>
            </a:fld>
            <a:endParaRPr lang="sr-Cyrl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9438"/>
            <a:ext cx="4830656" cy="365125"/>
          </a:xfrm>
        </p:spPr>
        <p:txBody>
          <a:bodyPr/>
          <a:lstStyle/>
          <a:p>
            <a:endParaRPr lang="sr-Cyrl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F2377995-29E5-42F5-9277-294AE80E70A2}" type="slidenum">
              <a:rPr lang="sr-Cyrl-RS" smtClean="0"/>
              <a:t>‹#›</a:t>
            </a:fld>
            <a:endParaRPr lang="sr-Cyrl-RS"/>
          </a:p>
        </p:txBody>
      </p:sp>
      <p:sp>
        <p:nvSpPr>
          <p:cNvPr id="13" name="TextBox 12"/>
          <p:cNvSpPr txBox="1"/>
          <p:nvPr/>
        </p:nvSpPr>
        <p:spPr>
          <a:xfrm>
            <a:off x="231458" y="80772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146733" y="302133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834511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124702"/>
            <a:ext cx="7774782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792" y="3648316"/>
            <a:ext cx="7773608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78884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CC9F585C-2BD0-4327-90E7-59E56DCAE15F}" type="datetimeFigureOut">
              <a:rPr lang="sr-Cyrl-RS" smtClean="0"/>
              <a:t>27.02.2018.</a:t>
            </a:fld>
            <a:endParaRPr lang="sr-Cyrl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8884"/>
            <a:ext cx="4830656" cy="365125"/>
          </a:xfrm>
        </p:spPr>
        <p:txBody>
          <a:bodyPr/>
          <a:lstStyle/>
          <a:p>
            <a:endParaRPr lang="sr-Cyrl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F2377995-29E5-42F5-9277-294AE80E70A2}" type="slidenum">
              <a:rPr lang="sr-Cyrl-RS" smtClean="0"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13985301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171701" y="762000"/>
            <a:ext cx="637793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94361" y="2202080"/>
            <a:ext cx="2560320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9436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02237" y="2201333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00781" y="2904068"/>
            <a:ext cx="2560320" cy="335957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9319" y="2192866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932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F585C-2BD0-4327-90E7-59E56DCAE15F}" type="datetimeFigureOut">
              <a:rPr lang="sr-Cyrl-RS" smtClean="0"/>
              <a:t>27.02.2018.</a:t>
            </a:fld>
            <a:endParaRPr lang="sr-Cyrl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77995-29E5-42F5-9277-294AE80E70A2}" type="slidenum">
              <a:rPr lang="sr-Cyrl-RS" smtClean="0"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26700440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171702" y="762000"/>
            <a:ext cx="6381984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94360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94360" y="2331720"/>
            <a:ext cx="2560320" cy="15073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94360" y="4796103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91873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291872" y="2331720"/>
            <a:ext cx="2560320" cy="1509862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290858" y="4796102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93365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93364" y="2331721"/>
            <a:ext cx="2560320" cy="1508919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93272" y="4796100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F585C-2BD0-4327-90E7-59E56DCAE15F}" type="datetimeFigureOut">
              <a:rPr lang="sr-Cyrl-RS" smtClean="0"/>
              <a:t>27.02.2018.</a:t>
            </a:fld>
            <a:endParaRPr lang="sr-Cyrl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77995-29E5-42F5-9277-294AE80E70A2}" type="slidenum">
              <a:rPr lang="sr-Cyrl-RS" smtClean="0"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10286960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2194560"/>
            <a:ext cx="7955280" cy="406908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F585C-2BD0-4327-90E7-59E56DCAE15F}" type="datetimeFigureOut">
              <a:rPr lang="sr-Cyrl-RS" smtClean="0"/>
              <a:t>27.02.2018.</a:t>
            </a:fld>
            <a:endParaRPr lang="sr-Cyrl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77995-29E5-42F5-9277-294AE80E70A2}" type="slidenum">
              <a:rPr lang="sr-Cyrl-RS" smtClean="0"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20132797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6590" y="747183"/>
            <a:ext cx="1543050" cy="424867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746126"/>
            <a:ext cx="6278035" cy="424973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CC9F585C-2BD0-4327-90E7-59E56DCAE15F}" type="datetimeFigureOut">
              <a:rPr lang="sr-Cyrl-RS" smtClean="0"/>
              <a:t>27.02.2018.</a:t>
            </a:fld>
            <a:endParaRPr lang="sr-Cyrl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sr-Cyrl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F2377995-29E5-42F5-9277-294AE80E70A2}" type="slidenum">
              <a:rPr lang="sr-Cyrl-RS" smtClean="0"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1629727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F585C-2BD0-4327-90E7-59E56DCAE15F}" type="datetimeFigureOut">
              <a:rPr lang="sr-Cyrl-RS" smtClean="0"/>
              <a:t>27.02.2018.</a:t>
            </a:fld>
            <a:endParaRPr lang="sr-Cyrl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77995-29E5-42F5-9277-294AE80E70A2}" type="slidenum">
              <a:rPr lang="sr-Cyrl-RS" smtClean="0"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483466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4"/>
            <a:ext cx="7955280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3641726"/>
            <a:ext cx="7955281" cy="1354134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CC9F585C-2BD0-4327-90E7-59E56DCAE15F}" type="datetimeFigureOut">
              <a:rPr lang="sr-Cyrl-RS" smtClean="0"/>
              <a:t>27.02.2018.</a:t>
            </a:fld>
            <a:endParaRPr lang="sr-Cyrl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sr-Cyrl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3" cy="365125"/>
          </a:xfrm>
        </p:spPr>
        <p:txBody>
          <a:bodyPr/>
          <a:lstStyle/>
          <a:p>
            <a:fld id="{F2377995-29E5-42F5-9277-294AE80E70A2}" type="slidenum">
              <a:rPr lang="sr-Cyrl-RS" smtClean="0"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1259219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360" y="2194560"/>
            <a:ext cx="3910579" cy="406908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2099" y="2194560"/>
            <a:ext cx="3907540" cy="406908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F585C-2BD0-4327-90E7-59E56DCAE15F}" type="datetimeFigureOut">
              <a:rPr lang="sr-Cyrl-RS" smtClean="0"/>
              <a:t>27.02.2018.</a:t>
            </a:fld>
            <a:endParaRPr lang="sr-Cyrl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77995-29E5-42F5-9277-294AE80E70A2}" type="slidenum">
              <a:rPr lang="sr-Cyrl-RS" smtClean="0"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353765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1700" y="762000"/>
            <a:ext cx="637794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1279" y="2183802"/>
            <a:ext cx="3683659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59" y="3132667"/>
            <a:ext cx="3910579" cy="31309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9018" y="2183802"/>
            <a:ext cx="368062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2098" y="3132667"/>
            <a:ext cx="3907541" cy="31309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F585C-2BD0-4327-90E7-59E56DCAE15F}" type="datetimeFigureOut">
              <a:rPr lang="sr-Cyrl-RS" smtClean="0"/>
              <a:t>27.02.2018.</a:t>
            </a:fld>
            <a:endParaRPr lang="sr-Cyrl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77995-29E5-42F5-9277-294AE80E70A2}" type="slidenum">
              <a:rPr lang="sr-Cyrl-RS" smtClean="0"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2462152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F585C-2BD0-4327-90E7-59E56DCAE15F}" type="datetimeFigureOut">
              <a:rPr lang="sr-Cyrl-RS" smtClean="0"/>
              <a:t>27.02.2018.</a:t>
            </a:fld>
            <a:endParaRPr lang="sr-Cyrl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77995-29E5-42F5-9277-294AE80E70A2}" type="slidenum">
              <a:rPr lang="sr-Cyrl-RS" smtClean="0"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3600083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F585C-2BD0-4327-90E7-59E56DCAE15F}" type="datetimeFigureOut">
              <a:rPr lang="sr-Cyrl-RS" smtClean="0"/>
              <a:t>27.02.2018.</a:t>
            </a:fld>
            <a:endParaRPr lang="sr-Cyrl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77995-29E5-42F5-9277-294AE80E70A2}" type="slidenum">
              <a:rPr lang="sr-Cyrl-RS" smtClean="0"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136761671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30861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746760"/>
            <a:ext cx="4663440" cy="5516880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308610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F585C-2BD0-4327-90E7-59E56DCAE15F}" type="datetimeFigureOut">
              <a:rPr lang="sr-Cyrl-RS" smtClean="0"/>
              <a:t>27.02.2018.</a:t>
            </a:fld>
            <a:endParaRPr lang="sr-Cyrl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77995-29E5-42F5-9277-294AE80E70A2}" type="slidenum">
              <a:rPr lang="sr-Cyrl-RS" smtClean="0"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161599696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407573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77524" y="751242"/>
            <a:ext cx="3674234" cy="5512398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407573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F585C-2BD0-4327-90E7-59E56DCAE15F}" type="datetimeFigureOut">
              <a:rPr lang="sr-Cyrl-RS" smtClean="0"/>
              <a:t>27.02.2018.</a:t>
            </a:fld>
            <a:endParaRPr lang="sr-Cyrl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77995-29E5-42F5-9277-294AE80E70A2}" type="slidenum">
              <a:rPr lang="sr-Cyrl-RS" smtClean="0"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4114755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08108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71700" y="764373"/>
            <a:ext cx="637794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2194560"/>
            <a:ext cx="7955280" cy="4069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12230" y="6356351"/>
            <a:ext cx="21374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9F585C-2BD0-4327-90E7-59E56DCAE15F}" type="datetimeFigureOut">
              <a:rPr lang="sr-Cyrl-RS" smtClean="0"/>
              <a:t>27.02.2018.</a:t>
            </a:fld>
            <a:endParaRPr lang="sr-Cyrl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4360" y="6355846"/>
            <a:ext cx="56807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Cyrl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72250" y="381001"/>
            <a:ext cx="19773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377995-29E5-42F5-9277-294AE80E70A2}" type="slidenum">
              <a:rPr lang="sr-Cyrl-RS" smtClean="0"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288581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  <p:sldLayoutId id="2147483779" r:id="rId12"/>
    <p:sldLayoutId id="2147483780" r:id="rId13"/>
    <p:sldLayoutId id="2147483781" r:id="rId14"/>
    <p:sldLayoutId id="2147483782" r:id="rId15"/>
    <p:sldLayoutId id="2147483783" r:id="rId16"/>
    <p:sldLayoutId id="2147483784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RS" dirty="0"/>
              <a:t>PREDAVANJE I</a:t>
            </a:r>
            <a:endParaRPr lang="sr-Cyrl-RS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RS" dirty="0"/>
              <a:t>UVOD</a:t>
            </a:r>
          </a:p>
          <a:p>
            <a:r>
              <a:rPr lang="sr-Latn-RS" dirty="0"/>
              <a:t>PRINCIPI EKONOMIJE PREDUZEĆA</a:t>
            </a:r>
            <a:endParaRPr lang="sr-Cyrl-RS" dirty="0"/>
          </a:p>
        </p:txBody>
      </p:sp>
    </p:spTree>
    <p:extLst>
      <p:ext uri="{BB962C8B-B14F-4D97-AF65-F5344CB8AC3E}">
        <p14:creationId xmlns:p14="http://schemas.microsoft.com/office/powerpoint/2010/main" val="20094378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830950-3F0D-4AFC-A84B-216E3F19F7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7267FC-2DA6-4D4B-A176-19373FFF4F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sz="2000" dirty="0">
                <a:latin typeface="Calibri" panose="020F0502020204030204" pitchFamily="34" charset="0"/>
                <a:cs typeface="Calibri" panose="020F0502020204030204" pitchFamily="34" charset="0"/>
              </a:rPr>
              <a:t>Institucionalizovanje procesa privređivanja je povezivanje članova zajednice na raznim nivoima. Na nivou:</a:t>
            </a:r>
          </a:p>
          <a:p>
            <a:pPr marL="0" indent="0">
              <a:buNone/>
            </a:pPr>
            <a:r>
              <a:rPr lang="pt-BR" sz="2000" dirty="0">
                <a:latin typeface="Calibri" panose="020F0502020204030204" pitchFamily="34" charset="0"/>
                <a:cs typeface="Calibri" panose="020F0502020204030204" pitchFamily="34" charset="0"/>
              </a:rPr>
              <a:t>Mikroekonomije-ekonomije pojedinca koji za cilj ima podmirenje sopstvenih potreba, egzistencije, obrazovanja</a:t>
            </a:r>
          </a:p>
          <a:p>
            <a:pPr marL="0" indent="0">
              <a:buNone/>
            </a:pPr>
            <a:r>
              <a:rPr lang="pt-BR" sz="2000" dirty="0">
                <a:latin typeface="Calibri" panose="020F0502020204030204" pitchFamily="34" charset="0"/>
                <a:cs typeface="Calibri" panose="020F0502020204030204" pitchFamily="34" charset="0"/>
              </a:rPr>
              <a:t>Mezoekonomije-ekonomije privrednih subjekata (preduzeća) koja omogućava ostvarivanje ciljeva i mikro i makro ekonomije, a osnovni cilj je reprodukovanje i razvoj.</a:t>
            </a:r>
          </a:p>
          <a:p>
            <a:pPr marL="0" indent="0">
              <a:buNone/>
            </a:pPr>
            <a:r>
              <a:rPr lang="pt-BR" sz="2000" dirty="0">
                <a:latin typeface="Calibri" panose="020F0502020204030204" pitchFamily="34" charset="0"/>
                <a:cs typeface="Calibri" panose="020F0502020204030204" pitchFamily="34" charset="0"/>
              </a:rPr>
              <a:t>Makroekonomije-ekonomija ukupne prvrede zemlje. </a:t>
            </a:r>
          </a:p>
          <a:p>
            <a:pPr marL="0" indent="0">
              <a:buNone/>
            </a:pP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72628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867911-2A6B-4B01-B90D-501B5B673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 err="1"/>
              <a:t>Ciljevi</a:t>
            </a:r>
            <a:r>
              <a:rPr lang="en-US" i="1" dirty="0"/>
              <a:t> </a:t>
            </a:r>
            <a:r>
              <a:rPr lang="en-US" i="1" dirty="0" err="1"/>
              <a:t>mezoekonomskih</a:t>
            </a:r>
            <a:r>
              <a:rPr lang="en-US" i="1" dirty="0"/>
              <a:t> </a:t>
            </a:r>
            <a:r>
              <a:rPr lang="en-US" i="1" dirty="0" err="1"/>
              <a:t>sistema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209907-BC0B-48B0-94A4-7A65EB6A4D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Ciljevi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mezoekonomskih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sistema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reprodukcija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razvoj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ostvarivanje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profita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Opstanak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mezoekonomskog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sistema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obezbeđuje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proizvodnjom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plasiranjem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dobara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tržištu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ostvarivanjem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rezultata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koji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mu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pomažu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da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ulaže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ponovo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u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proizvodnju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novih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proizvoda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 Profit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cilj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mezoekonomskog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sistema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jer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iz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njega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obezbeđuju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dividende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plate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akumulacija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kapitala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radi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ostvarivanja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proširene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reprodukcije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Mezoekonomski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sistem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karakterše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nekoliko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komponenti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to: </a:t>
            </a:r>
          </a:p>
          <a:p>
            <a:pPr algn="just"/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ulaganja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angažovanje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trošenje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elemenata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proizvodnje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u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novčanom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ili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materijalnom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obliku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), </a:t>
            </a:r>
          </a:p>
          <a:p>
            <a:pPr algn="just"/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rezultati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fizički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obim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proizvodnje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ukupan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prihod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dobit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 Oni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pokazuju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efikasnost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trošenja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elemenata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proizvodnje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u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procesu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reprodukcije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),  </a:t>
            </a:r>
          </a:p>
          <a:p>
            <a:pPr algn="just"/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principi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reprodukcije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ekonomski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principi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 (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osnovni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princip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što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manje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ulaganja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ostvariti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što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bolje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rezultate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Parcijalni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principi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ekonomičnost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produktivnost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rentabilnost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 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faktori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materijalne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ili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nematerijalne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prirode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koji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deluju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funkcionisanje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mezoekonomije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499182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UVOD</a:t>
            </a:r>
            <a:endParaRPr lang="sr-Cyrl-RS" dirty="0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>
          <a:xfrm>
            <a:off x="457200" y="2071389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sr-Latn-RS" sz="2000" dirty="0"/>
              <a:t>Poznati grčki mislilac </a:t>
            </a:r>
            <a:r>
              <a:rPr lang="sr-Latn-RS" sz="2000" i="1" dirty="0" err="1"/>
              <a:t>Ksenofan</a:t>
            </a:r>
            <a:r>
              <a:rPr lang="sr-Latn-RS" sz="2000" i="1" dirty="0"/>
              <a:t> </a:t>
            </a:r>
            <a:r>
              <a:rPr lang="sr-Latn-RS" sz="2000" dirty="0"/>
              <a:t>(oko 565 – oko 473. god. st. e.) pod ekonomijom je podrazumevao veštinu upravljanja gazdinstvom,</a:t>
            </a:r>
            <a:r>
              <a:rPr lang="en-US" sz="2000" dirty="0"/>
              <a:t> </a:t>
            </a:r>
            <a:r>
              <a:rPr lang="sr-Latn-RS" sz="2000" dirty="0"/>
              <a:t>budući da su se sve ekonomske aktivnosti u njegovom vremenu odvijale u okviru porodice.</a:t>
            </a:r>
          </a:p>
          <a:p>
            <a:pPr marL="0" indent="0" algn="just">
              <a:buNone/>
            </a:pPr>
            <a:r>
              <a:rPr lang="sr-Latn-RS" sz="2000" dirty="0"/>
              <a:t>Aristotel ( 384-322. godine </a:t>
            </a:r>
            <a:r>
              <a:rPr lang="sr-Latn-RS" sz="2000" dirty="0" err="1"/>
              <a:t>st.e</a:t>
            </a:r>
            <a:r>
              <a:rPr lang="sr-Latn-RS" sz="2000" dirty="0"/>
              <a:t>) koristi reč ekonomija da označi veštinu pribavljanja materijalnih dobara, značajnih za život u jednoj lokalnoj zajednici (gradu, državi) i za napredak države.</a:t>
            </a:r>
          </a:p>
          <a:p>
            <a:pPr marL="0" indent="0" algn="just">
              <a:buNone/>
            </a:pPr>
            <a:r>
              <a:rPr lang="sr-Latn-RS" sz="2000" dirty="0"/>
              <a:t>Predmetom ekonomije smatra se svaka ljudska delatnost u kojoj se susreće problem ograničenih sredstava za realizaciju odabranih ciljeva. </a:t>
            </a:r>
          </a:p>
          <a:p>
            <a:pPr marL="0" indent="0" algn="just">
              <a:buNone/>
            </a:pPr>
            <a:endParaRPr lang="sr-Latn-RS" sz="2000" dirty="0"/>
          </a:p>
          <a:p>
            <a:pPr marL="0" indent="0" algn="just">
              <a:buNone/>
            </a:pPr>
            <a:endParaRPr lang="sr-Latn-RS" sz="2000" dirty="0"/>
          </a:p>
          <a:p>
            <a:pPr marL="0" indent="0" algn="just">
              <a:buNone/>
            </a:pPr>
            <a:endParaRPr lang="sr-Latn-RS" sz="2000" dirty="0"/>
          </a:p>
          <a:p>
            <a:pPr marL="0" indent="0" algn="just">
              <a:buNone/>
            </a:pPr>
            <a:br>
              <a:rPr lang="sr-Latn-RS" sz="2000" dirty="0"/>
            </a:br>
            <a:r>
              <a:rPr lang="sr-Latn-RS" sz="2000" dirty="0"/>
              <a:t> </a:t>
            </a:r>
            <a:br>
              <a:rPr lang="sr-Latn-RS" sz="2000" dirty="0"/>
            </a:br>
            <a:endParaRPr lang="sr-Latn-RS" sz="2000" dirty="0"/>
          </a:p>
          <a:p>
            <a:pPr marL="0" indent="0" algn="just">
              <a:buNone/>
            </a:pPr>
            <a:r>
              <a:rPr lang="sr-Latn-RS" sz="2000" dirty="0"/>
              <a:t> </a:t>
            </a:r>
            <a:br>
              <a:rPr lang="sr-Latn-RS" sz="2000" dirty="0"/>
            </a:br>
            <a:br>
              <a:rPr lang="sr-Latn-RS" sz="2000" dirty="0"/>
            </a:br>
            <a:r>
              <a:rPr lang="sr-Latn-RS" sz="2000" dirty="0"/>
              <a:t> </a:t>
            </a:r>
            <a:br>
              <a:rPr lang="sr-Latn-RS" sz="2000" dirty="0"/>
            </a:br>
            <a:endParaRPr lang="sr-Cyrl-RS" sz="2000" dirty="0"/>
          </a:p>
        </p:txBody>
      </p:sp>
    </p:spTree>
    <p:extLst>
      <p:ext uri="{BB962C8B-B14F-4D97-AF65-F5344CB8AC3E}">
        <p14:creationId xmlns:p14="http://schemas.microsoft.com/office/powerpoint/2010/main" val="3105560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9C1CE1-888D-4DC6-8EED-2156ADAD87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Uvod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671589-3927-4B21-AD52-2FC9AFB665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sz="2000" dirty="0"/>
              <a:t>Sa </a:t>
            </a:r>
            <a:r>
              <a:rPr lang="en-US" sz="2000" dirty="0" err="1"/>
              <a:t>razvitkom</a:t>
            </a:r>
            <a:r>
              <a:rPr lang="en-US" sz="2000" dirty="0"/>
              <a:t> </a:t>
            </a:r>
            <a:r>
              <a:rPr lang="en-US" sz="2000" dirty="0" err="1"/>
              <a:t>društva</a:t>
            </a:r>
            <a:r>
              <a:rPr lang="en-US" sz="2000" dirty="0"/>
              <a:t>, </a:t>
            </a:r>
            <a:r>
              <a:rPr lang="en-US" sz="2000" dirty="0" err="1"/>
              <a:t>konstituiše</a:t>
            </a:r>
            <a:r>
              <a:rPr lang="en-US" sz="2000" dirty="0"/>
              <a:t> se </a:t>
            </a:r>
            <a:r>
              <a:rPr lang="en-US" sz="2000" dirty="0" err="1"/>
              <a:t>nauka</a:t>
            </a:r>
            <a:r>
              <a:rPr lang="en-US" sz="2000" dirty="0"/>
              <a:t> o </a:t>
            </a:r>
            <a:r>
              <a:rPr lang="en-US" sz="2000" dirty="0" err="1"/>
              <a:t>ekonomiji</a:t>
            </a:r>
            <a:r>
              <a:rPr lang="en-US" sz="2000" dirty="0"/>
              <a:t>. </a:t>
            </a:r>
            <a:r>
              <a:rPr lang="en-US" sz="2000" dirty="0" err="1"/>
              <a:t>Ovo</a:t>
            </a:r>
            <a:r>
              <a:rPr lang="en-US" sz="2000" dirty="0"/>
              <a:t> se </a:t>
            </a:r>
            <a:r>
              <a:rPr lang="en-US" sz="2000" dirty="0" err="1"/>
              <a:t>događa</a:t>
            </a:r>
            <a:r>
              <a:rPr lang="en-US" sz="2000" dirty="0"/>
              <a:t> </a:t>
            </a:r>
            <a:r>
              <a:rPr lang="en-US" sz="2000" dirty="0" err="1"/>
              <a:t>naročito</a:t>
            </a:r>
            <a:r>
              <a:rPr lang="en-US" sz="2000" dirty="0"/>
              <a:t> u </a:t>
            </a:r>
            <a:r>
              <a:rPr lang="en-US" sz="2000" dirty="0" err="1"/>
              <a:t>periodu</a:t>
            </a:r>
            <a:r>
              <a:rPr lang="en-US" sz="2000" dirty="0"/>
              <a:t> </a:t>
            </a:r>
            <a:r>
              <a:rPr lang="en-US" sz="2000" dirty="0" err="1"/>
              <a:t>ranog</a:t>
            </a:r>
            <a:r>
              <a:rPr lang="en-US" sz="2000" dirty="0"/>
              <a:t> </a:t>
            </a:r>
            <a:r>
              <a:rPr lang="en-US" sz="2000" dirty="0" err="1"/>
              <a:t>kapitalizma</a:t>
            </a:r>
            <a:r>
              <a:rPr lang="en-US" sz="2000" dirty="0"/>
              <a:t>, </a:t>
            </a:r>
            <a:r>
              <a:rPr lang="en-US" sz="2000" dirty="0" err="1"/>
              <a:t>kad</a:t>
            </a:r>
            <a:r>
              <a:rPr lang="en-US" sz="2000" dirty="0"/>
              <a:t> se </a:t>
            </a:r>
            <a:r>
              <a:rPr lang="en-US" sz="2000" dirty="0" err="1"/>
              <a:t>pojavljuju</a:t>
            </a:r>
            <a:r>
              <a:rPr lang="en-US" sz="2000" dirty="0"/>
              <a:t> </a:t>
            </a:r>
            <a:r>
              <a:rPr lang="en-US" sz="2000" dirty="0" err="1"/>
              <a:t>francuska</a:t>
            </a:r>
            <a:r>
              <a:rPr lang="en-US" sz="2000" dirty="0"/>
              <a:t>, a </a:t>
            </a:r>
            <a:r>
              <a:rPr lang="en-US" sz="2000" dirty="0" err="1"/>
              <a:t>posle</a:t>
            </a:r>
            <a:r>
              <a:rPr lang="en-US" sz="2000" dirty="0"/>
              <a:t> toga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engleska</a:t>
            </a:r>
            <a:r>
              <a:rPr lang="en-US" sz="2000" dirty="0"/>
              <a:t> </a:t>
            </a:r>
            <a:r>
              <a:rPr lang="en-US" sz="2000" dirty="0" err="1"/>
              <a:t>ekonomska</a:t>
            </a:r>
            <a:r>
              <a:rPr lang="en-US" sz="2000" dirty="0"/>
              <a:t> </a:t>
            </a:r>
            <a:r>
              <a:rPr lang="en-US" sz="2000" dirty="0" err="1"/>
              <a:t>škola</a:t>
            </a:r>
            <a:r>
              <a:rPr lang="en-US" sz="2000" dirty="0"/>
              <a:t>. </a:t>
            </a:r>
          </a:p>
          <a:p>
            <a:pPr marL="0" indent="0" algn="just">
              <a:buNone/>
            </a:pPr>
            <a:r>
              <a:rPr lang="en-US" sz="2000" dirty="0" err="1"/>
              <a:t>Ekonomske</a:t>
            </a:r>
            <a:r>
              <a:rPr lang="en-US" sz="2000" dirty="0"/>
              <a:t> </a:t>
            </a:r>
            <a:r>
              <a:rPr lang="en-US" sz="2000" dirty="0" err="1"/>
              <a:t>nauke</a:t>
            </a:r>
            <a:r>
              <a:rPr lang="en-US" sz="2000" dirty="0"/>
              <a:t> </a:t>
            </a:r>
            <a:r>
              <a:rPr lang="en-US" sz="2000" dirty="0" err="1"/>
              <a:t>doživele</a:t>
            </a:r>
            <a:r>
              <a:rPr lang="en-US" sz="2000" dirty="0"/>
              <a:t> </a:t>
            </a:r>
            <a:r>
              <a:rPr lang="en-US" sz="2000" dirty="0" err="1"/>
              <a:t>su</a:t>
            </a:r>
            <a:r>
              <a:rPr lang="en-US" sz="2000" dirty="0"/>
              <a:t> </a:t>
            </a:r>
            <a:r>
              <a:rPr lang="en-US" sz="2000" dirty="0" err="1"/>
              <a:t>veliki</a:t>
            </a:r>
            <a:r>
              <a:rPr lang="en-US" sz="2000" dirty="0"/>
              <a:t> </a:t>
            </a:r>
            <a:r>
              <a:rPr lang="en-US" sz="2000" dirty="0" err="1"/>
              <a:t>napredak</a:t>
            </a:r>
            <a:r>
              <a:rPr lang="en-US" sz="2000" dirty="0"/>
              <a:t> u </a:t>
            </a:r>
            <a:r>
              <a:rPr lang="en-US" sz="2000" dirty="0" err="1"/>
              <a:t>devetnaestom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dvadesetom</a:t>
            </a:r>
            <a:r>
              <a:rPr lang="en-US" sz="2000" dirty="0"/>
              <a:t> </a:t>
            </a:r>
            <a:r>
              <a:rPr lang="en-US" sz="2000" dirty="0" err="1"/>
              <a:t>veku</a:t>
            </a:r>
            <a:r>
              <a:rPr lang="en-US" sz="2000" dirty="0"/>
              <a:t>. </a:t>
            </a:r>
            <a:r>
              <a:rPr lang="en-US" sz="2000" dirty="0" err="1"/>
              <a:t>Predmetom</a:t>
            </a:r>
            <a:r>
              <a:rPr lang="en-US" sz="2000" dirty="0"/>
              <a:t> </a:t>
            </a:r>
            <a:r>
              <a:rPr lang="en-US" sz="2000" dirty="0" err="1"/>
              <a:t>ekonomije</a:t>
            </a:r>
            <a:r>
              <a:rPr lang="en-US" sz="2000" dirty="0"/>
              <a:t> </a:t>
            </a:r>
            <a:r>
              <a:rPr lang="en-US" sz="2000" dirty="0" err="1"/>
              <a:t>smatra</a:t>
            </a:r>
            <a:r>
              <a:rPr lang="en-US" sz="2000" dirty="0"/>
              <a:t> se </a:t>
            </a:r>
            <a:r>
              <a:rPr lang="en-US" sz="2000" dirty="0" err="1"/>
              <a:t>svaka</a:t>
            </a:r>
            <a:r>
              <a:rPr lang="en-US" sz="2000" dirty="0"/>
              <a:t> </a:t>
            </a:r>
            <a:r>
              <a:rPr lang="en-US" sz="2000" dirty="0" err="1"/>
              <a:t>ljudska</a:t>
            </a:r>
            <a:r>
              <a:rPr lang="en-US" sz="2000" dirty="0"/>
              <a:t> </a:t>
            </a:r>
            <a:r>
              <a:rPr lang="en-US" sz="2000" dirty="0" err="1"/>
              <a:t>delatnost</a:t>
            </a:r>
            <a:r>
              <a:rPr lang="en-US" sz="2000" dirty="0"/>
              <a:t> u </a:t>
            </a:r>
            <a:r>
              <a:rPr lang="en-US" sz="2000" dirty="0" err="1"/>
              <a:t>kojoj</a:t>
            </a:r>
            <a:r>
              <a:rPr lang="en-US" sz="2000" dirty="0"/>
              <a:t> se </a:t>
            </a:r>
            <a:r>
              <a:rPr lang="en-US" sz="2000" dirty="0" err="1"/>
              <a:t>susreće</a:t>
            </a:r>
            <a:r>
              <a:rPr lang="en-US" sz="2000" dirty="0"/>
              <a:t> problem </a:t>
            </a:r>
            <a:r>
              <a:rPr lang="en-US" sz="2000" dirty="0" err="1"/>
              <a:t>ograničenih</a:t>
            </a:r>
            <a:r>
              <a:rPr lang="en-US" sz="2000" dirty="0"/>
              <a:t> </a:t>
            </a:r>
            <a:r>
              <a:rPr lang="en-US" sz="2000" dirty="0" err="1"/>
              <a:t>sredstava</a:t>
            </a:r>
            <a:r>
              <a:rPr lang="en-US" sz="2000" dirty="0"/>
              <a:t> </a:t>
            </a:r>
            <a:r>
              <a:rPr lang="en-US" sz="2000" dirty="0" err="1"/>
              <a:t>za</a:t>
            </a:r>
            <a:r>
              <a:rPr lang="en-US" sz="2000" dirty="0"/>
              <a:t> </a:t>
            </a:r>
            <a:r>
              <a:rPr lang="en-US" sz="2000" dirty="0" err="1"/>
              <a:t>realizaciju</a:t>
            </a:r>
            <a:r>
              <a:rPr lang="en-US" sz="2000" dirty="0"/>
              <a:t> </a:t>
            </a:r>
            <a:r>
              <a:rPr lang="en-US" sz="2000" dirty="0" err="1"/>
              <a:t>odabranih</a:t>
            </a:r>
            <a:r>
              <a:rPr lang="en-US" sz="2000" dirty="0"/>
              <a:t> </a:t>
            </a:r>
            <a:r>
              <a:rPr lang="en-US" sz="2000" dirty="0" err="1"/>
              <a:t>ciljeva</a:t>
            </a:r>
            <a:r>
              <a:rPr lang="en-US" sz="2000" dirty="0"/>
              <a:t>. </a:t>
            </a:r>
          </a:p>
          <a:p>
            <a:pPr marL="0" indent="0" algn="just">
              <a:buNone/>
            </a:pPr>
            <a:r>
              <a:rPr lang="en-US" sz="2000" dirty="0" err="1"/>
              <a:t>Iz</a:t>
            </a:r>
            <a:r>
              <a:rPr lang="en-US" sz="2000" dirty="0"/>
              <a:t> </a:t>
            </a:r>
            <a:r>
              <a:rPr lang="en-US" sz="2000" dirty="0" err="1"/>
              <a:t>napred</a:t>
            </a:r>
            <a:r>
              <a:rPr lang="en-US" sz="2000" dirty="0"/>
              <a:t> </a:t>
            </a:r>
            <a:r>
              <a:rPr lang="en-US" sz="2000" dirty="0" err="1"/>
              <a:t>rečenog</a:t>
            </a:r>
            <a:r>
              <a:rPr lang="en-US" sz="2000" dirty="0"/>
              <a:t> </a:t>
            </a:r>
            <a:r>
              <a:rPr lang="en-US" sz="2000" dirty="0" err="1"/>
              <a:t>može</a:t>
            </a:r>
            <a:r>
              <a:rPr lang="en-US" sz="2000" dirty="0"/>
              <a:t> se </a:t>
            </a:r>
            <a:r>
              <a:rPr lang="en-US" sz="2000" dirty="0" err="1"/>
              <a:t>izvući</a:t>
            </a:r>
            <a:r>
              <a:rPr lang="en-US" sz="2000" dirty="0"/>
              <a:t> </a:t>
            </a:r>
            <a:r>
              <a:rPr lang="en-US" sz="2000" dirty="0" err="1"/>
              <a:t>zaključak</a:t>
            </a:r>
            <a:r>
              <a:rPr lang="en-US" sz="2000" dirty="0"/>
              <a:t> </a:t>
            </a:r>
            <a:r>
              <a:rPr lang="en-US" sz="2000" dirty="0" err="1"/>
              <a:t>kako</a:t>
            </a:r>
            <a:r>
              <a:rPr lang="en-US" sz="2000" dirty="0"/>
              <a:t> </a:t>
            </a:r>
            <a:r>
              <a:rPr lang="en-US" sz="2000" dirty="0" err="1"/>
              <a:t>je</a:t>
            </a:r>
            <a:r>
              <a:rPr lang="en-US" sz="2000" dirty="0"/>
              <a:t> </a:t>
            </a:r>
            <a:r>
              <a:rPr lang="en-US" sz="2000" dirty="0" err="1"/>
              <a:t>zadatak</a:t>
            </a:r>
            <a:r>
              <a:rPr lang="en-US" sz="2000" dirty="0"/>
              <a:t> </a:t>
            </a:r>
            <a:r>
              <a:rPr lang="en-US" sz="2000" dirty="0" err="1"/>
              <a:t>ekonomije</a:t>
            </a:r>
            <a:r>
              <a:rPr lang="en-US" sz="2000" dirty="0"/>
              <a:t> – </a:t>
            </a:r>
            <a:r>
              <a:rPr lang="en-US" sz="2000" dirty="0" err="1"/>
              <a:t>ostvariti</a:t>
            </a:r>
            <a:r>
              <a:rPr lang="en-US" sz="2000" dirty="0"/>
              <a:t> </a:t>
            </a:r>
            <a:r>
              <a:rPr lang="en-US" sz="2000" dirty="0" err="1"/>
              <a:t>što</a:t>
            </a:r>
            <a:r>
              <a:rPr lang="en-US" sz="2000" dirty="0"/>
              <a:t> </a:t>
            </a:r>
            <a:r>
              <a:rPr lang="en-US" sz="2000" dirty="0" err="1"/>
              <a:t>bolji</a:t>
            </a:r>
            <a:r>
              <a:rPr lang="en-US" sz="2000" dirty="0"/>
              <a:t> </a:t>
            </a:r>
            <a:r>
              <a:rPr lang="en-US" sz="2000" dirty="0" err="1"/>
              <a:t>ekonomski</a:t>
            </a:r>
            <a:r>
              <a:rPr lang="en-US" sz="2000" dirty="0"/>
              <a:t> </a:t>
            </a:r>
            <a:r>
              <a:rPr lang="en-US" sz="2000" dirty="0" err="1"/>
              <a:t>rezultat</a:t>
            </a:r>
            <a:r>
              <a:rPr lang="en-US" sz="2000" dirty="0"/>
              <a:t>, </a:t>
            </a:r>
            <a:r>
              <a:rPr lang="en-US" sz="2000" dirty="0" err="1"/>
              <a:t>uz</a:t>
            </a:r>
            <a:r>
              <a:rPr lang="en-US" sz="2000" dirty="0"/>
              <a:t> </a:t>
            </a:r>
            <a:r>
              <a:rPr lang="en-US" sz="2000" dirty="0" err="1"/>
              <a:t>što</a:t>
            </a:r>
            <a:r>
              <a:rPr lang="en-US" sz="2000" dirty="0"/>
              <a:t> </a:t>
            </a:r>
            <a:r>
              <a:rPr lang="en-US" sz="2000" dirty="0" err="1"/>
              <a:t>manja</a:t>
            </a:r>
            <a:r>
              <a:rPr lang="en-US" sz="2000" dirty="0"/>
              <a:t> </a:t>
            </a:r>
            <a:r>
              <a:rPr lang="en-US" sz="2000" dirty="0" err="1"/>
              <a:t>ulaganja</a:t>
            </a:r>
            <a:r>
              <a:rPr lang="en-US" sz="2000" dirty="0"/>
              <a:t> (</a:t>
            </a:r>
            <a:r>
              <a:rPr lang="en-US" sz="2000" dirty="0" err="1"/>
              <a:t>što</a:t>
            </a:r>
            <a:r>
              <a:rPr lang="en-US" sz="2000" dirty="0"/>
              <a:t> se </a:t>
            </a:r>
            <a:r>
              <a:rPr lang="en-US" sz="2000" dirty="0" err="1"/>
              <a:t>postiže</a:t>
            </a:r>
            <a:r>
              <a:rPr lang="en-US" sz="2000" dirty="0"/>
              <a:t> </a:t>
            </a:r>
            <a:r>
              <a:rPr lang="en-US" sz="2000" dirty="0" err="1"/>
              <a:t>odgovarajućom</a:t>
            </a:r>
            <a:r>
              <a:rPr lang="en-US" sz="2000" dirty="0"/>
              <a:t> </a:t>
            </a:r>
            <a:r>
              <a:rPr lang="en-US" sz="2000" dirty="0" err="1"/>
              <a:t>organizacijom</a:t>
            </a:r>
            <a:r>
              <a:rPr lang="en-US" sz="2000" dirty="0"/>
              <a:t> </a:t>
            </a:r>
            <a:r>
              <a:rPr lang="en-US" sz="2000" dirty="0" err="1"/>
              <a:t>ekonomske</a:t>
            </a:r>
            <a:r>
              <a:rPr lang="en-US" sz="2000" dirty="0"/>
              <a:t> </a:t>
            </a:r>
            <a:r>
              <a:rPr lang="en-US" sz="2000" dirty="0" err="1"/>
              <a:t>organizacije</a:t>
            </a:r>
            <a:r>
              <a:rPr lang="en-US" sz="2000" dirty="0"/>
              <a:t> (</a:t>
            </a:r>
            <a:r>
              <a:rPr lang="en-US" sz="2000" dirty="0" err="1"/>
              <a:t>preduzeća</a:t>
            </a:r>
            <a:r>
              <a:rPr lang="en-US" sz="2000" dirty="0"/>
              <a:t>). Pod </a:t>
            </a:r>
            <a:r>
              <a:rPr lang="en-US" sz="2000" dirty="0" err="1"/>
              <a:t>ulaganjima</a:t>
            </a:r>
            <a:r>
              <a:rPr lang="en-US" sz="2000" dirty="0"/>
              <a:t> </a:t>
            </a:r>
            <a:r>
              <a:rPr lang="en-US" sz="2000" dirty="0" err="1"/>
              <a:t>podrazumevaju</a:t>
            </a:r>
            <a:r>
              <a:rPr lang="en-US" sz="2000" dirty="0"/>
              <a:t> se </a:t>
            </a:r>
            <a:r>
              <a:rPr lang="en-US" sz="2000" dirty="0" err="1"/>
              <a:t>ulaganja</a:t>
            </a:r>
            <a:r>
              <a:rPr lang="en-US" sz="2000" dirty="0"/>
              <a:t> u </a:t>
            </a:r>
            <a:r>
              <a:rPr lang="en-US" sz="2000" dirty="0" err="1"/>
              <a:t>elemente</a:t>
            </a:r>
            <a:r>
              <a:rPr lang="en-US" sz="2000" dirty="0"/>
              <a:t> </a:t>
            </a:r>
            <a:r>
              <a:rPr lang="en-US" sz="2000" dirty="0" err="1"/>
              <a:t>poslovnih</a:t>
            </a:r>
            <a:r>
              <a:rPr lang="en-US" sz="2000" dirty="0"/>
              <a:t> </a:t>
            </a:r>
            <a:r>
              <a:rPr lang="en-US" sz="2000" dirty="0" err="1"/>
              <a:t>aktivnosti</a:t>
            </a:r>
            <a:r>
              <a:rPr lang="en-US" sz="2000" dirty="0"/>
              <a:t>; </a:t>
            </a:r>
            <a:r>
              <a:rPr lang="en-US" sz="2000" dirty="0" err="1"/>
              <a:t>dakle</a:t>
            </a:r>
            <a:r>
              <a:rPr lang="en-US" sz="2000" dirty="0"/>
              <a:t>, </a:t>
            </a:r>
            <a:r>
              <a:rPr lang="en-US" sz="2000" dirty="0" err="1"/>
              <a:t>ulaganja</a:t>
            </a:r>
            <a:r>
              <a:rPr lang="en-US" sz="2000" dirty="0"/>
              <a:t> u </a:t>
            </a:r>
            <a:r>
              <a:rPr lang="en-US" sz="2000" dirty="0" err="1"/>
              <a:t>sredstva</a:t>
            </a:r>
            <a:r>
              <a:rPr lang="en-US" sz="2000" dirty="0"/>
              <a:t> </a:t>
            </a:r>
            <a:r>
              <a:rPr lang="en-US" sz="2000" dirty="0" err="1"/>
              <a:t>za</a:t>
            </a:r>
            <a:r>
              <a:rPr lang="en-US" sz="2000" dirty="0"/>
              <a:t> rad; </a:t>
            </a:r>
            <a:r>
              <a:rPr lang="en-US" sz="2000" dirty="0" err="1"/>
              <a:t>predmete</a:t>
            </a:r>
            <a:r>
              <a:rPr lang="en-US" sz="2000" dirty="0"/>
              <a:t> </a:t>
            </a:r>
            <a:r>
              <a:rPr lang="en-US" sz="2000" dirty="0" err="1"/>
              <a:t>rada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radnu</a:t>
            </a:r>
            <a:r>
              <a:rPr lang="en-US" sz="2000" dirty="0"/>
              <a:t> </a:t>
            </a:r>
            <a:r>
              <a:rPr lang="en-US" sz="2000" dirty="0" err="1"/>
              <a:t>snagu</a:t>
            </a:r>
            <a:r>
              <a:rPr lang="en-US" sz="2000" dirty="0"/>
              <a:t>. </a:t>
            </a:r>
          </a:p>
          <a:p>
            <a:pPr marL="0" indent="0" algn="just">
              <a:buNone/>
            </a:pPr>
            <a:r>
              <a:rPr lang="en-US" sz="2000" dirty="0" err="1"/>
              <a:t>Ekonomisanje</a:t>
            </a:r>
            <a:r>
              <a:rPr lang="en-US" sz="2000" dirty="0"/>
              <a:t> bi </a:t>
            </a:r>
            <a:r>
              <a:rPr lang="en-US" sz="2000" dirty="0" err="1"/>
              <a:t>trebalo</a:t>
            </a:r>
            <a:r>
              <a:rPr lang="en-US" sz="2000" dirty="0"/>
              <a:t> da </a:t>
            </a:r>
            <a:r>
              <a:rPr lang="en-US" sz="2000" dirty="0" err="1"/>
              <a:t>podrazumeva</a:t>
            </a:r>
            <a:r>
              <a:rPr lang="en-US" sz="2000" dirty="0"/>
              <a:t> </a:t>
            </a:r>
            <a:r>
              <a:rPr lang="en-US" sz="2000" dirty="0" err="1"/>
              <a:t>vođenje</a:t>
            </a:r>
            <a:r>
              <a:rPr lang="en-US" sz="2000" dirty="0"/>
              <a:t> </a:t>
            </a:r>
            <a:r>
              <a:rPr lang="en-US" sz="2000" dirty="0" err="1"/>
              <a:t>takve</a:t>
            </a:r>
            <a:r>
              <a:rPr lang="en-US" sz="2000" dirty="0"/>
              <a:t> </a:t>
            </a:r>
            <a:r>
              <a:rPr lang="en-US" sz="2000" dirty="0" err="1"/>
              <a:t>ekonomske</a:t>
            </a:r>
            <a:r>
              <a:rPr lang="en-US" sz="2000" dirty="0"/>
              <a:t> </a:t>
            </a:r>
            <a:r>
              <a:rPr lang="en-US" sz="2000" dirty="0" err="1"/>
              <a:t>politike</a:t>
            </a:r>
            <a:r>
              <a:rPr lang="en-US" sz="2000" dirty="0"/>
              <a:t> </a:t>
            </a:r>
            <a:r>
              <a:rPr lang="en-US" sz="2000" dirty="0" err="1"/>
              <a:t>unutar</a:t>
            </a:r>
            <a:r>
              <a:rPr lang="en-US" sz="2000" dirty="0"/>
              <a:t> </a:t>
            </a:r>
            <a:r>
              <a:rPr lang="en-US" sz="2000" dirty="0" err="1"/>
              <a:t>ekonomske</a:t>
            </a:r>
            <a:r>
              <a:rPr lang="en-US" sz="2000" dirty="0"/>
              <a:t> </a:t>
            </a:r>
            <a:r>
              <a:rPr lang="en-US" sz="2000" dirty="0" err="1"/>
              <a:t>organizacije</a:t>
            </a:r>
            <a:r>
              <a:rPr lang="en-US" sz="2000" dirty="0"/>
              <a:t> (</a:t>
            </a:r>
            <a:r>
              <a:rPr lang="en-US" sz="2000" dirty="0" err="1"/>
              <a:t>kao</a:t>
            </a:r>
            <a:r>
              <a:rPr lang="en-US" sz="2000" dirty="0"/>
              <a:t> </a:t>
            </a:r>
            <a:r>
              <a:rPr lang="en-US" sz="2000" dirty="0" err="1"/>
              <a:t>upravljivog</a:t>
            </a:r>
            <a:r>
              <a:rPr lang="en-US" sz="2000" dirty="0"/>
              <a:t> </a:t>
            </a:r>
            <a:r>
              <a:rPr lang="en-US" sz="2000" dirty="0" err="1"/>
              <a:t>sistema</a:t>
            </a:r>
            <a:r>
              <a:rPr lang="en-US" sz="2000" dirty="0"/>
              <a:t>) </a:t>
            </a:r>
            <a:r>
              <a:rPr lang="en-US" sz="2000" dirty="0" err="1"/>
              <a:t>koje</a:t>
            </a:r>
            <a:r>
              <a:rPr lang="en-US" sz="2000" dirty="0"/>
              <a:t> </a:t>
            </a:r>
            <a:r>
              <a:rPr lang="en-US" sz="2000" dirty="0" err="1"/>
              <a:t>treba</a:t>
            </a:r>
            <a:r>
              <a:rPr lang="en-US" sz="2000" dirty="0"/>
              <a:t> da </a:t>
            </a:r>
            <a:r>
              <a:rPr lang="en-US" sz="2000" dirty="0" err="1"/>
              <a:t>osigura</a:t>
            </a:r>
            <a:r>
              <a:rPr lang="en-US" sz="2000" dirty="0"/>
              <a:t> </a:t>
            </a:r>
            <a:r>
              <a:rPr lang="en-US" sz="2000" dirty="0" err="1"/>
              <a:t>štedljivost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racionalno</a:t>
            </a:r>
            <a:r>
              <a:rPr lang="en-US" sz="2000" dirty="0"/>
              <a:t> </a:t>
            </a:r>
            <a:r>
              <a:rPr lang="en-US" sz="2000" dirty="0" err="1"/>
              <a:t>korišćenje</a:t>
            </a:r>
            <a:r>
              <a:rPr lang="en-US" sz="2000" dirty="0"/>
              <a:t> </a:t>
            </a:r>
            <a:r>
              <a:rPr lang="en-US" sz="2000" dirty="0" err="1"/>
              <a:t>raspoloživih</a:t>
            </a:r>
            <a:r>
              <a:rPr lang="en-US" sz="2000" dirty="0"/>
              <a:t> </a:t>
            </a:r>
            <a:r>
              <a:rPr lang="en-US" sz="2000" dirty="0" err="1"/>
              <a:t>resursa</a:t>
            </a:r>
            <a:r>
              <a:rPr lang="en-US" sz="20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8420344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D813C-129E-4EEF-BF4A-FBAB4BFEF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Uvod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FACAA2-93CF-4314-B1D3-93EFBE32AC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000" dirty="0" err="1"/>
              <a:t>Primarni</a:t>
            </a:r>
            <a:r>
              <a:rPr lang="en-US" sz="2000" dirty="0"/>
              <a:t> </a:t>
            </a:r>
            <a:r>
              <a:rPr lang="en-US" sz="2000" dirty="0" err="1"/>
              <a:t>ciljevi</a:t>
            </a:r>
            <a:r>
              <a:rPr lang="en-US" sz="2000" dirty="0"/>
              <a:t> </a:t>
            </a:r>
            <a:r>
              <a:rPr lang="en-US" sz="2000" dirty="0" err="1"/>
              <a:t>svakog</a:t>
            </a:r>
            <a:r>
              <a:rPr lang="en-US" sz="2000" dirty="0"/>
              <a:t> </a:t>
            </a:r>
            <a:r>
              <a:rPr lang="en-US" sz="2000" dirty="0" err="1"/>
              <a:t>privrednog</a:t>
            </a:r>
            <a:r>
              <a:rPr lang="en-US" sz="2000" dirty="0"/>
              <a:t> </a:t>
            </a:r>
            <a:r>
              <a:rPr lang="en-US" sz="2000" dirty="0" err="1"/>
              <a:t>društva</a:t>
            </a:r>
            <a:r>
              <a:rPr lang="en-US" sz="2000" dirty="0"/>
              <a:t> </a:t>
            </a:r>
            <a:r>
              <a:rPr lang="en-US" sz="2000" dirty="0" err="1"/>
              <a:t>jesu</a:t>
            </a:r>
            <a:r>
              <a:rPr lang="en-US" sz="2000" dirty="0"/>
              <a:t> – </a:t>
            </a:r>
            <a:r>
              <a:rPr lang="en-US" sz="2000" dirty="0" err="1"/>
              <a:t>ostvarenje</a:t>
            </a:r>
            <a:r>
              <a:rPr lang="en-US" sz="2000" dirty="0"/>
              <a:t> </a:t>
            </a:r>
            <a:r>
              <a:rPr lang="en-US" sz="2000" dirty="0" err="1"/>
              <a:t>profita</a:t>
            </a:r>
            <a:r>
              <a:rPr lang="en-US" sz="2000" dirty="0"/>
              <a:t> </a:t>
            </a:r>
            <a:r>
              <a:rPr lang="en-US" sz="2000" dirty="0" err="1"/>
              <a:t>ili</a:t>
            </a:r>
            <a:r>
              <a:rPr lang="en-US" sz="2000" dirty="0"/>
              <a:t> </a:t>
            </a:r>
            <a:r>
              <a:rPr lang="en-US" sz="2000" dirty="0" err="1"/>
              <a:t>dobiti</a:t>
            </a:r>
            <a:r>
              <a:rPr lang="en-US" sz="2000" dirty="0"/>
              <a:t> </a:t>
            </a:r>
            <a:r>
              <a:rPr lang="en-US" sz="2000" dirty="0" err="1"/>
              <a:t>kao</a:t>
            </a:r>
            <a:r>
              <a:rPr lang="en-US" sz="2000" dirty="0"/>
              <a:t> </a:t>
            </a:r>
            <a:r>
              <a:rPr lang="en-US" sz="2000" dirty="0" err="1"/>
              <a:t>poslovnog</a:t>
            </a:r>
            <a:r>
              <a:rPr lang="en-US" sz="2000" dirty="0"/>
              <a:t> </a:t>
            </a:r>
            <a:r>
              <a:rPr lang="en-US" sz="2000" dirty="0" err="1"/>
              <a:t>rezultata</a:t>
            </a:r>
            <a:r>
              <a:rPr lang="en-US" sz="2000" dirty="0"/>
              <a:t>,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kraju</a:t>
            </a:r>
            <a:r>
              <a:rPr lang="en-US" sz="2000" dirty="0"/>
              <a:t> </a:t>
            </a:r>
            <a:r>
              <a:rPr lang="en-US" sz="2000" dirty="0" err="1"/>
              <a:t>posmatranog</a:t>
            </a:r>
            <a:r>
              <a:rPr lang="en-US" sz="2000" dirty="0"/>
              <a:t> </a:t>
            </a:r>
            <a:r>
              <a:rPr lang="en-US" sz="2000" dirty="0" err="1"/>
              <a:t>poslovnog</a:t>
            </a:r>
            <a:r>
              <a:rPr lang="en-US" sz="2000" dirty="0"/>
              <a:t> </a:t>
            </a:r>
            <a:r>
              <a:rPr lang="en-US" sz="2000" dirty="0" err="1"/>
              <a:t>perioda</a:t>
            </a:r>
            <a:r>
              <a:rPr lang="en-US" sz="2000" dirty="0"/>
              <a:t> (</a:t>
            </a:r>
            <a:r>
              <a:rPr lang="en-US" sz="2000" dirty="0" err="1"/>
              <a:t>pola</a:t>
            </a:r>
            <a:r>
              <a:rPr lang="en-US" sz="2000" dirty="0"/>
              <a:t> </a:t>
            </a:r>
            <a:r>
              <a:rPr lang="en-US" sz="2000" dirty="0" err="1"/>
              <a:t>godine</a:t>
            </a:r>
            <a:r>
              <a:rPr lang="en-US" sz="2000" dirty="0"/>
              <a:t>; </a:t>
            </a:r>
            <a:r>
              <a:rPr lang="en-US" sz="2000" dirty="0" err="1"/>
              <a:t>godinu</a:t>
            </a:r>
            <a:r>
              <a:rPr lang="en-US" sz="2000" dirty="0"/>
              <a:t> dana)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zadovoljenje</a:t>
            </a:r>
            <a:r>
              <a:rPr lang="en-US" sz="2000" dirty="0"/>
              <a:t> </a:t>
            </a:r>
            <a:r>
              <a:rPr lang="en-US" sz="2000" dirty="0" err="1"/>
              <a:t>potreba</a:t>
            </a:r>
            <a:r>
              <a:rPr lang="en-US" sz="2000" dirty="0"/>
              <a:t> </a:t>
            </a:r>
            <a:r>
              <a:rPr lang="en-US" sz="2000" dirty="0" err="1"/>
              <a:t>klijenata</a:t>
            </a:r>
            <a:r>
              <a:rPr lang="en-US" sz="2000" dirty="0"/>
              <a:t>; </a:t>
            </a:r>
            <a:r>
              <a:rPr lang="en-US" sz="2000" dirty="0" err="1"/>
              <a:t>kupaca</a:t>
            </a:r>
            <a:r>
              <a:rPr lang="en-US" sz="2000" dirty="0"/>
              <a:t> </a:t>
            </a:r>
            <a:r>
              <a:rPr lang="en-US" sz="2000" dirty="0" err="1"/>
              <a:t>za</a:t>
            </a:r>
            <a:r>
              <a:rPr lang="en-US" sz="2000" dirty="0"/>
              <a:t> </a:t>
            </a:r>
            <a:r>
              <a:rPr lang="en-US" sz="2000" dirty="0" err="1"/>
              <a:t>potrebom</a:t>
            </a:r>
            <a:r>
              <a:rPr lang="en-US" sz="2000" dirty="0"/>
              <a:t> </a:t>
            </a:r>
            <a:r>
              <a:rPr lang="en-US" sz="2000" dirty="0" err="1"/>
              <a:t>ili</a:t>
            </a:r>
            <a:r>
              <a:rPr lang="en-US" sz="2000" dirty="0"/>
              <a:t> </a:t>
            </a:r>
            <a:r>
              <a:rPr lang="en-US" sz="2000" dirty="0" err="1"/>
              <a:t>uslugom</a:t>
            </a:r>
            <a:r>
              <a:rPr lang="en-US" sz="2000" dirty="0"/>
              <a:t>. </a:t>
            </a:r>
          </a:p>
          <a:p>
            <a:pPr marL="0" indent="0" algn="just">
              <a:buNone/>
            </a:pPr>
            <a:r>
              <a:rPr lang="en-US" sz="2000" dirty="0"/>
              <a:t>Sa </a:t>
            </a:r>
            <a:r>
              <a:rPr lang="en-US" sz="2000" dirty="0" err="1"/>
              <a:t>gledišta</a:t>
            </a:r>
            <a:r>
              <a:rPr lang="en-US" sz="2000" dirty="0"/>
              <a:t> </a:t>
            </a:r>
            <a:r>
              <a:rPr lang="en-US" sz="2000" dirty="0" err="1"/>
              <a:t>ekonomike</a:t>
            </a:r>
            <a:r>
              <a:rPr lang="en-US" sz="2000" dirty="0"/>
              <a:t> </a:t>
            </a:r>
            <a:r>
              <a:rPr lang="en-US" sz="2000" dirty="0" err="1"/>
              <a:t>biznisa</a:t>
            </a:r>
            <a:r>
              <a:rPr lang="en-US" sz="2000" dirty="0"/>
              <a:t>, </a:t>
            </a:r>
            <a:r>
              <a:rPr lang="en-US" sz="2000" dirty="0" err="1"/>
              <a:t>preduzeće</a:t>
            </a:r>
            <a:r>
              <a:rPr lang="en-US" sz="2000" dirty="0"/>
              <a:t> </a:t>
            </a:r>
            <a:r>
              <a:rPr lang="en-US" sz="2000" dirty="0" err="1"/>
              <a:t>je</a:t>
            </a:r>
            <a:r>
              <a:rPr lang="en-US" sz="2000" dirty="0"/>
              <a:t> </a:t>
            </a:r>
            <a:r>
              <a:rPr lang="en-US" sz="2000" dirty="0" err="1"/>
              <a:t>ekonomski</a:t>
            </a:r>
            <a:r>
              <a:rPr lang="en-US" sz="2000" dirty="0"/>
              <a:t> </a:t>
            </a:r>
            <a:r>
              <a:rPr lang="en-US" sz="2000" dirty="0" err="1"/>
              <a:t>sistem</a:t>
            </a:r>
            <a:r>
              <a:rPr lang="en-US" sz="2000" dirty="0"/>
              <a:t>, </a:t>
            </a:r>
            <a:r>
              <a:rPr lang="en-US" sz="2000" dirty="0" err="1"/>
              <a:t>koji</a:t>
            </a:r>
            <a:r>
              <a:rPr lang="en-US" sz="2000" dirty="0"/>
              <a:t> </a:t>
            </a:r>
            <a:r>
              <a:rPr lang="en-US" sz="2000" dirty="0" err="1"/>
              <a:t>kroz</a:t>
            </a:r>
            <a:r>
              <a:rPr lang="en-US" sz="2000" dirty="0"/>
              <a:t> </a:t>
            </a:r>
            <a:r>
              <a:rPr lang="en-US" sz="2000" dirty="0" err="1"/>
              <a:t>svoju</a:t>
            </a:r>
            <a:r>
              <a:rPr lang="en-US" sz="2000" dirty="0"/>
              <a:t> </a:t>
            </a:r>
            <a:r>
              <a:rPr lang="en-US" sz="2000" dirty="0" err="1"/>
              <a:t>ekonomiju</a:t>
            </a:r>
            <a:r>
              <a:rPr lang="en-US" sz="2000" dirty="0"/>
              <a:t> </a:t>
            </a:r>
            <a:r>
              <a:rPr lang="en-US" sz="2000" dirty="0" err="1"/>
              <a:t>obezbeđuje</a:t>
            </a:r>
            <a:r>
              <a:rPr lang="en-US" sz="2000" dirty="0"/>
              <a:t> </a:t>
            </a:r>
            <a:r>
              <a:rPr lang="en-US" sz="2000" dirty="0" err="1"/>
              <a:t>ostvarenje</a:t>
            </a:r>
            <a:r>
              <a:rPr lang="en-US" sz="2000" dirty="0"/>
              <a:t> </a:t>
            </a:r>
            <a:r>
              <a:rPr lang="en-US" sz="2000" dirty="0" err="1"/>
              <a:t>interesa</a:t>
            </a:r>
            <a:r>
              <a:rPr lang="en-US" sz="2000" dirty="0"/>
              <a:t> </a:t>
            </a:r>
            <a:r>
              <a:rPr lang="en-US" sz="2000" dirty="0" err="1"/>
              <a:t>različitih</a:t>
            </a:r>
            <a:r>
              <a:rPr lang="en-US" sz="2000" dirty="0"/>
              <a:t> </a:t>
            </a:r>
            <a:r>
              <a:rPr lang="en-US" sz="2000" dirty="0" err="1"/>
              <a:t>subjekata</a:t>
            </a:r>
            <a:r>
              <a:rPr lang="en-US" sz="2000" dirty="0"/>
              <a:t> </a:t>
            </a:r>
            <a:r>
              <a:rPr lang="en-US" sz="2000" dirty="0" err="1"/>
              <a:t>koji</a:t>
            </a:r>
            <a:r>
              <a:rPr lang="en-US" sz="2000" dirty="0"/>
              <a:t> </a:t>
            </a:r>
            <a:r>
              <a:rPr lang="en-US" sz="2000" dirty="0" err="1"/>
              <a:t>su</a:t>
            </a:r>
            <a:r>
              <a:rPr lang="en-US" sz="2000" dirty="0"/>
              <a:t> </a:t>
            </a:r>
            <a:r>
              <a:rPr lang="en-US" sz="2000" dirty="0" err="1"/>
              <a:t>zainteresovani</a:t>
            </a:r>
            <a:r>
              <a:rPr lang="en-US" sz="2000" dirty="0"/>
              <a:t> </a:t>
            </a:r>
            <a:r>
              <a:rPr lang="en-US" sz="2000" dirty="0" err="1"/>
              <a:t>za</a:t>
            </a:r>
            <a:r>
              <a:rPr lang="en-US" sz="2000" dirty="0"/>
              <a:t> </a:t>
            </a:r>
            <a:r>
              <a:rPr lang="en-US" sz="2000" dirty="0" err="1"/>
              <a:t>njegovo</a:t>
            </a:r>
            <a:r>
              <a:rPr lang="en-US" sz="2000" dirty="0"/>
              <a:t> </a:t>
            </a:r>
            <a:r>
              <a:rPr lang="en-US" sz="2000" dirty="0" err="1"/>
              <a:t>poslovanje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razvoj</a:t>
            </a:r>
            <a:r>
              <a:rPr lang="en-US" sz="2000" dirty="0"/>
              <a:t>. </a:t>
            </a:r>
            <a:r>
              <a:rPr lang="en-US" sz="2000" dirty="0" err="1"/>
              <a:t>Veća</a:t>
            </a:r>
            <a:r>
              <a:rPr lang="en-US" sz="2000" dirty="0"/>
              <a:t> </a:t>
            </a:r>
            <a:r>
              <a:rPr lang="en-US" sz="2000" dirty="0" err="1"/>
              <a:t>efektivnost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efikasnost</a:t>
            </a:r>
            <a:r>
              <a:rPr lang="en-US" sz="2000" dirty="0"/>
              <a:t> u </a:t>
            </a:r>
            <a:r>
              <a:rPr lang="en-US" sz="2000" dirty="0" err="1"/>
              <a:t>preduzeću</a:t>
            </a:r>
            <a:r>
              <a:rPr lang="en-US" sz="2000" dirty="0"/>
              <a:t> </a:t>
            </a:r>
            <a:r>
              <a:rPr lang="en-US" sz="2000" dirty="0" err="1"/>
              <a:t>povećavaju</a:t>
            </a:r>
            <a:r>
              <a:rPr lang="en-US" sz="2000" dirty="0"/>
              <a:t> </a:t>
            </a:r>
            <a:r>
              <a:rPr lang="en-US" sz="2000" dirty="0" err="1"/>
              <a:t>nivo</a:t>
            </a:r>
            <a:r>
              <a:rPr lang="en-US" sz="2000" dirty="0"/>
              <a:t> </a:t>
            </a:r>
            <a:r>
              <a:rPr lang="en-US" sz="2000" dirty="0" err="1"/>
              <a:t>njegove</a:t>
            </a:r>
            <a:r>
              <a:rPr lang="en-US" sz="2000" dirty="0"/>
              <a:t> </a:t>
            </a:r>
            <a:r>
              <a:rPr lang="en-US" sz="2000" dirty="0" err="1"/>
              <a:t>ekonomije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povećavaju</a:t>
            </a:r>
            <a:r>
              <a:rPr lang="en-US" sz="2000" dirty="0"/>
              <a:t> </a:t>
            </a:r>
            <a:r>
              <a:rPr lang="en-US" sz="2000" dirty="0" err="1"/>
              <a:t>stepen</a:t>
            </a:r>
            <a:r>
              <a:rPr lang="en-US" sz="2000" dirty="0"/>
              <a:t> </a:t>
            </a:r>
            <a:r>
              <a:rPr lang="en-US" sz="2000" dirty="0" err="1"/>
              <a:t>ostvarivanja</a:t>
            </a:r>
            <a:r>
              <a:rPr lang="en-US" sz="2000" dirty="0"/>
              <a:t> </a:t>
            </a:r>
            <a:r>
              <a:rPr lang="en-US" sz="2000" dirty="0" err="1"/>
              <a:t>odabranih</a:t>
            </a:r>
            <a:r>
              <a:rPr lang="en-US" sz="2000" dirty="0"/>
              <a:t> </a:t>
            </a:r>
            <a:r>
              <a:rPr lang="en-US" sz="2000" dirty="0" err="1"/>
              <a:t>ciljeva</a:t>
            </a:r>
            <a:r>
              <a:rPr lang="en-US" sz="2000" dirty="0"/>
              <a:t>. </a:t>
            </a:r>
            <a:r>
              <a:rPr lang="en-US" sz="2000" dirty="0" err="1"/>
              <a:t>Upravljanje</a:t>
            </a:r>
            <a:r>
              <a:rPr lang="en-US" sz="2000" dirty="0"/>
              <a:t> </a:t>
            </a:r>
            <a:r>
              <a:rPr lang="en-US" sz="2000" dirty="0" err="1"/>
              <a:t>preduzećem</a:t>
            </a:r>
            <a:r>
              <a:rPr lang="en-US" sz="2000" dirty="0"/>
              <a:t> </a:t>
            </a:r>
            <a:r>
              <a:rPr lang="en-US" sz="2000" dirty="0" err="1"/>
              <a:t>ima</a:t>
            </a:r>
            <a:r>
              <a:rPr lang="en-US" sz="2000" dirty="0"/>
              <a:t> </a:t>
            </a:r>
            <a:r>
              <a:rPr lang="en-US" sz="2000" dirty="0" err="1"/>
              <a:t>za</a:t>
            </a:r>
            <a:r>
              <a:rPr lang="en-US" sz="2000" dirty="0"/>
              <a:t> </a:t>
            </a:r>
            <a:r>
              <a:rPr lang="en-US" sz="2000" dirty="0" err="1"/>
              <a:t>cilj</a:t>
            </a:r>
            <a:r>
              <a:rPr lang="en-US" sz="2000" dirty="0"/>
              <a:t> </a:t>
            </a:r>
            <a:r>
              <a:rPr lang="en-US" sz="2000" dirty="0" err="1"/>
              <a:t>povećanje</a:t>
            </a:r>
            <a:r>
              <a:rPr lang="en-US" sz="2000" dirty="0"/>
              <a:t> </a:t>
            </a:r>
            <a:r>
              <a:rPr lang="en-US" sz="2000" dirty="0" err="1"/>
              <a:t>njegove</a:t>
            </a:r>
            <a:r>
              <a:rPr lang="en-US" sz="2000" dirty="0"/>
              <a:t> </a:t>
            </a:r>
            <a:r>
              <a:rPr lang="en-US" sz="2000" dirty="0" err="1"/>
              <a:t>ekonomije</a:t>
            </a:r>
            <a:r>
              <a:rPr lang="en-US" sz="2000" dirty="0"/>
              <a:t>. </a:t>
            </a:r>
            <a:r>
              <a:rPr lang="en-US" sz="2000" dirty="0" err="1"/>
              <a:t>Preduzeće</a:t>
            </a:r>
            <a:r>
              <a:rPr lang="en-US" sz="2000" dirty="0"/>
              <a:t> </a:t>
            </a:r>
            <a:r>
              <a:rPr lang="en-US" sz="2000" dirty="0" err="1"/>
              <a:t>je</a:t>
            </a:r>
            <a:r>
              <a:rPr lang="en-US" sz="2000" dirty="0"/>
              <a:t> </a:t>
            </a:r>
            <a:r>
              <a:rPr lang="en-US" sz="2000" dirty="0" err="1"/>
              <a:t>osnovna</a:t>
            </a:r>
            <a:r>
              <a:rPr lang="en-US" sz="2000" dirty="0"/>
              <a:t> </a:t>
            </a:r>
            <a:r>
              <a:rPr lang="en-US" sz="2000" dirty="0" err="1"/>
              <a:t>ćelija</a:t>
            </a:r>
            <a:r>
              <a:rPr lang="en-US" sz="2000" dirty="0"/>
              <a:t> </a:t>
            </a:r>
            <a:r>
              <a:rPr lang="en-US" sz="2000" dirty="0" err="1"/>
              <a:t>ekonomije</a:t>
            </a:r>
            <a:r>
              <a:rPr lang="en-US" sz="2000" dirty="0"/>
              <a:t> </a:t>
            </a:r>
            <a:r>
              <a:rPr lang="en-US" sz="2000" dirty="0" err="1"/>
              <a:t>jedne</a:t>
            </a:r>
            <a:r>
              <a:rPr lang="en-US" sz="2000" dirty="0"/>
              <a:t> </a:t>
            </a:r>
            <a:r>
              <a:rPr lang="en-US" sz="2000" dirty="0" err="1"/>
              <a:t>države</a:t>
            </a:r>
            <a:r>
              <a:rPr lang="en-US" sz="2000" dirty="0"/>
              <a:t>. Na </a:t>
            </a:r>
            <a:r>
              <a:rPr lang="en-US" sz="2000" dirty="0" err="1"/>
              <a:t>većoj</a:t>
            </a:r>
            <a:r>
              <a:rPr lang="en-US" sz="2000" dirty="0"/>
              <a:t> </a:t>
            </a:r>
            <a:r>
              <a:rPr lang="en-US" sz="2000" dirty="0" err="1"/>
              <a:t>efikasnosti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efektivnosti</a:t>
            </a:r>
            <a:r>
              <a:rPr lang="en-US" sz="2000" dirty="0"/>
              <a:t> </a:t>
            </a:r>
            <a:r>
              <a:rPr lang="en-US" sz="2000" dirty="0" err="1"/>
              <a:t>preduzeća</a:t>
            </a:r>
            <a:r>
              <a:rPr lang="en-US" sz="2000" dirty="0"/>
              <a:t> (</a:t>
            </a:r>
            <a:r>
              <a:rPr lang="en-US" sz="2000" dirty="0" err="1"/>
              <a:t>izraženog</a:t>
            </a:r>
            <a:r>
              <a:rPr lang="en-US" sz="2000" dirty="0"/>
              <a:t> </a:t>
            </a:r>
            <a:r>
              <a:rPr lang="en-US" sz="2000" dirty="0" err="1"/>
              <a:t>kroz</a:t>
            </a:r>
            <a:r>
              <a:rPr lang="en-US" sz="2000" dirty="0"/>
              <a:t> </a:t>
            </a:r>
            <a:r>
              <a:rPr lang="en-US" sz="2000" dirty="0" err="1"/>
              <a:t>viši</a:t>
            </a:r>
            <a:r>
              <a:rPr lang="en-US" sz="2000" dirty="0"/>
              <a:t> </a:t>
            </a:r>
            <a:r>
              <a:rPr lang="en-US" sz="2000" dirty="0" err="1"/>
              <a:t>nivo</a:t>
            </a:r>
            <a:r>
              <a:rPr lang="en-US" sz="2000" dirty="0"/>
              <a:t> </a:t>
            </a:r>
            <a:r>
              <a:rPr lang="en-US" sz="2000" dirty="0" err="1"/>
              <a:t>njegove</a:t>
            </a:r>
            <a:r>
              <a:rPr lang="en-US" sz="2000" dirty="0"/>
              <a:t> </a:t>
            </a:r>
            <a:r>
              <a:rPr lang="en-US" sz="2000" dirty="0" err="1"/>
              <a:t>ekonomije</a:t>
            </a:r>
            <a:r>
              <a:rPr lang="en-US" sz="2000" dirty="0"/>
              <a:t>), </a:t>
            </a:r>
            <a:r>
              <a:rPr lang="en-US" sz="2000" dirty="0" err="1"/>
              <a:t>počiva</a:t>
            </a:r>
            <a:r>
              <a:rPr lang="en-US" sz="2000" dirty="0"/>
              <a:t> </a:t>
            </a:r>
            <a:r>
              <a:rPr lang="en-US" sz="2000" dirty="0" err="1"/>
              <a:t>ukupan</a:t>
            </a:r>
            <a:r>
              <a:rPr lang="en-US" sz="2000" dirty="0"/>
              <a:t> </a:t>
            </a:r>
            <a:r>
              <a:rPr lang="en-US" sz="2000" dirty="0" err="1"/>
              <a:t>ekonomski</a:t>
            </a:r>
            <a:r>
              <a:rPr lang="en-US" sz="2000" dirty="0"/>
              <a:t> </a:t>
            </a:r>
            <a:r>
              <a:rPr lang="en-US" sz="2000" dirty="0" err="1"/>
              <a:t>razvoj</a:t>
            </a:r>
            <a:r>
              <a:rPr lang="en-US" sz="2000" dirty="0"/>
              <a:t> </a:t>
            </a:r>
            <a:r>
              <a:rPr lang="en-US" sz="2000" dirty="0" err="1"/>
              <a:t>svake</a:t>
            </a:r>
            <a:r>
              <a:rPr lang="en-US" sz="2000" dirty="0"/>
              <a:t> </a:t>
            </a:r>
            <a:r>
              <a:rPr lang="en-US" sz="2000" dirty="0" err="1"/>
              <a:t>države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239461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9263C-6CD1-49CA-AF0A-B87548B2B4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Ekonomski</a:t>
            </a:r>
            <a:r>
              <a:rPr lang="en-US" dirty="0"/>
              <a:t> </a:t>
            </a:r>
            <a:r>
              <a:rPr lang="en-US" dirty="0" err="1"/>
              <a:t>interesi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64BCEB-3F24-486C-9D87-A84C1849D7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 err="1"/>
              <a:t>Ekonomski</a:t>
            </a:r>
            <a:r>
              <a:rPr lang="en-US" sz="2000" dirty="0"/>
              <a:t> </a:t>
            </a:r>
            <a:r>
              <a:rPr lang="en-US" sz="2000" dirty="0" err="1"/>
              <a:t>interesi</a:t>
            </a:r>
            <a:r>
              <a:rPr lang="en-US" sz="2000" dirty="0"/>
              <a:t>, </a:t>
            </a:r>
            <a:r>
              <a:rPr lang="en-US" sz="2000" dirty="0" err="1"/>
              <a:t>koje</a:t>
            </a:r>
            <a:r>
              <a:rPr lang="en-US" sz="2000" dirty="0"/>
              <a:t> </a:t>
            </a:r>
            <a:r>
              <a:rPr lang="en-US" sz="2000" dirty="0" err="1"/>
              <a:t>preduzeće</a:t>
            </a:r>
            <a:r>
              <a:rPr lang="en-US" sz="2000" dirty="0"/>
              <a:t> </a:t>
            </a:r>
            <a:r>
              <a:rPr lang="en-US" sz="2000" dirty="0" err="1"/>
              <a:t>kao</a:t>
            </a:r>
            <a:r>
              <a:rPr lang="en-US" sz="2000" dirty="0"/>
              <a:t> </a:t>
            </a:r>
            <a:r>
              <a:rPr lang="en-US" sz="2000" dirty="0" err="1"/>
              <a:t>ekonomska</a:t>
            </a:r>
            <a:r>
              <a:rPr lang="en-US" sz="2000" dirty="0"/>
              <a:t> </a:t>
            </a:r>
            <a:r>
              <a:rPr lang="en-US" sz="2000" dirty="0" err="1"/>
              <a:t>organizacija</a:t>
            </a:r>
            <a:r>
              <a:rPr lang="en-US" sz="2000" dirty="0"/>
              <a:t> </a:t>
            </a:r>
            <a:r>
              <a:rPr lang="en-US" sz="2000" dirty="0" err="1"/>
              <a:t>ostvaruje</a:t>
            </a:r>
            <a:r>
              <a:rPr lang="en-US" sz="2000" dirty="0"/>
              <a:t> </a:t>
            </a:r>
            <a:r>
              <a:rPr lang="en-US" sz="2000" dirty="0" err="1"/>
              <a:t>svojom</a:t>
            </a:r>
            <a:r>
              <a:rPr lang="en-US" sz="2000" dirty="0"/>
              <a:t> </a:t>
            </a:r>
            <a:r>
              <a:rPr lang="en-US" sz="2000" dirty="0" err="1"/>
              <a:t>ekonomijom</a:t>
            </a:r>
            <a:r>
              <a:rPr lang="en-US" sz="2000" dirty="0"/>
              <a:t> </a:t>
            </a:r>
            <a:r>
              <a:rPr lang="en-US" sz="2000" dirty="0" err="1"/>
              <a:t>globalno</a:t>
            </a:r>
            <a:r>
              <a:rPr lang="en-US" sz="2000" dirty="0"/>
              <a:t> se </a:t>
            </a:r>
            <a:r>
              <a:rPr lang="en-US" sz="2000" dirty="0" err="1"/>
              <a:t>mogu</a:t>
            </a:r>
            <a:r>
              <a:rPr lang="en-US" sz="2000" dirty="0"/>
              <a:t> </a:t>
            </a:r>
            <a:r>
              <a:rPr lang="en-US" sz="2000" dirty="0" err="1"/>
              <a:t>podeliti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:  </a:t>
            </a:r>
          </a:p>
          <a:p>
            <a:pPr marL="0" indent="0">
              <a:buNone/>
            </a:pPr>
            <a:r>
              <a:rPr lang="en-US" sz="2000" dirty="0"/>
              <a:t>1. </a:t>
            </a:r>
            <a:r>
              <a:rPr lang="en-US" sz="2000" dirty="0" err="1"/>
              <a:t>Interese</a:t>
            </a:r>
            <a:r>
              <a:rPr lang="en-US" sz="2000" dirty="0"/>
              <a:t> </a:t>
            </a:r>
            <a:r>
              <a:rPr lang="en-US" sz="2000" dirty="0" err="1"/>
              <a:t>pojedinca</a:t>
            </a:r>
            <a:r>
              <a:rPr lang="en-US" sz="2000" dirty="0"/>
              <a:t> (u </a:t>
            </a:r>
            <a:r>
              <a:rPr lang="en-US" sz="2000" dirty="0" err="1"/>
              <a:t>koje</a:t>
            </a:r>
            <a:r>
              <a:rPr lang="en-US" sz="2000" dirty="0"/>
              <a:t> </a:t>
            </a:r>
            <a:r>
              <a:rPr lang="en-US" sz="2000" dirty="0" err="1"/>
              <a:t>spadaju</a:t>
            </a:r>
            <a:r>
              <a:rPr lang="en-US" sz="2000" dirty="0"/>
              <a:t> </a:t>
            </a:r>
            <a:r>
              <a:rPr lang="en-US" sz="2000" dirty="0" err="1"/>
              <a:t>interesi</a:t>
            </a:r>
            <a:r>
              <a:rPr lang="en-US" sz="2000" dirty="0"/>
              <a:t> </a:t>
            </a:r>
            <a:r>
              <a:rPr lang="en-US" sz="2000" dirty="0" err="1"/>
              <a:t>vlasnika</a:t>
            </a:r>
            <a:r>
              <a:rPr lang="en-US" sz="2000" dirty="0"/>
              <a:t> </a:t>
            </a:r>
            <a:r>
              <a:rPr lang="en-US" sz="2000" dirty="0" err="1"/>
              <a:t>za</a:t>
            </a:r>
            <a:r>
              <a:rPr lang="en-US" sz="2000" dirty="0"/>
              <a:t> </a:t>
            </a:r>
            <a:r>
              <a:rPr lang="en-US" sz="2000" dirty="0" err="1"/>
              <a:t>ostvarenjem</a:t>
            </a:r>
            <a:r>
              <a:rPr lang="en-US" sz="2000" dirty="0"/>
              <a:t> </a:t>
            </a:r>
            <a:r>
              <a:rPr lang="en-US" sz="2000" dirty="0" err="1"/>
              <a:t>dobiti</a:t>
            </a:r>
            <a:r>
              <a:rPr lang="en-US" sz="2000" dirty="0"/>
              <a:t>; </a:t>
            </a:r>
            <a:r>
              <a:rPr lang="en-US" sz="2000" dirty="0" err="1"/>
              <a:t>interesi</a:t>
            </a:r>
            <a:r>
              <a:rPr lang="en-US" sz="2000" dirty="0"/>
              <a:t> </a:t>
            </a:r>
            <a:r>
              <a:rPr lang="en-US" sz="2000" dirty="0" err="1"/>
              <a:t>potrošača</a:t>
            </a:r>
            <a:r>
              <a:rPr lang="en-US" sz="2000" dirty="0"/>
              <a:t> </a:t>
            </a:r>
            <a:r>
              <a:rPr lang="en-US" sz="2000" dirty="0" err="1"/>
              <a:t>za</a:t>
            </a:r>
            <a:r>
              <a:rPr lang="en-US" sz="2000" dirty="0"/>
              <a:t> </a:t>
            </a:r>
            <a:r>
              <a:rPr lang="en-US" sz="2000" dirty="0" err="1"/>
              <a:t>zadovoljavanjem</a:t>
            </a:r>
            <a:r>
              <a:rPr lang="en-US" sz="2000" dirty="0"/>
              <a:t> </a:t>
            </a:r>
            <a:r>
              <a:rPr lang="en-US" sz="2000" dirty="0" err="1"/>
              <a:t>materijalnih</a:t>
            </a:r>
            <a:r>
              <a:rPr lang="en-US" sz="2000" dirty="0"/>
              <a:t> </a:t>
            </a:r>
            <a:r>
              <a:rPr lang="en-US" sz="2000" dirty="0" err="1"/>
              <a:t>potreba</a:t>
            </a:r>
            <a:r>
              <a:rPr lang="en-US" sz="2000" dirty="0"/>
              <a:t> </a:t>
            </a:r>
            <a:r>
              <a:rPr lang="en-US" sz="2000" dirty="0" err="1"/>
              <a:t>ili</a:t>
            </a:r>
            <a:r>
              <a:rPr lang="en-US" sz="2000" dirty="0"/>
              <a:t> </a:t>
            </a:r>
            <a:r>
              <a:rPr lang="en-US" sz="2000" dirty="0" err="1"/>
              <a:t>usluga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interese</a:t>
            </a:r>
            <a:r>
              <a:rPr lang="en-US" sz="2000" dirty="0"/>
              <a:t> </a:t>
            </a:r>
            <a:r>
              <a:rPr lang="en-US" sz="2000" dirty="0" err="1"/>
              <a:t>zaposlenih</a:t>
            </a:r>
            <a:r>
              <a:rPr lang="en-US" sz="2000" dirty="0"/>
              <a:t> </a:t>
            </a:r>
            <a:r>
              <a:rPr lang="en-US" sz="2000" dirty="0" err="1"/>
              <a:t>za</a:t>
            </a:r>
            <a:r>
              <a:rPr lang="en-US" sz="2000" dirty="0"/>
              <a:t> </a:t>
            </a:r>
            <a:r>
              <a:rPr lang="en-US" sz="2000" dirty="0" err="1"/>
              <a:t>zaradama</a:t>
            </a:r>
            <a:r>
              <a:rPr lang="en-US" sz="2000" dirty="0"/>
              <a:t> </a:t>
            </a:r>
            <a:r>
              <a:rPr lang="en-US" sz="2000" dirty="0" err="1"/>
              <a:t>kojima</a:t>
            </a:r>
            <a:r>
              <a:rPr lang="en-US" sz="2000" dirty="0"/>
              <a:t> </a:t>
            </a:r>
            <a:r>
              <a:rPr lang="en-US" sz="2000" dirty="0" err="1"/>
              <a:t>će</a:t>
            </a:r>
            <a:r>
              <a:rPr lang="en-US" sz="2000" dirty="0"/>
              <a:t> </a:t>
            </a:r>
            <a:r>
              <a:rPr lang="en-US" sz="2000" dirty="0" err="1"/>
              <a:t>podmiriti</a:t>
            </a:r>
            <a:r>
              <a:rPr lang="en-US" sz="2000" dirty="0"/>
              <a:t> </a:t>
            </a:r>
            <a:r>
              <a:rPr lang="en-US" sz="2000" dirty="0" err="1"/>
              <a:t>potrebe</a:t>
            </a:r>
            <a:r>
              <a:rPr lang="en-US" sz="2000" dirty="0"/>
              <a:t> </a:t>
            </a:r>
            <a:r>
              <a:rPr lang="en-US" sz="2000" dirty="0" err="1"/>
              <a:t>za</a:t>
            </a:r>
            <a:r>
              <a:rPr lang="en-US" sz="2000" dirty="0"/>
              <a:t> </a:t>
            </a:r>
            <a:r>
              <a:rPr lang="en-US" sz="2000" dirty="0" err="1"/>
              <a:t>nabavkom</a:t>
            </a:r>
            <a:r>
              <a:rPr lang="en-US" sz="2000" dirty="0"/>
              <a:t> </a:t>
            </a:r>
            <a:r>
              <a:rPr lang="en-US" sz="2000" dirty="0" err="1"/>
              <a:t>različitih</a:t>
            </a:r>
            <a:r>
              <a:rPr lang="en-US" sz="2000" dirty="0"/>
              <a:t> </a:t>
            </a:r>
            <a:r>
              <a:rPr lang="en-US" sz="2000" dirty="0" err="1"/>
              <a:t>sredstava</a:t>
            </a:r>
            <a:r>
              <a:rPr lang="en-US" sz="2000" dirty="0"/>
              <a:t> </a:t>
            </a:r>
            <a:r>
              <a:rPr lang="en-US" sz="2000" dirty="0" err="1"/>
              <a:t>za</a:t>
            </a:r>
            <a:r>
              <a:rPr lang="en-US" sz="2000" dirty="0"/>
              <a:t> </a:t>
            </a:r>
            <a:r>
              <a:rPr lang="en-US" sz="2000" dirty="0" err="1"/>
              <a:t>svoju</a:t>
            </a:r>
            <a:r>
              <a:rPr lang="en-US" sz="2000" dirty="0"/>
              <a:t> </a:t>
            </a:r>
            <a:r>
              <a:rPr lang="en-US" sz="2000" dirty="0" err="1"/>
              <a:t>porodicu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interese</a:t>
            </a:r>
            <a:r>
              <a:rPr lang="en-US" sz="2000" dirty="0"/>
              <a:t> </a:t>
            </a:r>
            <a:r>
              <a:rPr lang="en-US" sz="2000" dirty="0" err="1"/>
              <a:t>menadžera</a:t>
            </a:r>
            <a:r>
              <a:rPr lang="en-US" sz="2000" dirty="0"/>
              <a:t> </a:t>
            </a:r>
            <a:r>
              <a:rPr lang="en-US" sz="2000" dirty="0" err="1"/>
              <a:t>preduzeća</a:t>
            </a:r>
            <a:r>
              <a:rPr lang="en-US" sz="2000" dirty="0"/>
              <a:t>, </a:t>
            </a:r>
            <a:r>
              <a:rPr lang="en-US" sz="2000" dirty="0" err="1"/>
              <a:t>za</a:t>
            </a:r>
            <a:r>
              <a:rPr lang="en-US" sz="2000" dirty="0"/>
              <a:t> </a:t>
            </a:r>
            <a:r>
              <a:rPr lang="en-US" sz="2000" dirty="0" err="1"/>
              <a:t>premijama</a:t>
            </a:r>
            <a:r>
              <a:rPr lang="en-US" sz="2000" dirty="0"/>
              <a:t>, </a:t>
            </a:r>
            <a:r>
              <a:rPr lang="en-US" sz="2000" dirty="0" err="1"/>
              <a:t>odnosno</a:t>
            </a:r>
            <a:r>
              <a:rPr lang="en-US" sz="2000" dirty="0"/>
              <a:t> </a:t>
            </a:r>
            <a:r>
              <a:rPr lang="en-US" sz="2000" dirty="0" err="1"/>
              <a:t>vrhunskim</a:t>
            </a:r>
            <a:r>
              <a:rPr lang="en-US" sz="2000" dirty="0"/>
              <a:t> </a:t>
            </a:r>
            <a:r>
              <a:rPr lang="en-US" sz="2000" dirty="0" err="1"/>
              <a:t>zaradama</a:t>
            </a:r>
            <a:r>
              <a:rPr lang="en-US" sz="2000" dirty="0"/>
              <a:t>, </a:t>
            </a:r>
            <a:r>
              <a:rPr lang="en-US" sz="2000" dirty="0" err="1"/>
              <a:t>koje</a:t>
            </a:r>
            <a:r>
              <a:rPr lang="en-US" sz="2000" dirty="0"/>
              <a:t> </a:t>
            </a:r>
            <a:r>
              <a:rPr lang="en-US" sz="2000" dirty="0" err="1"/>
              <a:t>dolaze</a:t>
            </a:r>
            <a:r>
              <a:rPr lang="en-US" sz="2000" dirty="0"/>
              <a:t> </a:t>
            </a:r>
            <a:r>
              <a:rPr lang="en-US" sz="2000" dirty="0" err="1"/>
              <a:t>kao</a:t>
            </a:r>
            <a:r>
              <a:rPr lang="en-US" sz="2000" dirty="0"/>
              <a:t> </a:t>
            </a:r>
            <a:r>
              <a:rPr lang="en-US" sz="2000" dirty="0" err="1"/>
              <a:t>posledica</a:t>
            </a:r>
            <a:r>
              <a:rPr lang="en-US" sz="2000" dirty="0"/>
              <a:t> </a:t>
            </a:r>
            <a:r>
              <a:rPr lang="en-US" sz="2000" dirty="0" err="1"/>
              <a:t>izuzetnih</a:t>
            </a:r>
            <a:r>
              <a:rPr lang="en-US" sz="2000" dirty="0"/>
              <a:t> </a:t>
            </a:r>
            <a:r>
              <a:rPr lang="en-US" sz="2000" dirty="0" err="1"/>
              <a:t>poslovnih</a:t>
            </a:r>
            <a:r>
              <a:rPr lang="en-US" sz="2000" dirty="0"/>
              <a:t> </a:t>
            </a:r>
            <a:r>
              <a:rPr lang="en-US" sz="2000" dirty="0" err="1"/>
              <a:t>rezultata</a:t>
            </a:r>
            <a:r>
              <a:rPr lang="en-US" sz="2000" dirty="0"/>
              <a:t> </a:t>
            </a:r>
            <a:r>
              <a:rPr lang="en-US" sz="2000" dirty="0" err="1"/>
              <a:t>ostvarenih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tržištu</a:t>
            </a:r>
            <a:r>
              <a:rPr lang="en-US" sz="20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6236717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A50BED-777F-4519-85C1-E25797542F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Ekonomski</a:t>
            </a:r>
            <a:r>
              <a:rPr lang="en-US" dirty="0"/>
              <a:t> </a:t>
            </a:r>
            <a:r>
              <a:rPr lang="en-US" dirty="0" err="1"/>
              <a:t>interesi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53F79C-6EFB-43D8-A05E-B0C4407AFC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Interesi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zemlje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njene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ekonomije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za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privrednim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društvenim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razvojem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. U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ove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interese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zemlje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spadaju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interesi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za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obezbeđenje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sredstava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kroz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odgovarajuću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poresku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politiku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za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finansiranje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opštih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potreba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društva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odnosno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brojnih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socijalnih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službi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države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zdravstvena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zaštita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;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obrazovanje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;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kultura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;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vojska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snage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održavanja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unutrašnjeg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reda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bezbednosti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Interesi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zemlje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jesu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povećanje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stope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zaposlenosti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;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povećanje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nacionalnog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dohotka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drugo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0" indent="0" algn="just">
              <a:buNone/>
            </a:pP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3.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Razvojne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interese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preduzeća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Razvojni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interesi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stalna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modernizacija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su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od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ključnog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značaja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za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opstanak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preduzeća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kao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ekonomske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organizacije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tržištu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Ovo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posebno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važi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u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uslovima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globalizacije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priključenja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zemlje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supranacionalnim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organizacijama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kao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što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je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Evropska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Unija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međunarodnim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ekonomskim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organizacijama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kao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što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je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Međunarodna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organizacija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za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slobodnu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trgovinu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),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dr. U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uslovima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sve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nižih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carina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većinu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proizvoda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usluga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ili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ukinute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carine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u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odnosu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važne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spoljnotrgovinske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partnere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kao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što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su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zemlje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Evropske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Unije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),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prema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kojima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su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ukinute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carine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za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brojne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proizvode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usluge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kao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što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su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poljoprivreda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automobilska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industrija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drugo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931465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E0600F-7F9D-4CEB-8E2D-FB01ABA90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BE250A-EB04-4CC9-8D93-45EEF5E3FB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Ekonomika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biznisa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je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naučna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disciplina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koja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bavi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izučavanjem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ekonomije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preduzeća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odnosno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ekonomskih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organizacija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koje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su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zakonom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određene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u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jednoj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državi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Zakon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o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privrednim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društvima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; 2011).</a:t>
            </a:r>
          </a:p>
          <a:p>
            <a:pPr marL="0" indent="0" algn="just">
              <a:buNone/>
            </a:pP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Savremene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ekonomske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organizacije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predstavljaju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izuzetno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složene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ekonomske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sisteme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velikim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brojem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raznovrsnih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složenih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elemenata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. U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vođenju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ekonomije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preduzeća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postoji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raznovrsnost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izbora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ciljeva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Ključnu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ulogu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za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postizanje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dobrog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poslovnog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rezultata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u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preduzeću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ima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ljudski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faktor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počev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od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najodgovornijih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menadžera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koji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donose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ključne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poslovne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odluke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do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svakog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zaposlenog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njegovog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zalaganja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da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radne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zadatke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obavi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najprofesionalniji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način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Cilj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rezultat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preduzeća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mora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biti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stalni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rast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njegove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ekonomije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. U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suprotnom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opadanje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nivoa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ekonomije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preduzeća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predstavlja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permanentnu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opasnost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za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ostvarivanje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njegovih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interesa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za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njegov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opstanak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trţištu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33305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A0725A-D7B1-44BE-AAEA-0303D2CC98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Potrebe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nužnost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2D535B-836B-483B-9FA2-EFF42E5666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Aktivnost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ljudi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koja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usmerena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stvaranje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dobara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za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ljudsku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upotrebu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predstavlja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privređivanje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a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kao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rezultat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dobija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ekonomsko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dobro.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Za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zadovoljenje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potreba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ljudi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koriste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ekonomska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dobra,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koja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rezultat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proizvodnje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slobodna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dobra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koja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nalaze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u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prirodi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0" indent="0" algn="just">
              <a:buNone/>
            </a:pP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Dobra u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prirodi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ograničene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zato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većim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delom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moraju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proizvoditi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Potrebe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društva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evoluirale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od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najjednostavnijih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do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potreba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za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savremenom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tehnologijom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putovanjima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kulturnim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sadržajima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 algn="just">
              <a:buNone/>
            </a:pP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n-US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Privređivanje</a:t>
            </a: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je</a:t>
            </a: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proces</a:t>
            </a: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stvaranja</a:t>
            </a: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ekonomskih</a:t>
            </a: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dobara</a:t>
            </a: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radi</a:t>
            </a: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zadovoljenja</a:t>
            </a: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potreba</a:t>
            </a: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određene</a:t>
            </a: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društvene</a:t>
            </a: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zajednice</a:t>
            </a: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 algn="just">
              <a:buNone/>
            </a:pP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92457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4B7C0-A1B0-453A-B9FF-A98E25851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Potrebe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EA6BCA-FC60-4336-8853-05FB24BF5E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Potrebe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kontinuirana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pojava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koja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neprekidno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postoji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povećava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kvalitativno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kvantitativno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kako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zbog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porasta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broja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stanovnika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tako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zbog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mogućnosti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proizvodnje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raznovrsijih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dobara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0" indent="0" algn="just">
              <a:buNone/>
            </a:pP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Povećanje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obima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privređivanja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proizvodnje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raznovrsnijih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dobara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postiže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se,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povećanjem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zaposlenosti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aktiviranjem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resursa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kapitalnih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dobara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zemlja-objekti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oprema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sredstva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za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proizvodnju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finansijska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dobra)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razvojem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tehnologije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02751396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E5224E"/>
      </a:accent1>
      <a:accent2>
        <a:srgbClr val="9D074E"/>
      </a:accent2>
      <a:accent3>
        <a:srgbClr val="7F2294"/>
      </a:accent3>
      <a:accent4>
        <a:srgbClr val="8D65EA"/>
      </a:accent4>
      <a:accent5>
        <a:srgbClr val="588FE2"/>
      </a:accent5>
      <a:accent6>
        <a:srgbClr val="127CA4"/>
      </a:accent6>
      <a:hlink>
        <a:srgbClr val="FB4AB6"/>
      </a:hlink>
      <a:folHlink>
        <a:srgbClr val="F98FE9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6DB8EB18-3657-4051-A897-2ED38832359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556</TotalTime>
  <Words>1114</Words>
  <Application>Microsoft Office PowerPoint</Application>
  <PresentationFormat>On-screen Show (4:3)</PresentationFormat>
  <Paragraphs>48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Century Gothic</vt:lpstr>
      <vt:lpstr>Vapor Trail</vt:lpstr>
      <vt:lpstr>PREDAVANJE I</vt:lpstr>
      <vt:lpstr>UVOD</vt:lpstr>
      <vt:lpstr>Uvod</vt:lpstr>
      <vt:lpstr>Uvod</vt:lpstr>
      <vt:lpstr>Ekonomski interesi</vt:lpstr>
      <vt:lpstr>Ekonomski interesi</vt:lpstr>
      <vt:lpstr>PowerPoint Presentation</vt:lpstr>
      <vt:lpstr>Potrebe kao nužnost </vt:lpstr>
      <vt:lpstr>Potrebe</vt:lpstr>
      <vt:lpstr>PowerPoint Presentation</vt:lpstr>
      <vt:lpstr>Ciljevi mezoekonomskih sistema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Milica Jevremović</dc:creator>
  <cp:lastModifiedBy>Slobodan ulaz</cp:lastModifiedBy>
  <cp:revision>33</cp:revision>
  <dcterms:created xsi:type="dcterms:W3CDTF">2018-02-14T09:20:06Z</dcterms:created>
  <dcterms:modified xsi:type="dcterms:W3CDTF">2018-02-27T22:10:13Z</dcterms:modified>
</cp:coreProperties>
</file>