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83" r:id="rId4"/>
    <p:sldId id="258" r:id="rId5"/>
    <p:sldId id="259" r:id="rId6"/>
    <p:sldId id="260" r:id="rId7"/>
    <p:sldId id="278" r:id="rId8"/>
    <p:sldId id="279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1" r:id="rId17"/>
    <p:sldId id="286" r:id="rId18"/>
    <p:sldId id="285" r:id="rId19"/>
    <p:sldId id="272" r:id="rId20"/>
    <p:sldId id="287" r:id="rId21"/>
    <p:sldId id="288" r:id="rId22"/>
    <p:sldId id="273" r:id="rId23"/>
    <p:sldId id="276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4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5713-14C2-46CA-B5A7-8335FC23F1AF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150C8-4B3D-4D22-B9C0-4E99FDCD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4806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7969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5311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30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3701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6768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6694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1110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620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0975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84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7484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6140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3353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141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6817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6655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585C-2BD0-4327-90E7-59E56DCAE15F}" type="datetimeFigureOut">
              <a:rPr lang="sr-Cyrl-RS" smtClean="0"/>
              <a:pPr/>
              <a:t>24.04.2018.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995-29E5-42F5-9277-294AE80E70A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9327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cb.rs/recnik/bep-break-even-point-prelomna-tacka-rentabilitet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PREDAVANJE </a:t>
            </a:r>
            <a:r>
              <a:rPr lang="en-GB" dirty="0"/>
              <a:t>IX</a:t>
            </a:r>
            <a:endParaRPr lang="sr-Cyrl-R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Utvr</a:t>
            </a:r>
            <a:r>
              <a:rPr lang="sr-Latn-RS" dirty="0" err="1"/>
              <a:t>đi</a:t>
            </a:r>
            <a:r>
              <a:rPr lang="en-US" dirty="0" err="1"/>
              <a:t>vanje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sr-Latn-RS" dirty="0"/>
              <a:t>š</a:t>
            </a:r>
            <a:r>
              <a:rPr lang="en-US" dirty="0" err="1"/>
              <a:t>kova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0943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Bazične klasifikacije troškova preduzeća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8194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Po 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Mellerowicz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-u troškovi se klasifikuju prema njihovoj prirodi kao: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rada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sredstava za rad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materijala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tuđih usluga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Obaveze prema društvu.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primer</a:t>
            </a:r>
            <a:endParaRPr lang="sr-Cyrl-R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.Bazične klasifikacije troškova preduzeća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8194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Po 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Markovskom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 u osnovne grupe troškova spadaju: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materijala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stalnih sredstava (amortizacija)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rada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400" dirty="0" err="1">
                <a:latin typeface="Arial" pitchFamily="34" charset="0"/>
                <a:cs typeface="Arial" pitchFamily="34" charset="0"/>
              </a:rPr>
              <a:t>Kalkulativni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 doprinosi društvenoj zajednici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usluga 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.Bazične klasifikacije troškova preduzeća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66700" y="24384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Osnovna klasifikacija troškova preduzeća po Stefanoviću i 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Maliniću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 je na: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materija izrade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ostalog materijala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goriva, energije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zarada, naknada i drugi lični troškovi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usluga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 Amortizacija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poreza, taksa, doprinosa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Troškovi finansiranja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Ostali troškovi. 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Mesto troškova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514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Mesto troškova je organizaciona jedinica ili njen deo u okviru preduzeća za koji se vrši obračun i alokacija troškova. Podelom po mestima troškova dobija se odgovor na pitanje koliko je troškova nastalo na određenom mestu.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Razvrstavanje troškova po mestima znači i njihovu raspodelu po područjima odgovornosti, pri čemu se 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otk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ivaju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 uzroci dinamike troškova i preduzimaju mere za otklanjanje organizaciono povećanih troškova.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primer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VIŠER-u</a:t>
            </a:r>
            <a:endParaRPr lang="sr-Cyrl-R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Diferenciranje troškova po poslovnim funkcijama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8194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Ova podela vezuje troškove za onu poslovnu funkciju koja ih generiše, pa ih klasifikujemo kao proizvodne i neproizvodne troškove.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Prvi predstavljaju troškove nastale unutar preduzeća prilikom transformacije sirovina u finalne proizvode. Iz ovoga proizilazi dalja podela na direktne i indirektne troškove. 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Neproizvodni troškovi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63857" y="236220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Neproizvodni troškovi uključuju sledeće: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Arial" pitchFamily="34" charset="0"/>
                <a:cs typeface="Arial" pitchFamily="34" charset="0"/>
              </a:rPr>
              <a:t>Troškovi distribucije – odnose se na isporuku finalnih proizvoda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Arial" pitchFamily="34" charset="0"/>
                <a:cs typeface="Arial" pitchFamily="34" charset="0"/>
              </a:rPr>
              <a:t>Troškovi prodaje – plate prodajnog osoblja, kancelarijskog materijala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Arial" pitchFamily="34" charset="0"/>
                <a:cs typeface="Arial" pitchFamily="34" charset="0"/>
              </a:rPr>
              <a:t>Troškovi marketinga – oglašavanje i promocije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 err="1">
                <a:latin typeface="Arial" pitchFamily="34" charset="0"/>
                <a:cs typeface="Arial" pitchFamily="34" charset="0"/>
              </a:rPr>
              <a:t>Postprodajni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troškovi – održavanje, garancija i reklamacija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Arial" pitchFamily="34" charset="0"/>
                <a:cs typeface="Arial" pitchFamily="34" charset="0"/>
              </a:rPr>
              <a:t>Troškovi istraživanja i razvoja – troškovi projektovanja i iznošenja finalnih proizvoda na tržište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latin typeface="Arial" pitchFamily="34" charset="0"/>
                <a:cs typeface="Arial" pitchFamily="34" charset="0"/>
              </a:rPr>
              <a:t>Opšti i administrativni troškovi – odnose se na upravljanje i administraciju, računovodstvo, pravna služba i plata izvršnog menadžera. </a:t>
            </a:r>
            <a:endParaRPr lang="sr-Cyrl-R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Odnos </a:t>
            </a:r>
            <a:r>
              <a:rPr lang="sr-Latn-RS" dirty="0" err="1"/>
              <a:t>izme</a:t>
            </a:r>
            <a:r>
              <a:rPr lang="en-US" dirty="0"/>
              <a:t>đ</a:t>
            </a:r>
            <a:r>
              <a:rPr lang="sr-Latn-RS" dirty="0"/>
              <a:t>u troškova i promena autputa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63857" y="23622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Podela na fiksne i varijabilne vrši se prema njihovom ponašanju u zavisnosti od promena obima proizvodnje. Vezani su za kratak vremenski period. </a:t>
            </a:r>
          </a:p>
          <a:p>
            <a:r>
              <a:rPr lang="sr-Latn-RS" b="1" dirty="0">
                <a:latin typeface="Arial" pitchFamily="34" charset="0"/>
                <a:cs typeface="Arial" pitchFamily="34" charset="0"/>
              </a:rPr>
              <a:t>Fiksni troškovi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su oni koji se u ukupnom iznosu ne menjaju sa promenom količine autputa (zemljište, oprema). </a:t>
            </a:r>
          </a:p>
          <a:p>
            <a:r>
              <a:rPr lang="sr-Latn-RS" b="1" dirty="0">
                <a:latin typeface="Arial" pitchFamily="34" charset="0"/>
                <a:cs typeface="Arial" pitchFamily="34" charset="0"/>
              </a:rPr>
              <a:t>Varijabilni troškovi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su oni koji se u ukupnom iznosu menjaju sa promenom autputa, troškovi inputa koji variraju sa promenom autputa (troškovi materijala izrade, poluproizvoda i delova, energije, materijala za pakovan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Prosečno fiksni se izračunavaju deljenjem ukupnih fiksnih troškova brojem jedinica autputa: </a:t>
            </a: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PFT= FT/Q . </a:t>
            </a:r>
            <a:endParaRPr lang="sr-Cyrl-R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3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74B3-066A-44E8-BA8B-4B52BBF1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Fiksni</a:t>
            </a:r>
            <a:r>
              <a:rPr lang="en-US" dirty="0"/>
              <a:t> </a:t>
            </a:r>
            <a:r>
              <a:rPr lang="en-US" dirty="0" err="1"/>
              <a:t>troškovi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B5500F-6D55-4B9F-BAD5-2F36DAA93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62" t="34088" r="42632" b="30343"/>
          <a:stretch/>
        </p:blipFill>
        <p:spPr>
          <a:xfrm>
            <a:off x="1143000" y="3428999"/>
            <a:ext cx="7010400" cy="3171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4212CB-87C0-4895-95FA-27BF6ACACBD0}"/>
              </a:ext>
            </a:extLst>
          </p:cNvPr>
          <p:cNvSpPr txBox="1"/>
          <p:nvPr/>
        </p:nvSpPr>
        <p:spPr>
          <a:xfrm>
            <a:off x="609600" y="2421989"/>
            <a:ext cx="8133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 </a:t>
            </a:r>
            <a:r>
              <a:rPr lang="en-US" dirty="0" err="1"/>
              <a:t>masi</a:t>
            </a:r>
            <a:r>
              <a:rPr lang="en-US" dirty="0"/>
              <a:t> se ne </a:t>
            </a:r>
            <a:r>
              <a:rPr lang="en-US" dirty="0" err="1"/>
              <a:t>menjaju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promenom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se </a:t>
            </a:r>
            <a:r>
              <a:rPr lang="en-US" dirty="0" err="1"/>
              <a:t>smanjuju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6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C08B-E6BE-4460-8AE1-9509FB8B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E9200-0EDC-46B1-AC53-62290733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err="1"/>
              <a:t>Prosečni</a:t>
            </a:r>
            <a:r>
              <a:rPr lang="en-US" sz="1800" dirty="0"/>
              <a:t> </a:t>
            </a:r>
            <a:r>
              <a:rPr lang="en-US" sz="1800" dirty="0" err="1"/>
              <a:t>fiksni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fiksni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r>
              <a:rPr lang="en-US" sz="1800" dirty="0"/>
              <a:t> </a:t>
            </a:r>
            <a:r>
              <a:rPr lang="en-US" sz="1800" dirty="0" err="1"/>
              <a:t>po</a:t>
            </a:r>
            <a:r>
              <a:rPr lang="en-US" sz="1800" dirty="0"/>
              <a:t>  </a:t>
            </a:r>
            <a:r>
              <a:rPr lang="en-US" sz="1800" dirty="0" err="1"/>
              <a:t>jedinici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dobijaju</a:t>
            </a:r>
            <a:r>
              <a:rPr lang="en-US" sz="1800" dirty="0"/>
              <a:t> se </a:t>
            </a:r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/>
              <a:t>obrascu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PFT = UFT /Q</a:t>
            </a:r>
          </a:p>
          <a:p>
            <a:pPr marL="0" indent="0">
              <a:buNone/>
            </a:pPr>
            <a:r>
              <a:rPr lang="en-US" sz="1800" dirty="0"/>
              <a:t>PFT  – </a:t>
            </a:r>
            <a:r>
              <a:rPr lang="en-US" sz="1800" dirty="0" err="1"/>
              <a:t>prosečni</a:t>
            </a:r>
            <a:r>
              <a:rPr lang="en-US" sz="1800" dirty="0"/>
              <a:t> </a:t>
            </a:r>
            <a:r>
              <a:rPr lang="en-US" sz="1800" dirty="0" err="1"/>
              <a:t>fiksni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UFT  – </a:t>
            </a:r>
            <a:r>
              <a:rPr lang="en-US" sz="1800" dirty="0" err="1"/>
              <a:t>ukupni</a:t>
            </a:r>
            <a:r>
              <a:rPr lang="en-US" sz="1800" dirty="0"/>
              <a:t> </a:t>
            </a:r>
            <a:r>
              <a:rPr lang="en-US" sz="1800" dirty="0" err="1"/>
              <a:t>fiksni</a:t>
            </a:r>
            <a:r>
              <a:rPr lang="en-US" sz="1800" dirty="0"/>
              <a:t> </a:t>
            </a:r>
            <a:r>
              <a:rPr lang="en-US" sz="1800" dirty="0" err="1"/>
              <a:t>troškovi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Q  – </a:t>
            </a:r>
            <a:r>
              <a:rPr lang="en-US" sz="1800" dirty="0" err="1"/>
              <a:t>količina</a:t>
            </a:r>
            <a:r>
              <a:rPr lang="en-US" sz="1800" dirty="0"/>
              <a:t> </a:t>
            </a:r>
            <a:r>
              <a:rPr lang="en-US" sz="1800" dirty="0" err="1"/>
              <a:t>proizvoda</a:t>
            </a:r>
            <a:r>
              <a:rPr lang="en-US" sz="1800" dirty="0"/>
              <a:t> (</a:t>
            </a:r>
            <a:r>
              <a:rPr lang="en-US" sz="1800" dirty="0" err="1"/>
              <a:t>obim</a:t>
            </a:r>
            <a:r>
              <a:rPr lang="en-US" sz="1800" dirty="0"/>
              <a:t> </a:t>
            </a:r>
            <a:r>
              <a:rPr lang="en-US" sz="1800" dirty="0" err="1"/>
              <a:t>proizvodnje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127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63857" y="236220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Porastom autputa niži su prosečni fiksni troškovi. </a:t>
            </a: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Prosečni varijabilni se izračunavaju kao količnik varijabilnih troškova i količine autputa: </a:t>
            </a: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PVT=VT/Q . </a:t>
            </a: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menjaju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promenom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varijabilni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povećavaju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se </a:t>
            </a:r>
            <a:r>
              <a:rPr lang="en-US" dirty="0" err="1"/>
              <a:t>smanjuju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8EA9EF-DB84-4629-83E7-DBCE49D2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VARIJABILNI TROŠKOVI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3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8194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Analiza troškova ima poseban značaj u okviru ekonomike preduzeća, jer svaka poslovna odluka zahteva pažljivo poređenje troškova i rezultata. Troškovnu analizu mogu otežati efekti neočekivane inflacije, nepredvidivih promena u tehnologiji i dinamička priroda tržišta inputa i 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outputa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može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utiče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porast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troškova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sr-Latn-R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Cyrl-R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4A02-1FB2-4073-972F-BEFAA3F7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UKUPNI TROŠKOVI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526D9-72BD-441F-97E5-4F964C35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153924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zbir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varijabilnih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fiksnih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dinamike</a:t>
            </a:r>
            <a:r>
              <a:rPr lang="en-US" dirty="0"/>
              <a:t> </a:t>
            </a:r>
            <a:r>
              <a:rPr lang="en-US" dirty="0" err="1"/>
              <a:t>varijabilnih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fiksnih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9703B-DE2C-498A-81A4-AEC12A36E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38538" r="40000" b="24407"/>
          <a:stretch/>
        </p:blipFill>
        <p:spPr>
          <a:xfrm>
            <a:off x="864870" y="3870958"/>
            <a:ext cx="6678930" cy="28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C570-326C-45BE-8363-37EDF62A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PROSEčNI</a:t>
            </a:r>
            <a:r>
              <a:rPr lang="en-US" dirty="0"/>
              <a:t> UKUPNI TROŠKOVI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9149-21C9-4957-90BC-E07FA52AB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Prosečni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ukupni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jednaki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PUT=UT/Q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PUT –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prosečni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ukupni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UT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ukupni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jedinica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80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Elastičnost troškova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63857" y="2362200"/>
            <a:ext cx="861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Elastičnost troškova je odnos procentualne promene u ukupnim troškovima (UT) I procentualne promene obima proizvodnje (Q) </a:t>
            </a: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Et = ∆UT*Q/∆Q*UT, </a:t>
            </a: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Odnosno koeficijent reagibilnosti troškova se izračunava kao:</a:t>
            </a: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 k = %∆UT/%∆Q </a:t>
            </a: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Ako je k=1 onda se radi o proporcionalnim troškovima (troškovi se menjaju proporcionalno promeni obima proizvodnje), a ako je k=0 onda se radi o fiksnim troškovima (što znači da promena obima proizvodnje ne izaziva promenu troškova). </a:t>
            </a:r>
            <a:endParaRPr lang="sr-Cyrl-R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37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Dugoročni tretman troškova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63857" y="23622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Dugi rok je vremenski period u kome količine svih resursa mogu biti promenjene, uključujući i fiksna sredstva (nabavka dodatne opreme, kupovina novog tipa mašina). Pri odre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ivanju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dugoročnih ukupnih troškova polazi se od toga da su svi inputi varijabilni.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6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3AEF-E56C-4B1E-BB19-ADC100BE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Primer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932A3-33F4-4507-9ED2-99BE3B87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410887"/>
            <a:ext cx="7955280" cy="406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Knjaz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Miloš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najpoznatiji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brend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vodu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Srbiji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Varijabilni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1 L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flaša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čep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etiketa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radnika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potrebni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napravi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flaši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kompanija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plaćaju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koncesiju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državi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direktna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energija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potrebna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proizvodnju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struja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gas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sl.)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Knjaz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Miloš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proda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2x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biće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mu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2x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ovih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fiksni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direktora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amortizacija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fabrike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mašina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knjigovođe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knjiži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obezbeđenje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fabrike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osvetljenjenje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fabrici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Knjaz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Miloš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proda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2x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vode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fiksni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ostati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isti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3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B3A5-9428-47BD-A2E0-0AA5E166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AFBD-8848-4BD5-8A40-2FC7FA924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Varijabilni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fiksni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se </a:t>
            </a:r>
            <a:r>
              <a:rPr lang="en-US" dirty="0" err="1"/>
              <a:t>prikažu</a:t>
            </a:r>
            <a:r>
              <a:rPr lang="en-US" dirty="0"/>
              <a:t> </a:t>
            </a:r>
            <a:r>
              <a:rPr lang="en-US" dirty="0" err="1"/>
              <a:t>grafički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>
                <a:hlinkClick r:id="rId2" tooltip="BEP Break Even Point (prelomna tačka rentabiliteta)"/>
              </a:rPr>
              <a:t>BEP Break even </a:t>
            </a:r>
            <a:r>
              <a:rPr lang="en-US" dirty="0" err="1">
                <a:hlinkClick r:id="rId2" tooltip="BEP Break Even Point (prelomna tačka rentabiliteta)"/>
              </a:rPr>
              <a:t>pointu</a:t>
            </a:r>
            <a:r>
              <a:rPr lang="en-US" dirty="0"/>
              <a:t> (</a:t>
            </a:r>
            <a:r>
              <a:rPr lang="en-US" dirty="0" err="1"/>
              <a:t>prelomna</a:t>
            </a:r>
            <a:r>
              <a:rPr lang="en-US" dirty="0"/>
              <a:t> </a:t>
            </a:r>
            <a:r>
              <a:rPr lang="en-US" dirty="0" err="1"/>
              <a:t>tačka</a:t>
            </a:r>
            <a:r>
              <a:rPr lang="en-US" dirty="0"/>
              <a:t> </a:t>
            </a:r>
            <a:r>
              <a:rPr lang="en-US" dirty="0" err="1"/>
              <a:t>rentabiliteta</a:t>
            </a:r>
            <a:r>
              <a:rPr lang="en-US" dirty="0"/>
              <a:t>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CD912-655F-480A-9BDC-253B6F726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52964" r="38334" b="15910"/>
          <a:stretch/>
        </p:blipFill>
        <p:spPr>
          <a:xfrm>
            <a:off x="1752600" y="3200399"/>
            <a:ext cx="48768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8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8906-DD0C-4703-A88D-62478A2A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A236-503B-4FA3-95BC-2B59A61E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Najčešći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kriterijumi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klasifikaciju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faktorima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materijala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radne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snage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rad)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mestima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nastanka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izrade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režijski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vezanosti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nosioce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pojedinačni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zajednički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načinu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prenošenja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nosioce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zavisnosti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obima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fiksni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varijabilni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vidu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izražavanja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 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naturalno-utrošci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novčanom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vidu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8194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Troškovi mogu biti </a:t>
            </a:r>
            <a:r>
              <a:rPr lang="sr-Latn-RS" sz="2400" b="1" dirty="0">
                <a:latin typeface="Arial" pitchFamily="34" charset="0"/>
                <a:cs typeface="Arial" pitchFamily="34" charset="0"/>
              </a:rPr>
              <a:t>istorijski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 i </a:t>
            </a:r>
            <a:r>
              <a:rPr lang="sr-Latn-RS" sz="2400" b="1" dirty="0">
                <a:latin typeface="Arial" pitchFamily="34" charset="0"/>
                <a:cs typeface="Arial" pitchFamily="34" charset="0"/>
              </a:rPr>
              <a:t>tekući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, koji se odnose na iznos koji mora biti plaćen pod uslovima na tržištu merenjem broja kupaca i prodavaca, stanjem tehnologije i inflacijom.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Istorijski troškovi predstavljaju tržišnu vrednost određenog sredstva u vreme kada je ono kupljeno.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Sadašnji troškovi su mera tržišne vrednosti sredstava u sadašnjem vremenu. 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8194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U ekonomici poslovanja troškovi se određuju kao vrednost inputa potrebnih za proizvodnju, a mere se u novčanim jedinicama. Kako troškovi predstavljaju 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cenovni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 izraz utroška, trošak se izračunava kao proizvod utroška inputa i cene po jedinici utroška: </a:t>
            </a:r>
          </a:p>
          <a:p>
            <a:endParaRPr lang="sr-Latn-RS" sz="2400" dirty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T=U*</a:t>
            </a:r>
            <a:r>
              <a:rPr lang="sr-Latn-RS" sz="2400" dirty="0" err="1">
                <a:latin typeface="Arial" pitchFamily="34" charset="0"/>
                <a:cs typeface="Arial" pitchFamily="34" charset="0"/>
              </a:rPr>
              <a:t>Cu</a:t>
            </a:r>
            <a:endParaRPr lang="sr-Cyrl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Multidimenzionalni</a:t>
            </a:r>
            <a:r>
              <a:rPr lang="sr-Latn-RS" dirty="0"/>
              <a:t> pristup troškovima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819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multidimenzione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troškove su uključeni osnovne kategorije troškova, kao što su direktni i indirektni i novije kategorije troškova koje su bitne sa stanovišta donošenja poslovnih odluka. Direktni su oni koji se mogu neposredno povezati sa objektom troškova, a indirektni su oni koji se ne mogu direktno dovesti u vezu sa objektom troškova.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RS" sz="24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26BA-E602-4596-AAA6-2ED04642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BF70-1553-4340-91E1-2E98E29C3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materijal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posebni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pojedinačni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nabavke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varijabilni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fiksni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D905-91DD-4B4A-9B63-EEB97A6E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2EFA-44A0-4BBB-9654-91179F5FB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prodaje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pojedinačni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marketinga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Indirektni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marketinga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troškovi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administracije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6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Kategorije ukupnih i prosečnih troškova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292290" y="2052221"/>
            <a:ext cx="861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Ukupni troškovi preduzeća se odnose na apsolutne iznose različitih troškova. Vezuju se za određeni vremenski obračunski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period. 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Obračun troškova predstavlja izvor informacija o ukupnim troškovima pogona, funkcija, mesta troškova. Prosečni troškovi kao troškovi po jedinici proizvoda predstavljaju količnik ukupnih troškova i količine proizvodnje: </a:t>
            </a:r>
          </a:p>
          <a:p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PT=UT/Q.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Imaju veliki značaj sa stanovišta donošenja poslovnih odluka i koriste se kao osnova za projektovanje budućih troškova. Puni troškovi predstavljaju zbir proizvodnih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neproizvodnih, fiksnih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varijabilnih, direktnih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indirektnih.</a:t>
            </a:r>
            <a:endParaRPr lang="sr-Cyrl-R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585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1372</TotalTime>
  <Words>1199</Words>
  <Application>Microsoft Office PowerPoint</Application>
  <PresentationFormat>On-screen Show (4:3)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Vapor Trail</vt:lpstr>
      <vt:lpstr>PREDAVANJE IX</vt:lpstr>
      <vt:lpstr>PowerPoint Presentation</vt:lpstr>
      <vt:lpstr>PowerPoint Presentation</vt:lpstr>
      <vt:lpstr>PowerPoint Presentation</vt:lpstr>
      <vt:lpstr>PowerPoint Presentation</vt:lpstr>
      <vt:lpstr>Multidimenzionalni pristup troškovima</vt:lpstr>
      <vt:lpstr>PowerPoint Presentation</vt:lpstr>
      <vt:lpstr>PowerPoint Presentation</vt:lpstr>
      <vt:lpstr>Kategorije ukupnih i prosečnih troškova</vt:lpstr>
      <vt:lpstr>Bazične klasifikacije troškova preduzeća</vt:lpstr>
      <vt:lpstr>.Bazične klasifikacije troškova preduzeća</vt:lpstr>
      <vt:lpstr>.Bazične klasifikacije troškova preduzeća</vt:lpstr>
      <vt:lpstr>Mesto troškova</vt:lpstr>
      <vt:lpstr>Diferenciranje troškova po poslovnim funkcijama</vt:lpstr>
      <vt:lpstr>Neproizvodni troškovi</vt:lpstr>
      <vt:lpstr>Odnos između troškova i promena autputa</vt:lpstr>
      <vt:lpstr>Fiksni troškovi</vt:lpstr>
      <vt:lpstr>PowerPoint Presentation</vt:lpstr>
      <vt:lpstr>VARIJABILNI TROŠKOVI </vt:lpstr>
      <vt:lpstr>UKUPNI TROŠKOVI </vt:lpstr>
      <vt:lpstr>PROSEčNI UKUPNI TROŠKOVI </vt:lpstr>
      <vt:lpstr>Elastičnost troškova</vt:lpstr>
      <vt:lpstr>Dugoročni tretman troškova</vt:lpstr>
      <vt:lpstr>Primer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Milica Jevremović</dc:creator>
  <cp:lastModifiedBy>Slobodan ulaz</cp:lastModifiedBy>
  <cp:revision>98</cp:revision>
  <dcterms:created xsi:type="dcterms:W3CDTF">2018-02-14T09:20:06Z</dcterms:created>
  <dcterms:modified xsi:type="dcterms:W3CDTF">2018-04-24T22:46:02Z</dcterms:modified>
</cp:coreProperties>
</file>