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256" r:id="rId2"/>
    <p:sldId id="270" r:id="rId3"/>
    <p:sldId id="271" r:id="rId4"/>
    <p:sldId id="321" r:id="rId5"/>
    <p:sldId id="322" r:id="rId6"/>
    <p:sldId id="272" r:id="rId7"/>
    <p:sldId id="323" r:id="rId8"/>
    <p:sldId id="273" r:id="rId9"/>
    <p:sldId id="324" r:id="rId10"/>
    <p:sldId id="274" r:id="rId11"/>
    <p:sldId id="280" r:id="rId12"/>
    <p:sldId id="281" r:id="rId13"/>
    <p:sldId id="325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27" r:id="rId35"/>
    <p:sldId id="302" r:id="rId36"/>
    <p:sldId id="326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4" autoAdjust="0"/>
  </p:normalViewPr>
  <p:slideViewPr>
    <p:cSldViewPr>
      <p:cViewPr varScale="1">
        <p:scale>
          <a:sx n="68" d="100"/>
          <a:sy n="68" d="100"/>
        </p:scale>
        <p:origin x="14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45713-14C2-46CA-B5A7-8335FC23F1A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150C8-4B3D-4D22-B9C0-4E99FDCDE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5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109.500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150C8-4B3D-4D22-B9C0-4E99FDCDEE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4806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7969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5311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300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37018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67683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6694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1110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6200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0975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484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7484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6140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3353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1410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6817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6655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585C-2BD0-4327-90E7-59E56DCAE15F}" type="datetimeFigureOut">
              <a:rPr lang="sr-Cyrl-RS" smtClean="0"/>
              <a:pPr/>
              <a:t>10.04.2018.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9327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PREDAVANJE II</a:t>
            </a:r>
            <a:endParaRPr lang="sr-Cyrl-R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SREDSTVA PREDUZEĆA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00943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poznata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veličina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izražava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njihovom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prikazati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fakturna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sadašnja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Fakturna</a:t>
            </a:r>
            <a:r>
              <a:rPr lang="en-US" dirty="0"/>
              <a:t> </a:t>
            </a:r>
            <a:r>
              <a:rPr lang="en-US" dirty="0" err="1"/>
              <a:t>vrednost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Fakturna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isporučilac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fakturiše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sadrži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jedino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kupljenog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mašine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Ništa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drugo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predstavlja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knjigovodstvenu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kategoriju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Nabavna</a:t>
            </a:r>
            <a:r>
              <a:rPr lang="en-US" dirty="0"/>
              <a:t> </a:t>
            </a:r>
            <a:r>
              <a:rPr lang="en-US" dirty="0" err="1"/>
              <a:t>vrednost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predstavlja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fakturnu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uvećanu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transporta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isporuĉioca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osiguranja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ugradnje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montaže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obuke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radnika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veliki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znaĉaj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predstavlja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knjigovodstvenu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obraĉun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otpisa-amortizacije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Uzmimo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primer,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fakturna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mašine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100.000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osiguranja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5.000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transporta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montaţe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2.000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obuke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radnika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odnosnoj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mašini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1.500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sredstva-mašine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jednaka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zbiru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ĉine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našem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sluĉaju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iznosiće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109.500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Nabavna</a:t>
            </a:r>
            <a:r>
              <a:rPr lang="en-US" dirty="0"/>
              <a:t> </a:t>
            </a:r>
            <a:r>
              <a:rPr lang="en-US" dirty="0" err="1"/>
              <a:t>vrednost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</a:p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Fakturna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mašine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100.000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osiguranja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5.000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transporta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montaţe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2.000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obuke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radnika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odnosnoj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mašini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1.500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sredstva-mašine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jednaka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zbiru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ĉine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našem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sluĉaju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iznosiće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____________________</a:t>
            </a:r>
          </a:p>
          <a:p>
            <a:pPr marL="0" indent="0" algn="just">
              <a:buNone/>
            </a:pP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2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Sadašnja</a:t>
            </a:r>
            <a:r>
              <a:rPr lang="en-US" dirty="0"/>
              <a:t> </a:t>
            </a:r>
            <a:r>
              <a:rPr lang="en-US" dirty="0" err="1"/>
              <a:t>vrednost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Sadašnja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knjigovodstvena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kategorija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iskazuje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razlika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njegove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otpisane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amortizovane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postepeno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prenose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amortizuju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Sadašnja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tome,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aktuelna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knjigovodstvena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nalazi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upotrebi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Tržišna</a:t>
            </a:r>
            <a:r>
              <a:rPr lang="en-US" dirty="0"/>
              <a:t> </a:t>
            </a:r>
            <a:r>
              <a:rPr lang="en-US" dirty="0" err="1"/>
              <a:t>vrednost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razlikuju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knjigovodstvena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papirnata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kategorija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sadrži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podatak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tome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koliko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upotrebi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konkretnom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momentu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Koliko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stvarno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nikako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zavisi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isključivo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cifara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sadržanih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knjigama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ekonomije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tome,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iskaže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postigne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Drugim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rečima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trenutku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spreman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promenljiva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kategorija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nasuprot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fiksna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osciluje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gore,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pojavljuje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potreba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usklađivanja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vrednošću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Usklađivanje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korekciju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knjigama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tekućoj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tržišnoj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naziva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revalorizacijom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Revalorizacija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Revalorizacija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dakle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ništa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drugo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ponovna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uvažavanje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Revalorizacijom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ostvaruje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princip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prikazivanja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imovine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obračuna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otpisa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Revalorizacija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nužna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ekonomijama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visokom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stopom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inflacije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pošto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uslovima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inflacije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raskorak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postaje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veći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Amortizacija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predstavlja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pretpostavljeno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stvari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materijalnih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dobara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izraženo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Jedino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iskazuje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zemljišta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prenose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okončanju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umanjilo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sopstvenu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prenete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naziva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otpisuje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knjigama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dobija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izvršenu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umanjenu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Prodajom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naplatom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izdvaja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deo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novčanih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fond,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bi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nadoknadio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gubitak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služi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prikupljanje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novčanih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amortizacionog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teorijski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naĉina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obračuna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vremenski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funkcionalni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Vremenska amortizacija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vi-VN" dirty="0"/>
              <a:t>Vremenska amortizacija bazira se na metodologiji obra</a:t>
            </a:r>
            <a:r>
              <a:rPr lang="en-US" dirty="0">
                <a:cs typeface="Arial" panose="020B0604020202020204" pitchFamily="34" charset="0"/>
              </a:rPr>
              <a:t>č</a:t>
            </a:r>
            <a:r>
              <a:rPr lang="vi-VN" dirty="0"/>
              <a:t>una po kojoj se nabavna vrednost osnovnog sredstva raspor</a:t>
            </a:r>
            <a:r>
              <a:rPr lang="en-US" dirty="0"/>
              <a:t>đ</a:t>
            </a:r>
            <a:r>
              <a:rPr lang="vi-VN" dirty="0"/>
              <a:t>uje na vremenski period njegovog trajanja, pa se na osnovu toga vrši otpis. 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Primer: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Pretpostavimo da imamo posla sa jednom fabri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kom mašinom za koju je proizvođač naveo u tehničkoj dokumentaciji da u uslovima normalne eksploatacije ima radni vek od deset godina. Nabavna vrednost mašine podeliće se brojem 10 i dobiće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postavljeno godišnje amortizovanje odnosne fabri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ke mašine.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cs typeface="Calibri" panose="020F0502020204030204" pitchFamily="34" charset="0"/>
              </a:rPr>
              <a:t> </a:t>
            </a:r>
            <a:br>
              <a:rPr lang="sr-Latn-RS" dirty="0">
                <a:cs typeface="Calibri" panose="020F0502020204030204" pitchFamily="34" charset="0"/>
              </a:rPr>
            </a:br>
            <a:endParaRPr lang="sr-Cyrl-R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94360" y="3474720"/>
            <a:ext cx="7955280" cy="4069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pojavnom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obliku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podeliti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novčana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Vremenska amortizacija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nekoliko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načina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izračunavanje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vremenske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Najpre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opisani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pretpostavke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ravnomerno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čitav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isteku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svake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odbija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Ovakav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obračuna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naziva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proporcionalnom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vremenskom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amortizacijom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metodologija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obračuna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postavljena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povećava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masa, pa se,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primer,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izdvaja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fond,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12%,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procenata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progresivnom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vremenskom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amortizacijom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metodologija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obračuna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postavi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obrnuto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početku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najveći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da bi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protokom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vremena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počeo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sluĉaj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degresivnom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amortizacijom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tome,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stope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obračunavati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korišćenjem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metodologije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proporcionalne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progresivne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degresivne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vremenske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primer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izračunavanja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vremenske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korišćenjem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metodologije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proporcionalne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progresivne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degresivne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310" t="37832" r="35258" b="37831"/>
          <a:stretch>
            <a:fillRect/>
          </a:stretch>
        </p:blipFill>
        <p:spPr bwMode="auto">
          <a:xfrm>
            <a:off x="914399" y="2362200"/>
            <a:ext cx="728003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Funkcionalna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Funkcionalna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stavlja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njihovoj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upotrebi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pretpostavke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učinak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iskazati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kvantitativno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korelaciji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Funkcionalna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bazira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metodologiji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otpisa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bez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obzira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učinak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ostvaren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Proizvođač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navede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dokumentaciji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uređaj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proizvedenih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jedinica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Evidencija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takvog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vodiće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naĉin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svake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utvrditi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koliko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proizvedeno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jedinica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određenoj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mašini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podeliće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brojem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dobiće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izvršene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prethodnu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Funkcionalna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Funkcionalna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obračunavati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intenzitetu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upotrebe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nekog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obračuna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karakterističan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motorna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vozila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proizvođaĉ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teretnog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vozila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kamiona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iznese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dokumentaciji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njegovog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vozila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500.000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pređenih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kilometara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knjigama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upisan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podatak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kilometar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decembra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pređenih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kilometara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periodu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podeliće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cifrom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500.000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doći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podatka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izvršenoj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protekloj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Drugim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reĉima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funkcionalna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zasniva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metodologiji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proračuna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ostvarenih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jedinica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gotovog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ostvarene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kvote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utvrđuje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brojem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jedinica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gotovog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Prikaz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naĉina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obračuna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funkcionalne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primeru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izračunavanja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motornog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vozila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sledećoj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250" t="40000" r="35416" b="35555"/>
          <a:stretch>
            <a:fillRect/>
          </a:stretch>
        </p:blipFill>
        <p:spPr bwMode="auto">
          <a:xfrm>
            <a:off x="761999" y="1905000"/>
            <a:ext cx="816494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poslednje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češće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govori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obliku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ekonomskoj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moralnoj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vezuje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zastarelost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Događa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postanu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zastarela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odrade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Takav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slučaj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kompjuterima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Danas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masovno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izbacuju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upotrebe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personalni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računari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starijih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potpuno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ispravni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Razlog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leži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činjenici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pojavili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računari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svemu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apsolutno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superiorniji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prethodnika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Kapacitet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puštanja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fabrike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rad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precizno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utvrđuje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sposobnost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izvršenih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zadataka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posmatrana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određene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vremenske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mesece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obuće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"Vesna"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instalirani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obuće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dolazimo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kategorije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Kapacitet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apacitet osnovnih sredstava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sposobnost sredstava za rad u upotrebi da u određenom vremenu (dan, mesec, godina) proizvede odre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enu koli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inu materijalnih dobara ili usluga. Pretpostavlja se optimalna upotreba radne snage, kao i uredna snabdevenost ostalim elementima neophodnim za odvijanje poslovnog procesa (energija, sirovine, itd).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primer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punog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kapaciteta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VIŠER-a……</a:t>
            </a:r>
            <a:endParaRPr lang="sr-Cyrl-R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Kapacitet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gledišta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ekonomije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posmatrati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maksimalni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optimalni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realizovani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STVARI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dirty="0"/>
              <a:t>Stvari 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injavaju </a:t>
            </a:r>
            <a:r>
              <a:rPr lang="vi-VN" dirty="0"/>
              <a:t>oprema, građevinski objekti i zemljište. </a:t>
            </a:r>
            <a:endParaRPr lang="en-US" dirty="0"/>
          </a:p>
          <a:p>
            <a:pPr marL="0" indent="0" algn="just">
              <a:buNone/>
            </a:pPr>
            <a:r>
              <a:rPr lang="vi-VN" b="1" dirty="0"/>
              <a:t>Oprema</a:t>
            </a:r>
            <a:r>
              <a:rPr lang="vi-VN" dirty="0"/>
              <a:t> obuhvata sve mašine i 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dirty="0"/>
              <a:t>aje koje preduzeće koristi u procesu svoje delatnosti. </a:t>
            </a:r>
            <a:endParaRPr lang="en-US" dirty="0"/>
          </a:p>
          <a:p>
            <a:pPr marL="0" indent="0" algn="just">
              <a:buNone/>
            </a:pPr>
            <a:r>
              <a:rPr lang="vi-VN" dirty="0"/>
              <a:t>U opremu, tako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dirty="0"/>
              <a:t>e, spadaju i sva transportna sredstva, sredstva veza, kao što su telefonski aparati, telefaksi, teleprinteri, radio-stanice, zatim oprema laboratorija, kancelarijska oprema, kao što su stolovi, plakari, stolice, itd.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Maksimalni</a:t>
            </a:r>
            <a:r>
              <a:rPr lang="en-US" dirty="0"/>
              <a:t> </a:t>
            </a:r>
            <a:r>
              <a:rPr lang="en-US" dirty="0" err="1"/>
              <a:t>kapacitet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Maksimalni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instalirani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ugrađeni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pretpostavlja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mogućnost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 pod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uslovom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upotrebi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dnevno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365 dana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maksimalno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opterećenje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Maksimalni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teorijska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kategorija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skoro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izvršiti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funkciji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dnevno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365 dana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visoke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peći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železarama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primer),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opterećenje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varira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toga,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upotrebi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često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kvarova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izvesno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upotrebe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nestašice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električne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štrajkova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zaposlenih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Realni kapacitet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dirty="0"/>
              <a:t>Realni kapacitet osnovnih sredstava odr</a:t>
            </a:r>
            <a:r>
              <a:rPr lang="vi-VN" dirty="0">
                <a:cs typeface="Arial" panose="020B0604020202020204" pitchFamily="34" charset="0"/>
              </a:rPr>
              <a:t>e</a:t>
            </a:r>
            <a:r>
              <a:rPr lang="en-US" dirty="0">
                <a:cs typeface="Arial" panose="020B0604020202020204" pitchFamily="34" charset="0"/>
              </a:rPr>
              <a:t>đ</a:t>
            </a:r>
            <a:r>
              <a:rPr lang="vi-VN" dirty="0"/>
              <a:t>en je mogućnošću, karakteristikama i zahtevima osnovnog sredstva. Naime, većina sredstava za rad projektovana je da bude u funkciji deset do petnaest sati dnevno, s tim da se pauze koriste ne samo za hlađenje sredstva, nego i za njegovo odr</a:t>
            </a:r>
            <a:r>
              <a:rPr lang="en-US" dirty="0"/>
              <a:t>ž</a:t>
            </a:r>
            <a:r>
              <a:rPr lang="vi-VN" dirty="0"/>
              <a:t>avanje (ĉišćenje, podmazivanje, zamena dotrajalih delova, itd). Prema tome, realni kapacitet daleko je manji od maksimalnog kapaciteta, i to za planirane gubitke vremena nastale isklju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vi-VN" dirty="0"/>
              <a:t>ivanjem osnovnog sredstva iz poslovnog procesa radi odr</a:t>
            </a:r>
            <a:r>
              <a:rPr lang="en-US" dirty="0"/>
              <a:t>ž</a:t>
            </a:r>
            <a:r>
              <a:rPr lang="vi-VN" dirty="0"/>
              <a:t>avanja i zamene dotrajalih delova.</a:t>
            </a:r>
            <a:endParaRPr lang="sr-Cyrl-R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Optimalni</a:t>
            </a:r>
            <a:r>
              <a:rPr lang="en-US" dirty="0"/>
              <a:t> </a:t>
            </a:r>
            <a:r>
              <a:rPr lang="en-US" dirty="0" err="1"/>
              <a:t>kapacitet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Optimalni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predstavlja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takvu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eksploataciju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omogućuje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se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ostvari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najmanja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posledicu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ostvarenje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najnižih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jedinici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Da bi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ostvario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optimalni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neophodno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uskladiti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mogućnosti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pojedinih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postaviti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takav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posledicu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iskorišćenje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svakog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njegovih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optimalnih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GRLO PROIZVODNJE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ostvari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optimalni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razloga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tehniĉki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zastarelo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mogućnostima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susreće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problemom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zastoj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ostvarenju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planiranih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zadataka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nastao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upotrebom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sinhronizovani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GRLO PROIZVODNJE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nedostatak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otkloniti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principu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načina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 algn="just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karakteristikama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zadovolji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potrebe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okoline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kapacitativnim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mogućnostima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doprinese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ostvarenju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optimalnog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rad. </a:t>
            </a:r>
          </a:p>
          <a:p>
            <a:pPr marL="457200" indent="-457200" algn="just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moguće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privremeno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otkloniti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uvođenjem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smena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čĉije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kapacitativne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mogućnosti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uzročnik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42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Realizovani</a:t>
            </a:r>
            <a:r>
              <a:rPr lang="en-US" dirty="0"/>
              <a:t> </a:t>
            </a:r>
            <a:r>
              <a:rPr lang="en-US" dirty="0" err="1"/>
              <a:t>kapacitet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Realizovani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ostvarilo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određenom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vremenskom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periodu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Realizovani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optimalnog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posmatranog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vremena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doći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zastoja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odvijanju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uzrokovanog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nestašicom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sirovina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repromaterijala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kvarom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dužem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trajanju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došlo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privremenog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prekida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štrajkom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zaposlenih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nestašicom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električne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dr.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4354-B469-46C0-B8DB-B0AA5E0F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33D77-D7C9-4044-96D2-7640F63EF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maksimalnog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optimalnog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realizovanog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kapaciteta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sledeće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primere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VIŠER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Turistička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agencija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jezika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1475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endParaRPr lang="sr-Cyrl-R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U </a:t>
            </a:r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 </a:t>
            </a:r>
            <a:r>
              <a:rPr lang="en-US" dirty="0" err="1"/>
              <a:t>spadaju</a:t>
            </a:r>
            <a:r>
              <a:rPr lang="en-US" dirty="0"/>
              <a:t> </a:t>
            </a:r>
            <a:r>
              <a:rPr lang="en-US" dirty="0" err="1"/>
              <a:t>sirovine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najznaĉajniji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obrtnih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,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pomoćni</a:t>
            </a:r>
            <a:r>
              <a:rPr lang="en-US" dirty="0"/>
              <a:t> </a:t>
            </a:r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u </a:t>
            </a:r>
            <a:r>
              <a:rPr lang="en-US" dirty="0" err="1"/>
              <a:t>poslovnom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en-US" dirty="0"/>
              <a:t>, </a:t>
            </a:r>
            <a:r>
              <a:rPr lang="en-US" dirty="0" err="1"/>
              <a:t>poluproizvodi</a:t>
            </a:r>
            <a:r>
              <a:rPr lang="en-US" dirty="0"/>
              <a:t>, </a:t>
            </a:r>
            <a:r>
              <a:rPr lang="en-US" dirty="0" err="1"/>
              <a:t>nedovršeni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, </a:t>
            </a:r>
            <a:r>
              <a:rPr lang="en-US" dirty="0" err="1"/>
              <a:t>novĉana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namenjena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kupovinu</a:t>
            </a:r>
            <a:r>
              <a:rPr lang="en-US" dirty="0"/>
              <a:t> </a:t>
            </a:r>
            <a:r>
              <a:rPr lang="en-US" dirty="0" err="1"/>
              <a:t>obrtnih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 male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kratkog</a:t>
            </a:r>
            <a:r>
              <a:rPr lang="en-US" dirty="0"/>
              <a:t> </a:t>
            </a:r>
            <a:r>
              <a:rPr lang="en-US" dirty="0" err="1"/>
              <a:t>veka</a:t>
            </a:r>
            <a:r>
              <a:rPr lang="en-US" dirty="0"/>
              <a:t> </a:t>
            </a:r>
            <a:r>
              <a:rPr lang="en-US" dirty="0" err="1"/>
              <a:t>trajanja</a:t>
            </a:r>
            <a:r>
              <a:rPr lang="en-US" dirty="0"/>
              <a:t>. U </a:t>
            </a:r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spadaju</a:t>
            </a:r>
            <a:r>
              <a:rPr lang="en-US" dirty="0"/>
              <a:t> </a:t>
            </a:r>
            <a:r>
              <a:rPr lang="en-US" dirty="0" err="1"/>
              <a:t>razna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potraţivanja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prodatu</a:t>
            </a:r>
            <a:r>
              <a:rPr lang="en-US" dirty="0"/>
              <a:t> a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nenaplaćenu</a:t>
            </a:r>
            <a:r>
              <a:rPr lang="en-US" dirty="0"/>
              <a:t> </a:t>
            </a:r>
            <a:r>
              <a:rPr lang="en-US" dirty="0" err="1"/>
              <a:t>robu</a:t>
            </a:r>
            <a:r>
              <a:rPr lang="en-US" dirty="0"/>
              <a:t>. 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Realizovani</a:t>
            </a:r>
            <a:r>
              <a:rPr lang="en-US" dirty="0"/>
              <a:t> </a:t>
            </a:r>
            <a:r>
              <a:rPr lang="en-US" dirty="0" err="1"/>
              <a:t>kapacitet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Predmetima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naziva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obrtnih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u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spadaju</a:t>
            </a:r>
            <a:r>
              <a:rPr lang="en-US" dirty="0"/>
              <a:t>: </a:t>
            </a:r>
            <a:r>
              <a:rPr lang="en-US" dirty="0" err="1"/>
              <a:t>sirovine</a:t>
            </a:r>
            <a:r>
              <a:rPr lang="en-US" dirty="0"/>
              <a:t>, </a:t>
            </a:r>
            <a:r>
              <a:rPr lang="en-US" dirty="0" err="1"/>
              <a:t>materijali</a:t>
            </a:r>
            <a:r>
              <a:rPr lang="en-US" dirty="0"/>
              <a:t>, </a:t>
            </a:r>
            <a:r>
              <a:rPr lang="en-US" dirty="0" err="1"/>
              <a:t>nedovršeni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poluproizvodi</a:t>
            </a:r>
            <a:r>
              <a:rPr lang="en-US" dirty="0"/>
              <a:t>.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u </a:t>
            </a:r>
            <a:r>
              <a:rPr lang="en-US" dirty="0" err="1"/>
              <a:t>poslovnom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prenose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fiziĉke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hemijske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potpunosti</a:t>
            </a:r>
            <a:r>
              <a:rPr lang="en-US" dirty="0"/>
              <a:t> se </a:t>
            </a:r>
            <a:r>
              <a:rPr lang="en-US" dirty="0" err="1"/>
              <a:t>troše</a:t>
            </a:r>
            <a:r>
              <a:rPr lang="en-US" dirty="0"/>
              <a:t>. </a:t>
            </a:r>
            <a:r>
              <a:rPr lang="en-US" dirty="0" err="1"/>
              <a:t>Uslovno</a:t>
            </a:r>
            <a:r>
              <a:rPr lang="en-US" dirty="0"/>
              <a:t> </a:t>
            </a:r>
            <a:r>
              <a:rPr lang="en-US" dirty="0" err="1"/>
              <a:t>reĉeno</a:t>
            </a:r>
            <a:r>
              <a:rPr lang="en-US" dirty="0"/>
              <a:t>,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jesu</a:t>
            </a:r>
            <a:r>
              <a:rPr lang="en-US" dirty="0"/>
              <a:t> </a:t>
            </a:r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u </a:t>
            </a:r>
            <a:r>
              <a:rPr lang="en-US" dirty="0" err="1"/>
              <a:t>uţem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reĉi</a:t>
            </a:r>
            <a:r>
              <a:rPr lang="en-US" dirty="0"/>
              <a:t>. U </a:t>
            </a:r>
            <a:r>
              <a:rPr lang="en-US" dirty="0" err="1"/>
              <a:t>širem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reĉi</a:t>
            </a:r>
            <a:r>
              <a:rPr lang="en-US" dirty="0"/>
              <a:t>, u </a:t>
            </a:r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spadaju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novĉana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,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amortizacionog</a:t>
            </a:r>
            <a:r>
              <a:rPr lang="en-US" dirty="0"/>
              <a:t> </a:t>
            </a:r>
            <a:r>
              <a:rPr lang="en-US" dirty="0" err="1"/>
              <a:t>fonda</a:t>
            </a:r>
            <a:r>
              <a:rPr lang="en-US" dirty="0"/>
              <a:t>,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male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kratkog</a:t>
            </a:r>
            <a:r>
              <a:rPr lang="en-US" dirty="0"/>
              <a:t> </a:t>
            </a:r>
            <a:r>
              <a:rPr lang="en-US" dirty="0" err="1"/>
              <a:t>veka</a:t>
            </a:r>
            <a:r>
              <a:rPr lang="en-US" dirty="0"/>
              <a:t> </a:t>
            </a:r>
            <a:r>
              <a:rPr lang="en-US" dirty="0" err="1"/>
              <a:t>trajanja</a:t>
            </a:r>
            <a:r>
              <a:rPr lang="en-US" dirty="0"/>
              <a:t> (</a:t>
            </a:r>
            <a:r>
              <a:rPr lang="en-US" dirty="0" err="1"/>
              <a:t>sitan</a:t>
            </a:r>
            <a:r>
              <a:rPr lang="en-US" dirty="0"/>
              <a:t> </a:t>
            </a:r>
            <a:r>
              <a:rPr lang="en-US" dirty="0" err="1"/>
              <a:t>inventar</a:t>
            </a:r>
            <a:r>
              <a:rPr lang="en-US" dirty="0"/>
              <a:t>).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STVARI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b="1" dirty="0"/>
              <a:t>Građevinski objekti </a:t>
            </a:r>
            <a:r>
              <a:rPr lang="vi-VN" dirty="0"/>
              <a:t>su svi objekti namenjeni za obavljanje privrednih aktivnosti. To su fabri</a:t>
            </a:r>
            <a:r>
              <a:rPr lang="en-US" dirty="0"/>
              <a:t>č</a:t>
            </a:r>
            <a:r>
              <a:rPr lang="vi-VN" dirty="0"/>
              <a:t>ke hale u kojima se odvija proizvodni proces, radionice, poslovne zgrade. Prema obliku gradnje, </a:t>
            </a:r>
            <a:r>
              <a:rPr lang="vi-VN" dirty="0">
                <a:cs typeface="Arial" panose="020B0604020202020204" pitchFamily="34" charset="0"/>
              </a:rPr>
              <a:t>gra</a:t>
            </a:r>
            <a:r>
              <a:rPr lang="en-US" dirty="0">
                <a:cs typeface="Arial" panose="020B0604020202020204" pitchFamily="34" charset="0"/>
              </a:rPr>
              <a:t>đ</a:t>
            </a:r>
            <a:r>
              <a:rPr lang="vi-VN" dirty="0">
                <a:cs typeface="Arial" panose="020B0604020202020204" pitchFamily="34" charset="0"/>
              </a:rPr>
              <a:t>evinski</a:t>
            </a:r>
            <a:r>
              <a:rPr lang="vi-VN" dirty="0"/>
              <a:t> objekti mogu biti izgra</a:t>
            </a:r>
            <a:r>
              <a:rPr lang="en-US" dirty="0" err="1"/>
              <a:t>đe</a:t>
            </a:r>
            <a:r>
              <a:rPr lang="vi-VN" dirty="0"/>
              <a:t>ni ispod zemlje (rudarska okna, hale za obavljanje poslovnih procesa koji zahtevaju odre</a:t>
            </a:r>
            <a:r>
              <a:rPr lang="en-US" dirty="0"/>
              <a:t>đ</a:t>
            </a:r>
            <a:r>
              <a:rPr lang="vi-VN" dirty="0"/>
              <a:t>eni re</a:t>
            </a:r>
            <a:r>
              <a:rPr lang="en-US" dirty="0"/>
              <a:t>ž</a:t>
            </a:r>
            <a:r>
              <a:rPr lang="vi-VN" dirty="0"/>
              <a:t>im temperature i vlage - npr. uzgajanje 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vi-VN" dirty="0"/>
              <a:t>uraka) i iznad zemlje. </a:t>
            </a:r>
            <a:endParaRPr lang="en-US" dirty="0"/>
          </a:p>
          <a:p>
            <a:pPr marL="0" indent="0" algn="just">
              <a:buNone/>
            </a:pPr>
            <a:r>
              <a:rPr lang="vi-VN" dirty="0"/>
              <a:t>Gra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dirty="0"/>
              <a:t>evinski objekti iznad zemlje mogu biti gra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dirty="0"/>
              <a:t>eni kao niskogradnja i kao visokogradnja.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24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Podela</a:t>
            </a:r>
            <a:r>
              <a:rPr lang="en-US" dirty="0"/>
              <a:t> </a:t>
            </a:r>
            <a:r>
              <a:rPr lang="en-US" dirty="0" err="1"/>
              <a:t>obrtnih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klasifikovati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pojavnom</a:t>
            </a:r>
            <a:r>
              <a:rPr lang="en-US" dirty="0"/>
              <a:t>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,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novĉana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. 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Stvari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obuhvataju</a:t>
            </a:r>
            <a:r>
              <a:rPr lang="en-US" dirty="0"/>
              <a:t> </a:t>
            </a:r>
            <a:r>
              <a:rPr lang="en-US" dirty="0" err="1"/>
              <a:t>predmete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 </a:t>
            </a:r>
            <a:r>
              <a:rPr lang="en-US" dirty="0" err="1"/>
              <a:t>gotove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 male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kratkog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veka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/>
              <a:t>rada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jesu</a:t>
            </a:r>
            <a:r>
              <a:rPr lang="en-US" dirty="0"/>
              <a:t> </a:t>
            </a:r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nezamenljiv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 U </a:t>
            </a:r>
            <a:r>
              <a:rPr lang="en-US" dirty="0" err="1"/>
              <a:t>poslovnom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, </a:t>
            </a:r>
            <a:r>
              <a:rPr lang="en-US" dirty="0" err="1"/>
              <a:t>odvija</a:t>
            </a:r>
            <a:r>
              <a:rPr lang="en-US" dirty="0"/>
              <a:t> se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prerade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, </a:t>
            </a:r>
            <a:r>
              <a:rPr lang="en-US" dirty="0" err="1"/>
              <a:t>transformacije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u </a:t>
            </a:r>
            <a:r>
              <a:rPr lang="en-US" dirty="0" err="1"/>
              <a:t>finalne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trţište</a:t>
            </a:r>
            <a:r>
              <a:rPr lang="en-US" dirty="0"/>
              <a:t>.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udelu</a:t>
            </a:r>
            <a:r>
              <a:rPr lang="en-US" dirty="0"/>
              <a:t> u </a:t>
            </a:r>
            <a:r>
              <a:rPr lang="en-US" dirty="0" err="1"/>
              <a:t>nastanku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podeliti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 </a:t>
            </a:r>
            <a:r>
              <a:rPr lang="en-US" dirty="0" err="1"/>
              <a:t>osnovne</a:t>
            </a:r>
            <a:r>
              <a:rPr lang="en-US" dirty="0"/>
              <a:t>, </a:t>
            </a:r>
            <a:r>
              <a:rPr lang="en-US" dirty="0" err="1"/>
              <a:t>pomoćne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sporedne</a:t>
            </a:r>
            <a:r>
              <a:rPr lang="en-US" dirty="0"/>
              <a:t>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udelu</a:t>
            </a:r>
            <a:r>
              <a:rPr lang="en-US" dirty="0"/>
              <a:t> u </a:t>
            </a:r>
            <a:r>
              <a:rPr lang="en-US" dirty="0" err="1"/>
              <a:t>nastanku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podeliti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 </a:t>
            </a:r>
            <a:r>
              <a:rPr lang="en-US" dirty="0" err="1"/>
              <a:t>osnovne</a:t>
            </a:r>
            <a:r>
              <a:rPr lang="en-US" dirty="0"/>
              <a:t>, </a:t>
            </a:r>
            <a:r>
              <a:rPr lang="en-US" dirty="0" err="1"/>
              <a:t>pomoćne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sporedne</a:t>
            </a:r>
            <a:r>
              <a:rPr lang="en-US" dirty="0"/>
              <a:t>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svojom</a:t>
            </a:r>
            <a:r>
              <a:rPr lang="en-US" dirty="0"/>
              <a:t> </a:t>
            </a:r>
            <a:r>
              <a:rPr lang="en-US" dirty="0" err="1"/>
              <a:t>supstancom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.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nepojmljivo</a:t>
            </a:r>
            <a:r>
              <a:rPr lang="en-US" dirty="0"/>
              <a:t> je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U </a:t>
            </a:r>
            <a:r>
              <a:rPr lang="en-US" dirty="0" err="1"/>
              <a:t>proizvodnji</a:t>
            </a:r>
            <a:r>
              <a:rPr lang="en-US" dirty="0"/>
              <a:t> </a:t>
            </a:r>
            <a:r>
              <a:rPr lang="en-US" dirty="0" err="1"/>
              <a:t>benzina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predmet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je </a:t>
            </a:r>
            <a:r>
              <a:rPr lang="en-US" dirty="0" err="1"/>
              <a:t>sirova</a:t>
            </a:r>
            <a:r>
              <a:rPr lang="en-US" dirty="0"/>
              <a:t> </a:t>
            </a:r>
            <a:r>
              <a:rPr lang="en-US" dirty="0" err="1"/>
              <a:t>nafta</a:t>
            </a:r>
            <a:r>
              <a:rPr lang="en-US" dirty="0"/>
              <a:t> (</a:t>
            </a:r>
            <a:r>
              <a:rPr lang="en-US" dirty="0" err="1"/>
              <a:t>ruda</a:t>
            </a:r>
            <a:r>
              <a:rPr lang="en-US" dirty="0"/>
              <a:t>), </a:t>
            </a:r>
            <a:r>
              <a:rPr lang="en-US" dirty="0" err="1"/>
              <a:t>ĉijom</a:t>
            </a:r>
            <a:r>
              <a:rPr lang="en-US" dirty="0"/>
              <a:t> se </a:t>
            </a:r>
            <a:r>
              <a:rPr lang="en-US" dirty="0" err="1"/>
              <a:t>rafinerijom</a:t>
            </a:r>
            <a:r>
              <a:rPr lang="en-US" dirty="0"/>
              <a:t>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derivat</a:t>
            </a:r>
            <a:r>
              <a:rPr lang="en-US" dirty="0"/>
              <a:t> - </a:t>
            </a:r>
            <a:r>
              <a:rPr lang="en-US" dirty="0" err="1"/>
              <a:t>benzin</a:t>
            </a:r>
            <a:r>
              <a:rPr lang="en-US" dirty="0"/>
              <a:t>. </a:t>
            </a:r>
            <a:r>
              <a:rPr lang="en-US" dirty="0" err="1"/>
              <a:t>Benzin</a:t>
            </a:r>
            <a:r>
              <a:rPr lang="en-US" dirty="0"/>
              <a:t> je </a:t>
            </a:r>
            <a:r>
              <a:rPr lang="en-US" dirty="0" err="1"/>
              <a:t>nemoguće</a:t>
            </a:r>
            <a:r>
              <a:rPr lang="en-US" dirty="0"/>
              <a:t> </a:t>
            </a:r>
            <a:r>
              <a:rPr lang="en-US" dirty="0" err="1"/>
              <a:t>proizvesti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ĉega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sirove</a:t>
            </a:r>
            <a:r>
              <a:rPr lang="en-US" dirty="0"/>
              <a:t> </a:t>
            </a:r>
            <a:r>
              <a:rPr lang="en-US" dirty="0" err="1"/>
              <a:t>nafte</a:t>
            </a:r>
            <a:r>
              <a:rPr lang="en-US" dirty="0"/>
              <a:t>.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vina</a:t>
            </a:r>
            <a:r>
              <a:rPr lang="en-US" dirty="0"/>
              <a:t> ne </a:t>
            </a:r>
            <a:r>
              <a:rPr lang="en-US" dirty="0" err="1"/>
              <a:t>moţe</a:t>
            </a:r>
            <a:r>
              <a:rPr lang="en-US" dirty="0"/>
              <a:t> se </a:t>
            </a:r>
            <a:r>
              <a:rPr lang="en-US" dirty="0" err="1"/>
              <a:t>zamisliti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groţĊa</a:t>
            </a:r>
            <a:r>
              <a:rPr lang="en-US" dirty="0"/>
              <a:t>, </a:t>
            </a:r>
            <a:r>
              <a:rPr lang="en-US" dirty="0" err="1"/>
              <a:t>ĉijom</a:t>
            </a:r>
            <a:r>
              <a:rPr lang="en-US" dirty="0"/>
              <a:t> se </a:t>
            </a:r>
            <a:r>
              <a:rPr lang="en-US" dirty="0" err="1"/>
              <a:t>tehnološkom</a:t>
            </a:r>
            <a:r>
              <a:rPr lang="en-US" dirty="0"/>
              <a:t> </a:t>
            </a:r>
            <a:r>
              <a:rPr lang="en-US" dirty="0" err="1"/>
              <a:t>preradom</a:t>
            </a:r>
            <a:r>
              <a:rPr lang="en-US" dirty="0"/>
              <a:t> </a:t>
            </a:r>
            <a:r>
              <a:rPr lang="en-US" dirty="0" err="1"/>
              <a:t>dobijaju</a:t>
            </a:r>
            <a:r>
              <a:rPr lang="en-US" dirty="0"/>
              <a:t> </a:t>
            </a:r>
            <a:r>
              <a:rPr lang="en-US" dirty="0" err="1"/>
              <a:t>razne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vina</a:t>
            </a:r>
            <a:r>
              <a:rPr lang="en-US" dirty="0"/>
              <a:t>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Pomoćni</a:t>
            </a:r>
            <a:r>
              <a:rPr lang="en-US" dirty="0"/>
              <a:t>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Pomoćni</a:t>
            </a:r>
            <a:r>
              <a:rPr lang="en-US" dirty="0"/>
              <a:t>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ulaze</a:t>
            </a:r>
            <a:r>
              <a:rPr lang="en-US" dirty="0"/>
              <a:t> u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poboljšavaju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tehničke</a:t>
            </a:r>
            <a:r>
              <a:rPr lang="en-US" dirty="0"/>
              <a:t>, </a:t>
            </a:r>
            <a:r>
              <a:rPr lang="en-US" dirty="0" err="1"/>
              <a:t>tehnološke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vizuelne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. </a:t>
            </a:r>
            <a:r>
              <a:rPr lang="en-US" dirty="0" err="1"/>
              <a:t>Dodavanjem</a:t>
            </a:r>
            <a:r>
              <a:rPr lang="en-US" dirty="0"/>
              <a:t> </a:t>
            </a:r>
            <a:r>
              <a:rPr lang="en-US" dirty="0" err="1"/>
              <a:t>odgovarajućih</a:t>
            </a:r>
            <a:r>
              <a:rPr lang="en-US" dirty="0"/>
              <a:t> </a:t>
            </a:r>
            <a:r>
              <a:rPr lang="en-US" dirty="0" err="1"/>
              <a:t>aditiva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olova</a:t>
            </a:r>
            <a:r>
              <a:rPr lang="en-US" dirty="0"/>
              <a:t>,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benzina</a:t>
            </a:r>
            <a:r>
              <a:rPr lang="en-US" dirty="0"/>
              <a:t> - </a:t>
            </a:r>
            <a:r>
              <a:rPr lang="en-US" dirty="0" err="1"/>
              <a:t>dobija</a:t>
            </a:r>
            <a:r>
              <a:rPr lang="en-US" dirty="0"/>
              <a:t> se </a:t>
            </a:r>
            <a:r>
              <a:rPr lang="en-US" dirty="0" err="1"/>
              <a:t>benzin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oktanske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, pod </a:t>
            </a:r>
            <a:r>
              <a:rPr lang="en-US" dirty="0" err="1"/>
              <a:t>komercijalnim</a:t>
            </a:r>
            <a:r>
              <a:rPr lang="en-US" dirty="0"/>
              <a:t> </a:t>
            </a:r>
            <a:r>
              <a:rPr lang="en-US" dirty="0" err="1"/>
              <a:t>nazivom</a:t>
            </a:r>
            <a:r>
              <a:rPr lang="en-US" dirty="0"/>
              <a:t> "super". </a:t>
            </a:r>
            <a:r>
              <a:rPr lang="en-US" dirty="0" err="1"/>
              <a:t>Dodavanjem</a:t>
            </a:r>
            <a:r>
              <a:rPr lang="en-US" dirty="0"/>
              <a:t> </a:t>
            </a:r>
            <a:r>
              <a:rPr lang="en-US" dirty="0" err="1"/>
              <a:t>odgovarajućih</a:t>
            </a:r>
            <a:r>
              <a:rPr lang="en-US" dirty="0"/>
              <a:t> </a:t>
            </a:r>
            <a:r>
              <a:rPr lang="en-US" dirty="0" err="1"/>
              <a:t>sastojaka</a:t>
            </a:r>
            <a:r>
              <a:rPr lang="en-US" dirty="0"/>
              <a:t> (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pravilu</a:t>
            </a:r>
            <a:r>
              <a:rPr lang="en-US" dirty="0"/>
              <a:t> </a:t>
            </a:r>
            <a:r>
              <a:rPr lang="en-US" dirty="0" err="1"/>
              <a:t>strogo</a:t>
            </a:r>
            <a:r>
              <a:rPr lang="en-US" dirty="0"/>
              <a:t> </a:t>
            </a:r>
            <a:r>
              <a:rPr lang="en-US" dirty="0" err="1"/>
              <a:t>ĉuvana</a:t>
            </a:r>
            <a:r>
              <a:rPr lang="en-US" dirty="0"/>
              <a:t> </a:t>
            </a:r>
            <a:r>
              <a:rPr lang="en-US" dirty="0" err="1"/>
              <a:t>poslovna</a:t>
            </a:r>
            <a:r>
              <a:rPr lang="en-US" dirty="0"/>
              <a:t> </a:t>
            </a:r>
            <a:r>
              <a:rPr lang="en-US" dirty="0" err="1"/>
              <a:t>tajna</a:t>
            </a:r>
            <a:r>
              <a:rPr lang="en-US" dirty="0"/>
              <a:t>) </a:t>
            </a:r>
            <a:r>
              <a:rPr lang="en-US" dirty="0" err="1"/>
              <a:t>dobijaju</a:t>
            </a:r>
            <a:r>
              <a:rPr lang="en-US" dirty="0"/>
              <a:t> se </a:t>
            </a:r>
            <a:r>
              <a:rPr lang="en-US" dirty="0" err="1"/>
              <a:t>najraznovrsnija</a:t>
            </a:r>
            <a:r>
              <a:rPr lang="en-US" dirty="0"/>
              <a:t> </a:t>
            </a:r>
            <a:r>
              <a:rPr lang="en-US" dirty="0" err="1"/>
              <a:t>crna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bela</a:t>
            </a:r>
            <a:r>
              <a:rPr lang="en-US" dirty="0"/>
              <a:t> </a:t>
            </a:r>
            <a:r>
              <a:rPr lang="en-US" dirty="0" err="1"/>
              <a:t>vina</a:t>
            </a:r>
            <a:r>
              <a:rPr lang="en-US" dirty="0"/>
              <a:t>, </a:t>
            </a:r>
            <a:r>
              <a:rPr lang="en-US" dirty="0" err="1"/>
              <a:t>penušava</a:t>
            </a:r>
            <a:r>
              <a:rPr lang="en-US" dirty="0"/>
              <a:t> </a:t>
            </a:r>
            <a:r>
              <a:rPr lang="en-US" dirty="0" err="1"/>
              <a:t>vina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 </a:t>
            </a:r>
            <a:r>
              <a:rPr lang="en-US" dirty="0" err="1"/>
              <a:t>Pomoćni</a:t>
            </a:r>
            <a:r>
              <a:rPr lang="en-US" dirty="0"/>
              <a:t> </a:t>
            </a:r>
            <a:r>
              <a:rPr lang="en-US" dirty="0" err="1"/>
              <a:t>predmet</a:t>
            </a:r>
            <a:r>
              <a:rPr lang="en-US" dirty="0"/>
              <a:t> </a:t>
            </a:r>
            <a:r>
              <a:rPr lang="en-US" dirty="0" err="1"/>
              <a:t>sluţi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doda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 </a:t>
            </a:r>
            <a:r>
              <a:rPr lang="en-US" dirty="0" err="1"/>
              <a:t>proizvodu</a:t>
            </a:r>
            <a:r>
              <a:rPr lang="en-US" dirty="0"/>
              <a:t>, </a:t>
            </a:r>
            <a:r>
              <a:rPr lang="en-US" dirty="0" err="1"/>
              <a:t>dakle</a:t>
            </a:r>
            <a:r>
              <a:rPr lang="en-US" dirty="0"/>
              <a:t>,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dotera</a:t>
            </a:r>
            <a:r>
              <a:rPr lang="en-US" dirty="0"/>
              <a:t> </a:t>
            </a:r>
            <a:r>
              <a:rPr lang="en-US" dirty="0" err="1"/>
              <a:t>vizuelni</a:t>
            </a:r>
            <a:r>
              <a:rPr lang="en-US" dirty="0"/>
              <a:t> </a:t>
            </a:r>
            <a:r>
              <a:rPr lang="en-US" dirty="0" err="1"/>
              <a:t>izgled</a:t>
            </a:r>
            <a:r>
              <a:rPr lang="en-US" dirty="0"/>
              <a:t>,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doda</a:t>
            </a:r>
            <a:r>
              <a:rPr lang="en-US" dirty="0"/>
              <a:t> aroma, </a:t>
            </a:r>
            <a:r>
              <a:rPr lang="en-US" dirty="0" err="1"/>
              <a:t>itd</a:t>
            </a:r>
            <a:r>
              <a:rPr lang="en-US" dirty="0"/>
              <a:t>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Sporedni</a:t>
            </a:r>
            <a:r>
              <a:rPr lang="en-US" dirty="0"/>
              <a:t>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Sporedni</a:t>
            </a:r>
            <a:r>
              <a:rPr lang="en-US" dirty="0"/>
              <a:t>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naĉin</a:t>
            </a:r>
            <a:r>
              <a:rPr lang="en-US" dirty="0"/>
              <a:t> ne </a:t>
            </a:r>
            <a:r>
              <a:rPr lang="en-US" dirty="0" err="1"/>
              <a:t>ulaze</a:t>
            </a:r>
            <a:r>
              <a:rPr lang="en-US" dirty="0"/>
              <a:t> </a:t>
            </a:r>
            <a:r>
              <a:rPr lang="en-US" dirty="0" err="1"/>
              <a:t>fiziĉki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tehnološki</a:t>
            </a:r>
            <a:r>
              <a:rPr lang="en-US" dirty="0"/>
              <a:t> u </a:t>
            </a:r>
            <a:r>
              <a:rPr lang="en-US" dirty="0" err="1"/>
              <a:t>sastav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ne </a:t>
            </a:r>
            <a:r>
              <a:rPr lang="en-US" dirty="0" err="1"/>
              <a:t>moţe</a:t>
            </a:r>
            <a:r>
              <a:rPr lang="en-US" dirty="0"/>
              <a:t> </a:t>
            </a:r>
            <a:r>
              <a:rPr lang="en-US" dirty="0" err="1"/>
              <a:t>zamisliti</a:t>
            </a:r>
            <a:r>
              <a:rPr lang="en-US" dirty="0"/>
              <a:t> 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.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,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nuţno</a:t>
            </a:r>
            <a:r>
              <a:rPr lang="en-US" dirty="0"/>
              <a:t> je </a:t>
            </a:r>
            <a:r>
              <a:rPr lang="en-US" dirty="0" err="1"/>
              <a:t>pokretati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nekakvog</a:t>
            </a:r>
            <a:r>
              <a:rPr lang="en-US" dirty="0"/>
              <a:t> </a:t>
            </a:r>
            <a:r>
              <a:rPr lang="en-US" dirty="0" err="1"/>
              <a:t>energetskog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elektriĉna</a:t>
            </a:r>
            <a:r>
              <a:rPr lang="en-US" dirty="0"/>
              <a:t> </a:t>
            </a:r>
            <a:r>
              <a:rPr lang="en-US" dirty="0" err="1"/>
              <a:t>energija</a:t>
            </a:r>
            <a:r>
              <a:rPr lang="en-US" dirty="0"/>
              <a:t>, </a:t>
            </a:r>
            <a:r>
              <a:rPr lang="en-US" dirty="0" err="1"/>
              <a:t>nafta</a:t>
            </a:r>
            <a:r>
              <a:rPr lang="en-US" dirty="0"/>
              <a:t>, </a:t>
            </a:r>
            <a:r>
              <a:rPr lang="en-US" dirty="0" err="1"/>
              <a:t>mazut</a:t>
            </a:r>
            <a:r>
              <a:rPr lang="en-US" dirty="0"/>
              <a:t>, </a:t>
            </a:r>
            <a:r>
              <a:rPr lang="en-US" dirty="0" err="1"/>
              <a:t>koks</a:t>
            </a:r>
            <a:r>
              <a:rPr lang="en-US" dirty="0"/>
              <a:t>, gas, </a:t>
            </a:r>
            <a:r>
              <a:rPr lang="en-US" dirty="0" err="1"/>
              <a:t>itd</a:t>
            </a:r>
            <a:r>
              <a:rPr lang="en-US" dirty="0"/>
              <a:t>. </a:t>
            </a:r>
            <a:r>
              <a:rPr lang="en-US" dirty="0" err="1"/>
              <a:t>TakoĊe</a:t>
            </a:r>
            <a:r>
              <a:rPr lang="en-US" dirty="0"/>
              <a:t> je </a:t>
            </a:r>
            <a:r>
              <a:rPr lang="en-US" dirty="0" err="1"/>
              <a:t>neophodno</a:t>
            </a:r>
            <a:r>
              <a:rPr lang="en-US" dirty="0"/>
              <a:t> </a:t>
            </a:r>
            <a:r>
              <a:rPr lang="en-US" dirty="0" err="1"/>
              <a:t>servisirati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, </a:t>
            </a:r>
            <a:r>
              <a:rPr lang="en-US" dirty="0" err="1"/>
              <a:t>podmazivanjem</a:t>
            </a:r>
            <a:r>
              <a:rPr lang="en-US" dirty="0"/>
              <a:t>, </a:t>
            </a:r>
            <a:r>
              <a:rPr lang="en-US" dirty="0" err="1"/>
              <a:t>ĉišćenjem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sl. U </a:t>
            </a:r>
            <a:r>
              <a:rPr lang="en-US" dirty="0" err="1"/>
              <a:t>sporedne</a:t>
            </a:r>
            <a:r>
              <a:rPr lang="en-US" dirty="0"/>
              <a:t> </a:t>
            </a:r>
            <a:r>
              <a:rPr lang="en-US" dirty="0" err="1"/>
              <a:t>predmete</a:t>
            </a:r>
            <a:r>
              <a:rPr lang="en-US" dirty="0"/>
              <a:t> </a:t>
            </a:r>
            <a:r>
              <a:rPr lang="en-US" dirty="0" err="1"/>
              <a:t>spada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kancelarijski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dirty="0" err="1"/>
              <a:t>papir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kompjutere</a:t>
            </a:r>
            <a:r>
              <a:rPr lang="en-US" dirty="0"/>
              <a:t>, </a:t>
            </a:r>
            <a:r>
              <a:rPr lang="en-US" dirty="0" err="1"/>
              <a:t>riboni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štampaĉe</a:t>
            </a:r>
            <a:r>
              <a:rPr lang="en-US" dirty="0"/>
              <a:t>, </a:t>
            </a:r>
            <a:r>
              <a:rPr lang="en-US" dirty="0" err="1"/>
              <a:t>tipizirani</a:t>
            </a:r>
            <a:r>
              <a:rPr lang="en-US" dirty="0"/>
              <a:t> </a:t>
            </a:r>
            <a:r>
              <a:rPr lang="en-US" dirty="0" err="1"/>
              <a:t>obrasci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voĊenje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Poluproizvodi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Poluproizvodi</a:t>
            </a:r>
            <a:r>
              <a:rPr lang="en-US" dirty="0"/>
              <a:t> </a:t>
            </a:r>
            <a:r>
              <a:rPr lang="en-US" dirty="0" err="1"/>
              <a:t>jesu</a:t>
            </a:r>
            <a:r>
              <a:rPr lang="en-US" dirty="0"/>
              <a:t> </a:t>
            </a:r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obavljen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proizvedena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bi se </a:t>
            </a:r>
            <a:r>
              <a:rPr lang="en-US" dirty="0" err="1"/>
              <a:t>stavila</a:t>
            </a:r>
            <a:r>
              <a:rPr lang="en-US" dirty="0"/>
              <a:t> u </a:t>
            </a:r>
            <a:r>
              <a:rPr lang="en-US" dirty="0" err="1"/>
              <a:t>funkciju</a:t>
            </a:r>
            <a:r>
              <a:rPr lang="en-US" dirty="0"/>
              <a:t> </a:t>
            </a:r>
            <a:r>
              <a:rPr lang="en-US" dirty="0" err="1"/>
              <a:t>sloţenijih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sastaviti</a:t>
            </a:r>
            <a:r>
              <a:rPr lang="en-US" dirty="0"/>
              <a:t> u </a:t>
            </a:r>
            <a:r>
              <a:rPr lang="en-US" dirty="0" err="1"/>
              <a:t>preduzeću</a:t>
            </a:r>
            <a:r>
              <a:rPr lang="en-US" dirty="0"/>
              <a:t>. </a:t>
            </a:r>
            <a:r>
              <a:rPr lang="en-US" dirty="0" err="1"/>
              <a:t>Radi</a:t>
            </a:r>
            <a:r>
              <a:rPr lang="en-US" dirty="0"/>
              <a:t> se, </a:t>
            </a:r>
            <a:r>
              <a:rPr lang="en-US" dirty="0" err="1"/>
              <a:t>dakle</a:t>
            </a:r>
            <a:r>
              <a:rPr lang="en-US" dirty="0"/>
              <a:t>, o </a:t>
            </a:r>
            <a:r>
              <a:rPr lang="en-US" dirty="0" err="1"/>
              <a:t>delovima</a:t>
            </a:r>
            <a:r>
              <a:rPr lang="en-US" dirty="0"/>
              <a:t> </a:t>
            </a:r>
            <a:r>
              <a:rPr lang="en-US" dirty="0" err="1"/>
              <a:t>sloţenijeg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trţište</a:t>
            </a:r>
            <a:r>
              <a:rPr lang="en-US" dirty="0"/>
              <a:t>.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/>
              <a:t> </a:t>
            </a:r>
            <a:r>
              <a:rPr lang="en-US" dirty="0" err="1"/>
              <a:t>automobila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hiljade</a:t>
            </a:r>
            <a:r>
              <a:rPr lang="en-US" dirty="0"/>
              <a:t> </a:t>
            </a:r>
            <a:r>
              <a:rPr lang="en-US" dirty="0" err="1"/>
              <a:t>delova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ulaze</a:t>
            </a:r>
            <a:r>
              <a:rPr lang="en-US" dirty="0"/>
              <a:t> u </a:t>
            </a:r>
            <a:r>
              <a:rPr lang="en-US" dirty="0" err="1"/>
              <a:t>sklop</a:t>
            </a:r>
            <a:r>
              <a:rPr lang="en-US" dirty="0"/>
              <a:t> </a:t>
            </a:r>
            <a:r>
              <a:rPr lang="en-US" dirty="0" err="1"/>
              <a:t>finalnog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- </a:t>
            </a:r>
            <a:r>
              <a:rPr lang="en-US" dirty="0" err="1"/>
              <a:t>automobila</a:t>
            </a:r>
            <a:r>
              <a:rPr lang="en-US" dirty="0"/>
              <a:t>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Gotovi</a:t>
            </a:r>
            <a:r>
              <a:rPr lang="en-US" dirty="0"/>
              <a:t> </a:t>
            </a:r>
            <a:r>
              <a:rPr lang="en-US" dirty="0" err="1"/>
              <a:t>proizvodi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Gotovi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jesu</a:t>
            </a:r>
            <a:r>
              <a:rPr lang="en-US" dirty="0"/>
              <a:t> </a:t>
            </a:r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završen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takva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isporuĉivati</a:t>
            </a:r>
            <a:r>
              <a:rPr lang="en-US" dirty="0"/>
              <a:t> </a:t>
            </a:r>
            <a:r>
              <a:rPr lang="en-US" dirty="0" err="1"/>
              <a:t>krajnjem</a:t>
            </a:r>
            <a:r>
              <a:rPr lang="en-US" dirty="0"/>
              <a:t> </a:t>
            </a:r>
            <a:r>
              <a:rPr lang="en-US" dirty="0" err="1"/>
              <a:t>kupcu</a:t>
            </a:r>
            <a:r>
              <a:rPr lang="en-US" dirty="0"/>
              <a:t>. 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pravilu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nabaviti</a:t>
            </a:r>
            <a:r>
              <a:rPr lang="en-US" dirty="0"/>
              <a:t> </a:t>
            </a:r>
            <a:r>
              <a:rPr lang="en-US" dirty="0" err="1"/>
              <a:t>posredstvom</a:t>
            </a:r>
            <a:r>
              <a:rPr lang="en-US" dirty="0"/>
              <a:t> </a:t>
            </a:r>
            <a:r>
              <a:rPr lang="en-US" dirty="0" err="1"/>
              <a:t>trgovaĉkih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prodajne</a:t>
            </a:r>
            <a:r>
              <a:rPr lang="en-US" dirty="0"/>
              <a:t> </a:t>
            </a:r>
            <a:r>
              <a:rPr lang="en-US" dirty="0" err="1"/>
              <a:t>mreţe</a:t>
            </a:r>
            <a:r>
              <a:rPr lang="en-US" dirty="0"/>
              <a:t>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kraćim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vekom</a:t>
            </a:r>
            <a:r>
              <a:rPr lang="en-US" dirty="0"/>
              <a:t> do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sitan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, </a:t>
            </a:r>
            <a:r>
              <a:rPr lang="en-US" dirty="0" err="1"/>
              <a:t>sitan</a:t>
            </a:r>
            <a:r>
              <a:rPr lang="en-US" dirty="0"/>
              <a:t> </a:t>
            </a:r>
            <a:r>
              <a:rPr lang="en-US" dirty="0" err="1"/>
              <a:t>inventar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ambalaţa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takoĊe</a:t>
            </a:r>
            <a:r>
              <a:rPr lang="en-US" dirty="0"/>
              <a:t> </a:t>
            </a:r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.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kratkim</a:t>
            </a:r>
            <a:r>
              <a:rPr lang="en-US" dirty="0"/>
              <a:t> </a:t>
            </a:r>
            <a:r>
              <a:rPr lang="en-US" dirty="0" err="1"/>
              <a:t>vekom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funkcionalno</a:t>
            </a:r>
            <a:r>
              <a:rPr lang="en-US" dirty="0"/>
              <a:t> </a:t>
            </a:r>
            <a:r>
              <a:rPr lang="en-US" dirty="0" err="1"/>
              <a:t>pripadaju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osnovnim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. </a:t>
            </a:r>
            <a:r>
              <a:rPr lang="en-US" dirty="0" err="1"/>
              <a:t>MeĊutim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praktiĉnih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 ova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knjigo</a:t>
            </a:r>
            <a:r>
              <a:rPr lang="en-US" dirty="0"/>
              <a:t>- 160 </a:t>
            </a:r>
            <a:r>
              <a:rPr lang="en-US" dirty="0" err="1"/>
              <a:t>vodstveno</a:t>
            </a:r>
            <a:r>
              <a:rPr lang="en-US" dirty="0"/>
              <a:t> </a:t>
            </a:r>
            <a:r>
              <a:rPr lang="en-US" dirty="0" err="1"/>
              <a:t>svrstana</a:t>
            </a:r>
            <a:r>
              <a:rPr lang="en-US" dirty="0"/>
              <a:t> u </a:t>
            </a:r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.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o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 u </a:t>
            </a:r>
            <a:r>
              <a:rPr lang="en-US" dirty="0" err="1"/>
              <a:t>dosadašnjem</a:t>
            </a:r>
            <a:r>
              <a:rPr lang="en-US" dirty="0"/>
              <a:t> </a:t>
            </a:r>
            <a:r>
              <a:rPr lang="en-US" dirty="0" err="1"/>
              <a:t>izlaganju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rekli</a:t>
            </a:r>
            <a:r>
              <a:rPr lang="en-US" dirty="0"/>
              <a:t>, </a:t>
            </a:r>
            <a:r>
              <a:rPr lang="en-US" dirty="0" err="1"/>
              <a:t>zadrţaćemo</a:t>
            </a:r>
            <a:r>
              <a:rPr lang="en-US" dirty="0"/>
              <a:t> se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ambalaţi</a:t>
            </a:r>
            <a:r>
              <a:rPr lang="en-US" dirty="0"/>
              <a:t>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STVARI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Zemljište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 biti osnovno sredstvo ako je privedeno nameni, tj. ako su u njega već investirana odre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ena sredstva.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Zemljište na kome su izgra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eni fabri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ki objekti, fabri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ki krug, prostor na kojem su izgra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ene poslovne zgrade, pristaništa,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elezni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ke pruge, itd. Poljoprivredno zemljište koje se redovno obra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uje i koje predstavlja osnov za vršenje delatnosti odre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enim preduzećima koja poslovne aktivnosti obavljaju u oblasti poljoprivrede, tako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 je osnovno sredstvo tih preduzeća. Dugogodišnji zasadi voćaka (višanja, kupina, malina, jabuka), vinogradi, maslinjaci jesu osnovna sredstva. U osnovna sredstva tako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 spadaju knjige koje se nalaze u biblioteci preduzeća i koje imaju odre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enu knjigovodstvenu vrednost, zatim dela umetni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ke vrednosti kao što su umetniĉke slike, skulpture i sl.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63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Ambalaža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Ambalaža</a:t>
            </a:r>
            <a:r>
              <a:rPr lang="en-US" dirty="0"/>
              <a:t> je </a:t>
            </a:r>
            <a:r>
              <a:rPr lang="en-US" dirty="0" err="1"/>
              <a:t>obrtno</a:t>
            </a:r>
            <a:r>
              <a:rPr lang="en-US" dirty="0"/>
              <a:t> </a:t>
            </a:r>
            <a:r>
              <a:rPr lang="en-US" dirty="0" err="1"/>
              <a:t>sredstvo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proizvoĊaĉ</a:t>
            </a:r>
            <a:r>
              <a:rPr lang="en-US" dirty="0"/>
              <a:t> </a:t>
            </a:r>
            <a:r>
              <a:rPr lang="en-US" dirty="0" err="1"/>
              <a:t>isporuĉuje</a:t>
            </a:r>
            <a:r>
              <a:rPr lang="en-US" dirty="0"/>
              <a:t> </a:t>
            </a:r>
            <a:r>
              <a:rPr lang="en-US" dirty="0" err="1"/>
              <a:t>kupcu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. U </a:t>
            </a:r>
            <a:r>
              <a:rPr lang="en-US" dirty="0" err="1"/>
              <a:t>savremenoj</a:t>
            </a:r>
            <a:r>
              <a:rPr lang="en-US" dirty="0"/>
              <a:t> </a:t>
            </a:r>
            <a:r>
              <a:rPr lang="en-US" dirty="0" err="1"/>
              <a:t>trţišnoj</a:t>
            </a:r>
            <a:r>
              <a:rPr lang="en-US" dirty="0"/>
              <a:t> </a:t>
            </a:r>
            <a:r>
              <a:rPr lang="en-US" dirty="0" err="1"/>
              <a:t>ekonomiji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paţnja</a:t>
            </a:r>
            <a:r>
              <a:rPr lang="en-US" dirty="0"/>
              <a:t> </a:t>
            </a:r>
            <a:r>
              <a:rPr lang="en-US" dirty="0" err="1"/>
              <a:t>poklanja</a:t>
            </a:r>
            <a:r>
              <a:rPr lang="en-US" dirty="0"/>
              <a:t> se </a:t>
            </a:r>
            <a:r>
              <a:rPr lang="en-US" dirty="0" err="1"/>
              <a:t>ambalaţi</a:t>
            </a:r>
            <a:r>
              <a:rPr lang="en-US" dirty="0"/>
              <a:t>, </a:t>
            </a:r>
            <a:r>
              <a:rPr lang="en-US" dirty="0" err="1"/>
              <a:t>pošto</a:t>
            </a:r>
            <a:r>
              <a:rPr lang="en-US" dirty="0"/>
              <a:t> je </a:t>
            </a:r>
            <a:r>
              <a:rPr lang="en-US" dirty="0" err="1"/>
              <a:t>uoĉeno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ambalaţa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je </a:t>
            </a:r>
            <a:r>
              <a:rPr lang="en-US" dirty="0" err="1"/>
              <a:t>majstorski</a:t>
            </a:r>
            <a:r>
              <a:rPr lang="en-US" dirty="0"/>
              <a:t> </a:t>
            </a:r>
            <a:r>
              <a:rPr lang="en-US" dirty="0" err="1"/>
              <a:t>dizajnerski</a:t>
            </a:r>
            <a:r>
              <a:rPr lang="en-US" dirty="0"/>
              <a:t> </a:t>
            </a:r>
            <a:r>
              <a:rPr lang="en-US" dirty="0" err="1"/>
              <a:t>rešena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naroĉito</a:t>
            </a:r>
            <a:r>
              <a:rPr lang="en-US" dirty="0"/>
              <a:t> </a:t>
            </a:r>
            <a:r>
              <a:rPr lang="en-US" dirty="0" err="1"/>
              <a:t>vaţi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široke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. </a:t>
            </a:r>
            <a:r>
              <a:rPr lang="en-US" dirty="0" err="1"/>
              <a:t>ProizvoĊaĉi</a:t>
            </a:r>
            <a:r>
              <a:rPr lang="en-US" dirty="0"/>
              <a:t> </a:t>
            </a:r>
            <a:r>
              <a:rPr lang="en-US" dirty="0" err="1"/>
              <a:t>poklanjaju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paţnju</a:t>
            </a:r>
            <a:r>
              <a:rPr lang="en-US" dirty="0"/>
              <a:t> </a:t>
            </a:r>
            <a:r>
              <a:rPr lang="en-US" dirty="0" err="1"/>
              <a:t>izgledu</a:t>
            </a:r>
            <a:r>
              <a:rPr lang="en-US" dirty="0"/>
              <a:t> </a:t>
            </a:r>
            <a:r>
              <a:rPr lang="en-US" dirty="0" err="1"/>
              <a:t>ambalaţe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/>
              <a:t>ambalaţa</a:t>
            </a:r>
            <a:r>
              <a:rPr lang="en-US" dirty="0"/>
              <a:t> </a:t>
            </a:r>
            <a:r>
              <a:rPr lang="en-US" dirty="0" err="1"/>
              <a:t>uĉestvuje</a:t>
            </a:r>
            <a:r>
              <a:rPr lang="en-US" dirty="0"/>
              <a:t> u </a:t>
            </a:r>
            <a:r>
              <a:rPr lang="en-US" dirty="0" err="1"/>
              <a:t>ceni</a:t>
            </a:r>
            <a:r>
              <a:rPr lang="en-US" dirty="0"/>
              <a:t> </a:t>
            </a:r>
            <a:r>
              <a:rPr lang="en-US" dirty="0" err="1"/>
              <a:t>koštanja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20 </a:t>
            </a:r>
            <a:r>
              <a:rPr lang="en-US" dirty="0" err="1"/>
              <a:t>procenata</a:t>
            </a:r>
            <a:r>
              <a:rPr lang="en-US" dirty="0"/>
              <a:t>. U </a:t>
            </a:r>
            <a:r>
              <a:rPr lang="en-US" dirty="0" err="1"/>
              <a:t>zavisnosti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karaktera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ambalaţa</a:t>
            </a:r>
            <a:r>
              <a:rPr lang="en-US" dirty="0"/>
              <a:t> </a:t>
            </a:r>
            <a:r>
              <a:rPr lang="en-US" dirty="0" err="1"/>
              <a:t>moţe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odvojiva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neodvojiva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  <a:r>
              <a:rPr lang="en-US" dirty="0" err="1"/>
              <a:t>Odvojiva</a:t>
            </a:r>
            <a:r>
              <a:rPr lang="en-US" dirty="0"/>
              <a:t> </a:t>
            </a:r>
            <a:r>
              <a:rPr lang="en-US" dirty="0" err="1"/>
              <a:t>ambalaţa</a:t>
            </a:r>
            <a:r>
              <a:rPr lang="en-US" dirty="0"/>
              <a:t> ne </a:t>
            </a:r>
            <a:r>
              <a:rPr lang="en-US" dirty="0" err="1"/>
              <a:t>prodaje</a:t>
            </a:r>
            <a:r>
              <a:rPr lang="en-US" dirty="0"/>
              <a:t> se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proizvodom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je </a:t>
            </a:r>
            <a:r>
              <a:rPr lang="en-US" dirty="0" err="1"/>
              <a:t>kupac</a:t>
            </a:r>
            <a:r>
              <a:rPr lang="en-US" dirty="0"/>
              <a:t> </a:t>
            </a:r>
            <a:r>
              <a:rPr lang="en-US" dirty="0" err="1"/>
              <a:t>duţan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je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izvesnog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vrati</a:t>
            </a:r>
            <a:r>
              <a:rPr lang="en-US" dirty="0"/>
              <a:t> </a:t>
            </a:r>
            <a:r>
              <a:rPr lang="en-US" dirty="0" err="1"/>
              <a:t>proizvoĊaĉu</a:t>
            </a:r>
            <a:r>
              <a:rPr lang="en-US" dirty="0"/>
              <a:t>. U </a:t>
            </a:r>
            <a:r>
              <a:rPr lang="en-US" dirty="0" err="1"/>
              <a:t>odvojivu</a:t>
            </a:r>
            <a:r>
              <a:rPr lang="en-US" dirty="0"/>
              <a:t> </a:t>
            </a:r>
            <a:r>
              <a:rPr lang="en-US" dirty="0" err="1"/>
              <a:t>ambalaţu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spadaju</a:t>
            </a:r>
            <a:r>
              <a:rPr lang="en-US" dirty="0"/>
              <a:t> </a:t>
            </a:r>
            <a:r>
              <a:rPr lang="en-US" dirty="0" err="1"/>
              <a:t>flaše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stakla</a:t>
            </a:r>
            <a:r>
              <a:rPr lang="en-US" dirty="0"/>
              <a:t>, 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otprema</a:t>
            </a:r>
            <a:r>
              <a:rPr lang="en-US" dirty="0"/>
              <a:t> </a:t>
            </a:r>
            <a:r>
              <a:rPr lang="en-US" dirty="0" err="1"/>
              <a:t>vino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pivo</a:t>
            </a:r>
            <a:r>
              <a:rPr lang="en-US" dirty="0"/>
              <a:t>. Ova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odvojive</a:t>
            </a:r>
            <a:r>
              <a:rPr lang="en-US" dirty="0"/>
              <a:t> </a:t>
            </a:r>
            <a:r>
              <a:rPr lang="en-US" dirty="0" err="1"/>
              <a:t>ambalaţe</a:t>
            </a:r>
            <a:r>
              <a:rPr lang="en-US" dirty="0"/>
              <a:t> male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vodi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obrtno</a:t>
            </a:r>
            <a:r>
              <a:rPr lang="en-US" dirty="0"/>
              <a:t> </a:t>
            </a:r>
            <a:r>
              <a:rPr lang="en-US" dirty="0" err="1"/>
              <a:t>sredstvo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/>
              <a:t>Nasuprot</a:t>
            </a:r>
            <a:r>
              <a:rPr lang="en-US" dirty="0"/>
              <a:t> </a:t>
            </a:r>
            <a:r>
              <a:rPr lang="en-US" dirty="0" err="1"/>
              <a:t>ovome</a:t>
            </a:r>
            <a:r>
              <a:rPr lang="en-US" dirty="0"/>
              <a:t>, </a:t>
            </a:r>
            <a:r>
              <a:rPr lang="en-US" dirty="0" err="1"/>
              <a:t>neodvojiva</a:t>
            </a:r>
            <a:r>
              <a:rPr lang="en-US" dirty="0"/>
              <a:t> </a:t>
            </a:r>
            <a:r>
              <a:rPr lang="en-US" dirty="0" err="1"/>
              <a:t>ambalaža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en-US" dirty="0"/>
              <a:t> se </a:t>
            </a:r>
            <a:r>
              <a:rPr lang="en-US" dirty="0" err="1"/>
              <a:t>pojavljuje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obrtno</a:t>
            </a:r>
            <a:r>
              <a:rPr lang="en-US" dirty="0"/>
              <a:t> </a:t>
            </a:r>
            <a:r>
              <a:rPr lang="en-US" dirty="0" err="1"/>
              <a:t>sredstvo</a:t>
            </a:r>
            <a:r>
              <a:rPr lang="en-US" dirty="0"/>
              <a:t>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pojaviti</a:t>
            </a:r>
            <a:r>
              <a:rPr lang="en-US" dirty="0"/>
              <a:t> u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: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potraživanja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prodatu</a:t>
            </a:r>
            <a:r>
              <a:rPr lang="en-US" dirty="0"/>
              <a:t> </a:t>
            </a:r>
            <a:r>
              <a:rPr lang="en-US" dirty="0" err="1"/>
              <a:t>robu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avansi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dobavljačima</a:t>
            </a:r>
            <a:r>
              <a:rPr lang="en-US" dirty="0"/>
              <a:t>. </a:t>
            </a:r>
            <a:r>
              <a:rPr lang="en-US" dirty="0" err="1"/>
              <a:t>Potraţivanja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momenat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robe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momenat</a:t>
            </a:r>
            <a:r>
              <a:rPr lang="en-US" dirty="0"/>
              <a:t> </a:t>
            </a:r>
            <a:r>
              <a:rPr lang="en-US" dirty="0" err="1"/>
              <a:t>plaćanja</a:t>
            </a:r>
            <a:r>
              <a:rPr lang="en-US" dirty="0"/>
              <a:t> ne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podudarati</a:t>
            </a:r>
            <a:r>
              <a:rPr lang="en-US" dirty="0"/>
              <a:t>. </a:t>
            </a:r>
            <a:r>
              <a:rPr lang="en-US" dirty="0" err="1"/>
              <a:t>Najĉešće</a:t>
            </a:r>
            <a:r>
              <a:rPr lang="en-US" dirty="0"/>
              <a:t> se </a:t>
            </a:r>
            <a:r>
              <a:rPr lang="en-US" dirty="0" err="1"/>
              <a:t>roba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kupcu</a:t>
            </a:r>
            <a:r>
              <a:rPr lang="en-US" dirty="0"/>
              <a:t>, a on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obavezu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u </a:t>
            </a:r>
            <a:r>
              <a:rPr lang="en-US" dirty="0" err="1"/>
              <a:t>zakonskom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dirty="0" err="1"/>
              <a:t>izvrši</a:t>
            </a:r>
            <a:r>
              <a:rPr lang="en-US" dirty="0"/>
              <a:t> </a:t>
            </a:r>
            <a:r>
              <a:rPr lang="en-US" dirty="0" err="1"/>
              <a:t>plaćanje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robe. </a:t>
            </a:r>
            <a:r>
              <a:rPr lang="en-US" dirty="0" err="1"/>
              <a:t>Zakonski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</a:t>
            </a:r>
            <a:r>
              <a:rPr lang="en-US" dirty="0" err="1"/>
              <a:t>petnaest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. </a:t>
            </a:r>
            <a:r>
              <a:rPr lang="en-US" dirty="0" err="1"/>
              <a:t>Roba</a:t>
            </a:r>
            <a:r>
              <a:rPr lang="en-US" dirty="0"/>
              <a:t> se </a:t>
            </a:r>
            <a:r>
              <a:rPr lang="en-US" dirty="0" err="1"/>
              <a:t>moţe</a:t>
            </a:r>
            <a:r>
              <a:rPr lang="en-US" dirty="0"/>
              <a:t> </a:t>
            </a:r>
            <a:r>
              <a:rPr lang="en-US" dirty="0" err="1"/>
              <a:t>kupiti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odloţeno</a:t>
            </a:r>
            <a:r>
              <a:rPr lang="en-US" dirty="0"/>
              <a:t> </a:t>
            </a:r>
            <a:r>
              <a:rPr lang="en-US" dirty="0" err="1"/>
              <a:t>plaćanje</a:t>
            </a:r>
            <a:r>
              <a:rPr lang="en-US" dirty="0"/>
              <a:t>,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kupac</a:t>
            </a:r>
            <a:r>
              <a:rPr lang="en-US" dirty="0"/>
              <a:t> </a:t>
            </a:r>
            <a:r>
              <a:rPr lang="en-US" dirty="0" err="1"/>
              <a:t>menicom</a:t>
            </a:r>
            <a:r>
              <a:rPr lang="en-US" dirty="0"/>
              <a:t> </a:t>
            </a:r>
            <a:r>
              <a:rPr lang="en-US" dirty="0" err="1"/>
              <a:t>garantu</a:t>
            </a:r>
            <a:r>
              <a:rPr lang="en-US" dirty="0"/>
              <a:t>- 161 je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platiti</a:t>
            </a:r>
            <a:r>
              <a:rPr lang="en-US" dirty="0"/>
              <a:t> </a:t>
            </a:r>
            <a:r>
              <a:rPr lang="en-US" dirty="0" err="1"/>
              <a:t>robu</a:t>
            </a:r>
            <a:r>
              <a:rPr lang="en-US" dirty="0"/>
              <a:t> </a:t>
            </a:r>
            <a:r>
              <a:rPr lang="en-US" dirty="0" err="1"/>
              <a:t>prodavcu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odreĊenog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, </a:t>
            </a:r>
            <a:r>
              <a:rPr lang="en-US" dirty="0" err="1"/>
              <a:t>odjednom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nekoliko</a:t>
            </a:r>
            <a:r>
              <a:rPr lang="en-US" dirty="0"/>
              <a:t> rata;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kamatom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kamate</a:t>
            </a:r>
            <a:r>
              <a:rPr lang="en-US" dirty="0"/>
              <a:t>.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 robe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odloţeno</a:t>
            </a:r>
            <a:r>
              <a:rPr lang="en-US" dirty="0"/>
              <a:t> </a:t>
            </a:r>
            <a:r>
              <a:rPr lang="en-US" dirty="0" err="1"/>
              <a:t>plaćanje</a:t>
            </a:r>
            <a:r>
              <a:rPr lang="en-US" dirty="0"/>
              <a:t> </a:t>
            </a:r>
            <a:r>
              <a:rPr lang="en-US" dirty="0" err="1"/>
              <a:t>izmeĊu</a:t>
            </a:r>
            <a:r>
              <a:rPr lang="en-US" dirty="0"/>
              <a:t> </a:t>
            </a:r>
            <a:r>
              <a:rPr lang="en-US" dirty="0" err="1"/>
              <a:t>poverioca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duţ</a:t>
            </a:r>
            <a:r>
              <a:rPr lang="en-US" dirty="0"/>
              <a:t>- </a:t>
            </a:r>
            <a:r>
              <a:rPr lang="en-US" dirty="0" err="1"/>
              <a:t>nika</a:t>
            </a:r>
            <a:r>
              <a:rPr lang="en-US" dirty="0"/>
              <a:t> </a:t>
            </a:r>
            <a:r>
              <a:rPr lang="en-US" dirty="0" err="1"/>
              <a:t>zakljuĉuje</a:t>
            </a:r>
            <a:r>
              <a:rPr lang="en-US" dirty="0"/>
              <a:t> se </a:t>
            </a:r>
            <a:r>
              <a:rPr lang="en-US" dirty="0" err="1"/>
              <a:t>ugovor</a:t>
            </a:r>
            <a:r>
              <a:rPr lang="en-US" dirty="0"/>
              <a:t>, a </a:t>
            </a:r>
            <a:r>
              <a:rPr lang="en-US" dirty="0" err="1"/>
              <a:t>menica</a:t>
            </a:r>
            <a:r>
              <a:rPr lang="en-US" dirty="0"/>
              <a:t> </a:t>
            </a:r>
            <a:r>
              <a:rPr lang="en-US" dirty="0" err="1"/>
              <a:t>sluţi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zaloga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nastali</a:t>
            </a:r>
            <a:r>
              <a:rPr lang="en-US" dirty="0"/>
              <a:t> dug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namiren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duţnika</a:t>
            </a:r>
            <a:r>
              <a:rPr lang="en-US" dirty="0"/>
              <a:t> u </a:t>
            </a:r>
            <a:r>
              <a:rPr lang="en-US" dirty="0" err="1"/>
              <a:t>ugovorenom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. U </a:t>
            </a:r>
            <a:r>
              <a:rPr lang="en-US" dirty="0" err="1"/>
              <a:t>suprotnom</a:t>
            </a:r>
            <a:r>
              <a:rPr lang="en-US" dirty="0"/>
              <a:t>, </a:t>
            </a:r>
            <a:r>
              <a:rPr lang="en-US" dirty="0" err="1"/>
              <a:t>protestiranjem</a:t>
            </a:r>
            <a:r>
              <a:rPr lang="en-US" dirty="0"/>
              <a:t> </a:t>
            </a:r>
            <a:r>
              <a:rPr lang="en-US" dirty="0" err="1"/>
              <a:t>menice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isteku</a:t>
            </a:r>
            <a:r>
              <a:rPr lang="en-US" dirty="0"/>
              <a:t> </a:t>
            </a:r>
            <a:r>
              <a:rPr lang="en-US" dirty="0" err="1"/>
              <a:t>roka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izmirenje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, </a:t>
            </a:r>
            <a:r>
              <a:rPr lang="en-US" dirty="0" err="1"/>
              <a:t>naplata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prinudnim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.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potraţivanja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se u </a:t>
            </a:r>
            <a:r>
              <a:rPr lang="en-US" dirty="0" err="1"/>
              <a:t>poslovnim</a:t>
            </a:r>
            <a:r>
              <a:rPr lang="en-US" dirty="0"/>
              <a:t> </a:t>
            </a:r>
            <a:r>
              <a:rPr lang="en-US" dirty="0" err="1"/>
              <a:t>knjigama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traju</a:t>
            </a:r>
            <a:r>
              <a:rPr lang="en-US" dirty="0"/>
              <a:t> do </a:t>
            </a:r>
            <a:r>
              <a:rPr lang="en-US" dirty="0" err="1"/>
              <a:t>trenutka</a:t>
            </a:r>
            <a:r>
              <a:rPr lang="en-US" dirty="0"/>
              <a:t> </a:t>
            </a:r>
            <a:r>
              <a:rPr lang="en-US" dirty="0" err="1"/>
              <a:t>izmirenja</a:t>
            </a:r>
            <a:r>
              <a:rPr lang="en-US" dirty="0"/>
              <a:t> </a:t>
            </a:r>
            <a:r>
              <a:rPr lang="en-US" dirty="0" err="1"/>
              <a:t>obaveze</a:t>
            </a:r>
            <a:r>
              <a:rPr lang="en-US" dirty="0"/>
              <a:t>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Avansi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Avansi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novĉani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pojedinac</a:t>
            </a:r>
            <a:r>
              <a:rPr lang="en-US" dirty="0"/>
              <a:t> </a:t>
            </a:r>
            <a:r>
              <a:rPr lang="en-US" dirty="0" err="1"/>
              <a:t>plaća</a:t>
            </a:r>
            <a:r>
              <a:rPr lang="en-US" dirty="0"/>
              <a:t> </a:t>
            </a:r>
            <a:r>
              <a:rPr lang="en-US" dirty="0" err="1"/>
              <a:t>unapred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delimiĉnu</a:t>
            </a:r>
            <a:r>
              <a:rPr lang="en-US" dirty="0"/>
              <a:t> </a:t>
            </a:r>
            <a:r>
              <a:rPr lang="en-US" dirty="0" err="1"/>
              <a:t>uplatu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ne </a:t>
            </a:r>
            <a:r>
              <a:rPr lang="en-US" dirty="0" err="1"/>
              <a:t>isporuĉenu</a:t>
            </a:r>
            <a:r>
              <a:rPr lang="en-US" dirty="0"/>
              <a:t> </a:t>
            </a:r>
            <a:r>
              <a:rPr lang="en-US" dirty="0" err="1"/>
              <a:t>robu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ne </a:t>
            </a:r>
            <a:r>
              <a:rPr lang="en-US" dirty="0" err="1"/>
              <a:t>izvršene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. </a:t>
            </a:r>
            <a:r>
              <a:rPr lang="en-US" dirty="0" err="1"/>
              <a:t>Avansi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praksa</a:t>
            </a:r>
            <a:r>
              <a:rPr lang="en-US" dirty="0"/>
              <a:t> u </a:t>
            </a:r>
            <a:r>
              <a:rPr lang="en-US" dirty="0" err="1"/>
              <a:t>onim</a:t>
            </a:r>
            <a:r>
              <a:rPr lang="en-US" dirty="0"/>
              <a:t> </a:t>
            </a:r>
            <a:r>
              <a:rPr lang="en-US" dirty="0" err="1"/>
              <a:t>granama</a:t>
            </a:r>
            <a:r>
              <a:rPr lang="en-US" dirty="0"/>
              <a:t> </a:t>
            </a:r>
            <a:r>
              <a:rPr lang="en-US" dirty="0" err="1"/>
              <a:t>privrede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je </a:t>
            </a:r>
            <a:r>
              <a:rPr lang="en-US" dirty="0" err="1"/>
              <a:t>obrt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spor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najĉešće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obrt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</a:t>
            </a:r>
            <a:r>
              <a:rPr lang="en-US" dirty="0" err="1"/>
              <a:t>godišnje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proizvodnja</a:t>
            </a:r>
            <a:r>
              <a:rPr lang="en-US" dirty="0"/>
              <a:t> se </a:t>
            </a:r>
            <a:r>
              <a:rPr lang="en-US" dirty="0" err="1"/>
              <a:t>postepeno</a:t>
            </a:r>
            <a:r>
              <a:rPr lang="en-US" dirty="0"/>
              <a:t> </a:t>
            </a:r>
            <a:r>
              <a:rPr lang="en-US" dirty="0" err="1"/>
              <a:t>odvija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obavi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ciklus</a:t>
            </a:r>
            <a:r>
              <a:rPr lang="en-US" dirty="0"/>
              <a:t>. </a:t>
            </a:r>
            <a:r>
              <a:rPr lang="en-US" dirty="0" err="1"/>
              <a:t>Ovakvu</a:t>
            </a:r>
            <a:r>
              <a:rPr lang="en-US" dirty="0"/>
              <a:t> </a:t>
            </a:r>
            <a:r>
              <a:rPr lang="en-US" dirty="0" err="1"/>
              <a:t>situaciju</a:t>
            </a:r>
            <a:r>
              <a:rPr lang="en-US" dirty="0"/>
              <a:t> </a:t>
            </a:r>
            <a:r>
              <a:rPr lang="en-US" dirty="0" err="1"/>
              <a:t>imamo</a:t>
            </a:r>
            <a:r>
              <a:rPr lang="en-US" dirty="0"/>
              <a:t> u </a:t>
            </a:r>
            <a:r>
              <a:rPr lang="en-US" dirty="0" err="1"/>
              <a:t>poljoprivredi</a:t>
            </a:r>
            <a:r>
              <a:rPr lang="en-US" dirty="0"/>
              <a:t>. </a:t>
            </a:r>
            <a:r>
              <a:rPr lang="en-US" dirty="0" err="1"/>
              <a:t>Obrt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u </a:t>
            </a:r>
            <a:r>
              <a:rPr lang="en-US" dirty="0" err="1"/>
              <a:t>poljoprivrednoj</a:t>
            </a:r>
            <a:r>
              <a:rPr lang="en-US" dirty="0"/>
              <a:t> </a:t>
            </a:r>
            <a:r>
              <a:rPr lang="en-US" dirty="0" err="1"/>
              <a:t>proizvodnji</a:t>
            </a:r>
            <a:r>
              <a:rPr lang="en-US" dirty="0"/>
              <a:t> </a:t>
            </a:r>
            <a:r>
              <a:rPr lang="en-US" dirty="0" err="1"/>
              <a:t>izuzetno</a:t>
            </a:r>
            <a:r>
              <a:rPr lang="en-US" dirty="0"/>
              <a:t> je </a:t>
            </a:r>
            <a:r>
              <a:rPr lang="en-US" dirty="0" err="1"/>
              <a:t>spor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je </a:t>
            </a:r>
            <a:r>
              <a:rPr lang="en-US" dirty="0" err="1"/>
              <a:t>uslovljen</a:t>
            </a:r>
            <a:r>
              <a:rPr lang="en-US" dirty="0"/>
              <a:t> </a:t>
            </a:r>
            <a:r>
              <a:rPr lang="en-US" dirty="0" err="1"/>
              <a:t>prirodnim</a:t>
            </a:r>
            <a:r>
              <a:rPr lang="en-US" dirty="0"/>
              <a:t> </a:t>
            </a:r>
            <a:r>
              <a:rPr lang="en-US" dirty="0" err="1"/>
              <a:t>uslovima</a:t>
            </a:r>
            <a:r>
              <a:rPr lang="en-US" dirty="0"/>
              <a:t>. </a:t>
            </a:r>
            <a:r>
              <a:rPr lang="en-US" dirty="0" err="1"/>
              <a:t>Poljoprivredni</a:t>
            </a:r>
            <a:r>
              <a:rPr lang="en-US" dirty="0"/>
              <a:t> </a:t>
            </a:r>
            <a:r>
              <a:rPr lang="en-US" dirty="0" err="1"/>
              <a:t>proizvoĊaĉ</a:t>
            </a:r>
            <a:r>
              <a:rPr lang="en-US" dirty="0"/>
              <a:t> u </a:t>
            </a:r>
            <a:r>
              <a:rPr lang="en-US" dirty="0" err="1"/>
              <a:t>mogućnosti</a:t>
            </a:r>
            <a:r>
              <a:rPr lang="en-US" dirty="0"/>
              <a:t> je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proda</a:t>
            </a:r>
            <a:r>
              <a:rPr lang="en-US" dirty="0"/>
              <a:t> </a:t>
            </a:r>
            <a:r>
              <a:rPr lang="en-US" dirty="0" err="1"/>
              <a:t>robu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njenoj</a:t>
            </a:r>
            <a:r>
              <a:rPr lang="en-US" dirty="0"/>
              <a:t> </a:t>
            </a:r>
            <a:r>
              <a:rPr lang="en-US" dirty="0" err="1"/>
              <a:t>proizvodnji</a:t>
            </a:r>
            <a:r>
              <a:rPr lang="en-US" dirty="0"/>
              <a:t>. </a:t>
            </a:r>
            <a:r>
              <a:rPr lang="en-US" dirty="0" err="1"/>
              <a:t>MeĊutim</a:t>
            </a:r>
            <a:r>
              <a:rPr lang="en-US" dirty="0"/>
              <a:t>, u </a:t>
            </a:r>
            <a:r>
              <a:rPr lang="en-US" dirty="0" err="1"/>
              <a:t>meĊuvremenu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potrebu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izmirenje</a:t>
            </a:r>
            <a:r>
              <a:rPr lang="en-US" dirty="0"/>
              <a:t> </a:t>
            </a:r>
            <a:r>
              <a:rPr lang="en-US" dirty="0" err="1"/>
              <a:t>raznih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finansiranje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. </a:t>
            </a:r>
            <a:r>
              <a:rPr lang="en-US" dirty="0" err="1"/>
              <a:t>Zbog</a:t>
            </a:r>
            <a:r>
              <a:rPr lang="en-US" dirty="0"/>
              <a:t> toga se </a:t>
            </a:r>
            <a:r>
              <a:rPr lang="en-US" dirty="0" err="1"/>
              <a:t>zaduţuje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poljoprivredne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sirovinu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obavezu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robu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stigne</a:t>
            </a:r>
            <a:r>
              <a:rPr lang="en-US" dirty="0"/>
              <a:t>, </a:t>
            </a:r>
            <a:r>
              <a:rPr lang="en-US" dirty="0" err="1"/>
              <a:t>proda</a:t>
            </a:r>
            <a:r>
              <a:rPr lang="en-US" dirty="0"/>
              <a:t> </a:t>
            </a:r>
            <a:r>
              <a:rPr lang="en-US" dirty="0" err="1"/>
              <a:t>preduzeću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uplatilo</a:t>
            </a:r>
            <a:r>
              <a:rPr lang="en-US" dirty="0"/>
              <a:t> </a:t>
            </a:r>
            <a:r>
              <a:rPr lang="en-US" dirty="0" err="1"/>
              <a:t>avans</a:t>
            </a:r>
            <a:r>
              <a:rPr lang="en-US" dirty="0"/>
              <a:t>.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se ova </a:t>
            </a:r>
            <a:r>
              <a:rPr lang="en-US" dirty="0" err="1"/>
              <a:t>praksa</a:t>
            </a:r>
            <a:r>
              <a:rPr lang="en-US" dirty="0"/>
              <a:t> </a:t>
            </a:r>
            <a:r>
              <a:rPr lang="en-US" dirty="0" err="1"/>
              <a:t>zadrţala</a:t>
            </a:r>
            <a:r>
              <a:rPr lang="en-US" dirty="0"/>
              <a:t> u </a:t>
            </a:r>
            <a:r>
              <a:rPr lang="en-US" dirty="0" err="1"/>
              <a:t>industriji</a:t>
            </a:r>
            <a:r>
              <a:rPr lang="en-US" dirty="0"/>
              <a:t> </a:t>
            </a:r>
            <a:r>
              <a:rPr lang="en-US" dirty="0" err="1"/>
              <a:t>uljarica</a:t>
            </a:r>
            <a:r>
              <a:rPr lang="en-US" dirty="0"/>
              <a:t>.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ulja</a:t>
            </a:r>
            <a:r>
              <a:rPr lang="en-US" dirty="0"/>
              <a:t> u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setve</a:t>
            </a:r>
            <a:r>
              <a:rPr lang="en-US" dirty="0"/>
              <a:t> </a:t>
            </a:r>
            <a:r>
              <a:rPr lang="en-US" dirty="0" err="1"/>
              <a:t>suncokreta</a:t>
            </a:r>
            <a:r>
              <a:rPr lang="en-US" dirty="0"/>
              <a:t> </a:t>
            </a:r>
            <a:r>
              <a:rPr lang="en-US" dirty="0" err="1"/>
              <a:t>obezbeĊuju</a:t>
            </a:r>
            <a:r>
              <a:rPr lang="en-US" dirty="0"/>
              <a:t> </a:t>
            </a:r>
            <a:r>
              <a:rPr lang="en-US" dirty="0" err="1"/>
              <a:t>semensku</a:t>
            </a:r>
            <a:r>
              <a:rPr lang="en-US" dirty="0"/>
              <a:t> </a:t>
            </a:r>
            <a:r>
              <a:rPr lang="en-US" dirty="0" err="1"/>
              <a:t>robu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veštaĉko</a:t>
            </a:r>
            <a:r>
              <a:rPr lang="en-US" dirty="0"/>
              <a:t> </a:t>
            </a:r>
            <a:r>
              <a:rPr lang="en-US" dirty="0" err="1"/>
              <a:t>Ċubrivo</a:t>
            </a:r>
            <a:r>
              <a:rPr lang="en-US" dirty="0"/>
              <a:t> </a:t>
            </a:r>
            <a:r>
              <a:rPr lang="en-US" dirty="0" err="1"/>
              <a:t>kooperantima</a:t>
            </a:r>
            <a:r>
              <a:rPr lang="en-US" dirty="0"/>
              <a:t> </a:t>
            </a:r>
            <a:r>
              <a:rPr lang="en-US" dirty="0" err="1"/>
              <a:t>zemljoradnicima</a:t>
            </a:r>
            <a:r>
              <a:rPr lang="en-US" dirty="0"/>
              <a:t>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Novčana</a:t>
            </a:r>
            <a:r>
              <a:rPr lang="en-US" dirty="0"/>
              <a:t> </a:t>
            </a:r>
            <a:r>
              <a:rPr lang="en-US" dirty="0" err="1"/>
              <a:t>sredstva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Novčana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se u </a:t>
            </a:r>
            <a:r>
              <a:rPr lang="en-US" dirty="0" err="1"/>
              <a:t>razliĉite</a:t>
            </a:r>
            <a:r>
              <a:rPr lang="en-US" dirty="0"/>
              <a:t> </a:t>
            </a:r>
            <a:r>
              <a:rPr lang="en-US" dirty="0" err="1"/>
              <a:t>svrhe</a:t>
            </a:r>
            <a:r>
              <a:rPr lang="en-US" dirty="0"/>
              <a:t>: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kupovinu</a:t>
            </a:r>
            <a:r>
              <a:rPr lang="en-US" dirty="0"/>
              <a:t> </a:t>
            </a:r>
            <a:r>
              <a:rPr lang="en-US" dirty="0" err="1"/>
              <a:t>obrtnih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neophodnih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nastavljanje</a:t>
            </a:r>
            <a:r>
              <a:rPr lang="en-US" dirty="0"/>
              <a:t> </a:t>
            </a:r>
            <a:r>
              <a:rPr lang="en-US" dirty="0" err="1"/>
              <a:t>reprodukcionog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isplatu</a:t>
            </a:r>
            <a:r>
              <a:rPr lang="en-US" dirty="0"/>
              <a:t> </a:t>
            </a:r>
            <a:r>
              <a:rPr lang="en-US" dirty="0" err="1"/>
              <a:t>zarada</a:t>
            </a:r>
            <a:r>
              <a:rPr lang="en-US" dirty="0"/>
              <a:t> </a:t>
            </a:r>
            <a:r>
              <a:rPr lang="en-US" dirty="0" err="1"/>
              <a:t>radnicima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plaćanje</a:t>
            </a:r>
            <a:r>
              <a:rPr lang="en-US" dirty="0"/>
              <a:t> </a:t>
            </a:r>
            <a:r>
              <a:rPr lang="en-US" dirty="0" err="1"/>
              <a:t>poreza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drţavi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plaćanje</a:t>
            </a:r>
            <a:r>
              <a:rPr lang="en-US" dirty="0"/>
              <a:t> </a:t>
            </a:r>
            <a:r>
              <a:rPr lang="en-US" dirty="0" err="1"/>
              <a:t>penala</a:t>
            </a:r>
            <a:r>
              <a:rPr lang="en-US" dirty="0"/>
              <a:t>, </a:t>
            </a:r>
            <a:r>
              <a:rPr lang="en-US" dirty="0" err="1"/>
              <a:t>kazni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 </a:t>
            </a:r>
            <a:r>
              <a:rPr lang="en-US" dirty="0" err="1"/>
              <a:t>Zajedniĉka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je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kratak</a:t>
            </a:r>
            <a:r>
              <a:rPr lang="en-US" dirty="0"/>
              <a:t> </a:t>
            </a:r>
            <a:r>
              <a:rPr lang="en-US" dirty="0" err="1"/>
              <a:t>vek</a:t>
            </a:r>
            <a:r>
              <a:rPr lang="en-US" dirty="0"/>
              <a:t> </a:t>
            </a:r>
            <a:r>
              <a:rPr lang="en-US" dirty="0" err="1"/>
              <a:t>trajanja</a:t>
            </a:r>
            <a:r>
              <a:rPr lang="en-US" dirty="0"/>
              <a:t>. U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fiziĉkom</a:t>
            </a:r>
            <a:r>
              <a:rPr lang="en-US" dirty="0"/>
              <a:t>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pre </a:t>
            </a:r>
            <a:r>
              <a:rPr lang="en-US" dirty="0" err="1"/>
              <a:t>otpoĉinjanja</a:t>
            </a:r>
            <a:r>
              <a:rPr lang="en-US" dirty="0"/>
              <a:t>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se </a:t>
            </a:r>
            <a:r>
              <a:rPr lang="en-US" dirty="0" err="1"/>
              <a:t>troše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reĉeno</a:t>
            </a:r>
            <a:r>
              <a:rPr lang="en-US" dirty="0"/>
              <a:t>, u </a:t>
            </a:r>
            <a:r>
              <a:rPr lang="en-US" dirty="0" err="1"/>
              <a:t>potpunosti</a:t>
            </a:r>
            <a:r>
              <a:rPr lang="en-US" dirty="0"/>
              <a:t> </a:t>
            </a:r>
            <a:r>
              <a:rPr lang="en-US" dirty="0" err="1"/>
              <a:t>prenose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. Na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predmeti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utrošeni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ĉega</a:t>
            </a:r>
            <a:r>
              <a:rPr lang="en-US" dirty="0"/>
              <a:t> je </a:t>
            </a:r>
            <a:r>
              <a:rPr lang="en-US" dirty="0" err="1"/>
              <a:t>nuţno</a:t>
            </a:r>
            <a:r>
              <a:rPr lang="en-US" dirty="0"/>
              <a:t> </a:t>
            </a:r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obezbediti</a:t>
            </a:r>
            <a:r>
              <a:rPr lang="en-US" dirty="0"/>
              <a:t>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Obim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obrtnih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Obim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obrtnih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162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sačinjavaju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egzistiraju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papiru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spadaju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patenti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patenta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ostvarila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određeno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tehnološko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rešenje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evidentirano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registrovano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ovlašćenog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državnog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organa.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tehnološka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druga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unapređenja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patentom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zaštićena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korišćenje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subjekt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licencu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Prava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otkupa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regulišu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ugovorom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davaoca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vlasnika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patenta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ulaganja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osnivača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Posebnu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vrstu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predstavljaju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ulaganja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osnivača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Ova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obezbeđuju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pre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započne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ciklus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pokrivaju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projektne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dokumentacije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isplaćuju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vlasnička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druga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prostoru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podići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otplaćuju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krediti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odobreni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pokrivanje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nastajanju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neophodna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stručno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osposobljavanje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snage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puštanju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rad,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uključiti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vršenje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istraživanja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funkciji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delatnosti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budućeg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druga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7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Novčana</a:t>
            </a:r>
            <a:r>
              <a:rPr lang="en-US" dirty="0"/>
              <a:t> </a:t>
            </a:r>
            <a:r>
              <a:rPr lang="en-US" dirty="0" err="1"/>
              <a:t>sredstva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Novčana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spadaju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oblast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isključiva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namena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popravka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održavanje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postojećih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Novčana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kriterijumu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porekla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podeliti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izdvaja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fond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amortizacije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isključiva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namena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rezervnih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delova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zamena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dotrajalih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izdvaja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utvrđivanju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godišnjeg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uspeha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namena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delova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dotrajala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Novčana</a:t>
            </a:r>
            <a:r>
              <a:rPr lang="en-US" dirty="0"/>
              <a:t> </a:t>
            </a:r>
            <a:r>
              <a:rPr lang="en-US" dirty="0" err="1"/>
              <a:t>sredstva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prikupljena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novčana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često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nedovoljna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kupovinu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uslovima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stalnih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unapređenja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inovacija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pravilu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skuplja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novčana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namenski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izdvojena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fondove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proširenja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materijalne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modernizaciju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najčešće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depozit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služi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podizanje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kredita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6780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794</TotalTime>
  <Words>3955</Words>
  <Application>Microsoft Office PowerPoint</Application>
  <PresentationFormat>On-screen Show (4:3)</PresentationFormat>
  <Paragraphs>143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Century Gothic</vt:lpstr>
      <vt:lpstr>Times New Roman</vt:lpstr>
      <vt:lpstr>Vapor Trail</vt:lpstr>
      <vt:lpstr>PREDAVANJE II</vt:lpstr>
      <vt:lpstr>PowerPoint Presentation</vt:lpstr>
      <vt:lpstr>STVARI</vt:lpstr>
      <vt:lpstr>STVARI</vt:lpstr>
      <vt:lpstr>STVARI</vt:lpstr>
      <vt:lpstr>PRAVA</vt:lpstr>
      <vt:lpstr>ulaganja osnivača</vt:lpstr>
      <vt:lpstr>Novčana sredstva</vt:lpstr>
      <vt:lpstr>Novčana sredstva</vt:lpstr>
      <vt:lpstr>Vrednost osnovnih sredstava</vt:lpstr>
      <vt:lpstr>Fakturna vrednost</vt:lpstr>
      <vt:lpstr>Nabavna vrednost</vt:lpstr>
      <vt:lpstr>Nabavna vrednost</vt:lpstr>
      <vt:lpstr>Sadašnja vrednost</vt:lpstr>
      <vt:lpstr>Tržišna vrednost</vt:lpstr>
      <vt:lpstr>PowerPoint Presentation</vt:lpstr>
      <vt:lpstr>Revalorizacija</vt:lpstr>
      <vt:lpstr>Amortizacija osnovnih sredstava</vt:lpstr>
      <vt:lpstr>Vremenska amortizacija</vt:lpstr>
      <vt:lpstr>Vremenska amortizacija</vt:lpstr>
      <vt:lpstr>PowerPoint Presentation</vt:lpstr>
      <vt:lpstr>PowerPoint Presentation</vt:lpstr>
      <vt:lpstr>Funkcionalna amortizacija</vt:lpstr>
      <vt:lpstr>Funkcionalna amortizacija</vt:lpstr>
      <vt:lpstr>PowerPoint Presentation</vt:lpstr>
      <vt:lpstr>PowerPoint Presentation</vt:lpstr>
      <vt:lpstr>Kapacitet osnovnih sredstava</vt:lpstr>
      <vt:lpstr>Kapacitet osnovnih sredstava</vt:lpstr>
      <vt:lpstr>Kapacitet osnovnih sredstava</vt:lpstr>
      <vt:lpstr>Maksimalni kapacitet</vt:lpstr>
      <vt:lpstr>Realni kapacitet</vt:lpstr>
      <vt:lpstr>Optimalni kapacitet</vt:lpstr>
      <vt:lpstr>GRLO PROIZVODNJE</vt:lpstr>
      <vt:lpstr>GRLO PROIZVODNJE</vt:lpstr>
      <vt:lpstr>Realizovani kapacitet</vt:lpstr>
      <vt:lpstr>PowerPoint Presentation</vt:lpstr>
      <vt:lpstr>Obrtna sredstva</vt:lpstr>
      <vt:lpstr>Obrtna sredstva</vt:lpstr>
      <vt:lpstr>Realizovani kapacitet</vt:lpstr>
      <vt:lpstr>Podela obrtnih sredstava</vt:lpstr>
      <vt:lpstr>Stvari</vt:lpstr>
      <vt:lpstr>Predmeti rada</vt:lpstr>
      <vt:lpstr>PowerPoint Presentation</vt:lpstr>
      <vt:lpstr>Osnovni predmeti rada</vt:lpstr>
      <vt:lpstr>Pomoćni predmeti rada</vt:lpstr>
      <vt:lpstr>Sporedni predmeti rada</vt:lpstr>
      <vt:lpstr>Poluproizvodi</vt:lpstr>
      <vt:lpstr>Gotovi proizvodi</vt:lpstr>
      <vt:lpstr>Sredstva za rad</vt:lpstr>
      <vt:lpstr>Ambalaža</vt:lpstr>
      <vt:lpstr>Prava</vt:lpstr>
      <vt:lpstr>Avansi</vt:lpstr>
      <vt:lpstr>Novčana sredstva</vt:lpstr>
      <vt:lpstr>Obim potrebnih obrtnih sredstava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Milica Jevremović</dc:creator>
  <cp:lastModifiedBy>Slobodan ulaz</cp:lastModifiedBy>
  <cp:revision>77</cp:revision>
  <dcterms:created xsi:type="dcterms:W3CDTF">2018-02-14T09:20:06Z</dcterms:created>
  <dcterms:modified xsi:type="dcterms:W3CDTF">2018-04-10T06:31:55Z</dcterms:modified>
</cp:coreProperties>
</file>