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C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8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59268-49DF-4941-A1D0-D7553D84B5CC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0ECAC-8712-43B9-A02B-F9132E4CC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37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59268-49DF-4941-A1D0-D7553D84B5CC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0ECAC-8712-43B9-A02B-F9132E4CC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75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59268-49DF-4941-A1D0-D7553D84B5CC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0ECAC-8712-43B9-A02B-F9132E4CC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587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59268-49DF-4941-A1D0-D7553D84B5CC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0ECAC-8712-43B9-A02B-F9132E4CC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90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59268-49DF-4941-A1D0-D7553D84B5CC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0ECAC-8712-43B9-A02B-F9132E4CC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61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59268-49DF-4941-A1D0-D7553D84B5CC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0ECAC-8712-43B9-A02B-F9132E4CC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954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59268-49DF-4941-A1D0-D7553D84B5CC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0ECAC-8712-43B9-A02B-F9132E4CC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49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59268-49DF-4941-A1D0-D7553D84B5CC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0ECAC-8712-43B9-A02B-F9132E4CC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78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59268-49DF-4941-A1D0-D7553D84B5CC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0ECAC-8712-43B9-A02B-F9132E4CC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5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59268-49DF-4941-A1D0-D7553D84B5CC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0ECAC-8712-43B9-A02B-F9132E4CC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87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59268-49DF-4941-A1D0-D7553D84B5CC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0ECAC-8712-43B9-A02B-F9132E4CC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70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59268-49DF-4941-A1D0-D7553D84B5CC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0ECAC-8712-43B9-A02B-F9132E4CC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1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Relationship Id="rId9" Type="http://schemas.openxmlformats.org/officeDocument/2006/relationships/image" Target="../media/image6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0.png"/><Relationship Id="rId4" Type="http://schemas.openxmlformats.org/officeDocument/2006/relationships/image" Target="../media/image7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4.png"/><Relationship Id="rId4" Type="http://schemas.openxmlformats.org/officeDocument/2006/relationships/image" Target="../media/image8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3984" y="8890"/>
            <a:ext cx="21360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1" y="709135"/>
            <a:ext cx="868680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i="1" dirty="0"/>
              <a:t>Pekara “n” dnevno proizvede 180.000 komada hleba, pri tome ostvari utrošak od 6.000 časova rada. Izračunati produktivnost pekare izraženu količinom proizvedenog hleba u jednom času.</a:t>
            </a:r>
            <a:endParaRPr lang="en-US" alt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228601" y="1803400"/>
            <a:ext cx="2387599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sr-Latn-RS" dirty="0"/>
              <a:t>Q = 180.000 </a:t>
            </a:r>
            <a:r>
              <a:rPr lang="sr-Latn-RS" dirty="0" err="1"/>
              <a:t>kom.hleba</a:t>
            </a:r>
            <a:endParaRPr lang="sr-Latn-RS" dirty="0"/>
          </a:p>
          <a:p>
            <a:r>
              <a:rPr lang="sr-Latn-RS" u="sng" dirty="0"/>
              <a:t>T = 6.000 h rada</a:t>
            </a:r>
          </a:p>
          <a:p>
            <a:endParaRPr lang="sr-Latn-RS" u="sng" dirty="0"/>
          </a:p>
          <a:p>
            <a:r>
              <a:rPr lang="sr-Latn-RS" u="sng" dirty="0"/>
              <a:t>P=?</a:t>
            </a:r>
            <a:endParaRPr lang="en-US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09809" y="3210930"/>
                <a:ext cx="1567636" cy="712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800" b="1" dirty="0">
                    <a:solidFill>
                      <a:schemeClr val="accent2"/>
                    </a:solidFill>
                  </a:rPr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8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𝐐</m:t>
                        </m:r>
                      </m:num>
                      <m:den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𝐓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9809" y="3210930"/>
                <a:ext cx="1567636" cy="712631"/>
              </a:xfrm>
              <a:prstGeom prst="rect">
                <a:avLst/>
              </a:prstGeom>
              <a:blipFill rotWithShape="0">
                <a:blip r:embed="rId2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27293" y="4262482"/>
                <a:ext cx="3132667" cy="4985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dirty="0">
                    <a:solidFill>
                      <a:schemeClr val="tx1"/>
                    </a:solidFill>
                  </a:rPr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180.000 </m:t>
                        </m:r>
                        <m:r>
                          <m:rPr>
                            <m:sty m:val="p"/>
                          </m:rP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kom</m:t>
                        </m:r>
                      </m:num>
                      <m:den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6.000 </m:t>
                        </m:r>
                        <m:r>
                          <m:rPr>
                            <m:sty m:val="p"/>
                          </m:rP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293" y="4262482"/>
                <a:ext cx="3132667" cy="498534"/>
              </a:xfrm>
              <a:prstGeom prst="rect">
                <a:avLst/>
              </a:prstGeom>
              <a:blipFill rotWithShape="0">
                <a:blip r:embed="rId3"/>
                <a:stretch>
                  <a:fillRect b="-73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182348" y="5099937"/>
            <a:ext cx="162256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P = 30 kom/h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071196" y="3471579"/>
                <a:ext cx="1567636" cy="759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800" b="1" dirty="0" err="1">
                    <a:solidFill>
                      <a:schemeClr val="accent2"/>
                    </a:solidFill>
                  </a:rPr>
                  <a:t>Th</a:t>
                </a:r>
                <a:r>
                  <a:rPr lang="sr-Latn-RS" sz="2800" b="1" dirty="0">
                    <a:solidFill>
                      <a:schemeClr val="accent2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8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𝐓</m:t>
                        </m:r>
                      </m:num>
                      <m:den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𝐐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1196" y="3471579"/>
                <a:ext cx="1567636" cy="759567"/>
              </a:xfrm>
              <a:prstGeom prst="rect">
                <a:avLst/>
              </a:prstGeom>
              <a:blipFill rotWithShape="0">
                <a:blip r:embed="rId4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/>
          <p:cNvGrpSpPr/>
          <p:nvPr/>
        </p:nvGrpSpPr>
        <p:grpSpPr>
          <a:xfrm>
            <a:off x="4614631" y="2573435"/>
            <a:ext cx="3726283" cy="999498"/>
            <a:chOff x="3877082" y="2565225"/>
            <a:chExt cx="3726283" cy="999498"/>
          </a:xfrm>
        </p:grpSpPr>
        <p:sp>
          <p:nvSpPr>
            <p:cNvPr id="9" name="TextBox 8"/>
            <p:cNvSpPr txBox="1"/>
            <p:nvPr/>
          </p:nvSpPr>
          <p:spPr>
            <a:xfrm>
              <a:off x="3877082" y="2565225"/>
              <a:ext cx="3726283" cy="461665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sz="1200" dirty="0"/>
                <a:t>normirano radno vreme za 1h</a:t>
              </a:r>
            </a:p>
            <a:p>
              <a:pPr algn="ctr"/>
              <a:r>
                <a:rPr lang="sr-Latn-RS" sz="1200" dirty="0"/>
                <a:t>(potrebno časova rada za proizvodnju jednog komada)</a:t>
              </a:r>
              <a:endParaRPr lang="en-US" sz="1200" dirty="0"/>
            </a:p>
          </p:txBody>
        </p:sp>
        <p:cxnSp>
          <p:nvCxnSpPr>
            <p:cNvPr id="11" name="Straight Arrow Connector 10"/>
            <p:cNvCxnSpPr>
              <a:endCxn id="9" idx="2"/>
            </p:cNvCxnSpPr>
            <p:nvPr/>
          </p:nvCxnSpPr>
          <p:spPr>
            <a:xfrm flipH="1" flipV="1">
              <a:off x="5740224" y="3026890"/>
              <a:ext cx="7694" cy="537833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437145" y="4508842"/>
                <a:ext cx="2835738" cy="4990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>
                    <a:solidFill>
                      <a:schemeClr val="tx1"/>
                    </a:solidFill>
                  </a:rPr>
                  <a:t>Th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6.000 </m:t>
                        </m:r>
                        <m:r>
                          <m:rPr>
                            <m:sty m:val="p"/>
                          </m:rP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180.000 </m:t>
                        </m:r>
                        <m:r>
                          <m:rPr>
                            <m:sty m:val="p"/>
                          </m:rP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kom</m:t>
                        </m:r>
                      </m:den>
                    </m:f>
                  </m:oMath>
                </a14:m>
                <a:endParaRPr lang="en-US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7145" y="4508842"/>
                <a:ext cx="2835738" cy="499047"/>
              </a:xfrm>
              <a:prstGeom prst="rect">
                <a:avLst/>
              </a:prstGeom>
              <a:blipFill rotWithShape="0">
                <a:blip r:embed="rId5"/>
                <a:stretch>
                  <a:fillRect b="-73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5369114" y="5285585"/>
            <a:ext cx="297180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Th = 0,03 h za 1 kom. hleba</a:t>
            </a:r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393426" y="5469269"/>
            <a:ext cx="3200400" cy="923696"/>
            <a:chOff x="393426" y="5469269"/>
            <a:chExt cx="3200400" cy="923696"/>
          </a:xfrm>
        </p:grpSpPr>
        <p:sp>
          <p:nvSpPr>
            <p:cNvPr id="15" name="TextBox 14"/>
            <p:cNvSpPr txBox="1"/>
            <p:nvPr/>
          </p:nvSpPr>
          <p:spPr>
            <a:xfrm>
              <a:off x="393426" y="5808190"/>
              <a:ext cx="3200400" cy="58477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sz="1600"/>
                <a:t>Za jedan radni čas </a:t>
              </a:r>
            </a:p>
            <a:p>
              <a:pPr algn="ctr"/>
              <a:r>
                <a:rPr lang="sr-Latn-RS" sz="1600"/>
                <a:t>se proizvede 30 komada hleba.</a:t>
              </a:r>
              <a:endParaRPr lang="en-US" sz="1600"/>
            </a:p>
          </p:txBody>
        </p:sp>
        <p:cxnSp>
          <p:nvCxnSpPr>
            <p:cNvPr id="17" name="Straight Arrow Connector 16"/>
            <p:cNvCxnSpPr>
              <a:stCxn id="7" idx="2"/>
              <a:endCxn id="15" idx="0"/>
            </p:cNvCxnSpPr>
            <p:nvPr/>
          </p:nvCxnSpPr>
          <p:spPr>
            <a:xfrm flipH="1">
              <a:off x="1993626" y="5469269"/>
              <a:ext cx="3" cy="338921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4945780" y="5654917"/>
            <a:ext cx="3818467" cy="844279"/>
            <a:chOff x="4945780" y="5654917"/>
            <a:chExt cx="3818467" cy="844279"/>
          </a:xfrm>
        </p:grpSpPr>
        <p:sp>
          <p:nvSpPr>
            <p:cNvPr id="25" name="TextBox 24"/>
            <p:cNvSpPr txBox="1"/>
            <p:nvPr/>
          </p:nvSpPr>
          <p:spPr>
            <a:xfrm>
              <a:off x="4945780" y="5914421"/>
              <a:ext cx="3818467" cy="58477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sz="1600"/>
                <a:t>Za proizvodnju jednog komada hleba </a:t>
              </a:r>
            </a:p>
            <a:p>
              <a:pPr algn="ctr"/>
              <a:r>
                <a:rPr lang="sr-Latn-RS" sz="1600"/>
                <a:t>Potrebno je 0,03 časova rada (ili 2 minuta)</a:t>
              </a:r>
              <a:endParaRPr lang="en-US" sz="1600"/>
            </a:p>
          </p:txBody>
        </p:sp>
        <p:cxnSp>
          <p:nvCxnSpPr>
            <p:cNvPr id="27" name="Straight Arrow Connector 26"/>
            <p:cNvCxnSpPr>
              <a:stCxn id="14" idx="2"/>
              <a:endCxn id="25" idx="0"/>
            </p:cNvCxnSpPr>
            <p:nvPr/>
          </p:nvCxnSpPr>
          <p:spPr>
            <a:xfrm>
              <a:off x="6855014" y="5654917"/>
              <a:ext cx="0" cy="259504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01831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 animBg="1"/>
      <p:bldP spid="8" grpId="0"/>
      <p:bldP spid="13" grpId="0"/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2613" y="8890"/>
            <a:ext cx="2318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4573" y="705746"/>
            <a:ext cx="8495071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i="1"/>
              <a:t>Preduzeće “n” je u prvom polugodištu 2002. godine proizvelo: 5.000 pari muških odela čija je stalna cena 950 dinara, 3.000 pari dečijih trenerki čija je stalna ili standardna cena 500 dinara.</a:t>
            </a:r>
          </a:p>
          <a:p>
            <a:pPr algn="just"/>
            <a:r>
              <a:rPr lang="sr-Latn-CS" altLang="en-US" i="1"/>
              <a:t>Za navedenu proizvodnju je utrošeno 900.000 efektivnih radnih časova.</a:t>
            </a:r>
          </a:p>
          <a:p>
            <a:pPr algn="just"/>
            <a:r>
              <a:rPr lang="sr-Latn-CS" altLang="en-US" i="1"/>
              <a:t>Utvrditi nivo produktivnosti rada u preduzeću “n”. </a:t>
            </a:r>
            <a:endParaRPr lang="en-US" altLang="en-US" i="1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684350"/>
              </p:ext>
            </p:extLst>
          </p:nvPr>
        </p:nvGraphicFramePr>
        <p:xfrm>
          <a:off x="1353983" y="2919417"/>
          <a:ext cx="4117260" cy="138887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72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2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24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3109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Vrsta proizvoda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Količina (kom)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Stalna cena (din)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23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Muška odela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5.000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950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923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Ženski kompleti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3.000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900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923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Dečije trenerke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3.000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500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702340"/>
              </p:ext>
            </p:extLst>
          </p:nvPr>
        </p:nvGraphicFramePr>
        <p:xfrm>
          <a:off x="5485990" y="2922696"/>
          <a:ext cx="2448233" cy="138306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48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1234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Ukupna vrednost proizvodnje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945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4.750.000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945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2.700.000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945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1.500.000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081721"/>
              </p:ext>
            </p:extLst>
          </p:nvPr>
        </p:nvGraphicFramePr>
        <p:xfrm>
          <a:off x="4099641" y="4427032"/>
          <a:ext cx="3844412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08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5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sz="1400"/>
                        <a:t>Ukupno: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/>
                        <a:t>8.950.000</a:t>
                      </a: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58335" y="5191433"/>
                <a:ext cx="1834536" cy="7209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800" b="1">
                    <a:solidFill>
                      <a:schemeClr val="accent2"/>
                    </a:solidFill>
                  </a:rPr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8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𝐔𝐤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𝐕𝐫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𝐏𝐫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</m:num>
                      <m:den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𝐄𝐑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Č</m:t>
                        </m:r>
                      </m:den>
                    </m:f>
                  </m:oMath>
                </a14:m>
                <a:endParaRPr lang="en-US" sz="2800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8335" y="5191433"/>
                <a:ext cx="1834536" cy="720903"/>
              </a:xfrm>
              <a:prstGeom prst="rect">
                <a:avLst/>
              </a:prstGeom>
              <a:blipFill rotWithShape="0">
                <a:blip r:embed="rId2"/>
                <a:stretch>
                  <a:fillRect l="-5648" b="-110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412613" y="5303611"/>
                <a:ext cx="1553497" cy="4965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8.950.000 </m:t>
                        </m:r>
                        <m:r>
                          <m:rPr>
                            <m:sty m:val="p"/>
                          </m:rP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din</m:t>
                        </m:r>
                      </m:num>
                      <m:den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900.000 </m:t>
                        </m:r>
                        <m:r>
                          <m:rPr>
                            <m:sty m:val="p"/>
                          </m:rP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en-US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2613" y="5303611"/>
                <a:ext cx="1553497" cy="496546"/>
              </a:xfrm>
              <a:prstGeom prst="rect">
                <a:avLst/>
              </a:prstGeom>
              <a:blipFill rotWithShape="0">
                <a:blip r:embed="rId3"/>
                <a:stretch>
                  <a:fillRect b="-8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327445" y="5367218"/>
            <a:ext cx="178455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P = 9,94 din/h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67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2613" y="8890"/>
            <a:ext cx="2318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098" y="675572"/>
            <a:ext cx="8627806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i="1"/>
              <a:t>Ako su u prethodnom obračunskom periodu isti obim i struktura proizvodnje u preduzeću “n” ostvareni sa 850.000 časova, utvrditi dinamiku produktivnosti rada.</a:t>
            </a:r>
            <a:endParaRPr lang="en-US" altLang="en-US" i="1"/>
          </a:p>
        </p:txBody>
      </p:sp>
      <p:sp>
        <p:nvSpPr>
          <p:cNvPr id="4" name="TextBox 3"/>
          <p:cNvSpPr txBox="1"/>
          <p:nvPr/>
        </p:nvSpPr>
        <p:spPr>
          <a:xfrm>
            <a:off x="258098" y="1585452"/>
            <a:ext cx="1991031" cy="147732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sr-Latn-RS"/>
              <a:t>VP = 8.950.000 din</a:t>
            </a:r>
          </a:p>
          <a:p>
            <a:r>
              <a:rPr lang="sr-Latn-RS"/>
              <a:t>ERČ = 850.000 h</a:t>
            </a:r>
          </a:p>
          <a:p>
            <a:r>
              <a:rPr lang="sr-Latn-RS" u="sng"/>
              <a:t>Pt = 9,94 din/h</a:t>
            </a:r>
          </a:p>
          <a:p>
            <a:endParaRPr lang="sr-Latn-RS" u="sng"/>
          </a:p>
          <a:p>
            <a:r>
              <a:rPr lang="sr-Latn-RS" u="sng"/>
              <a:t>Ip = ?</a:t>
            </a:r>
            <a:endParaRPr lang="en-US" u="sng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159518" y="2008799"/>
                <a:ext cx="3143741" cy="712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800" b="1">
                    <a:solidFill>
                      <a:schemeClr val="accent2"/>
                    </a:solidFill>
                  </a:rPr>
                  <a:t>Ip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8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𝐏𝐭</m:t>
                        </m:r>
                      </m:num>
                      <m:den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𝐏𝐭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a:rPr lang="sr-Latn-RS" sz="28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RS" sz="28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sr-Latn-RS" sz="28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𝟏𝟎𝟎</m:t>
                    </m:r>
                    <m:r>
                      <a:rPr lang="sr-Latn-RS" sz="28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endParaRPr lang="en-US" sz="2800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9518" y="2008799"/>
                <a:ext cx="3143741" cy="712631"/>
              </a:xfrm>
              <a:prstGeom prst="rect">
                <a:avLst/>
              </a:prstGeom>
              <a:blipFill rotWithShape="0">
                <a:blip r:embed="rId2"/>
                <a:stretch>
                  <a:fillRect b="-1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484566" y="3176133"/>
                <a:ext cx="2493645" cy="552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000">
                    <a:solidFill>
                      <a:schemeClr val="tx1"/>
                    </a:solidFill>
                  </a:rPr>
                  <a:t>Ip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9,94</m:t>
                        </m:r>
                      </m:num>
                      <m:den>
                        <m:r>
                          <a:rPr lang="sr-Latn-RS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10,53</m:t>
                        </m:r>
                      </m:den>
                    </m:f>
                    <m:r>
                      <a:rPr lang="sr-Latn-RS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RS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⋅100%</m:t>
                    </m:r>
                  </m:oMath>
                </a14:m>
                <a:endParaRPr lang="en-US" sz="200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4566" y="3176133"/>
                <a:ext cx="2493645" cy="552780"/>
              </a:xfrm>
              <a:prstGeom prst="rect">
                <a:avLst/>
              </a:prstGeom>
              <a:blipFill rotWithShape="0">
                <a:blip r:embed="rId3"/>
                <a:stretch>
                  <a:fillRect b="-32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9553" y="4161516"/>
                <a:ext cx="2367115" cy="4965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>
                    <a:solidFill>
                      <a:schemeClr val="tx1"/>
                    </a:solidFill>
                  </a:rPr>
                  <a:t>P</a:t>
                </a:r>
                <a:r>
                  <a:rPr lang="sr-Latn-RS" sz="1400">
                    <a:solidFill>
                      <a:schemeClr val="tx1"/>
                    </a:solidFill>
                  </a:rPr>
                  <a:t>t-1</a:t>
                </a:r>
                <a:r>
                  <a:rPr lang="sr-Latn-RS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VP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ER</m:t>
                        </m:r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Č</m:t>
                        </m:r>
                      </m:den>
                    </m:f>
                    <m:r>
                      <m:rPr>
                        <m:nor/>
                      </m:rPr>
                      <a:rPr lang="sr-Latn-RS" b="0" i="0" smtClean="0">
                        <a:solidFill>
                          <a:schemeClr val="tx1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sr-Latn-RS"/>
                      <m:t>= </m:t>
                    </m:r>
                    <m:f>
                      <m:fPr>
                        <m:ctrlPr>
                          <a:rPr lang="sr-Latn-R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>
                            <a:latin typeface="Cambria Math" panose="02040503050406030204" pitchFamily="18" charset="0"/>
                          </a:rPr>
                          <m:t>8.950.000</m:t>
                        </m:r>
                      </m:num>
                      <m:den>
                        <m:r>
                          <a:rPr lang="sr-Latn-RS">
                            <a:latin typeface="Cambria Math" panose="02040503050406030204" pitchFamily="18" charset="0"/>
                          </a:rPr>
                          <m:t>850.000</m:t>
                        </m:r>
                      </m:den>
                    </m:f>
                  </m:oMath>
                </a14:m>
                <a:endParaRPr lang="en-US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553" y="4161516"/>
                <a:ext cx="2367115" cy="496546"/>
              </a:xfrm>
              <a:prstGeom prst="rect">
                <a:avLst/>
              </a:prstGeom>
              <a:blipFill rotWithShape="0">
                <a:blip r:embed="rId4"/>
                <a:stretch>
                  <a:fillRect b="-8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44744" y="4861937"/>
            <a:ext cx="187673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P</a:t>
            </a:r>
            <a:r>
              <a:rPr lang="sr-Latn-RS" sz="1400"/>
              <a:t>t-1</a:t>
            </a:r>
            <a:r>
              <a:rPr lang="sr-Latn-RS"/>
              <a:t> = 10,53 din/h</a:t>
            </a: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957097" y="4183616"/>
            <a:ext cx="154858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Ip = 94,5%</a:t>
            </a: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269809" y="5193801"/>
            <a:ext cx="4923155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Produktivnost je smanjena u tekućem periodu za </a:t>
            </a:r>
          </a:p>
          <a:p>
            <a:pPr algn="ctr"/>
            <a:r>
              <a:rPr lang="sr-Latn-RS"/>
              <a:t>100% - 94,5% = 5,5% </a:t>
            </a:r>
          </a:p>
          <a:p>
            <a:pPr algn="ctr"/>
            <a:r>
              <a:rPr lang="sr-Latn-RS"/>
              <a:t>u odnosu na prethodni period.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936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10" grpId="0"/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2613" y="8890"/>
            <a:ext cx="2318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0218" y="532110"/>
            <a:ext cx="863518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i="1"/>
              <a:t>Utvrditi produktivnost rada preduzeća “n” imajući u vidu sledeće obračunate parametre :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162495"/>
              </p:ext>
            </p:extLst>
          </p:nvPr>
        </p:nvGraphicFramePr>
        <p:xfrm>
          <a:off x="5014451" y="1055330"/>
          <a:ext cx="3664975" cy="2311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60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64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36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9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Vrsta proizvoda</a:t>
                      </a:r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Ostvarena proizvodnja (kom)</a:t>
                      </a:r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Prodajne</a:t>
                      </a:r>
                      <a:r>
                        <a:rPr lang="sr-Latn-CS" sz="1200" baseline="0" dirty="0"/>
                        <a:t> cene po jedinici proizvoda</a:t>
                      </a:r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2001.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2002.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2001.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/>
                        <a:t>2002.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3.000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3.500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8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2.800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2.950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4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1.000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1.500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5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6.000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6.200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11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80218" y="1239996"/>
            <a:ext cx="4393447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none">
            <a:spAutoFit/>
          </a:bodyPr>
          <a:lstStyle/>
          <a:p>
            <a:pPr algn="just"/>
            <a:r>
              <a:rPr lang="sr-Latn-CS" altLang="en-US" i="1"/>
              <a:t>U preduzeću je ukupno zaposleno 18 radnika.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01943" y="3613355"/>
                <a:ext cx="756592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/>
                  <a:t>P</a:t>
                </a:r>
                <a:r>
                  <a:rPr lang="sr-Latn-RS" sz="1000"/>
                  <a:t>2001</a:t>
                </a:r>
                <a:r>
                  <a:rPr lang="sr-Latn-RS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3.000 </m:t>
                        </m:r>
                        <m:r>
                          <a:rPr lang="sr-Latn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⋅ 8+2.800 ⋅ 3+1.000 ⋅ 6+6.000 ⋅10</m:t>
                        </m:r>
                      </m:num>
                      <m:den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a:rPr lang="sr-Latn-R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R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24.000+8.400+6.000+60.000</m:t>
                        </m:r>
                      </m:num>
                      <m:den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a:rPr lang="sr-Latn-R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R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98.400</m:t>
                        </m:r>
                      </m:num>
                      <m:den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r-Latn-RS"/>
                  <a:t> </a:t>
                </a:r>
                <a:endParaRPr lang="en-US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943" y="3613355"/>
                <a:ext cx="7565922" cy="492443"/>
              </a:xfrm>
              <a:prstGeom prst="rect">
                <a:avLst/>
              </a:prstGeom>
              <a:blipFill rotWithShape="0">
                <a:blip r:embed="rId2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696313" y="4424993"/>
            <a:ext cx="177718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P</a:t>
            </a:r>
            <a:r>
              <a:rPr lang="sr-Latn-RS" sz="1000"/>
              <a:t>2001</a:t>
            </a:r>
            <a:r>
              <a:rPr lang="sr-Latn-RS"/>
              <a:t> = 5.466,67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01943" y="5113520"/>
                <a:ext cx="756592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/>
                  <a:t>P</a:t>
                </a:r>
                <a:r>
                  <a:rPr lang="sr-Latn-RS" sz="1000"/>
                  <a:t>2002</a:t>
                </a:r>
                <a:r>
                  <a:rPr lang="sr-Latn-RS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3.500 </m:t>
                        </m:r>
                        <m:r>
                          <a:rPr lang="sr-Latn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⋅10+2.950 ⋅4+1.500 ⋅5+6.200 ⋅11</m:t>
                        </m:r>
                      </m:num>
                      <m:den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a:rPr lang="sr-Latn-R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R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35.000+11.800+7.500+68.200</m:t>
                        </m:r>
                      </m:num>
                      <m:den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a:rPr lang="sr-Latn-R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sr-Latn-R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122.500</m:t>
                        </m:r>
                      </m:num>
                      <m:den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sr-Latn-RS"/>
                  <a:t> </a:t>
                </a:r>
                <a:endParaRPr lang="en-US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943" y="5113520"/>
                <a:ext cx="7565922" cy="492443"/>
              </a:xfrm>
              <a:prstGeom prst="rect">
                <a:avLst/>
              </a:prstGeom>
              <a:blipFill rotWithShape="0">
                <a:blip r:embed="rId3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696313" y="5925159"/>
            <a:ext cx="177718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P</a:t>
            </a:r>
            <a:r>
              <a:rPr lang="sr-Latn-RS" sz="1000"/>
              <a:t>2002</a:t>
            </a:r>
            <a:r>
              <a:rPr lang="sr-Latn-RS"/>
              <a:t> = 6.805,56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424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2613" y="8890"/>
            <a:ext cx="2318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5724" y="641422"/>
            <a:ext cx="8612554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i="1"/>
              <a:t>Preduzeće “n” je ostvarilo proizvodnju od 4.000.000 komada crepa. Pri tome je utrošeno 1.200.000 kg materijala, 500.000 časova rada mašina i 200.000 časova rada zaposlenih radnika.</a:t>
            </a:r>
          </a:p>
          <a:p>
            <a:pPr algn="just"/>
            <a:endParaRPr lang="sr-Latn-CS" altLang="en-US" i="1"/>
          </a:p>
          <a:p>
            <a:pPr algn="just"/>
            <a:r>
              <a:rPr lang="sr-Latn-CS" altLang="en-US" i="1"/>
              <a:t>Utvrditi iznos parcijalne ekonomičnosti u preduzeću “n”.</a:t>
            </a:r>
            <a:endParaRPr lang="en-US" altLang="en-US" i="1"/>
          </a:p>
        </p:txBody>
      </p:sp>
      <p:sp>
        <p:nvSpPr>
          <p:cNvPr id="4" name="TextBox 3"/>
          <p:cNvSpPr txBox="1"/>
          <p:nvPr/>
        </p:nvSpPr>
        <p:spPr>
          <a:xfrm>
            <a:off x="336062" y="2258646"/>
            <a:ext cx="4532923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sr-Latn-RS"/>
              <a:t>Ostvarena proizvodnja = 4.000.000 kom. crepa</a:t>
            </a:r>
          </a:p>
          <a:p>
            <a:r>
              <a:rPr lang="sr-Latn-RS"/>
              <a:t>Utrošeno materijala = 1.200.000 kg</a:t>
            </a:r>
          </a:p>
          <a:p>
            <a:r>
              <a:rPr lang="sr-Latn-RS"/>
              <a:t>Utrošeno ČR sredstava za rad = 500.000 h</a:t>
            </a:r>
          </a:p>
          <a:p>
            <a:r>
              <a:rPr lang="sr-Latn-RS" u="sng"/>
              <a:t>Utrošeno ČR radne snage = 200.000 h</a:t>
            </a:r>
            <a:endParaRPr lang="en-US" u="sng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71866" y="3736427"/>
                <a:ext cx="1078523" cy="4910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b="1">
                    <a:solidFill>
                      <a:schemeClr val="accent2"/>
                    </a:solidFill>
                  </a:rPr>
                  <a:t>Em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𝐕𝐫</m:t>
                        </m:r>
                      </m:num>
                      <m:den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𝐓𝐦</m:t>
                        </m:r>
                      </m:den>
                    </m:f>
                  </m:oMath>
                </a14:m>
                <a:endParaRPr lang="en-US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1866" y="3736427"/>
                <a:ext cx="1078523" cy="491096"/>
              </a:xfrm>
              <a:prstGeom prst="rect">
                <a:avLst/>
              </a:prstGeom>
              <a:blipFill rotWithShape="0">
                <a:blip r:embed="rId2"/>
                <a:stretch>
                  <a:fillRect b="-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271866" y="4719856"/>
                <a:ext cx="1105876" cy="4898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b="1">
                    <a:solidFill>
                      <a:schemeClr val="accent2"/>
                    </a:solidFill>
                  </a:rPr>
                  <a:t>Esr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𝐕𝐫</m:t>
                        </m:r>
                      </m:num>
                      <m:den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𝐓𝐬𝐫</m:t>
                        </m:r>
                      </m:den>
                    </m:f>
                  </m:oMath>
                </a14:m>
                <a:endParaRPr lang="en-US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1866" y="4719856"/>
                <a:ext cx="1105876" cy="489814"/>
              </a:xfrm>
              <a:prstGeom prst="rect">
                <a:avLst/>
              </a:prstGeom>
              <a:blipFill rotWithShape="0">
                <a:blip r:embed="rId3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271866" y="5702003"/>
                <a:ext cx="1078523" cy="4910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b="1">
                    <a:solidFill>
                      <a:schemeClr val="accent2"/>
                    </a:solidFill>
                  </a:rPr>
                  <a:t>Ers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𝐕𝐫</m:t>
                        </m:r>
                      </m:num>
                      <m:den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𝐓𝐫𝐬</m:t>
                        </m:r>
                      </m:den>
                    </m:f>
                  </m:oMath>
                </a14:m>
                <a:endParaRPr lang="en-US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1866" y="5702003"/>
                <a:ext cx="1078523" cy="491096"/>
              </a:xfrm>
              <a:prstGeom prst="rect">
                <a:avLst/>
              </a:prstGeom>
              <a:blipFill rotWithShape="0">
                <a:blip r:embed="rId4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139374" y="3735754"/>
                <a:ext cx="1184029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4.000.000</m:t>
                        </m:r>
                      </m:num>
                      <m:den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1.200.000</m:t>
                        </m:r>
                      </m:den>
                    </m:f>
                    <m:r>
                      <a:rPr lang="sr-Latn-R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9374" y="3735754"/>
                <a:ext cx="1184029" cy="492443"/>
              </a:xfrm>
              <a:prstGeom prst="rect">
                <a:avLst/>
              </a:prstGeom>
              <a:blipFill rotWithShape="0">
                <a:blip r:embed="rId5"/>
                <a:stretch>
                  <a:fillRect l="-1546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487525" y="3797309"/>
            <a:ext cx="1891323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Em = 3,33 kom/kg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139374" y="4718542"/>
                <a:ext cx="1184029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4.000.000</m:t>
                        </m:r>
                      </m:num>
                      <m:den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500.000</m:t>
                        </m:r>
                      </m:den>
                    </m:f>
                    <m:r>
                      <a:rPr lang="sr-Latn-R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9374" y="4718542"/>
                <a:ext cx="1184029" cy="492443"/>
              </a:xfrm>
              <a:prstGeom prst="rect">
                <a:avLst/>
              </a:prstGeom>
              <a:blipFill rotWithShape="0">
                <a:blip r:embed="rId6"/>
                <a:stretch>
                  <a:fillRect l="-1546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487524" y="4780097"/>
            <a:ext cx="1891323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Esr = 8 kom/h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139373" y="5701330"/>
                <a:ext cx="1184029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4.000.000</m:t>
                        </m:r>
                      </m:num>
                      <m:den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200.000</m:t>
                        </m:r>
                      </m:den>
                    </m:f>
                    <m:r>
                      <a:rPr lang="sr-Latn-R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9373" y="5701330"/>
                <a:ext cx="1184029" cy="492443"/>
              </a:xfrm>
              <a:prstGeom prst="rect">
                <a:avLst/>
              </a:prstGeom>
              <a:blipFill rotWithShape="0">
                <a:blip r:embed="rId7"/>
                <a:stretch>
                  <a:fillRect l="-1546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6487524" y="5762885"/>
            <a:ext cx="1891323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Ers = 20 kom/h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37005" y="4604183"/>
                <a:ext cx="2000738" cy="7211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800" b="1">
                    <a:solidFill>
                      <a:schemeClr val="accent2"/>
                    </a:solidFill>
                  </a:rPr>
                  <a:t>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8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𝐕𝐫𝐞𝐝𝐧𝐨𝐬𝐭</m:t>
                        </m:r>
                      </m:num>
                      <m:den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𝐓𝐫𝐨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š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𝐤𝐨𝐯𝐢</m:t>
                        </m:r>
                      </m:den>
                    </m:f>
                  </m:oMath>
                </a14:m>
                <a:endParaRPr lang="en-US" sz="2800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005" y="4604183"/>
                <a:ext cx="2000738" cy="721159"/>
              </a:xfrm>
              <a:prstGeom prst="rect">
                <a:avLst/>
              </a:prstGeom>
              <a:blipFill rotWithShape="0">
                <a:blip r:embed="rId8"/>
                <a:stretch>
                  <a:fillRect l="-1520" b="-10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657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 animBg="1"/>
      <p:bldP spid="10" grpId="0"/>
      <p:bldP spid="11" grpId="0" animBg="1"/>
      <p:bldP spid="12" grpId="0"/>
      <p:bldP spid="13" grpId="0" animBg="1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2613" y="8890"/>
            <a:ext cx="2318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2283" y="2196126"/>
            <a:ext cx="4029584" cy="175432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sr-Latn-RS"/>
              <a:t>Ostvarena proizvodnja = 10.000.000 din.</a:t>
            </a:r>
          </a:p>
          <a:p>
            <a:r>
              <a:rPr lang="sr-Latn-RS"/>
              <a:t>Ukupni troškovi = 8.500.000 din.</a:t>
            </a:r>
          </a:p>
          <a:p>
            <a:endParaRPr lang="sr-Latn-RS"/>
          </a:p>
          <a:p>
            <a:r>
              <a:rPr lang="sr-Latn-RS"/>
              <a:t>Troškovi materijala = 4.500.000 din</a:t>
            </a:r>
          </a:p>
          <a:p>
            <a:r>
              <a:rPr lang="sr-Latn-RS"/>
              <a:t>Troškovi sredstava za rad = 1.200.000 din</a:t>
            </a:r>
          </a:p>
          <a:p>
            <a:r>
              <a:rPr lang="sr-Latn-RS" u="sng"/>
              <a:t>Troškovi radne snage = 2.000.000 din</a:t>
            </a:r>
            <a:endParaRPr lang="en-US" u="sng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389097" y="3822396"/>
                <a:ext cx="1078523" cy="4910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b="1">
                    <a:solidFill>
                      <a:schemeClr val="accent2"/>
                    </a:solidFill>
                  </a:rPr>
                  <a:t>Em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𝐕𝐫</m:t>
                        </m:r>
                      </m:num>
                      <m:den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𝐓𝐦</m:t>
                        </m:r>
                      </m:den>
                    </m:f>
                  </m:oMath>
                </a14:m>
                <a:endParaRPr lang="en-US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097" y="3822396"/>
                <a:ext cx="1078523" cy="491096"/>
              </a:xfrm>
              <a:prstGeom prst="rect">
                <a:avLst/>
              </a:prstGeom>
              <a:blipFill rotWithShape="0">
                <a:blip r:embed="rId2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389097" y="4805825"/>
                <a:ext cx="1105876" cy="4898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b="1">
                    <a:solidFill>
                      <a:schemeClr val="accent2"/>
                    </a:solidFill>
                  </a:rPr>
                  <a:t>Esr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𝐕𝐫</m:t>
                        </m:r>
                      </m:num>
                      <m:den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𝐓𝐬𝐫</m:t>
                        </m:r>
                      </m:den>
                    </m:f>
                  </m:oMath>
                </a14:m>
                <a:endParaRPr lang="en-US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097" y="4805825"/>
                <a:ext cx="1105876" cy="489814"/>
              </a:xfrm>
              <a:prstGeom prst="rect">
                <a:avLst/>
              </a:prstGeom>
              <a:blipFill rotWithShape="0">
                <a:blip r:embed="rId3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89097" y="5787972"/>
                <a:ext cx="1078523" cy="4910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b="1">
                    <a:solidFill>
                      <a:schemeClr val="accent2"/>
                    </a:solidFill>
                  </a:rPr>
                  <a:t>Ers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𝐕𝐫</m:t>
                        </m:r>
                      </m:num>
                      <m:den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𝐓𝐫𝐬</m:t>
                        </m:r>
                      </m:den>
                    </m:f>
                  </m:oMath>
                </a14:m>
                <a:endParaRPr lang="en-US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097" y="5787972"/>
                <a:ext cx="1078523" cy="491096"/>
              </a:xfrm>
              <a:prstGeom prst="rect">
                <a:avLst/>
              </a:prstGeom>
              <a:blipFill rotWithShape="0">
                <a:blip r:embed="rId4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256605" y="3821723"/>
                <a:ext cx="1261426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10.000.000</m:t>
                        </m:r>
                      </m:num>
                      <m:den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4.500.000</m:t>
                        </m:r>
                      </m:den>
                    </m:f>
                    <m:r>
                      <a:rPr lang="sr-Latn-R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6605" y="3821723"/>
                <a:ext cx="1261426" cy="492443"/>
              </a:xfrm>
              <a:prstGeom prst="rect">
                <a:avLst/>
              </a:prstGeom>
              <a:blipFill rotWithShape="0">
                <a:blip r:embed="rId5"/>
                <a:stretch>
                  <a:fillRect l="-1932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870101" y="3883278"/>
            <a:ext cx="126533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Em = 2,22 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256605" y="4804511"/>
                <a:ext cx="1261426" cy="4928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10.000.000</m:t>
                        </m:r>
                      </m:num>
                      <m:den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1.200.000</m:t>
                        </m:r>
                      </m:den>
                    </m:f>
                    <m:r>
                      <a:rPr lang="sr-Latn-R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6605" y="4804511"/>
                <a:ext cx="1261426" cy="492827"/>
              </a:xfrm>
              <a:prstGeom prst="rect">
                <a:avLst/>
              </a:prstGeom>
              <a:blipFill rotWithShape="0">
                <a:blip r:embed="rId6"/>
                <a:stretch>
                  <a:fillRect l="-1932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870102" y="4866066"/>
            <a:ext cx="126533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Esr = 8,33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256604" y="5787299"/>
                <a:ext cx="1261427" cy="4928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10.000.000</m:t>
                        </m:r>
                      </m:num>
                      <m:den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2.000.000</m:t>
                        </m:r>
                      </m:den>
                    </m:f>
                    <m:r>
                      <a:rPr lang="sr-Latn-R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6604" y="5787299"/>
                <a:ext cx="1261427" cy="492827"/>
              </a:xfrm>
              <a:prstGeom prst="rect">
                <a:avLst/>
              </a:prstGeom>
              <a:blipFill rotWithShape="0">
                <a:blip r:embed="rId7"/>
                <a:stretch>
                  <a:fillRect l="-1932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6870102" y="5848854"/>
            <a:ext cx="126533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Ers = 5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961671" y="4446740"/>
                <a:ext cx="1327857" cy="7211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800" b="1">
                    <a:solidFill>
                      <a:schemeClr val="accent2"/>
                    </a:solidFill>
                  </a:rPr>
                  <a:t>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8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𝐕𝐫</m:t>
                        </m:r>
                      </m:num>
                      <m:den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𝐓𝐫</m:t>
                        </m:r>
                      </m:den>
                    </m:f>
                  </m:oMath>
                </a14:m>
                <a:endParaRPr lang="en-US" sz="2800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671" y="4446740"/>
                <a:ext cx="1327857" cy="721159"/>
              </a:xfrm>
              <a:prstGeom prst="rect">
                <a:avLst/>
              </a:prstGeom>
              <a:blipFill rotWithShape="0">
                <a:blip r:embed="rId8"/>
                <a:stretch>
                  <a:fillRect b="-9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213349" y="535152"/>
            <a:ext cx="8717304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i="1"/>
              <a:t>Pred</a:t>
            </a:r>
            <a:r>
              <a:rPr lang="sr-Latn-CS" altLang="en-US" i="1"/>
              <a:t>uzeće “n” je u toku godine ostvarilo proizvodnju u vrednosti od 10.000.000 dinara.</a:t>
            </a:r>
          </a:p>
          <a:p>
            <a:pPr algn="just"/>
            <a:r>
              <a:rPr lang="sr-Latn-CS" altLang="en-US" i="1"/>
              <a:t>U istom periodu je ostvarilo ukupne troškove od 8.500.000 dinara (troškovi materijala 4.500.000 dinara, troškovi sredstava za rad 1.200.000 i troškovi radne snage 2.000.000)</a:t>
            </a:r>
          </a:p>
          <a:p>
            <a:pPr algn="just"/>
            <a:endParaRPr lang="sr-Latn-CS" altLang="en-US" i="1"/>
          </a:p>
          <a:p>
            <a:pPr algn="just"/>
            <a:r>
              <a:rPr lang="sr-Latn-CS" altLang="en-US" i="1"/>
              <a:t>Utvrditi ukupnu ekonomičnost preduzeća “n”.</a:t>
            </a:r>
            <a:endParaRPr lang="en-US" altLang="en-US" i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018294" y="4552345"/>
                <a:ext cx="1261426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10.000.000</m:t>
                        </m:r>
                      </m:num>
                      <m:den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8.500.000</m:t>
                        </m:r>
                      </m:den>
                    </m:f>
                    <m:r>
                      <a:rPr lang="sr-Latn-R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8294" y="4552345"/>
                <a:ext cx="1261426" cy="492443"/>
              </a:xfrm>
              <a:prstGeom prst="rect">
                <a:avLst/>
              </a:prstGeom>
              <a:blipFill rotWithShape="0">
                <a:blip r:embed="rId9"/>
                <a:stretch>
                  <a:fillRect l="-1932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602154" y="5585126"/>
            <a:ext cx="114886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E = 1,18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22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8" grpId="0" animBg="1"/>
      <p:bldP spid="9" grpId="0"/>
      <p:bldP spid="10" grpId="0" animBg="1"/>
      <p:bldP spid="11" grpId="0"/>
      <p:bldP spid="12" grpId="0" animBg="1"/>
      <p:bldP spid="13" grpId="0"/>
      <p:bldP spid="15" grpId="0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2613" y="8890"/>
            <a:ext cx="2318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58443" y="601639"/>
            <a:ext cx="722711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i="1"/>
              <a:t>Preduzeće “n” je u dve uzastopne godine imalo sledeće rezultate i ulaganja: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570755"/>
              </p:ext>
            </p:extLst>
          </p:nvPr>
        </p:nvGraphicFramePr>
        <p:xfrm>
          <a:off x="1524001" y="1234098"/>
          <a:ext cx="6096000" cy="16459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3322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2009.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2010.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322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Obim proizvodnje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1.000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900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322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Prodajna cena po komadu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60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70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322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Troškovi materijala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32.000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30.600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322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Troškovi sredstava za rad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1.100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1.200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322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Troškovi rada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22.000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22.000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43200" y="3251200"/>
            <a:ext cx="2849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/>
              <a:t>Vr</a:t>
            </a:r>
            <a:r>
              <a:rPr lang="sr-Latn-RS" sz="1000"/>
              <a:t>2009</a:t>
            </a:r>
            <a:r>
              <a:rPr lang="sr-Latn-RS"/>
              <a:t> = 1.000 </a:t>
            </a:r>
            <a:r>
              <a:rPr lang="sr-Latn-RS">
                <a:ea typeface="Cambria Math" panose="02040503050406030204" pitchFamily="18" charset="0"/>
              </a:rPr>
              <a:t>⋅ 60 = 60.000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743200" y="3651422"/>
            <a:ext cx="4446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u="sng"/>
              <a:t>Tr</a:t>
            </a:r>
            <a:r>
              <a:rPr lang="sr-Latn-RS" sz="1000" u="sng"/>
              <a:t>2009</a:t>
            </a:r>
            <a:r>
              <a:rPr lang="sr-Latn-RS" u="sng"/>
              <a:t> = 32.000 + 11.000 + 22.000 = 55.100</a:t>
            </a:r>
            <a:endParaRPr lang="en-US" u="sng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743200" y="4051644"/>
                <a:ext cx="2128636" cy="491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RS">
                    <a:solidFill>
                      <a:schemeClr val="tx1"/>
                    </a:solidFill>
                  </a:rPr>
                  <a:t>E</a:t>
                </a:r>
                <a:r>
                  <a:rPr lang="sr-Latn-RS" sz="1000">
                    <a:solidFill>
                      <a:schemeClr val="tx1"/>
                    </a:solidFill>
                  </a:rPr>
                  <a:t>2009</a:t>
                </a:r>
                <a:r>
                  <a:rPr lang="sr-Latn-RS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Vr</m:t>
                        </m:r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2009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Tr</m:t>
                        </m:r>
                        <m:r>
                          <a:rPr lang="sr-Latn-RS" b="0" i="0" baseline="-2500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2009</m:t>
                        </m:r>
                      </m:den>
                    </m:f>
                    <m:r>
                      <a:rPr lang="sr-Latn-R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R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>
                            <a:latin typeface="Cambria Math" panose="02040503050406030204" pitchFamily="18" charset="0"/>
                          </a:rPr>
                          <m:t>60.000</m:t>
                        </m:r>
                      </m:num>
                      <m:den>
                        <m:r>
                          <a:rPr lang="sr-Latn-RS">
                            <a:latin typeface="Cambria Math" panose="02040503050406030204" pitchFamily="18" charset="0"/>
                          </a:rPr>
                          <m:t>55.100</m:t>
                        </m:r>
                      </m:den>
                    </m:f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4051644"/>
                <a:ext cx="2128636" cy="491545"/>
              </a:xfrm>
              <a:prstGeom prst="rect">
                <a:avLst/>
              </a:prstGeom>
              <a:blipFill rotWithShape="0">
                <a:blip r:embed="rId2"/>
                <a:stretch>
                  <a:fillRect l="-2292" b="-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5518252" y="4112750"/>
            <a:ext cx="116570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sr-Latn-RS"/>
              <a:t>E</a:t>
            </a:r>
            <a:r>
              <a:rPr lang="sr-Latn-RS" sz="1000"/>
              <a:t>2009 </a:t>
            </a:r>
            <a:r>
              <a:rPr lang="sr-Latn-RS"/>
              <a:t>= 1,09</a:t>
            </a: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743200" y="5108132"/>
            <a:ext cx="2849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/>
              <a:t>Vr</a:t>
            </a:r>
            <a:r>
              <a:rPr lang="sr-Latn-RS" sz="1000"/>
              <a:t>2010</a:t>
            </a:r>
            <a:r>
              <a:rPr lang="sr-Latn-RS"/>
              <a:t> = 900 </a:t>
            </a:r>
            <a:r>
              <a:rPr lang="sr-Latn-RS">
                <a:ea typeface="Cambria Math" panose="02040503050406030204" pitchFamily="18" charset="0"/>
              </a:rPr>
              <a:t>⋅ 70 = 63.000</a:t>
            </a:r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743200" y="5508354"/>
            <a:ext cx="4446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u="sng"/>
              <a:t>Tr</a:t>
            </a:r>
            <a:r>
              <a:rPr lang="sr-Latn-RS" sz="1000" u="sng"/>
              <a:t>2010</a:t>
            </a:r>
            <a:r>
              <a:rPr lang="sr-Latn-RS" u="sng"/>
              <a:t> = 30.600 + 12.000 + 22.000 = 53.800</a:t>
            </a:r>
            <a:endParaRPr lang="en-US" u="sng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743200" y="5908576"/>
                <a:ext cx="2128636" cy="491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RS">
                    <a:solidFill>
                      <a:schemeClr val="tx1"/>
                    </a:solidFill>
                  </a:rPr>
                  <a:t>E</a:t>
                </a:r>
                <a:r>
                  <a:rPr lang="sr-Latn-RS" sz="1000">
                    <a:solidFill>
                      <a:schemeClr val="tx1"/>
                    </a:solidFill>
                  </a:rPr>
                  <a:t>2010</a:t>
                </a:r>
                <a:r>
                  <a:rPr lang="sr-Latn-RS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Vr</m:t>
                        </m:r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2010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Tr</m:t>
                        </m:r>
                        <m:r>
                          <a:rPr lang="sr-Latn-RS" b="0" i="0" baseline="-2500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2010</m:t>
                        </m:r>
                      </m:den>
                    </m:f>
                    <m:r>
                      <a:rPr lang="sr-Latn-R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R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sr-Latn-RS" b="0" i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sr-Latn-RS">
                            <a:latin typeface="Cambria Math" panose="02040503050406030204" pitchFamily="18" charset="0"/>
                          </a:rPr>
                          <m:t>.000</m:t>
                        </m:r>
                      </m:num>
                      <m:den>
                        <m:r>
                          <a:rPr lang="sr-Latn-RS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sr-Latn-RS" b="0" i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sr-Latn-RS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sr-Latn-RS" b="0" i="0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sr-Latn-RS">
                            <a:latin typeface="Cambria Math" panose="02040503050406030204" pitchFamily="18" charset="0"/>
                          </a:rPr>
                          <m:t>00</m:t>
                        </m:r>
                      </m:den>
                    </m:f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5908576"/>
                <a:ext cx="2128636" cy="491545"/>
              </a:xfrm>
              <a:prstGeom prst="rect">
                <a:avLst/>
              </a:prstGeom>
              <a:blipFill rotWithShape="0">
                <a:blip r:embed="rId3"/>
                <a:stretch>
                  <a:fillRect l="-2292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5518251" y="5969682"/>
            <a:ext cx="1165705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sr-Latn-RS"/>
              <a:t>E</a:t>
            </a:r>
            <a:r>
              <a:rPr lang="sr-Latn-RS" sz="1000"/>
              <a:t>2010 </a:t>
            </a:r>
            <a:r>
              <a:rPr lang="sr-Latn-RS"/>
              <a:t>= 1,17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99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  <p:bldP spid="13" grpId="0" animBg="1"/>
      <p:bldP spid="18" grpId="0"/>
      <p:bldP spid="19" grpId="0"/>
      <p:bldP spid="20" grpId="0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2613" y="8890"/>
            <a:ext cx="2318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8832" y="637068"/>
            <a:ext cx="8706338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i="1"/>
              <a:t>Preduzeće je u 2009. ostvarilo dobitak u iznosu od 300.000 dinara, uz angažovana sredstva od 900.000 dinara. U 2010. godini ostvarilo je dobitak u iznosu od 250.000 dinara, a vrednost angažovanih sredstava je bila 1.000.000 dinara. </a:t>
            </a:r>
          </a:p>
          <a:p>
            <a:pPr algn="just"/>
            <a:endParaRPr lang="sr-Latn-CS" altLang="en-US" i="1"/>
          </a:p>
          <a:p>
            <a:pPr algn="just"/>
            <a:r>
              <a:rPr lang="sr-Latn-CS" altLang="en-US" i="1"/>
              <a:t>Treba utvrditi nivo i dinamiku rentabilnosti.  </a:t>
            </a:r>
            <a:endParaRPr lang="en-US" altLang="en-US" i="1"/>
          </a:p>
        </p:txBody>
      </p:sp>
      <p:sp>
        <p:nvSpPr>
          <p:cNvPr id="4" name="TextBox 3"/>
          <p:cNvSpPr txBox="1"/>
          <p:nvPr/>
        </p:nvSpPr>
        <p:spPr>
          <a:xfrm>
            <a:off x="1387232" y="2602523"/>
            <a:ext cx="2250830" cy="92333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sr-Latn-RS"/>
              <a:t>2009.</a:t>
            </a:r>
          </a:p>
          <a:p>
            <a:r>
              <a:rPr lang="sr-Latn-RS"/>
              <a:t>Dobitak = 300.000 din</a:t>
            </a:r>
          </a:p>
          <a:p>
            <a:r>
              <a:rPr lang="sr-Latn-RS" u="sng"/>
              <a:t>Asr = 900.000 din</a:t>
            </a:r>
            <a:endParaRPr lang="en-US" u="sng"/>
          </a:p>
        </p:txBody>
      </p:sp>
      <p:sp>
        <p:nvSpPr>
          <p:cNvPr id="6" name="TextBox 5"/>
          <p:cNvSpPr txBox="1"/>
          <p:nvPr/>
        </p:nvSpPr>
        <p:spPr>
          <a:xfrm>
            <a:off x="5224584" y="2602523"/>
            <a:ext cx="2250830" cy="92333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sr-Latn-RS"/>
              <a:t>2010.</a:t>
            </a:r>
          </a:p>
          <a:p>
            <a:r>
              <a:rPr lang="sr-Latn-RS"/>
              <a:t>Dobitak = 250.000 din</a:t>
            </a:r>
          </a:p>
          <a:p>
            <a:r>
              <a:rPr lang="sr-Latn-RS" u="sng"/>
              <a:t>Asr = 1.000.000 din</a:t>
            </a:r>
            <a:endParaRPr lang="en-US" u="sng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344247" y="3856476"/>
                <a:ext cx="2336800" cy="4952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b="1">
                    <a:solidFill>
                      <a:schemeClr val="accent2"/>
                    </a:solidFill>
                  </a:rPr>
                  <a:t>R</a:t>
                </a:r>
                <a:r>
                  <a:rPr lang="sr-Latn-RS" sz="1000" b="1">
                    <a:solidFill>
                      <a:schemeClr val="accent2"/>
                    </a:solidFill>
                  </a:rPr>
                  <a:t>2009</a:t>
                </a:r>
                <a:r>
                  <a:rPr lang="sr-Latn-RS" b="1">
                    <a:solidFill>
                      <a:schemeClr val="accent2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𝐃𝐨𝐛𝐢𝐭𝐚𝐤</m:t>
                        </m:r>
                      </m:num>
                      <m:den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𝐀𝐬𝐫</m:t>
                        </m:r>
                      </m:den>
                    </m:f>
                    <m:r>
                      <a:rPr lang="sr-Latn-R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R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0" smtClean="0">
                            <a:latin typeface="Cambria Math" panose="02040503050406030204" pitchFamily="18" charset="0"/>
                          </a:rPr>
                          <m:t>300.000</m:t>
                        </m:r>
                      </m:num>
                      <m:den>
                        <m:r>
                          <a:rPr lang="sr-Latn-RS" b="0" i="0" smtClean="0">
                            <a:latin typeface="Cambria Math" panose="02040503050406030204" pitchFamily="18" charset="0"/>
                          </a:rPr>
                          <m:t>900.000</m:t>
                        </m:r>
                      </m:den>
                    </m:f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4247" y="3856476"/>
                <a:ext cx="2336800" cy="495264"/>
              </a:xfrm>
              <a:prstGeom prst="rect">
                <a:avLst/>
              </a:prstGeom>
              <a:blipFill rotWithShape="0">
                <a:blip r:embed="rId2"/>
                <a:stretch>
                  <a:fillRect l="-1828" b="-8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1911361" y="4682364"/>
            <a:ext cx="1202573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sr-Latn-RS"/>
              <a:t>R</a:t>
            </a:r>
            <a:r>
              <a:rPr lang="sr-Latn-RS" sz="1000"/>
              <a:t>2009</a:t>
            </a:r>
            <a:r>
              <a:rPr lang="sr-Latn-RS"/>
              <a:t> = 0,33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087815" y="3855643"/>
                <a:ext cx="2469661" cy="4970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b="1">
                    <a:solidFill>
                      <a:schemeClr val="accent2"/>
                    </a:solidFill>
                  </a:rPr>
                  <a:t>R</a:t>
                </a:r>
                <a:r>
                  <a:rPr lang="sr-Latn-RS" sz="1000" b="1">
                    <a:solidFill>
                      <a:schemeClr val="accent2"/>
                    </a:solidFill>
                  </a:rPr>
                  <a:t>2010</a:t>
                </a:r>
                <a:r>
                  <a:rPr lang="sr-Latn-RS" b="1">
                    <a:solidFill>
                      <a:schemeClr val="accent2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𝐃𝐨𝐛𝐢𝐭𝐚𝐤</m:t>
                        </m:r>
                      </m:num>
                      <m:den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𝐀𝐬𝐫</m:t>
                        </m:r>
                      </m:den>
                    </m:f>
                    <m:r>
                      <a:rPr lang="sr-Latn-R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R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0" smtClean="0">
                            <a:latin typeface="Cambria Math" panose="02040503050406030204" pitchFamily="18" charset="0"/>
                          </a:rPr>
                          <m:t>250.000</m:t>
                        </m:r>
                      </m:num>
                      <m:den>
                        <m:r>
                          <a:rPr lang="sr-Latn-RS" b="0" i="0" smtClean="0">
                            <a:latin typeface="Cambria Math" panose="02040503050406030204" pitchFamily="18" charset="0"/>
                          </a:rPr>
                          <m:t>1.000.000</m:t>
                        </m:r>
                      </m:den>
                    </m:f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7815" y="3855643"/>
                <a:ext cx="2469661" cy="497059"/>
              </a:xfrm>
              <a:prstGeom prst="rect">
                <a:avLst/>
              </a:prstGeom>
              <a:blipFill rotWithShape="0">
                <a:blip r:embed="rId3"/>
                <a:stretch>
                  <a:fillRect l="-1975" b="-73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5748712" y="4682364"/>
            <a:ext cx="1202573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sr-Latn-RS"/>
              <a:t>R</a:t>
            </a:r>
            <a:r>
              <a:rPr lang="sr-Latn-RS" sz="1000"/>
              <a:t>2010</a:t>
            </a:r>
            <a:r>
              <a:rPr lang="sr-Latn-RS"/>
              <a:t> = 0,25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584183" y="5652897"/>
                <a:ext cx="2378586" cy="5125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RS" b="1">
                    <a:solidFill>
                      <a:schemeClr val="accent2"/>
                    </a:solidFill>
                  </a:rPr>
                  <a:t>Ir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b="1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</m:t>
                        </m:r>
                        <m:r>
                          <a:rPr lang="sr-Latn-RS" b="1" i="0" baseline="-2500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  <m:r>
                          <a:rPr lang="sr-Latn-RS" b="1" i="1" baseline="-2500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</m:t>
                        </m:r>
                        <m:r>
                          <a:rPr lang="sr-Latn-RS" b="1" i="0" baseline="-2500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𝟐𝟎𝟎𝟗</m:t>
                        </m:r>
                      </m:den>
                    </m:f>
                    <m:r>
                      <a:rPr lang="sr-Latn-R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R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0,25</m:t>
                        </m:r>
                      </m:num>
                      <m:den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0,33</m:t>
                        </m:r>
                      </m:den>
                    </m:f>
                    <m:r>
                      <a:rPr lang="sr-Latn-RS" b="0" i="1" baseline="-25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Latn-RS"/>
                  <a:t> </a:t>
                </a:r>
                <a:r>
                  <a:rPr lang="sr-Latn-RS">
                    <a:latin typeface="Cambria Math" panose="02040503050406030204" pitchFamily="18" charset="0"/>
                    <a:ea typeface="Cambria Math" panose="02040503050406030204" pitchFamily="18" charset="0"/>
                  </a:rPr>
                  <a:t>⋅ 100%</a:t>
                </a:r>
                <a:endParaRPr lang="en-US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4183" y="5652897"/>
                <a:ext cx="2378586" cy="512513"/>
              </a:xfrm>
              <a:prstGeom prst="rect">
                <a:avLst/>
              </a:prstGeom>
              <a:blipFill rotWithShape="0">
                <a:blip r:embed="rId4"/>
                <a:stretch>
                  <a:fillRect l="-2308" r="-513" b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/>
          <p:cNvGrpSpPr/>
          <p:nvPr/>
        </p:nvGrpSpPr>
        <p:grpSpPr>
          <a:xfrm>
            <a:off x="5224584" y="5724487"/>
            <a:ext cx="3176955" cy="369332"/>
            <a:chOff x="5224584" y="5724487"/>
            <a:chExt cx="3176955" cy="369332"/>
          </a:xfrm>
        </p:grpSpPr>
        <p:sp>
          <p:nvSpPr>
            <p:cNvPr id="12" name="TextBox 11"/>
            <p:cNvSpPr txBox="1"/>
            <p:nvPr/>
          </p:nvSpPr>
          <p:spPr>
            <a:xfrm>
              <a:off x="5224584" y="5724487"/>
              <a:ext cx="1336430" cy="3693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Ir = 75,76%</a:t>
              </a:r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6666523" y="5886294"/>
              <a:ext cx="492369" cy="45719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158893" y="5724487"/>
              <a:ext cx="1242646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smanjenje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03490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/>
      <p:bldP spid="8" grpId="0" animBg="1"/>
      <p:bldP spid="9" grpId="0"/>
      <p:bldP spid="10" grpId="0" animBg="1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2613" y="8890"/>
            <a:ext cx="2318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7509" y="839375"/>
            <a:ext cx="74089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i="1"/>
              <a:t>Utvrditi nivo i dinamiku rentabilnosti preduzeća ako su poznati sledeći podaci: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060289"/>
              </p:ext>
            </p:extLst>
          </p:nvPr>
        </p:nvGraphicFramePr>
        <p:xfrm>
          <a:off x="1383325" y="2148499"/>
          <a:ext cx="4446955" cy="93989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4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7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16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37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1338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Period</a:t>
                      </a:r>
                      <a:endParaRPr lang="en-US" sz="1200" dirty="0"/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Bruto dobit</a:t>
                      </a:r>
                      <a:endParaRPr lang="en-US" sz="1200" dirty="0"/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Neto</a:t>
                      </a:r>
                      <a:r>
                        <a:rPr lang="sr-Latn-CS" sz="1200" baseline="0" dirty="0"/>
                        <a:t> dobit</a:t>
                      </a:r>
                      <a:endParaRPr lang="en-US" sz="1200" dirty="0"/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Angažovana sredstva</a:t>
                      </a:r>
                      <a:endParaRPr lang="en-US" sz="1200" dirty="0"/>
                    </a:p>
                  </a:txBody>
                  <a:tcPr marT="45699" marB="4569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I</a:t>
                      </a:r>
                      <a:endParaRPr lang="en-US" sz="1200" dirty="0"/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20.000</a:t>
                      </a:r>
                      <a:endParaRPr lang="en-US" sz="1200" dirty="0"/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14.000</a:t>
                      </a:r>
                      <a:endParaRPr lang="en-US" sz="1200" dirty="0"/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25.000</a:t>
                      </a:r>
                      <a:endParaRPr lang="en-US" sz="1200" dirty="0"/>
                    </a:p>
                  </a:txBody>
                  <a:tcPr marT="45699" marB="4569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728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II</a:t>
                      </a:r>
                      <a:endParaRPr lang="en-US" sz="1200" dirty="0"/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26.000</a:t>
                      </a:r>
                      <a:endParaRPr lang="en-US" sz="1200" dirty="0"/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20.000</a:t>
                      </a:r>
                      <a:endParaRPr lang="en-US" sz="1200" dirty="0"/>
                    </a:p>
                  </a:txBody>
                  <a:tcPr marT="45699" marB="456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40.000</a:t>
                      </a:r>
                      <a:endParaRPr lang="en-US" sz="1200" dirty="0"/>
                    </a:p>
                  </a:txBody>
                  <a:tcPr marT="45699" marB="4569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202877"/>
              </p:ext>
            </p:extLst>
          </p:nvPr>
        </p:nvGraphicFramePr>
        <p:xfrm>
          <a:off x="5853723" y="2147667"/>
          <a:ext cx="1906955" cy="93941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60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6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770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R</a:t>
                      </a:r>
                      <a:r>
                        <a:rPr lang="sr-Latn-RS" sz="1200" baseline="-25000"/>
                        <a:t>BD</a:t>
                      </a:r>
                      <a:endParaRPr lang="en-US" sz="1200" baseline="-25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R</a:t>
                      </a:r>
                      <a:r>
                        <a:rPr lang="sr-Latn-RS" sz="1200" baseline="-25000"/>
                        <a:t>ND</a:t>
                      </a:r>
                      <a:endParaRPr lang="en-US" sz="1200" baseline="-25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539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0,8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0,56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311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0,65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0,50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146522" y="4468841"/>
                <a:ext cx="1649045" cy="7211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800" b="1">
                    <a:solidFill>
                      <a:schemeClr val="accent2"/>
                    </a:solidFill>
                  </a:rPr>
                  <a:t>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8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𝐃𝐨𝐛𝐢𝐭</m:t>
                        </m:r>
                      </m:num>
                      <m:den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𝐀𝐬𝐫</m:t>
                        </m:r>
                      </m:den>
                    </m:f>
                  </m:oMath>
                </a14:m>
                <a:endParaRPr lang="en-US" sz="280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6522" y="4468841"/>
                <a:ext cx="1649045" cy="721159"/>
              </a:xfrm>
              <a:prstGeom prst="rect">
                <a:avLst/>
              </a:prstGeom>
              <a:blipFill rotWithShape="0">
                <a:blip r:embed="rId2"/>
                <a:stretch>
                  <a:fillRect b="-110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208987"/>
              </p:ext>
            </p:extLst>
          </p:nvPr>
        </p:nvGraphicFramePr>
        <p:xfrm>
          <a:off x="4767384" y="3194538"/>
          <a:ext cx="2985477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94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34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RS"/>
                        <a:t>Ir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/>
                        <a:t>81,25%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/>
                        <a:t>89,29%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500684" y="4468841"/>
                <a:ext cx="2595686" cy="710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800" b="1">
                    <a:solidFill>
                      <a:schemeClr val="accent2"/>
                    </a:solidFill>
                  </a:rPr>
                  <a:t>Ir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8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</m:t>
                        </m:r>
                        <m:r>
                          <a:rPr lang="sr-Latn-RS" sz="2800" b="1" i="0" baseline="-2500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𝐈𝐈</m:t>
                        </m:r>
                      </m:num>
                      <m:den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</m:t>
                        </m:r>
                        <m:r>
                          <a:rPr lang="sr-Latn-RS" sz="2800" b="1" i="0" baseline="-2500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𝐈</m:t>
                        </m:r>
                      </m:den>
                    </m:f>
                    <m:r>
                      <a:rPr lang="sr-Latn-RS" sz="28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RS" sz="28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sr-Latn-RS" sz="28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𝟏𝟎𝟎</m:t>
                    </m:r>
                    <m:r>
                      <a:rPr lang="sr-Latn-RS" sz="28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endParaRPr lang="en-US" sz="2800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0684" y="4468841"/>
                <a:ext cx="2595686" cy="710579"/>
              </a:xfrm>
              <a:prstGeom prst="rect">
                <a:avLst/>
              </a:prstGeom>
              <a:blipFill rotWithShape="0">
                <a:blip r:embed="rId3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983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2613" y="8890"/>
            <a:ext cx="2318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1" y="604574"/>
            <a:ext cx="609600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i="1"/>
              <a:t>U preduzeću Z je ostvareno sledeće kretanje nivoa rentabilnosti: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370823"/>
              </p:ext>
            </p:extLst>
          </p:nvPr>
        </p:nvGraphicFramePr>
        <p:xfrm>
          <a:off x="2384303" y="2006844"/>
          <a:ext cx="2250220" cy="21031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25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5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963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Vremenski</a:t>
                      </a:r>
                      <a:r>
                        <a:rPr lang="sr-Latn-CS" sz="1200" baseline="0" dirty="0"/>
                        <a:t> period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Ostvareni nivo rentabilnosti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181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I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0,12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181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II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0,18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181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III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0,24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8181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IV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0,20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8181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V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0,18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181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VI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0,10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264139" y="1261404"/>
            <a:ext cx="661572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i="1"/>
              <a:t>Izračunati dinamiku rentabilnosti pomoću baznih i lančanih indeksa.</a:t>
            </a:r>
            <a:endParaRPr lang="en-US" i="1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340664"/>
              </p:ext>
            </p:extLst>
          </p:nvPr>
        </p:nvGraphicFramePr>
        <p:xfrm>
          <a:off x="4678119" y="2002936"/>
          <a:ext cx="2250220" cy="211270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25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5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6726">
                <a:tc>
                  <a:txBody>
                    <a:bodyPr/>
                    <a:lstStyle/>
                    <a:p>
                      <a:pPr algn="ctr"/>
                      <a:r>
                        <a:rPr lang="sr-Latn-CS" sz="1200"/>
                        <a:t>Ir bazni</a:t>
                      </a:r>
                      <a:endParaRPr lang="en-US" sz="1200" dirty="0"/>
                    </a:p>
                  </a:txBody>
                  <a:tcPr marT="45725" marB="457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/>
                        <a:t>Ir lančani</a:t>
                      </a:r>
                      <a:endParaRPr lang="en-US" sz="1200" dirty="0"/>
                    </a:p>
                  </a:txBody>
                  <a:tcPr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181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100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181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150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150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181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200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133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8181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167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83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8181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150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90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181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83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56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000868" y="4818976"/>
                <a:ext cx="3103686" cy="712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800" b="1">
                    <a:solidFill>
                      <a:schemeClr val="accent2"/>
                    </a:solidFill>
                  </a:rPr>
                  <a:t>Irl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8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𝐑𝐭</m:t>
                        </m:r>
                      </m:num>
                      <m:den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𝐑𝐭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a:rPr lang="sr-Latn-RS" sz="28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RS" sz="28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sr-Latn-RS" sz="28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𝟏𝟎𝟎</m:t>
                    </m:r>
                    <m:r>
                      <a:rPr lang="sr-Latn-RS" sz="28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endParaRPr lang="en-US" sz="2800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0868" y="4818976"/>
                <a:ext cx="3103686" cy="712631"/>
              </a:xfrm>
              <a:prstGeom prst="rect">
                <a:avLst/>
              </a:prstGeom>
              <a:blipFill rotWithShape="0">
                <a:blip r:embed="rId2"/>
                <a:stretch>
                  <a:fillRect b="-1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93882" y="4820534"/>
                <a:ext cx="3103686" cy="712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800" b="1">
                    <a:solidFill>
                      <a:schemeClr val="accent2"/>
                    </a:solidFill>
                  </a:rPr>
                  <a:t>Irb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8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𝐑𝐭</m:t>
                        </m:r>
                      </m:num>
                      <m:den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𝐑𝐨</m:t>
                        </m:r>
                      </m:den>
                    </m:f>
                    <m:r>
                      <a:rPr lang="sr-Latn-RS" sz="28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RS" sz="28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sr-Latn-RS" sz="28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𝟏𝟎𝟎</m:t>
                    </m:r>
                    <m:r>
                      <a:rPr lang="sr-Latn-RS" sz="28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endParaRPr lang="en-US" sz="2800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882" y="4820534"/>
                <a:ext cx="3103686" cy="712631"/>
              </a:xfrm>
              <a:prstGeom prst="rect">
                <a:avLst/>
              </a:prstGeom>
              <a:blipFill rotWithShape="0">
                <a:blip r:embed="rId3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2098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2613" y="8890"/>
            <a:ext cx="2318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79247" y="683066"/>
            <a:ext cx="5185508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i="1"/>
              <a:t>Preduzeće K ima sledeće kretanje poslovne aktivnosti: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902754"/>
              </p:ext>
            </p:extLst>
          </p:nvPr>
        </p:nvGraphicFramePr>
        <p:xfrm>
          <a:off x="184883" y="2706547"/>
          <a:ext cx="3261702" cy="19533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780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4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34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1269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Vremenski period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Dobitak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Porez na dobitak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Angažovana</a:t>
                      </a:r>
                      <a:r>
                        <a:rPr lang="sr-Latn-CS" sz="1200" baseline="0" dirty="0"/>
                        <a:t> sredstva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2006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126.000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14.000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720.000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2007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144.000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17.500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680.000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2008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148.000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18.000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690.000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2009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176.000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22.000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740.000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2010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185.000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23.000</a:t>
                      </a:r>
                      <a:endParaRPr lang="en-US" sz="12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770.000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288562" y="1203354"/>
            <a:ext cx="6566878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sr-Latn-CS" i="1"/>
              <a:t>Izračunati indeks rentabilnosti pomoću baznih i lančanih indeksa i to:</a:t>
            </a:r>
          </a:p>
          <a:p>
            <a:pPr algn="just">
              <a:defRPr/>
            </a:pPr>
            <a:endParaRPr lang="sr-Latn-CS" i="1"/>
          </a:p>
          <a:p>
            <a:pPr marL="539750" indent="-457200" algn="just">
              <a:buFont typeface="Wingdings 2" panose="05020102010507070707" pitchFamily="18" charset="2"/>
              <a:buAutoNum type="arabicParenR"/>
              <a:defRPr/>
            </a:pPr>
            <a:r>
              <a:rPr lang="sr-Latn-CS" i="1"/>
              <a:t>Na osnovu dobitka</a:t>
            </a:r>
          </a:p>
          <a:p>
            <a:pPr marL="539750" indent="-457200" algn="just">
              <a:buFont typeface="Wingdings 2" panose="05020102010507070707" pitchFamily="18" charset="2"/>
              <a:buAutoNum type="arabicParenR"/>
              <a:defRPr/>
            </a:pPr>
            <a:r>
              <a:rPr lang="sr-Latn-CS" i="1"/>
              <a:t>Na osnovu neto dobitka </a:t>
            </a:r>
            <a:endParaRPr lang="en-US" i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344523"/>
              </p:ext>
            </p:extLst>
          </p:nvPr>
        </p:nvGraphicFramePr>
        <p:xfrm>
          <a:off x="3452974" y="2706547"/>
          <a:ext cx="953477" cy="19533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53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1269">
                <a:tc>
                  <a:txBody>
                    <a:bodyPr/>
                    <a:lstStyle/>
                    <a:p>
                      <a:pPr algn="ctr"/>
                      <a:r>
                        <a:rPr lang="sr-Latn-CS" sz="1200"/>
                        <a:t>Neto dobitak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112.000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126.500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130.000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154.000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162.000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0676" y="4955381"/>
            <a:ext cx="3131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b="1">
                <a:solidFill>
                  <a:schemeClr val="accent2"/>
                </a:solidFill>
              </a:rPr>
              <a:t>NetoDobitak = Dobitak - Porez</a:t>
            </a:r>
            <a:endParaRPr lang="en-US" b="1">
              <a:solidFill>
                <a:schemeClr val="accent2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869807"/>
              </p:ext>
            </p:extLst>
          </p:nvPr>
        </p:nvGraphicFramePr>
        <p:xfrm>
          <a:off x="4412840" y="2706547"/>
          <a:ext cx="621811" cy="19533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1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1269">
                <a:tc>
                  <a:txBody>
                    <a:bodyPr/>
                    <a:lstStyle/>
                    <a:p>
                      <a:pPr algn="ctr"/>
                      <a:r>
                        <a:rPr lang="sr-Latn-CS" sz="1800" dirty="0"/>
                        <a:t>R</a:t>
                      </a:r>
                      <a:r>
                        <a:rPr lang="sr-Latn-CS" sz="1800" baseline="-25000" dirty="0"/>
                        <a:t>D</a:t>
                      </a:r>
                      <a:endParaRPr lang="en-US" sz="1800" baseline="-250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/>
                        <a:t>0,18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0,21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0,21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0,24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0,24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043856"/>
              </p:ext>
            </p:extLst>
          </p:nvPr>
        </p:nvGraphicFramePr>
        <p:xfrm>
          <a:off x="5041040" y="2706547"/>
          <a:ext cx="668704" cy="19533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8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1269">
                <a:tc>
                  <a:txBody>
                    <a:bodyPr/>
                    <a:lstStyle/>
                    <a:p>
                      <a:pPr algn="ctr"/>
                      <a:r>
                        <a:rPr lang="sr-Latn-CS" sz="1800" dirty="0"/>
                        <a:t>R</a:t>
                      </a:r>
                      <a:r>
                        <a:rPr lang="sr-Latn-CS" sz="1800" baseline="-25000" dirty="0"/>
                        <a:t>ND</a:t>
                      </a:r>
                      <a:endParaRPr lang="en-US" sz="1800" baseline="-250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/>
                        <a:t>0,16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0,19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0,19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0,21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0,21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836914"/>
              </p:ext>
            </p:extLst>
          </p:nvPr>
        </p:nvGraphicFramePr>
        <p:xfrm>
          <a:off x="5716133" y="2706547"/>
          <a:ext cx="621811" cy="19533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1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1269">
                <a:tc>
                  <a:txBody>
                    <a:bodyPr/>
                    <a:lstStyle/>
                    <a:p>
                      <a:pPr algn="ctr"/>
                      <a:r>
                        <a:rPr lang="sr-Latn-CS" sz="1800" baseline="0" dirty="0" err="1"/>
                        <a:t>Ir</a:t>
                      </a:r>
                      <a:r>
                        <a:rPr lang="sr-Latn-CS" sz="1800" baseline="-25000" dirty="0" err="1"/>
                        <a:t>Db</a:t>
                      </a:r>
                      <a:endParaRPr lang="en-US" sz="1800" baseline="-250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/>
                        <a:t>100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/>
                        <a:t>117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117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133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133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665896"/>
              </p:ext>
            </p:extLst>
          </p:nvPr>
        </p:nvGraphicFramePr>
        <p:xfrm>
          <a:off x="6344333" y="2706547"/>
          <a:ext cx="678961" cy="19533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789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1269">
                <a:tc>
                  <a:txBody>
                    <a:bodyPr/>
                    <a:lstStyle/>
                    <a:p>
                      <a:pPr algn="ctr"/>
                      <a:r>
                        <a:rPr lang="sr-Latn-CS" sz="1800" baseline="0"/>
                        <a:t>Ir</a:t>
                      </a:r>
                      <a:r>
                        <a:rPr lang="sr-Latn-CS" sz="1800" baseline="-25000"/>
                        <a:t>Dl</a:t>
                      </a:r>
                      <a:endParaRPr lang="en-US" sz="1800" baseline="-250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117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114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889657"/>
              </p:ext>
            </p:extLst>
          </p:nvPr>
        </p:nvGraphicFramePr>
        <p:xfrm>
          <a:off x="7029683" y="2706547"/>
          <a:ext cx="621811" cy="19533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1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1269">
                <a:tc>
                  <a:txBody>
                    <a:bodyPr/>
                    <a:lstStyle/>
                    <a:p>
                      <a:pPr algn="ctr"/>
                      <a:r>
                        <a:rPr lang="sr-Latn-CS" sz="1800" baseline="0"/>
                        <a:t>Ir</a:t>
                      </a:r>
                      <a:r>
                        <a:rPr lang="sr-Latn-CS" sz="1800" baseline="-25000"/>
                        <a:t>NDb</a:t>
                      </a:r>
                      <a:endParaRPr lang="en-US" sz="1800" baseline="-250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119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119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131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131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091500"/>
              </p:ext>
            </p:extLst>
          </p:nvPr>
        </p:nvGraphicFramePr>
        <p:xfrm>
          <a:off x="7657881" y="2706547"/>
          <a:ext cx="621811" cy="19533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1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1269">
                <a:tc>
                  <a:txBody>
                    <a:bodyPr/>
                    <a:lstStyle/>
                    <a:p>
                      <a:pPr algn="ctr"/>
                      <a:r>
                        <a:rPr lang="sr-Latn-CS" sz="1800" baseline="0"/>
                        <a:t>Ir</a:t>
                      </a:r>
                      <a:r>
                        <a:rPr lang="sr-Latn-CS" sz="1800" baseline="-25000"/>
                        <a:t>NDl</a:t>
                      </a:r>
                      <a:endParaRPr lang="en-US" sz="1800" baseline="-250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119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111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1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844793" y="4869236"/>
                <a:ext cx="1649045" cy="5416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000" b="1">
                    <a:solidFill>
                      <a:schemeClr val="accent2"/>
                    </a:solidFill>
                  </a:rPr>
                  <a:t>R</a:t>
                </a:r>
                <a:r>
                  <a:rPr lang="sr-Latn-RS" sz="2000" b="1" baseline="-25000">
                    <a:solidFill>
                      <a:schemeClr val="accent2"/>
                    </a:solidFill>
                  </a:rPr>
                  <a:t>D</a:t>
                </a:r>
                <a:r>
                  <a:rPr lang="sr-Latn-RS" sz="2000" b="1">
                    <a:solidFill>
                      <a:schemeClr val="accent2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0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𝐃𝐨𝐛𝐢𝐭</m:t>
                        </m:r>
                      </m:num>
                      <m:den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𝐀𝐬𝐫</m:t>
                        </m:r>
                      </m:den>
                    </m:f>
                  </m:oMath>
                </a14:m>
                <a:endParaRPr lang="en-US" sz="200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4793" y="4869236"/>
                <a:ext cx="1649045" cy="541623"/>
              </a:xfrm>
              <a:prstGeom prst="rect">
                <a:avLst/>
              </a:prstGeom>
              <a:blipFill rotWithShape="0">
                <a:blip r:embed="rId2"/>
                <a:stretch>
                  <a:fillRect b="-7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066695" y="4869236"/>
                <a:ext cx="2530230" cy="5416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000" b="1">
                    <a:solidFill>
                      <a:schemeClr val="accent2"/>
                    </a:solidFill>
                  </a:rPr>
                  <a:t>R</a:t>
                </a:r>
                <a:r>
                  <a:rPr lang="sr-Latn-RS" sz="2000" b="1" baseline="-25000">
                    <a:solidFill>
                      <a:schemeClr val="accent2"/>
                    </a:solidFill>
                  </a:rPr>
                  <a:t>ND</a:t>
                </a:r>
                <a:r>
                  <a:rPr lang="sr-Latn-RS" sz="2000" b="1">
                    <a:solidFill>
                      <a:schemeClr val="accent2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0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𝐍𝐞𝐭𝐨𝐃𝐨𝐛𝐢𝐭</m:t>
                        </m:r>
                      </m:num>
                      <m:den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𝐀𝐬𝐫</m:t>
                        </m:r>
                      </m:den>
                    </m:f>
                  </m:oMath>
                </a14:m>
                <a:endParaRPr lang="en-US" sz="200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6695" y="4869236"/>
                <a:ext cx="2530230" cy="541623"/>
              </a:xfrm>
              <a:prstGeom prst="rect">
                <a:avLst/>
              </a:prstGeom>
              <a:blipFill rotWithShape="0">
                <a:blip r:embed="rId3"/>
                <a:stretch>
                  <a:fillRect b="-7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828929" y="5769335"/>
                <a:ext cx="3103686" cy="5354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000" b="1">
                    <a:solidFill>
                      <a:schemeClr val="accent2"/>
                    </a:solidFill>
                  </a:rPr>
                  <a:t>Irl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0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𝐑𝐭</m:t>
                        </m:r>
                      </m:num>
                      <m:den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𝐑𝐭</m:t>
                        </m:r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a:rPr lang="sr-Latn-RS" sz="20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RS" sz="20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sr-Latn-RS" sz="20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𝟏𝟎𝟎</m:t>
                    </m:r>
                    <m:r>
                      <a:rPr lang="sr-Latn-RS" sz="20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endParaRPr lang="en-US" sz="2000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8929" y="5769335"/>
                <a:ext cx="3103686" cy="535468"/>
              </a:xfrm>
              <a:prstGeom prst="rect">
                <a:avLst/>
              </a:prstGeom>
              <a:blipFill rotWithShape="0">
                <a:blip r:embed="rId4"/>
                <a:stretch>
                  <a:fillRect b="-7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886066" y="5769335"/>
                <a:ext cx="3103686" cy="5354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000" b="1">
                    <a:solidFill>
                      <a:schemeClr val="accent2"/>
                    </a:solidFill>
                  </a:rPr>
                  <a:t>Irb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0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𝐑𝐭</m:t>
                        </m:r>
                      </m:num>
                      <m:den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𝐑𝐨</m:t>
                        </m:r>
                      </m:den>
                    </m:f>
                    <m:r>
                      <a:rPr lang="sr-Latn-RS" sz="20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RS" sz="20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sr-Latn-RS" sz="20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𝟏𝟎𝟎</m:t>
                    </m:r>
                    <m:r>
                      <a:rPr lang="sr-Latn-RS" sz="20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endParaRPr lang="en-US" sz="2000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066" y="5769335"/>
                <a:ext cx="3103686" cy="535468"/>
              </a:xfrm>
              <a:prstGeom prst="rect">
                <a:avLst/>
              </a:prstGeom>
              <a:blipFill rotWithShape="0">
                <a:blip r:embed="rId5"/>
                <a:stretch>
                  <a:fillRect b="-7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195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15" grpId="0"/>
      <p:bldP spid="16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3984" y="8890"/>
            <a:ext cx="21360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1042" y="724626"/>
            <a:ext cx="5549574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sz="1600" i="1"/>
              <a:t>Cementara “K” je ostvarila sledeću proizvodnju cementa: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936615"/>
              </p:ext>
            </p:extLst>
          </p:nvPr>
        </p:nvGraphicFramePr>
        <p:xfrm>
          <a:off x="6647989" y="240298"/>
          <a:ext cx="1747308" cy="8228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73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3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7650">
                <a:tc>
                  <a:txBody>
                    <a:bodyPr/>
                    <a:lstStyle/>
                    <a:p>
                      <a:r>
                        <a:rPr lang="sr-Latn-CS" sz="1200" b="0" dirty="0">
                          <a:solidFill>
                            <a:schemeClr val="tx1"/>
                          </a:solidFill>
                        </a:rPr>
                        <a:t>C-250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solidFill>
                      <a:srgbClr val="FCEC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sz="1200" b="0" dirty="0">
                          <a:solidFill>
                            <a:schemeClr val="tx1"/>
                          </a:solidFill>
                        </a:rPr>
                        <a:t>2.500 tona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solidFill>
                      <a:srgbClr val="FC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r>
                        <a:rPr lang="sr-Latn-CS" sz="1200" dirty="0"/>
                        <a:t>C-350</a:t>
                      </a:r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sr-Latn-CS" sz="1200" dirty="0"/>
                        <a:t>4.500 tona</a:t>
                      </a:r>
                      <a:endParaRPr lang="en-US" sz="1200" dirty="0"/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r>
                        <a:rPr lang="sr-Latn-CS" sz="1200" dirty="0"/>
                        <a:t>C-450</a:t>
                      </a:r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sr-Latn-CS" sz="1200" dirty="0"/>
                        <a:t>6.000 tona</a:t>
                      </a:r>
                      <a:endParaRPr lang="en-US" sz="1200" dirty="0"/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51042" y="1354314"/>
            <a:ext cx="5549574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sz="1600" i="1"/>
              <a:t>Normirano radno vreme po jednoj toni iznosi: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228066"/>
              </p:ext>
            </p:extLst>
          </p:nvPr>
        </p:nvGraphicFramePr>
        <p:xfrm>
          <a:off x="6633387" y="1354314"/>
          <a:ext cx="1747308" cy="86148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73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3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7161">
                <a:tc>
                  <a:txBody>
                    <a:bodyPr/>
                    <a:lstStyle/>
                    <a:p>
                      <a:r>
                        <a:rPr lang="sr-Latn-CS" sz="1200" b="0" dirty="0">
                          <a:solidFill>
                            <a:schemeClr val="tx1"/>
                          </a:solidFill>
                        </a:rPr>
                        <a:t>C-250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solidFill>
                      <a:srgbClr val="FCEC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Latn-CS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sr-Latn-CS" sz="1200" b="0" baseline="0" dirty="0">
                          <a:solidFill>
                            <a:schemeClr val="tx1"/>
                          </a:solidFill>
                        </a:rPr>
                        <a:t> časa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solidFill>
                      <a:srgbClr val="FC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161">
                <a:tc>
                  <a:txBody>
                    <a:bodyPr/>
                    <a:lstStyle/>
                    <a:p>
                      <a:r>
                        <a:rPr lang="sr-Latn-CS" sz="1200" dirty="0"/>
                        <a:t>C-350</a:t>
                      </a:r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sr-Latn-CS" sz="1200" dirty="0"/>
                        <a:t>6</a:t>
                      </a:r>
                      <a:r>
                        <a:rPr lang="sr-Latn-CS" sz="1200" baseline="0" dirty="0"/>
                        <a:t> časova</a:t>
                      </a:r>
                      <a:endParaRPr lang="en-US" sz="1200" dirty="0"/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161">
                <a:tc>
                  <a:txBody>
                    <a:bodyPr/>
                    <a:lstStyle/>
                    <a:p>
                      <a:r>
                        <a:rPr lang="sr-Latn-CS" sz="1200" dirty="0"/>
                        <a:t>C-450</a:t>
                      </a:r>
                      <a:endParaRPr lang="en-US" sz="1200" dirty="0"/>
                    </a:p>
                  </a:txBody>
                  <a:tcPr marT="45707" marB="45707"/>
                </a:tc>
                <a:tc>
                  <a:txBody>
                    <a:bodyPr/>
                    <a:lstStyle/>
                    <a:p>
                      <a:r>
                        <a:rPr lang="sr-Latn-CS" sz="1200" dirty="0"/>
                        <a:t>4 časa</a:t>
                      </a:r>
                      <a:endParaRPr lang="en-US" sz="1200" dirty="0"/>
                    </a:p>
                  </a:txBody>
                  <a:tcPr marT="45707" marB="4570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51042" y="1984003"/>
            <a:ext cx="5549574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sz="1600" i="1"/>
              <a:t>Uslovni proizvod cementare je C-450.</a:t>
            </a:r>
          </a:p>
          <a:p>
            <a:pPr algn="just"/>
            <a:r>
              <a:rPr lang="sr-Latn-CS" altLang="en-US" sz="1600" i="1"/>
              <a:t>Izračunati produktivnost primenom naturalno-uslovnog metoda. </a:t>
            </a:r>
            <a:endParaRPr lang="en-US" altLang="en-US" sz="1600" i="1"/>
          </a:p>
        </p:txBody>
      </p:sp>
      <p:sp>
        <p:nvSpPr>
          <p:cNvPr id="11" name="TextBox 10"/>
          <p:cNvSpPr txBox="1"/>
          <p:nvPr/>
        </p:nvSpPr>
        <p:spPr>
          <a:xfrm>
            <a:off x="4007729" y="3109283"/>
            <a:ext cx="1234832" cy="5486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 sz="1200"/>
              <a:t>Koeficijent ekvivalencije</a:t>
            </a:r>
            <a:endParaRPr lang="en-US" sz="1200"/>
          </a:p>
        </p:txBody>
      </p:sp>
      <p:sp>
        <p:nvSpPr>
          <p:cNvPr id="12" name="TextBox 11"/>
          <p:cNvSpPr txBox="1"/>
          <p:nvPr/>
        </p:nvSpPr>
        <p:spPr>
          <a:xfrm>
            <a:off x="5242561" y="3109283"/>
            <a:ext cx="1266091" cy="5486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 sz="1200"/>
              <a:t>Uslovna proizvodnja</a:t>
            </a:r>
            <a:endParaRPr lang="en-US" sz="1200"/>
          </a:p>
        </p:txBody>
      </p:sp>
      <p:sp>
        <p:nvSpPr>
          <p:cNvPr id="13" name="TextBox 12"/>
          <p:cNvSpPr txBox="1"/>
          <p:nvPr/>
        </p:nvSpPr>
        <p:spPr>
          <a:xfrm>
            <a:off x="6508652" y="3109283"/>
            <a:ext cx="1375508" cy="5486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 sz="1200"/>
              <a:t>Stvarno utrošeno vreme</a:t>
            </a:r>
            <a:endParaRPr lang="en-US" sz="1200"/>
          </a:p>
        </p:txBody>
      </p:sp>
      <p:sp>
        <p:nvSpPr>
          <p:cNvPr id="18" name="TextBox 17"/>
          <p:cNvSpPr txBox="1"/>
          <p:nvPr/>
        </p:nvSpPr>
        <p:spPr>
          <a:xfrm>
            <a:off x="1021594" y="5144823"/>
            <a:ext cx="875973" cy="3657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 sz="1400"/>
              <a:t>Ukupno:</a:t>
            </a:r>
            <a:endParaRPr lang="en-US" sz="1400"/>
          </a:p>
        </p:txBody>
      </p:sp>
      <p:grpSp>
        <p:nvGrpSpPr>
          <p:cNvPr id="44" name="Group 43"/>
          <p:cNvGrpSpPr/>
          <p:nvPr/>
        </p:nvGrpSpPr>
        <p:grpSpPr>
          <a:xfrm>
            <a:off x="1021594" y="3109283"/>
            <a:ext cx="2986135" cy="2028044"/>
            <a:chOff x="351034" y="3070302"/>
            <a:chExt cx="2986135" cy="2028044"/>
          </a:xfrm>
        </p:grpSpPr>
        <p:sp>
          <p:nvSpPr>
            <p:cNvPr id="9" name="TextBox 8"/>
            <p:cNvSpPr txBox="1"/>
            <p:nvPr/>
          </p:nvSpPr>
          <p:spPr>
            <a:xfrm>
              <a:off x="1227015" y="3070302"/>
              <a:ext cx="1101970" cy="54864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sz="1050"/>
                <a:t>Obim proizvodnje Q(t)</a:t>
              </a:r>
              <a:endParaRPr lang="en-US" sz="105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28985" y="3070302"/>
              <a:ext cx="1008184" cy="54864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sr-Latn-RS" sz="1100"/>
                <a:t>Normativno radno vreme (normativ) Th</a:t>
              </a:r>
              <a:endParaRPr lang="en-US" sz="1100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351034" y="3070302"/>
              <a:ext cx="875973" cy="2028044"/>
              <a:chOff x="351034" y="3070302"/>
              <a:chExt cx="875973" cy="2028044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351034" y="3070302"/>
                <a:ext cx="875973" cy="54864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1200"/>
                  <a:t>Vrsta proizvoda</a:t>
                </a:r>
                <a:endParaRPr lang="en-US" sz="120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51034" y="3628484"/>
                <a:ext cx="875973" cy="36576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accent2"/>
                </a:solidFill>
              </a:ln>
            </p:spPr>
            <p:txBody>
              <a:bodyPr wrap="square" rtlCol="0" anchor="ctr" anchorCtr="0">
                <a:spAutoFit/>
              </a:bodyPr>
              <a:lstStyle/>
              <a:p>
                <a:pPr algn="ctr"/>
                <a:r>
                  <a:rPr lang="sr-Latn-RS" sz="1200"/>
                  <a:t>(1)</a:t>
                </a:r>
                <a:endParaRPr lang="en-US" sz="120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351034" y="3989740"/>
                <a:ext cx="875973" cy="369332"/>
              </a:xfrm>
              <a:prstGeom prst="rect">
                <a:avLst/>
              </a:prstGeom>
              <a:noFill/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/>
                  <a:t>C-250</a:t>
                </a:r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51034" y="4360895"/>
                <a:ext cx="875973" cy="369332"/>
              </a:xfrm>
              <a:prstGeom prst="rect">
                <a:avLst/>
              </a:prstGeom>
              <a:noFill/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/>
                  <a:t>C-350</a:t>
                </a:r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51034" y="4729014"/>
                <a:ext cx="875973" cy="3693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/>
                  <a:t>C-450</a:t>
                </a:r>
                <a:endParaRPr lang="en-US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1227007" y="3628484"/>
              <a:ext cx="1101978" cy="36576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sr-Latn-RS" sz="1200"/>
                <a:t>(2)</a:t>
              </a:r>
              <a:endParaRPr lang="en-US" sz="12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227007" y="3991310"/>
              <a:ext cx="1101978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2.500</a:t>
              </a:r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27007" y="4362108"/>
              <a:ext cx="1101978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4.500</a:t>
              </a:r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227007" y="4727801"/>
              <a:ext cx="1101978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6.000</a:t>
              </a:r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328985" y="3628484"/>
              <a:ext cx="1008184" cy="36576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sr-Latn-RS" sz="1200"/>
                <a:t>(3)</a:t>
              </a:r>
              <a:endParaRPr lang="en-US" sz="120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328985" y="4363574"/>
              <a:ext cx="1008184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6</a:t>
              </a:r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28985" y="3991310"/>
              <a:ext cx="1008184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3</a:t>
              </a:r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328985" y="4727801"/>
              <a:ext cx="1008184" cy="3693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4</a:t>
              </a:r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4007729" y="3667465"/>
            <a:ext cx="1234832" cy="3657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sr-Latn-RS" sz="1200"/>
              <a:t>(4)=(3):4</a:t>
            </a:r>
            <a:endParaRPr lang="en-US" sz="1200"/>
          </a:p>
        </p:txBody>
      </p:sp>
      <p:grpSp>
        <p:nvGrpSpPr>
          <p:cNvPr id="45" name="Group 44"/>
          <p:cNvGrpSpPr/>
          <p:nvPr/>
        </p:nvGrpSpPr>
        <p:grpSpPr>
          <a:xfrm>
            <a:off x="4007729" y="4028721"/>
            <a:ext cx="1234832" cy="1107393"/>
            <a:chOff x="3337169" y="3989740"/>
            <a:chExt cx="1234832" cy="1107393"/>
          </a:xfrm>
        </p:grpSpPr>
        <p:sp>
          <p:nvSpPr>
            <p:cNvPr id="28" name="TextBox 27"/>
            <p:cNvSpPr txBox="1"/>
            <p:nvPr/>
          </p:nvSpPr>
          <p:spPr>
            <a:xfrm>
              <a:off x="3337169" y="3989740"/>
              <a:ext cx="1234832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3:4=0,75</a:t>
              </a:r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337169" y="4360895"/>
              <a:ext cx="1234832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6:4=1,5</a:t>
              </a:r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337169" y="4727801"/>
              <a:ext cx="1234832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4:4=1</a:t>
              </a:r>
              <a:endParaRPr lang="en-US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5242823" y="3667465"/>
            <a:ext cx="1266091" cy="3657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sr-Latn-RS" sz="1200"/>
              <a:t>(5)=(2)</a:t>
            </a:r>
            <a:r>
              <a:rPr lang="sr-Latn-RS" sz="1200">
                <a:ea typeface="Cambria Math" panose="02040503050406030204" pitchFamily="18" charset="0"/>
              </a:rPr>
              <a:t>⋅</a:t>
            </a:r>
            <a:r>
              <a:rPr lang="sr-Latn-RS" sz="1200"/>
              <a:t>(4)</a:t>
            </a:r>
            <a:endParaRPr lang="en-US" sz="1200"/>
          </a:p>
        </p:txBody>
      </p:sp>
      <p:grpSp>
        <p:nvGrpSpPr>
          <p:cNvPr id="46" name="Group 45"/>
          <p:cNvGrpSpPr/>
          <p:nvPr/>
        </p:nvGrpSpPr>
        <p:grpSpPr>
          <a:xfrm>
            <a:off x="5242823" y="4028293"/>
            <a:ext cx="1266091" cy="1110072"/>
            <a:chOff x="4572263" y="3989312"/>
            <a:chExt cx="1266091" cy="1110072"/>
          </a:xfrm>
        </p:grpSpPr>
        <p:sp>
          <p:nvSpPr>
            <p:cNvPr id="32" name="TextBox 31"/>
            <p:cNvSpPr txBox="1"/>
            <p:nvPr/>
          </p:nvSpPr>
          <p:spPr>
            <a:xfrm>
              <a:off x="4572263" y="3989312"/>
              <a:ext cx="1266091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1.875</a:t>
              </a:r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572263" y="4359682"/>
              <a:ext cx="1266091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6.750</a:t>
              </a:r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72263" y="4730052"/>
              <a:ext cx="1266091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6.000</a:t>
              </a:r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508652" y="3666252"/>
            <a:ext cx="1375508" cy="3657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sr-Latn-RS" sz="1200"/>
              <a:t>(6)=(2)</a:t>
            </a:r>
            <a:r>
              <a:rPr lang="sr-Latn-RS" sz="1200">
                <a:ea typeface="Cambria Math" panose="02040503050406030204" pitchFamily="18" charset="0"/>
              </a:rPr>
              <a:t>⋅</a:t>
            </a:r>
            <a:r>
              <a:rPr lang="sr-Latn-RS" sz="1200"/>
              <a:t>(3)</a:t>
            </a:r>
            <a:endParaRPr lang="en-US" sz="1200"/>
          </a:p>
        </p:txBody>
      </p:sp>
      <p:grpSp>
        <p:nvGrpSpPr>
          <p:cNvPr id="47" name="Group 46"/>
          <p:cNvGrpSpPr/>
          <p:nvPr/>
        </p:nvGrpSpPr>
        <p:grpSpPr>
          <a:xfrm>
            <a:off x="6508652" y="4026561"/>
            <a:ext cx="1375508" cy="1111713"/>
            <a:chOff x="5838092" y="3987580"/>
            <a:chExt cx="1375508" cy="1111713"/>
          </a:xfrm>
        </p:grpSpPr>
        <p:sp>
          <p:nvSpPr>
            <p:cNvPr id="37" name="TextBox 36"/>
            <p:cNvSpPr txBox="1"/>
            <p:nvPr/>
          </p:nvSpPr>
          <p:spPr>
            <a:xfrm>
              <a:off x="5838092" y="3987580"/>
              <a:ext cx="1375508" cy="372011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7.500</a:t>
              </a:r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838092" y="4357431"/>
              <a:ext cx="1375508" cy="372011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27.000</a:t>
              </a:r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838092" y="4727282"/>
              <a:ext cx="1375508" cy="372011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24.000</a:t>
              </a:r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1897567" y="5139403"/>
            <a:ext cx="5986593" cy="371180"/>
            <a:chOff x="1227007" y="5100422"/>
            <a:chExt cx="5986593" cy="371180"/>
          </a:xfrm>
        </p:grpSpPr>
        <p:sp>
          <p:nvSpPr>
            <p:cNvPr id="34" name="TextBox 33"/>
            <p:cNvSpPr txBox="1"/>
            <p:nvPr/>
          </p:nvSpPr>
          <p:spPr>
            <a:xfrm>
              <a:off x="4572263" y="5100422"/>
              <a:ext cx="1266091" cy="3657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14.625</a:t>
              </a:r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838092" y="5105842"/>
              <a:ext cx="1375508" cy="3657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58.500</a:t>
              </a:r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227007" y="5105842"/>
              <a:ext cx="3344994" cy="36576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882387" y="5960938"/>
                <a:ext cx="2909564" cy="4955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b="1">
                    <a:solidFill>
                      <a:schemeClr val="accent2"/>
                    </a:solidFill>
                  </a:rPr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𝐔𝐬𝐥𝐨𝐯𝐧𝐚</m:t>
                        </m:r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𝐩𝐫𝐨𝐢𝐳𝐯𝐨𝐝𝐧𝐣𝐚</m:t>
                        </m:r>
                      </m:num>
                      <m:den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𝐒𝐭𝐯𝐚𝐫𝐧𝐨</m:t>
                        </m:r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𝐮𝐭𝐫𝐨</m:t>
                        </m:r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š</m:t>
                        </m:r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𝐞𝐧𝐨</m:t>
                        </m:r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sr-Latn-RS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𝐯𝐫𝐞𝐦𝐞</m:t>
                        </m:r>
                      </m:den>
                    </m:f>
                  </m:oMath>
                </a14:m>
                <a:endParaRPr lang="en-US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2387" y="5960938"/>
                <a:ext cx="2909564" cy="495585"/>
              </a:xfrm>
              <a:prstGeom prst="rect">
                <a:avLst/>
              </a:prstGeom>
              <a:blipFill rotWithShape="0">
                <a:blip r:embed="rId2"/>
                <a:stretch>
                  <a:fillRect b="-8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383094" y="5966330"/>
                <a:ext cx="1027168" cy="4955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14.625 </m:t>
                        </m:r>
                        <m:r>
                          <m:rPr>
                            <m:sty m:val="p"/>
                          </m:rP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</m:num>
                      <m:den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58.500 </m:t>
                        </m:r>
                        <m:r>
                          <m:rPr>
                            <m:sty m:val="p"/>
                          </m:rP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en-US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3094" y="5966330"/>
                <a:ext cx="1027168" cy="495585"/>
              </a:xfrm>
              <a:prstGeom prst="rect">
                <a:avLst/>
              </a:prstGeom>
              <a:blipFill rotWithShape="0">
                <a:blip r:embed="rId3"/>
                <a:stretch>
                  <a:fillRect l="-2367" b="-8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5654100" y="6024064"/>
            <a:ext cx="1227908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P = 0,25t/h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885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1" grpId="0" animBg="1"/>
      <p:bldP spid="12" grpId="0" animBg="1"/>
      <p:bldP spid="13" grpId="0" animBg="1"/>
      <p:bldP spid="18" grpId="0" animBg="1"/>
      <p:bldP spid="27" grpId="0" animBg="1"/>
      <p:bldP spid="31" grpId="0" animBg="1"/>
      <p:bldP spid="36" grpId="0" animBg="1"/>
      <p:bldP spid="49" grpId="0"/>
      <p:bldP spid="50" grpId="0"/>
      <p:bldP spid="5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12613" y="8890"/>
            <a:ext cx="2318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36263" y="690881"/>
            <a:ext cx="527147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i="1"/>
              <a:t>Preduzeće S ima sledeće kretanje poslovne aktivnosti: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471888"/>
              </p:ext>
            </p:extLst>
          </p:nvPr>
        </p:nvGraphicFramePr>
        <p:xfrm>
          <a:off x="325560" y="2722178"/>
          <a:ext cx="3714994" cy="215655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20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0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09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21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784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Vremenski period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Dobitak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Porez na dobitak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Angažovana</a:t>
                      </a:r>
                      <a:r>
                        <a:rPr lang="sr-Latn-CS" sz="1200" baseline="0" dirty="0"/>
                        <a:t> sredstva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129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2005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142.000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11.000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1.400.000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129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2006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194.000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15.800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1.600.000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129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2007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226.000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17.400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1.700.000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129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2008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284.000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18.700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1.900.000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129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2009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303.000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16.200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2.000.000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129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2010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357.000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19.400</a:t>
                      </a:r>
                      <a:endParaRPr lang="en-US" sz="12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2.200.000</a:t>
                      </a:r>
                      <a:endParaRPr lang="en-US" sz="1200" dirty="0"/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533770" y="1218984"/>
            <a:ext cx="6076462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sr-Latn-CS" i="1"/>
              <a:t>Izračunati:</a:t>
            </a:r>
          </a:p>
          <a:p>
            <a:pPr algn="just">
              <a:defRPr/>
            </a:pPr>
            <a:endParaRPr lang="sr-Latn-CS" i="1"/>
          </a:p>
          <a:p>
            <a:pPr marL="539750" indent="-457200" algn="just">
              <a:buFont typeface="Wingdings 2" panose="05020102010507070707" pitchFamily="18" charset="2"/>
              <a:buAutoNum type="arabicParenR"/>
              <a:defRPr/>
            </a:pPr>
            <a:r>
              <a:rPr lang="sr-Latn-CS" i="1"/>
              <a:t>Nivo rentabilnosti na osnovu dobitka i neto dobitka</a:t>
            </a:r>
          </a:p>
          <a:p>
            <a:pPr marL="539750" indent="-457200" algn="just">
              <a:buFont typeface="Wingdings 2" panose="05020102010507070707" pitchFamily="18" charset="2"/>
              <a:buAutoNum type="arabicParenR"/>
              <a:defRPr/>
            </a:pPr>
            <a:r>
              <a:rPr lang="sr-Latn-CS" i="1"/>
              <a:t>Dinamiku rentabilnosti pomoću baznih i lančanih indeksa</a:t>
            </a:r>
            <a:endParaRPr lang="en-US" i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319872"/>
              </p:ext>
            </p:extLst>
          </p:nvPr>
        </p:nvGraphicFramePr>
        <p:xfrm>
          <a:off x="4050292" y="2722178"/>
          <a:ext cx="953477" cy="21607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53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2722">
                <a:tc>
                  <a:txBody>
                    <a:bodyPr/>
                    <a:lstStyle/>
                    <a:p>
                      <a:pPr algn="ctr"/>
                      <a:r>
                        <a:rPr lang="sr-Latn-CS" sz="1200"/>
                        <a:t>Neto dobitak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131.000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178.200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208.600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265.300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286.800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337.600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246149"/>
              </p:ext>
            </p:extLst>
          </p:nvPr>
        </p:nvGraphicFramePr>
        <p:xfrm>
          <a:off x="5013507" y="2722178"/>
          <a:ext cx="621811" cy="21607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1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2722">
                <a:tc>
                  <a:txBody>
                    <a:bodyPr/>
                    <a:lstStyle/>
                    <a:p>
                      <a:pPr algn="ctr"/>
                      <a:r>
                        <a:rPr lang="sr-Latn-CS" sz="1800"/>
                        <a:t>R</a:t>
                      </a:r>
                      <a:r>
                        <a:rPr lang="sr-Latn-CS" sz="1800" baseline="-25000"/>
                        <a:t>D</a:t>
                      </a:r>
                      <a:endParaRPr lang="en-US" sz="1800" baseline="-250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0,10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0,12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0,13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0,15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0,15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0,16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551244"/>
              </p:ext>
            </p:extLst>
          </p:nvPr>
        </p:nvGraphicFramePr>
        <p:xfrm>
          <a:off x="5645056" y="2722178"/>
          <a:ext cx="668704" cy="21607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8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2722">
                <a:tc>
                  <a:txBody>
                    <a:bodyPr/>
                    <a:lstStyle/>
                    <a:p>
                      <a:pPr algn="ctr"/>
                      <a:r>
                        <a:rPr lang="sr-Latn-CS" sz="1800"/>
                        <a:t>R</a:t>
                      </a:r>
                      <a:r>
                        <a:rPr lang="sr-Latn-CS" sz="1800" baseline="-25000"/>
                        <a:t>ND</a:t>
                      </a:r>
                      <a:endParaRPr lang="en-US" sz="1800" baseline="-250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0,09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0,11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0,12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0,14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0,14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0,15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955955"/>
              </p:ext>
            </p:extLst>
          </p:nvPr>
        </p:nvGraphicFramePr>
        <p:xfrm>
          <a:off x="6323498" y="2722178"/>
          <a:ext cx="621811" cy="21607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1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2722">
                <a:tc>
                  <a:txBody>
                    <a:bodyPr/>
                    <a:lstStyle/>
                    <a:p>
                      <a:pPr algn="ctr"/>
                      <a:r>
                        <a:rPr lang="sr-Latn-CS" sz="1800" baseline="0"/>
                        <a:t>Ir</a:t>
                      </a:r>
                      <a:r>
                        <a:rPr lang="sr-Latn-CS" sz="1800" baseline="-25000"/>
                        <a:t>Db</a:t>
                      </a:r>
                      <a:endParaRPr lang="en-US" sz="1800" baseline="-250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120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130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150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150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160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562516"/>
              </p:ext>
            </p:extLst>
          </p:nvPr>
        </p:nvGraphicFramePr>
        <p:xfrm>
          <a:off x="6955047" y="2722178"/>
          <a:ext cx="678961" cy="21607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789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2722">
                <a:tc>
                  <a:txBody>
                    <a:bodyPr/>
                    <a:lstStyle/>
                    <a:p>
                      <a:pPr algn="ctr"/>
                      <a:r>
                        <a:rPr lang="sr-Latn-CS" sz="1800" baseline="0"/>
                        <a:t>Ir</a:t>
                      </a:r>
                      <a:r>
                        <a:rPr lang="sr-Latn-CS" sz="1800" baseline="-25000"/>
                        <a:t>Dl</a:t>
                      </a:r>
                      <a:endParaRPr lang="en-US" sz="1800" baseline="-250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120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108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115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107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962421"/>
              </p:ext>
            </p:extLst>
          </p:nvPr>
        </p:nvGraphicFramePr>
        <p:xfrm>
          <a:off x="7643746" y="2722178"/>
          <a:ext cx="621811" cy="21607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1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2722">
                <a:tc>
                  <a:txBody>
                    <a:bodyPr/>
                    <a:lstStyle/>
                    <a:p>
                      <a:pPr algn="ctr"/>
                      <a:r>
                        <a:rPr lang="sr-Latn-CS" sz="1800" baseline="0"/>
                        <a:t>Ir</a:t>
                      </a:r>
                      <a:r>
                        <a:rPr lang="sr-Latn-CS" sz="1800" baseline="-25000"/>
                        <a:t>NDb</a:t>
                      </a:r>
                      <a:endParaRPr lang="en-US" sz="1800" baseline="-250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122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133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156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156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167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785405"/>
              </p:ext>
            </p:extLst>
          </p:nvPr>
        </p:nvGraphicFramePr>
        <p:xfrm>
          <a:off x="8275296" y="2722178"/>
          <a:ext cx="621811" cy="21607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1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2722">
                <a:tc>
                  <a:txBody>
                    <a:bodyPr/>
                    <a:lstStyle/>
                    <a:p>
                      <a:pPr algn="ctr"/>
                      <a:r>
                        <a:rPr lang="sr-Latn-CS" sz="1800" baseline="0"/>
                        <a:t>Ir</a:t>
                      </a:r>
                      <a:r>
                        <a:rPr lang="sr-Latn-CS" sz="1800" baseline="-25000"/>
                        <a:t>NDl</a:t>
                      </a:r>
                      <a:endParaRPr lang="en-US" sz="1800" baseline="-250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122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109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117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100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67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107</a:t>
                      </a:r>
                      <a:endParaRPr lang="en-US" sz="1200" dirty="0"/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40676" y="5205471"/>
            <a:ext cx="3131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b="1">
                <a:solidFill>
                  <a:schemeClr val="accent2"/>
                </a:solidFill>
              </a:rPr>
              <a:t>NetoDobitak = Dobitak - Porez</a:t>
            </a:r>
            <a:endParaRPr lang="en-US" b="1">
              <a:solidFill>
                <a:schemeClr val="accent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844793" y="5119326"/>
                <a:ext cx="1649045" cy="5416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000" b="1">
                    <a:solidFill>
                      <a:schemeClr val="accent2"/>
                    </a:solidFill>
                  </a:rPr>
                  <a:t>R</a:t>
                </a:r>
                <a:r>
                  <a:rPr lang="sr-Latn-RS" sz="2000" b="1" baseline="-25000">
                    <a:solidFill>
                      <a:schemeClr val="accent2"/>
                    </a:solidFill>
                  </a:rPr>
                  <a:t>D</a:t>
                </a:r>
                <a:r>
                  <a:rPr lang="sr-Latn-RS" sz="2000" b="1">
                    <a:solidFill>
                      <a:schemeClr val="accent2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0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𝐃𝐨𝐛𝐢𝐭</m:t>
                        </m:r>
                      </m:num>
                      <m:den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𝐀𝐬𝐫</m:t>
                        </m:r>
                      </m:den>
                    </m:f>
                  </m:oMath>
                </a14:m>
                <a:endParaRPr lang="en-US" sz="200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4793" y="5119326"/>
                <a:ext cx="1649045" cy="541623"/>
              </a:xfrm>
              <a:prstGeom prst="rect">
                <a:avLst/>
              </a:prstGeom>
              <a:blipFill rotWithShape="0">
                <a:blip r:embed="rId2"/>
                <a:stretch>
                  <a:fillRect b="-7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66695" y="5119326"/>
                <a:ext cx="2530230" cy="5416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000" b="1">
                    <a:solidFill>
                      <a:schemeClr val="accent2"/>
                    </a:solidFill>
                  </a:rPr>
                  <a:t>R</a:t>
                </a:r>
                <a:r>
                  <a:rPr lang="sr-Latn-RS" sz="2000" b="1" baseline="-25000">
                    <a:solidFill>
                      <a:schemeClr val="accent2"/>
                    </a:solidFill>
                  </a:rPr>
                  <a:t>ND</a:t>
                </a:r>
                <a:r>
                  <a:rPr lang="sr-Latn-RS" sz="2000" b="1">
                    <a:solidFill>
                      <a:schemeClr val="accent2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0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𝐍𝐞𝐭𝐨𝐃𝐨𝐛𝐢𝐭</m:t>
                        </m:r>
                      </m:num>
                      <m:den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𝐀𝐬𝐫</m:t>
                        </m:r>
                      </m:den>
                    </m:f>
                  </m:oMath>
                </a14:m>
                <a:endParaRPr lang="en-US" sz="200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6695" y="5119326"/>
                <a:ext cx="2530230" cy="541623"/>
              </a:xfrm>
              <a:prstGeom prst="rect">
                <a:avLst/>
              </a:prstGeom>
              <a:blipFill rotWithShape="0">
                <a:blip r:embed="rId3"/>
                <a:stretch>
                  <a:fillRect b="-78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828929" y="6019425"/>
                <a:ext cx="3103686" cy="5354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000" b="1">
                    <a:solidFill>
                      <a:schemeClr val="accent2"/>
                    </a:solidFill>
                  </a:rPr>
                  <a:t>Irl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0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𝐑𝐭</m:t>
                        </m:r>
                      </m:num>
                      <m:den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𝐑𝐭</m:t>
                        </m:r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a:rPr lang="sr-Latn-RS" sz="20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RS" sz="20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sr-Latn-RS" sz="20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𝟏𝟎𝟎</m:t>
                    </m:r>
                    <m:r>
                      <a:rPr lang="sr-Latn-RS" sz="20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endParaRPr lang="en-US" sz="2000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8929" y="6019425"/>
                <a:ext cx="3103686" cy="535468"/>
              </a:xfrm>
              <a:prstGeom prst="rect">
                <a:avLst/>
              </a:prstGeom>
              <a:blipFill rotWithShape="0">
                <a:blip r:embed="rId4"/>
                <a:stretch>
                  <a:fillRect b="-7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86066" y="6019425"/>
                <a:ext cx="3103686" cy="5354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000" b="1">
                    <a:solidFill>
                      <a:schemeClr val="accent2"/>
                    </a:solidFill>
                  </a:rPr>
                  <a:t>Irb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0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𝐑𝐭</m:t>
                        </m:r>
                      </m:num>
                      <m:den>
                        <m:r>
                          <a:rPr lang="sr-Latn-RS" sz="20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𝐑𝐨</m:t>
                        </m:r>
                      </m:den>
                    </m:f>
                    <m:r>
                      <a:rPr lang="sr-Latn-RS" sz="20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sr-Latn-RS" sz="20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sr-Latn-RS" sz="20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𝟏𝟎𝟎</m:t>
                    </m:r>
                    <m:r>
                      <a:rPr lang="sr-Latn-RS" sz="2000" b="1" i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endParaRPr lang="en-US" sz="2000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066" y="6019425"/>
                <a:ext cx="3103686" cy="535468"/>
              </a:xfrm>
              <a:prstGeom prst="rect">
                <a:avLst/>
              </a:prstGeom>
              <a:blipFill rotWithShape="0">
                <a:blip r:embed="rId5"/>
                <a:stretch>
                  <a:fillRect b="-7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0154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3984" y="8890"/>
            <a:ext cx="21360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9006" y="648848"/>
            <a:ext cx="8725989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sz="1600" i="1" dirty="0"/>
              <a:t>Preduzeće “n” je na kraju poslovne godine proizvelo: 4.000 odela, 10.000 kaputa, 8.000 sakoa i 9.000 pantalona.</a:t>
            </a:r>
          </a:p>
          <a:p>
            <a:pPr algn="just"/>
            <a:r>
              <a:rPr lang="sr-Latn-CS" altLang="en-US" sz="1600" i="1" dirty="0"/>
              <a:t>Normirani časovi rada su: 10 časova za odelo, 12 časova za kaput, 5 časova za sako i 3 časa za pantalone.</a:t>
            </a:r>
          </a:p>
          <a:p>
            <a:pPr algn="just"/>
            <a:r>
              <a:rPr lang="sr-Latn-CS" altLang="en-US" sz="1600" i="1" dirty="0"/>
              <a:t>Ostvareni ili efektivni časovi rada su:  za odelo 8 časova, za kaput 10 časova, za sako 4 časa i 3 časa za pantalone.</a:t>
            </a:r>
          </a:p>
          <a:p>
            <a:pPr algn="just"/>
            <a:r>
              <a:rPr lang="sr-Latn-CS" altLang="en-US" sz="1600" i="1" dirty="0"/>
              <a:t>Utvrditi nivo produktivnosti rada preduzeća “n” u tekućoj godini.</a:t>
            </a:r>
            <a:endParaRPr lang="en-US" altLang="en-US" sz="16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4101737" y="2699657"/>
            <a:ext cx="1454332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 sz="1200"/>
              <a:t>Normativ za ukupnu proizvodnju</a:t>
            </a:r>
            <a:endParaRPr lang="en-US" sz="1200"/>
          </a:p>
        </p:txBody>
      </p:sp>
      <p:sp>
        <p:nvSpPr>
          <p:cNvPr id="11" name="TextBox 10"/>
          <p:cNvSpPr txBox="1"/>
          <p:nvPr/>
        </p:nvSpPr>
        <p:spPr>
          <a:xfrm>
            <a:off x="7004897" y="2699657"/>
            <a:ext cx="1454332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 sz="1200"/>
              <a:t>Ostvareni časovi za uk. proizvodnju</a:t>
            </a:r>
            <a:endParaRPr lang="en-US" sz="1200"/>
          </a:p>
        </p:txBody>
      </p:sp>
      <p:sp>
        <p:nvSpPr>
          <p:cNvPr id="17" name="TextBox 16"/>
          <p:cNvSpPr txBox="1"/>
          <p:nvPr/>
        </p:nvSpPr>
        <p:spPr>
          <a:xfrm>
            <a:off x="731520" y="4930961"/>
            <a:ext cx="1071154" cy="3657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Ukupno:</a:t>
            </a:r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4101737" y="3463232"/>
            <a:ext cx="1454332" cy="1460868"/>
            <a:chOff x="3735977" y="3619986"/>
            <a:chExt cx="1454332" cy="1460868"/>
          </a:xfrm>
        </p:grpSpPr>
        <p:sp>
          <p:nvSpPr>
            <p:cNvPr id="26" name="TextBox 25"/>
            <p:cNvSpPr txBox="1"/>
            <p:nvPr/>
          </p:nvSpPr>
          <p:spPr>
            <a:xfrm>
              <a:off x="3735977" y="3619986"/>
              <a:ext cx="1454332" cy="3661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40.000</a:t>
              </a:r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735977" y="3984876"/>
              <a:ext cx="1454332" cy="3661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120.000</a:t>
              </a:r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735977" y="4349766"/>
              <a:ext cx="1454332" cy="3661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40.000</a:t>
              </a:r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735977" y="4714657"/>
              <a:ext cx="1454332" cy="3661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27.000</a:t>
              </a:r>
              <a:endParaRPr lang="en-U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731520" y="2699657"/>
            <a:ext cx="3370217" cy="2230626"/>
            <a:chOff x="365760" y="2856411"/>
            <a:chExt cx="3370217" cy="2230626"/>
          </a:xfrm>
        </p:grpSpPr>
        <p:sp>
          <p:nvSpPr>
            <p:cNvPr id="4" name="TextBox 3"/>
            <p:cNvSpPr txBox="1"/>
            <p:nvPr/>
          </p:nvSpPr>
          <p:spPr>
            <a:xfrm>
              <a:off x="365760" y="2856411"/>
              <a:ext cx="1071154" cy="46166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sz="1200"/>
                <a:t>Vrsta proizvoda</a:t>
              </a:r>
              <a:endParaRPr lang="en-US" sz="120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436914" y="2856411"/>
              <a:ext cx="1088572" cy="46166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sz="1200"/>
                <a:t>Količina proizvoda</a:t>
              </a:r>
              <a:endParaRPr lang="en-US" sz="120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25486" y="2856411"/>
              <a:ext cx="1210491" cy="46166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sz="1200"/>
                <a:t>Normativ za proizvod (NČR)</a:t>
              </a:r>
              <a:endParaRPr lang="en-US" sz="120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65760" y="3621969"/>
              <a:ext cx="1071154" cy="36576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odela</a:t>
              </a:r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5760" y="3988405"/>
              <a:ext cx="1071154" cy="36576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kaputi</a:t>
              </a:r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65760" y="4354841"/>
              <a:ext cx="1071154" cy="36576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sakoi</a:t>
              </a:r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65760" y="4721277"/>
              <a:ext cx="1071154" cy="36576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sz="1700"/>
                <a:t>pantalone</a:t>
              </a:r>
              <a:endParaRPr lang="en-US" sz="170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436914" y="3621730"/>
              <a:ext cx="1088572" cy="36576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4.000</a:t>
              </a:r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436914" y="3987926"/>
              <a:ext cx="1088572" cy="36576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10.000</a:t>
              </a:r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436914" y="4354123"/>
              <a:ext cx="1088572" cy="36576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8.000</a:t>
              </a:r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436914" y="4720319"/>
              <a:ext cx="1088572" cy="36576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9.000</a:t>
              </a:r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525486" y="3621347"/>
              <a:ext cx="1210491" cy="3661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10</a:t>
              </a:r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525486" y="3987598"/>
              <a:ext cx="1210491" cy="3661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12</a:t>
              </a:r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525486" y="4353849"/>
              <a:ext cx="1210491" cy="3661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5</a:t>
              </a:r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525486" y="4720100"/>
              <a:ext cx="1210491" cy="3661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3</a:t>
              </a:r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65760" y="3318076"/>
              <a:ext cx="1071154" cy="30777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sz="1400"/>
                <a:t>(1)</a:t>
              </a:r>
              <a:endParaRPr lang="en-US" sz="140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436914" y="3316440"/>
              <a:ext cx="1088572" cy="30777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sz="1400"/>
                <a:t>(2)</a:t>
              </a:r>
              <a:endParaRPr lang="en-US" sz="140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525485" y="3314804"/>
              <a:ext cx="1210491" cy="30777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sz="1400"/>
                <a:t>(3)</a:t>
              </a:r>
              <a:endParaRPr lang="en-US" sz="1400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4101736" y="3157923"/>
            <a:ext cx="1454332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 sz="1400"/>
              <a:t>(4)=(2)</a:t>
            </a:r>
            <a:r>
              <a:rPr lang="sr-Latn-RS" sz="1400">
                <a:latin typeface="Cambria Math" panose="02040503050406030204" pitchFamily="18" charset="0"/>
                <a:ea typeface="Cambria Math" panose="02040503050406030204" pitchFamily="18" charset="0"/>
              </a:rPr>
              <a:t>⋅</a:t>
            </a:r>
            <a:r>
              <a:rPr lang="sr-Latn-RS" sz="1400"/>
              <a:t>(3)</a:t>
            </a:r>
            <a:endParaRPr lang="en-US" sz="1400"/>
          </a:p>
        </p:txBody>
      </p:sp>
      <p:sp>
        <p:nvSpPr>
          <p:cNvPr id="35" name="TextBox 34"/>
          <p:cNvSpPr txBox="1"/>
          <p:nvPr/>
        </p:nvSpPr>
        <p:spPr>
          <a:xfrm>
            <a:off x="7004897" y="3159557"/>
            <a:ext cx="1454332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 sz="1400"/>
              <a:t>(6)=(2)</a:t>
            </a:r>
            <a:r>
              <a:rPr lang="sr-Latn-RS" sz="1400">
                <a:latin typeface="Cambria Math" panose="02040503050406030204" pitchFamily="18" charset="0"/>
                <a:ea typeface="Cambria Math" panose="02040503050406030204" pitchFamily="18" charset="0"/>
              </a:rPr>
              <a:t>⋅</a:t>
            </a:r>
            <a:r>
              <a:rPr lang="sr-Latn-RS" sz="1400"/>
              <a:t>(5)</a:t>
            </a:r>
            <a:endParaRPr lang="en-US" sz="1400"/>
          </a:p>
        </p:txBody>
      </p:sp>
      <p:grpSp>
        <p:nvGrpSpPr>
          <p:cNvPr id="51" name="Group 50"/>
          <p:cNvGrpSpPr/>
          <p:nvPr/>
        </p:nvGrpSpPr>
        <p:grpSpPr>
          <a:xfrm>
            <a:off x="5556068" y="2699657"/>
            <a:ext cx="1454332" cy="2225024"/>
            <a:chOff x="5190308" y="2856411"/>
            <a:chExt cx="1454332" cy="2225024"/>
          </a:xfrm>
        </p:grpSpPr>
        <p:sp>
          <p:nvSpPr>
            <p:cNvPr id="9" name="TextBox 8"/>
            <p:cNvSpPr txBox="1"/>
            <p:nvPr/>
          </p:nvSpPr>
          <p:spPr>
            <a:xfrm>
              <a:off x="5190308" y="2856411"/>
              <a:ext cx="1454332" cy="46166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sz="1200"/>
                <a:t>Ostvareni časovi za proizvod (EČR)</a:t>
              </a:r>
              <a:endParaRPr lang="en-US" sz="120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190308" y="3316350"/>
              <a:ext cx="1448829" cy="30777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sz="1400"/>
                <a:t>(5)</a:t>
              </a:r>
              <a:endParaRPr lang="en-US" sz="140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190308" y="3622401"/>
              <a:ext cx="1454332" cy="366053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8</a:t>
              </a:r>
              <a:endParaRPr 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190308" y="3986728"/>
              <a:ext cx="1454332" cy="366053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10</a:t>
              </a:r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190308" y="4351055"/>
              <a:ext cx="1454332" cy="366053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4</a:t>
              </a:r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190308" y="4715382"/>
              <a:ext cx="1454332" cy="366053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3</a:t>
              </a:r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7004897" y="3465569"/>
            <a:ext cx="1459835" cy="1458917"/>
            <a:chOff x="6639137" y="3622323"/>
            <a:chExt cx="1459835" cy="1458917"/>
          </a:xfrm>
        </p:grpSpPr>
        <p:sp>
          <p:nvSpPr>
            <p:cNvPr id="41" name="TextBox 40"/>
            <p:cNvSpPr txBox="1"/>
            <p:nvPr/>
          </p:nvSpPr>
          <p:spPr>
            <a:xfrm>
              <a:off x="6639137" y="3622323"/>
              <a:ext cx="1459835" cy="366053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32.000</a:t>
              </a:r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639137" y="3986611"/>
              <a:ext cx="1459835" cy="366053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100.000</a:t>
              </a:r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639137" y="4350899"/>
              <a:ext cx="1459835" cy="366053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32.000</a:t>
              </a:r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639137" y="4715187"/>
              <a:ext cx="1459835" cy="366053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27.000</a:t>
              </a:r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797171" y="4920017"/>
            <a:ext cx="6667561" cy="380276"/>
            <a:chOff x="1431411" y="5076771"/>
            <a:chExt cx="6667561" cy="380276"/>
          </a:xfrm>
        </p:grpSpPr>
        <p:sp>
          <p:nvSpPr>
            <p:cNvPr id="44" name="TextBox 43"/>
            <p:cNvSpPr txBox="1"/>
            <p:nvPr/>
          </p:nvSpPr>
          <p:spPr>
            <a:xfrm>
              <a:off x="6639137" y="5079472"/>
              <a:ext cx="1459835" cy="36605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191.000</a:t>
              </a:r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730473" y="5076771"/>
              <a:ext cx="1454332" cy="36619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227.000</a:t>
              </a:r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190308" y="5076842"/>
              <a:ext cx="1454332" cy="366053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431411" y="5087715"/>
              <a:ext cx="2299062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1175657" y="5642885"/>
                <a:ext cx="1767841" cy="8187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800" b="1" dirty="0">
                    <a:solidFill>
                      <a:schemeClr val="accent2"/>
                    </a:solidFill>
                  </a:rPr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8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∑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𝐐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⋅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𝐍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Č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𝐑</m:t>
                        </m:r>
                      </m:num>
                      <m:den>
                        <m:r>
                          <a:rPr lang="sr-Latn-RS" sz="2800" b="1" i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∑</m:t>
                        </m:r>
                        <m:r>
                          <a:rPr lang="sr-Latn-RS" sz="2800" b="1" i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𝐐</m:t>
                        </m:r>
                        <m:r>
                          <a:rPr lang="sr-Latn-RS" sz="2800" b="1" i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⋅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𝐄</m:t>
                        </m:r>
                        <m:r>
                          <a:rPr lang="sr-Latn-RS" sz="2800" b="1" i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Č</m:t>
                        </m:r>
                        <m:r>
                          <a:rPr lang="sr-Latn-RS" sz="2800" b="1" i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𝐑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5657" y="5642885"/>
                <a:ext cx="1767841" cy="818750"/>
              </a:xfrm>
              <a:prstGeom prst="rect">
                <a:avLst/>
              </a:prstGeom>
              <a:blipFill rotWithShape="0">
                <a:blip r:embed="rId2"/>
                <a:stretch>
                  <a:fillRect l="-5862" b="-3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2819279" y="5806039"/>
                <a:ext cx="109407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227.000</m:t>
                        </m:r>
                      </m:num>
                      <m:den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191.000</m:t>
                        </m:r>
                      </m:den>
                    </m:f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279" y="5806039"/>
                <a:ext cx="1094074" cy="492443"/>
              </a:xfrm>
              <a:prstGeom prst="rect">
                <a:avLst/>
              </a:prstGeom>
              <a:blipFill rotWithShape="0">
                <a:blip r:embed="rId3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4040777" y="5867594"/>
            <a:ext cx="1022107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 dirty="0"/>
              <a:t>P = 1,19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5155474" y="5867594"/>
            <a:ext cx="478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/>
              <a:t>&gt; 1</a:t>
            </a:r>
            <a:endParaRPr lang="en-US"/>
          </a:p>
        </p:txBody>
      </p:sp>
      <p:sp>
        <p:nvSpPr>
          <p:cNvPr id="58" name="Right Arrow 57"/>
          <p:cNvSpPr/>
          <p:nvPr/>
        </p:nvSpPr>
        <p:spPr>
          <a:xfrm>
            <a:off x="5634445" y="6000009"/>
            <a:ext cx="452845" cy="104503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6174379" y="5867594"/>
            <a:ext cx="2131999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 dirty="0"/>
              <a:t>norma je prebačena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25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7" grpId="0" animBg="1"/>
      <p:bldP spid="33" grpId="0" animBg="1"/>
      <p:bldP spid="35" grpId="0" animBg="1"/>
      <p:bldP spid="54" grpId="0"/>
      <p:bldP spid="55" grpId="0"/>
      <p:bldP spid="56" grpId="0" animBg="1"/>
      <p:bldP spid="57" grpId="0"/>
      <p:bldP spid="58" grpId="0" animBg="1"/>
      <p:bldP spid="5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3984" y="8890"/>
            <a:ext cx="21360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9818" y="621048"/>
            <a:ext cx="8804366" cy="2031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i="1"/>
              <a:t>U preduzeću K je zaposleno 30 radnika. Radnici su ostvarili proizvodnju sledećih proizvoda:</a:t>
            </a:r>
          </a:p>
          <a:p>
            <a:pPr algn="just"/>
            <a:endParaRPr lang="sr-Latn-CS" altLang="en-US" i="1"/>
          </a:p>
          <a:p>
            <a:pPr algn="just"/>
            <a:r>
              <a:rPr lang="sr-Latn-CS" altLang="en-US" i="1"/>
              <a:t>Proizvod A – 400 jedinica</a:t>
            </a:r>
          </a:p>
          <a:p>
            <a:pPr algn="just"/>
            <a:r>
              <a:rPr lang="sr-Latn-CS" altLang="en-US" i="1"/>
              <a:t>Proizvod B – 200 jedinica</a:t>
            </a:r>
          </a:p>
          <a:p>
            <a:pPr algn="just"/>
            <a:endParaRPr lang="sr-Latn-CS" altLang="en-US" i="1"/>
          </a:p>
          <a:p>
            <a:pPr algn="just"/>
            <a:r>
              <a:rPr lang="sr-Latn-CS" altLang="en-US" i="1"/>
              <a:t>Normirano radno vreme za proizvod A iznosi 12 sati a za proizvod B 15 sati. </a:t>
            </a:r>
          </a:p>
          <a:p>
            <a:pPr algn="just"/>
            <a:r>
              <a:rPr lang="sr-Latn-CS" altLang="en-US" i="1"/>
              <a:t>Izračunati produktivnost rada primenom radne metode merenja produktivnosti.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992488"/>
              </p:ext>
            </p:extLst>
          </p:nvPr>
        </p:nvGraphicFramePr>
        <p:xfrm>
          <a:off x="169818" y="2955835"/>
          <a:ext cx="3113313" cy="9281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7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77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7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396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Proizvod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Q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Nč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396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A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400 jedinica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12 h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396">
                <a:tc>
                  <a:txBody>
                    <a:bodyPr/>
                    <a:lstStyle/>
                    <a:p>
                      <a:pPr algn="ctr"/>
                      <a:r>
                        <a:rPr lang="sr-Latn-RS" sz="1200" baseline="0"/>
                        <a:t>B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200 jedinica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15h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815738" y="4275909"/>
                <a:ext cx="1702525" cy="7221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800" b="1">
                    <a:solidFill>
                      <a:schemeClr val="accent2"/>
                    </a:solidFill>
                  </a:rPr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8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∑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𝐐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⋅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𝐍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č</m:t>
                        </m:r>
                      </m:num>
                      <m:den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𝐑</m:t>
                        </m:r>
                      </m:den>
                    </m:f>
                  </m:oMath>
                </a14:m>
                <a:endParaRPr lang="en-US" sz="2800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5738" y="4275909"/>
                <a:ext cx="1702525" cy="722185"/>
              </a:xfrm>
              <a:prstGeom prst="rect">
                <a:avLst/>
              </a:prstGeom>
              <a:blipFill rotWithShape="0">
                <a:blip r:embed="rId2"/>
                <a:stretch>
                  <a:fillRect l="-358" b="-10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265715" y="4388375"/>
                <a:ext cx="1702525" cy="4972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400 </m:t>
                        </m:r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⋅12+200 ⋅15</m:t>
                        </m:r>
                      </m:num>
                      <m:den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endParaRPr lang="en-US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5715" y="4388375"/>
                <a:ext cx="1702525" cy="497252"/>
              </a:xfrm>
              <a:prstGeom prst="rect">
                <a:avLst/>
              </a:prstGeom>
              <a:blipFill rotWithShape="0">
                <a:blip r:embed="rId3"/>
                <a:stretch>
                  <a:fillRect b="-8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619898" y="4388375"/>
                <a:ext cx="1702525" cy="4972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4.800</m:t>
                        </m:r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3.000</m:t>
                        </m:r>
                      </m:num>
                      <m:den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endParaRPr lang="en-US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9898" y="4388375"/>
                <a:ext cx="1702525" cy="497252"/>
              </a:xfrm>
              <a:prstGeom prst="rect">
                <a:avLst/>
              </a:prstGeom>
              <a:blipFill rotWithShape="0">
                <a:blip r:embed="rId4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902237" y="4388375"/>
                <a:ext cx="927462" cy="4972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7.800</m:t>
                        </m:r>
                      </m:num>
                      <m:den>
                        <m:r>
                          <a:rPr lang="sr-Latn-R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endParaRPr lang="en-US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2237" y="4388375"/>
                <a:ext cx="927462" cy="497252"/>
              </a:xfrm>
              <a:prstGeom prst="rect">
                <a:avLst/>
              </a:prstGeom>
              <a:blipFill rotWithShape="0">
                <a:blip r:embed="rId5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3389932" y="5418986"/>
            <a:ext cx="2341457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P = 260 Nč po radniku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4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3984" y="8890"/>
            <a:ext cx="21360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2624" y="703107"/>
            <a:ext cx="853875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i="1"/>
              <a:t>Na osnovu raspoloživih podataka izračunati produktivnost rada primenom radne metode merenja produktivnosti.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827934"/>
              </p:ext>
            </p:extLst>
          </p:nvPr>
        </p:nvGraphicFramePr>
        <p:xfrm>
          <a:off x="992776" y="2095201"/>
          <a:ext cx="4206236" cy="173740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51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1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15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5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8531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Vrsta proizvoda</a:t>
                      </a:r>
                      <a:endParaRPr lang="en-US" sz="1200" dirty="0"/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Obim proizvodnje</a:t>
                      </a:r>
                      <a:endParaRPr lang="en-US" sz="1200" dirty="0"/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Normirano vreme po jedinici  proizvoda</a:t>
                      </a:r>
                      <a:endParaRPr lang="en-US" sz="1200" dirty="0"/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Efektivno utrošeno vreme po jedinici</a:t>
                      </a:r>
                      <a:r>
                        <a:rPr lang="sr-Latn-CS" sz="1200" baseline="0" dirty="0"/>
                        <a:t>  proizvoda</a:t>
                      </a:r>
                      <a:endParaRPr lang="en-US" sz="1200" dirty="0"/>
                    </a:p>
                  </a:txBody>
                  <a:tcPr marT="45727" marB="45727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553">
                <a:tc>
                  <a:txBody>
                    <a:bodyPr/>
                    <a:lstStyle/>
                    <a:p>
                      <a:pPr algn="ctr"/>
                      <a:r>
                        <a:rPr lang="sr-Latn-CS" sz="1800" dirty="0"/>
                        <a:t>A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800" dirty="0"/>
                        <a:t>400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800" dirty="0"/>
                        <a:t>7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800" dirty="0"/>
                        <a:t>6</a:t>
                      </a:r>
                      <a:endParaRPr lang="en-US" sz="180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553">
                <a:tc>
                  <a:txBody>
                    <a:bodyPr/>
                    <a:lstStyle/>
                    <a:p>
                      <a:pPr algn="ctr"/>
                      <a:r>
                        <a:rPr lang="sr-Latn-CS" sz="1800" dirty="0"/>
                        <a:t>B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800" dirty="0"/>
                        <a:t>600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800" dirty="0"/>
                        <a:t>8</a:t>
                      </a:r>
                      <a:endParaRPr lang="en-US" sz="18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800" dirty="0"/>
                        <a:t>8</a:t>
                      </a:r>
                      <a:endParaRPr lang="en-US" sz="180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611765"/>
              </p:ext>
            </p:extLst>
          </p:nvPr>
        </p:nvGraphicFramePr>
        <p:xfrm>
          <a:off x="5233852" y="2101850"/>
          <a:ext cx="3431178" cy="172847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15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5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6950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NVr ukupno</a:t>
                      </a:r>
                      <a:br>
                        <a:rPr lang="sr-Latn-RS" sz="1200"/>
                      </a:br>
                      <a:r>
                        <a:rPr lang="sr-Latn-RS" sz="1200"/>
                        <a:t>(Q </a:t>
                      </a:r>
                      <a:r>
                        <a:rPr lang="sr-Latn-RS" sz="1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⋅ Nč)</a:t>
                      </a:r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EVr ukupno</a:t>
                      </a:r>
                      <a:br>
                        <a:rPr lang="sr-Latn-RS" sz="1200"/>
                      </a:br>
                      <a:r>
                        <a:rPr lang="sr-Latn-RS" sz="1200"/>
                        <a:t>(Q</a:t>
                      </a:r>
                      <a:r>
                        <a:rPr lang="sr-Latn-RS" sz="1200" baseline="0"/>
                        <a:t> </a:t>
                      </a:r>
                      <a:r>
                        <a:rPr lang="sr-Latn-RS" sz="1200" baseline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⋅ Eč)</a:t>
                      </a:r>
                      <a:endParaRPr lang="en-US" sz="1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ctr"/>
                      <a:r>
                        <a:rPr lang="sr-Latn-RS" sz="1800"/>
                        <a:t>2.800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/>
                        <a:t>2.400</a:t>
                      </a:r>
                      <a:endParaRPr lang="en-US" sz="1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ctr"/>
                      <a:r>
                        <a:rPr lang="sr-Latn-RS" sz="1800"/>
                        <a:t>4.800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/>
                        <a:t>4.800</a:t>
                      </a:r>
                      <a:endParaRPr lang="en-US" sz="1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4182386" y="3880237"/>
            <a:ext cx="4476584" cy="369332"/>
            <a:chOff x="4182386" y="3880237"/>
            <a:chExt cx="4476584" cy="369332"/>
          </a:xfrm>
        </p:grpSpPr>
        <p:sp>
          <p:nvSpPr>
            <p:cNvPr id="7" name="TextBox 6"/>
            <p:cNvSpPr txBox="1"/>
            <p:nvPr/>
          </p:nvSpPr>
          <p:spPr>
            <a:xfrm>
              <a:off x="4182386" y="3880237"/>
              <a:ext cx="1025718" cy="3693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r-Latn-RS"/>
                <a:t>Ukupno:</a:t>
              </a:r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208104" y="3880237"/>
              <a:ext cx="1733385" cy="3693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7.600</a:t>
              </a:r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949440" y="3880237"/>
              <a:ext cx="1709530" cy="3693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7.200</a:t>
              </a:r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162755" y="4540195"/>
                <a:ext cx="1534602" cy="7711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 sz="2800" b="1">
                    <a:solidFill>
                      <a:schemeClr val="accent2"/>
                    </a:solidFill>
                  </a:rPr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2800" b="1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𝐐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⋅ 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𝐄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č</m:t>
                        </m:r>
                      </m:num>
                      <m:den>
                        <m:r>
                          <a:rPr lang="sr-Latn-RS" sz="2800" b="1" i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𝐐</m:t>
                        </m:r>
                        <m:r>
                          <a:rPr lang="sr-Latn-RS" sz="2800" b="1" i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 ⋅ 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𝐍</m:t>
                        </m:r>
                        <m:r>
                          <a:rPr lang="sr-Latn-RS" sz="2800" b="1" i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č</m:t>
                        </m:r>
                      </m:den>
                    </m:f>
                  </m:oMath>
                </a14:m>
                <a:endParaRPr lang="en-US" sz="2800" b="1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755" y="4540195"/>
                <a:ext cx="1534602" cy="771173"/>
              </a:xfrm>
              <a:prstGeom prst="rect">
                <a:avLst/>
              </a:prstGeom>
              <a:blipFill rotWithShape="0">
                <a:blip r:embed="rId2"/>
                <a:stretch>
                  <a:fillRect l="-3175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/>
          <p:cNvGrpSpPr/>
          <p:nvPr/>
        </p:nvGrpSpPr>
        <p:grpSpPr>
          <a:xfrm>
            <a:off x="3515802" y="4682830"/>
            <a:ext cx="3582635" cy="485902"/>
            <a:chOff x="3515802" y="4682830"/>
            <a:chExt cx="3582635" cy="48590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3515802" y="4682830"/>
                  <a:ext cx="1692302" cy="48590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sr-Latn-RS">
                      <a:solidFill>
                        <a:schemeClr val="tx1"/>
                      </a:solidFill>
                    </a:rPr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sr-Latn-R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400 </m:t>
                          </m:r>
                          <m:r>
                            <a:rPr lang="sr-Latn-RS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⋅ 6 + 600 </m:t>
                          </m:r>
                          <m:r>
                            <a:rPr lang="sr-Latn-R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⋅ 8</m:t>
                          </m:r>
                          <m:r>
                            <a:rPr lang="sr-Latn-RS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sr-Latn-RS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400</m:t>
                          </m:r>
                          <m:r>
                            <a:rPr lang="sr-Latn-RS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⋅</m:t>
                          </m:r>
                          <m:r>
                            <a:rPr lang="sr-Latn-RS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 + 600</m:t>
                          </m:r>
                          <m:r>
                            <a:rPr lang="sr-Latn-R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⋅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a14:m>
                  <a:r>
                    <a:rPr lang="sr-Latn-RS">
                      <a:solidFill>
                        <a:schemeClr val="tx1"/>
                      </a:solidFill>
                    </a:rPr>
                    <a:t> </a:t>
                  </a:r>
                  <a:endParaRPr lang="en-US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15802" y="4682830"/>
                  <a:ext cx="1692302" cy="48590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361" b="-75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994744" y="4682830"/>
                  <a:ext cx="1428408" cy="48590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sr-Latn-RS">
                      <a:solidFill>
                        <a:schemeClr val="tx1"/>
                      </a:solidFill>
                    </a:rPr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sr-Latn-R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2.400</m:t>
                          </m:r>
                          <m:r>
                            <a:rPr lang="sr-Latn-RS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sr-Latn-R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4.800</m:t>
                          </m:r>
                        </m:num>
                        <m:den>
                          <m:r>
                            <a:rPr lang="sr-Latn-RS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2.800+</m:t>
                          </m:r>
                          <m:r>
                            <a:rPr lang="sr-Latn-R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4.800</m:t>
                          </m:r>
                        </m:den>
                      </m:f>
                    </m:oMath>
                  </a14:m>
                  <a:endParaRPr lang="en-US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94744" y="4682830"/>
                  <a:ext cx="1428408" cy="48590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b="-75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6180239" y="4682830"/>
                  <a:ext cx="918198" cy="48590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sr-Latn-RS">
                      <a:solidFill>
                        <a:schemeClr val="tx1"/>
                      </a:solidFill>
                    </a:rPr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sr-Latn-R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7.200</m:t>
                          </m:r>
                        </m:num>
                        <m:den>
                          <m:r>
                            <a:rPr lang="sr-Latn-R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7.600</m:t>
                          </m:r>
                        </m:den>
                      </m:f>
                    </m:oMath>
                  </a14:m>
                  <a:endParaRPr lang="en-US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0239" y="4682830"/>
                  <a:ext cx="918198" cy="48590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b="-75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" name="TextBox 13"/>
          <p:cNvSpPr txBox="1"/>
          <p:nvPr/>
        </p:nvSpPr>
        <p:spPr>
          <a:xfrm>
            <a:off x="3069203" y="5637475"/>
            <a:ext cx="1049573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P = 1,05</a:t>
            </a:r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4210215" y="5637475"/>
            <a:ext cx="3101010" cy="369332"/>
            <a:chOff x="4210215" y="5637475"/>
            <a:chExt cx="3101010" cy="369332"/>
          </a:xfrm>
        </p:grpSpPr>
        <p:sp>
          <p:nvSpPr>
            <p:cNvPr id="15" name="TextBox 14"/>
            <p:cNvSpPr txBox="1"/>
            <p:nvPr/>
          </p:nvSpPr>
          <p:spPr>
            <a:xfrm>
              <a:off x="4210215" y="5637475"/>
              <a:ext cx="4850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/>
                <a:t>&gt; 1</a:t>
              </a:r>
              <a:endParaRPr lang="en-US"/>
            </a:p>
          </p:txBody>
        </p:sp>
        <p:sp>
          <p:nvSpPr>
            <p:cNvPr id="16" name="Right Arrow 15"/>
            <p:cNvSpPr/>
            <p:nvPr/>
          </p:nvSpPr>
          <p:spPr>
            <a:xfrm>
              <a:off x="4695245" y="5799282"/>
              <a:ext cx="385638" cy="45719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180275" y="5637475"/>
              <a:ext cx="21309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/>
                <a:t>prebačena norma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73644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3984" y="8890"/>
            <a:ext cx="21360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6592" y="804580"/>
            <a:ext cx="8030817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sz="1600" i="1"/>
              <a:t>Preduzeće X ima sledeće kretanje obima proizvodnje, normiranog i utrošenog radnog vremena.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404316"/>
              </p:ext>
            </p:extLst>
          </p:nvPr>
        </p:nvGraphicFramePr>
        <p:xfrm>
          <a:off x="1382502" y="2603347"/>
          <a:ext cx="3705312" cy="210307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6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5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6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63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1894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Vrsta proizvoda</a:t>
                      </a:r>
                      <a:endParaRPr lang="en-US" sz="1200" dirty="0"/>
                    </a:p>
                  </a:txBody>
                  <a:tcPr marT="45715" marB="457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Obim proizvodnje</a:t>
                      </a:r>
                      <a:endParaRPr lang="en-US" sz="1200" dirty="0"/>
                    </a:p>
                  </a:txBody>
                  <a:tcPr marT="45715" marB="457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Normirano vreme po jedinici proizvoda</a:t>
                      </a:r>
                      <a:endParaRPr lang="en-US" sz="1200" dirty="0"/>
                    </a:p>
                  </a:txBody>
                  <a:tcPr marT="45715" marB="4571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Efektivno utrošeno vreme po jedinici proizvoda</a:t>
                      </a:r>
                      <a:endParaRPr lang="en-US" sz="1200" dirty="0"/>
                    </a:p>
                  </a:txBody>
                  <a:tcPr marT="45715" marB="4571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692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A</a:t>
                      </a:r>
                      <a:endParaRPr lang="en-US" sz="1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2.000</a:t>
                      </a:r>
                      <a:endParaRPr lang="en-US" sz="1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3</a:t>
                      </a:r>
                      <a:endParaRPr lang="en-US" sz="1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4</a:t>
                      </a:r>
                      <a:endParaRPr lang="en-US" sz="1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692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B</a:t>
                      </a:r>
                      <a:endParaRPr lang="en-US" sz="1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3.000</a:t>
                      </a:r>
                      <a:endParaRPr lang="en-US" sz="1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5</a:t>
                      </a:r>
                      <a:endParaRPr lang="en-US" sz="1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4</a:t>
                      </a:r>
                      <a:endParaRPr lang="en-US" sz="1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692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C</a:t>
                      </a:r>
                      <a:endParaRPr lang="en-US" sz="1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4.000</a:t>
                      </a:r>
                      <a:endParaRPr lang="en-US" sz="1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8</a:t>
                      </a:r>
                      <a:endParaRPr lang="en-US" sz="1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9</a:t>
                      </a:r>
                      <a:endParaRPr lang="en-US" sz="1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692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D</a:t>
                      </a:r>
                      <a:endParaRPr lang="en-US" sz="1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5.000</a:t>
                      </a:r>
                      <a:endParaRPr lang="en-US" sz="1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7</a:t>
                      </a:r>
                      <a:endParaRPr lang="en-US" sz="1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7</a:t>
                      </a:r>
                      <a:endParaRPr lang="en-US" sz="1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56592" y="1552002"/>
            <a:ext cx="8030817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sz="1600" i="1"/>
              <a:t>Izračunati produktivnost rada na nivou preduzeća primenom radne metode merenja produktivnosti.</a:t>
            </a:r>
            <a:endParaRPr lang="en-US" altLang="en-US" sz="1600" i="1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40342"/>
              </p:ext>
            </p:extLst>
          </p:nvPr>
        </p:nvGraphicFramePr>
        <p:xfrm>
          <a:off x="5124915" y="2605834"/>
          <a:ext cx="2372139" cy="20970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873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4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981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200"/>
                        <a:t>NVr ukupno</a:t>
                      </a:r>
                      <a:br>
                        <a:rPr lang="sr-Latn-RS" sz="1200"/>
                      </a:br>
                      <a:r>
                        <a:rPr lang="sr-Latn-RS" sz="1200"/>
                        <a:t>(Q </a:t>
                      </a:r>
                      <a:r>
                        <a:rPr lang="sr-Latn-RS" sz="1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⋅ Nč)</a:t>
                      </a:r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200"/>
                        <a:t>EVr ukupno</a:t>
                      </a:r>
                      <a:br>
                        <a:rPr lang="sr-Latn-RS" sz="1200"/>
                      </a:br>
                      <a:r>
                        <a:rPr lang="sr-Latn-RS" sz="1200"/>
                        <a:t>(Q</a:t>
                      </a:r>
                      <a:r>
                        <a:rPr lang="sr-Latn-RS" sz="1200" baseline="0"/>
                        <a:t> </a:t>
                      </a:r>
                      <a:r>
                        <a:rPr lang="sr-Latn-RS" sz="1200" baseline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⋅ Eč)</a:t>
                      </a:r>
                      <a:endParaRPr lang="en-US" sz="1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588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6.000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8.000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61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15.000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12.000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44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32.000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36.000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466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35.000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35.000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4238523" y="4795726"/>
            <a:ext cx="3261032" cy="307777"/>
            <a:chOff x="3412613" y="4144297"/>
            <a:chExt cx="3261032" cy="307777"/>
          </a:xfrm>
        </p:grpSpPr>
        <p:sp>
          <p:nvSpPr>
            <p:cNvPr id="7" name="TextBox 6"/>
            <p:cNvSpPr txBox="1"/>
            <p:nvPr/>
          </p:nvSpPr>
          <p:spPr>
            <a:xfrm>
              <a:off x="3412613" y="4144297"/>
              <a:ext cx="864419" cy="30777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r-Latn-RS" sz="1400"/>
                <a:t>Ukupno:</a:t>
              </a:r>
              <a:endParaRPr lang="en-US" sz="140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277032" y="4144297"/>
              <a:ext cx="1194620" cy="30777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sz="1400"/>
                <a:t>88.000</a:t>
              </a:r>
              <a:endParaRPr lang="en-US" sz="140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471652" y="4144297"/>
              <a:ext cx="1201993" cy="30777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sz="1400"/>
                <a:t>91.000</a:t>
              </a:r>
              <a:endParaRPr lang="en-US" sz="140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693627" y="5724939"/>
                <a:ext cx="1335819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sr-Latn-RS"/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88.000</m:t>
                        </m:r>
                      </m:num>
                      <m:den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91.000</m:t>
                        </m:r>
                      </m:den>
                    </m:f>
                  </m:oMath>
                </a14:m>
                <a:endParaRPr lang="en-US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3627" y="5724939"/>
                <a:ext cx="1335819" cy="492443"/>
              </a:xfrm>
              <a:prstGeom prst="rect">
                <a:avLst/>
              </a:prstGeom>
              <a:blipFill rotWithShape="0">
                <a:blip r:embed="rId2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2958363" y="5786494"/>
            <a:ext cx="108090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/>
              <a:t>P = 0,97</a:t>
            </a:r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134678" y="5786494"/>
            <a:ext cx="2949934" cy="369332"/>
            <a:chOff x="4993419" y="4911851"/>
            <a:chExt cx="2949934" cy="369332"/>
          </a:xfrm>
        </p:grpSpPr>
        <p:sp>
          <p:nvSpPr>
            <p:cNvPr id="13" name="TextBox 12"/>
            <p:cNvSpPr txBox="1"/>
            <p:nvPr/>
          </p:nvSpPr>
          <p:spPr>
            <a:xfrm>
              <a:off x="4993419" y="4911851"/>
              <a:ext cx="5009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/>
                <a:t>&lt; 1</a:t>
              </a:r>
              <a:endParaRPr lang="en-US"/>
            </a:p>
          </p:txBody>
        </p:sp>
        <p:sp>
          <p:nvSpPr>
            <p:cNvPr id="14" name="Right Arrow 13"/>
            <p:cNvSpPr/>
            <p:nvPr/>
          </p:nvSpPr>
          <p:spPr>
            <a:xfrm>
              <a:off x="5494351" y="5073658"/>
              <a:ext cx="445273" cy="45719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027089" y="4911851"/>
              <a:ext cx="1916264" cy="3693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/>
                <a:t>podbačena norma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9011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3984" y="8890"/>
            <a:ext cx="21360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4604" y="627977"/>
            <a:ext cx="8034794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sz="1600" i="1"/>
              <a:t>Preduzeće C ima sledeće kretanje obima proizvodnje, normiranog i utrošenog radnog vremena.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561543"/>
              </p:ext>
            </p:extLst>
          </p:nvPr>
        </p:nvGraphicFramePr>
        <p:xfrm>
          <a:off x="554604" y="2932914"/>
          <a:ext cx="3546282" cy="2103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4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6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6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0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197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Vrsta proizvoda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Obim proizvodnje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Normirano vreme po jedinici proizvoda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Efektivno utrošeno vreme po jedinici proizvoda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509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2.000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4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509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4.000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4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509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7.000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6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509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8.000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8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54604" y="1174964"/>
            <a:ext cx="8034794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marL="82296" algn="just">
              <a:defRPr/>
            </a:pPr>
            <a:r>
              <a:rPr lang="sr-Latn-CS" sz="1600" i="1"/>
              <a:t>Izračunati produktivnost rada primenom radne metode merenja produktivnosti:</a:t>
            </a:r>
          </a:p>
          <a:p>
            <a:pPr marL="82296" algn="just">
              <a:defRPr/>
            </a:pPr>
            <a:r>
              <a:rPr lang="sr-Latn-CS" sz="1600" i="1"/>
              <a:t> </a:t>
            </a:r>
          </a:p>
          <a:p>
            <a:pPr marL="539496" indent="-457200" algn="just">
              <a:buFont typeface="Wingdings 2"/>
              <a:buAutoNum type="arabicParenR"/>
              <a:defRPr/>
            </a:pPr>
            <a:r>
              <a:rPr lang="sr-Latn-CS" sz="1600" i="1"/>
              <a:t>Na nivou preduzeća,</a:t>
            </a:r>
          </a:p>
          <a:p>
            <a:pPr marL="539496" indent="-457200" algn="just">
              <a:buFont typeface="Wingdings 2"/>
              <a:buAutoNum type="arabicParenR"/>
              <a:defRPr/>
            </a:pPr>
            <a:r>
              <a:rPr lang="sr-Latn-CS" sz="1600" i="1"/>
              <a:t>Po vrstama proizvoda.</a:t>
            </a:r>
            <a:endParaRPr lang="en-US" sz="1600" i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080047"/>
              </p:ext>
            </p:extLst>
          </p:nvPr>
        </p:nvGraphicFramePr>
        <p:xfrm>
          <a:off x="4130525" y="2931603"/>
          <a:ext cx="4433516" cy="210555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083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3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83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6343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Ukupno NVr</a:t>
                      </a:r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Ukupno EVr</a:t>
                      </a:r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Produktivnost P</a:t>
                      </a:r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Norma</a:t>
                      </a:r>
                      <a:endParaRPr lang="en-US" sz="1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344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6.000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8.000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0,75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podbačena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271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20.000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16.000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1,25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prebačena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296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49.000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42.000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1,17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200"/>
                        <a:t>prebačena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442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72.000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64.000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1,13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200"/>
                        <a:t>prebačena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455856"/>
              </p:ext>
            </p:extLst>
          </p:nvPr>
        </p:nvGraphicFramePr>
        <p:xfrm>
          <a:off x="3226661" y="5143090"/>
          <a:ext cx="533737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14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3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8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8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1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sz="1200"/>
                        <a:t>Ukupno: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147.000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130.000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1,13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prebačena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27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3984" y="8890"/>
            <a:ext cx="21360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0942" y="532110"/>
            <a:ext cx="8082115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sz="1600" i="1"/>
              <a:t>Preduzeće A ima sledeće kretanje obima proizvodnje, normiranog i utrošenog radnog vremena.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231762"/>
              </p:ext>
            </p:extLst>
          </p:nvPr>
        </p:nvGraphicFramePr>
        <p:xfrm>
          <a:off x="892277" y="2948296"/>
          <a:ext cx="3710448" cy="2103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40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45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76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7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021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Vrsta proizvoda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Obim proizvodnje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N</a:t>
                      </a:r>
                      <a:r>
                        <a:rPr lang="sr-Latn-CS" sz="1200"/>
                        <a:t>ormirano</a:t>
                      </a:r>
                      <a:r>
                        <a:rPr lang="sr-Latn-CS" sz="1200" baseline="0"/>
                        <a:t> </a:t>
                      </a:r>
                      <a:r>
                        <a:rPr lang="sr-Latn-CS" sz="1200" baseline="0" dirty="0"/>
                        <a:t>vreme  po jedinici proizvoda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Efektivno utrošeno vreme po jedinici proizvoda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580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1.500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3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580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2.200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580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5.400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6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580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8.700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6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30941" y="1055330"/>
            <a:ext cx="8082115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marL="82296" algn="just">
              <a:defRPr/>
            </a:pPr>
            <a:r>
              <a:rPr lang="sr-Latn-CS" sz="1600" i="1"/>
              <a:t>Izračunati produktivnost rada primenom radne metode merenja produktivnosti:</a:t>
            </a:r>
          </a:p>
          <a:p>
            <a:pPr marL="82296" algn="just">
              <a:defRPr/>
            </a:pPr>
            <a:r>
              <a:rPr lang="sr-Latn-CS" sz="1600" i="1"/>
              <a:t> </a:t>
            </a:r>
          </a:p>
          <a:p>
            <a:pPr marL="539496" indent="-457200" algn="just">
              <a:buFont typeface="Wingdings 2"/>
              <a:buAutoNum type="arabicParenR"/>
              <a:defRPr/>
            </a:pPr>
            <a:r>
              <a:rPr lang="sr-Latn-CS" sz="1600" i="1"/>
              <a:t>Na nivou preduzeća</a:t>
            </a:r>
          </a:p>
          <a:p>
            <a:pPr marL="539496" indent="-457200" algn="just">
              <a:buFont typeface="Wingdings 2"/>
              <a:buAutoNum type="arabicParenR"/>
              <a:defRPr/>
            </a:pPr>
            <a:r>
              <a:rPr lang="sr-Latn-CS" sz="1600" i="1"/>
              <a:t>Po vrstama proizvoda.</a:t>
            </a:r>
            <a:endParaRPr lang="sr-Latn-CS" sz="1600" i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107597"/>
              </p:ext>
            </p:extLst>
          </p:nvPr>
        </p:nvGraphicFramePr>
        <p:xfrm>
          <a:off x="4643285" y="2950006"/>
          <a:ext cx="3652683" cy="210131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7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7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75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7491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Ukupno NVr</a:t>
                      </a:r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Ukupno EVr</a:t>
                      </a:r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Produktivnost P</a:t>
                      </a:r>
                      <a:endParaRPr lang="en-US" sz="1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967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4.500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4.500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220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8.800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4.400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2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471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27.000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32.400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0,83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370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60.900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52.200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1,17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898270"/>
              </p:ext>
            </p:extLst>
          </p:nvPr>
        </p:nvGraphicFramePr>
        <p:xfrm>
          <a:off x="3672349" y="5172588"/>
          <a:ext cx="4618704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0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93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44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sz="1400"/>
                        <a:t>Ukupno: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/>
                        <a:t>101.200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/>
                        <a:t>93.500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/>
                        <a:t>1,08</a:t>
                      </a: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5304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3984" y="8890"/>
            <a:ext cx="21360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Zadatak </a:t>
            </a:r>
            <a:r>
              <a:rPr lang="en-U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br. </a:t>
            </a:r>
            <a:r>
              <a:rPr lang="sr-Latn-CS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n-US" sz="2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6752" y="532110"/>
            <a:ext cx="8030498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sr-Latn-CS" altLang="en-US" sz="1600" i="1"/>
              <a:t>Preduzeće G ima sledeće kretanje obima proizvodnje, normiranog i utrošenog radnog vremena.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034806"/>
              </p:ext>
            </p:extLst>
          </p:nvPr>
        </p:nvGraphicFramePr>
        <p:xfrm>
          <a:off x="682113" y="3189022"/>
          <a:ext cx="4004188" cy="23775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01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0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10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10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6761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Vrsta proizvoda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Obim proizvodnje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N</a:t>
                      </a:r>
                      <a:r>
                        <a:rPr lang="sr-Latn-CS" sz="1200"/>
                        <a:t>ormirano</a:t>
                      </a:r>
                      <a:r>
                        <a:rPr lang="sr-Latn-CS" sz="1200" baseline="0"/>
                        <a:t> </a:t>
                      </a:r>
                      <a:r>
                        <a:rPr lang="sr-Latn-CS" sz="1200" baseline="0" dirty="0"/>
                        <a:t>vreme  po jedinici proizvoda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Efektivno utrošeno vreme po jedinici proizvoda</a:t>
                      </a:r>
                      <a:endParaRPr lang="en-US" sz="1200" dirty="0"/>
                    </a:p>
                  </a:txBody>
                  <a:tcPr marT="45729" marB="4572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762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A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3.000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2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3</a:t>
                      </a:r>
                      <a:endParaRPr lang="en-US" sz="1200" dirty="0"/>
                    </a:p>
                  </a:txBody>
                  <a:tcPr marT="45729" marB="4572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762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B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4.000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5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3</a:t>
                      </a:r>
                      <a:endParaRPr lang="en-US" sz="1200" dirty="0"/>
                    </a:p>
                  </a:txBody>
                  <a:tcPr marT="45729" marB="4572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762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C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5.000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6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7</a:t>
                      </a:r>
                      <a:endParaRPr lang="en-US" sz="1200" dirty="0"/>
                    </a:p>
                  </a:txBody>
                  <a:tcPr marT="45729" marB="4572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2762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D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8.000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9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8</a:t>
                      </a:r>
                      <a:endParaRPr lang="en-US" sz="1200" dirty="0"/>
                    </a:p>
                  </a:txBody>
                  <a:tcPr marT="45729" marB="4572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2762"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E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9.000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7</a:t>
                      </a:r>
                      <a:endParaRPr lang="en-US" sz="1200" dirty="0"/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200" dirty="0"/>
                        <a:t>7</a:t>
                      </a:r>
                      <a:endParaRPr lang="en-US" sz="1200" dirty="0"/>
                    </a:p>
                  </a:txBody>
                  <a:tcPr marT="45729" marB="4572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56751" y="1302378"/>
            <a:ext cx="8065525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marL="82296" algn="just">
              <a:defRPr/>
            </a:pPr>
            <a:r>
              <a:rPr lang="sr-Latn-CS" sz="1600" i="1"/>
              <a:t>Izračunati produktivnost rada primenom radne metode merenja produktivnosti:</a:t>
            </a:r>
          </a:p>
          <a:p>
            <a:pPr marL="82296" algn="just">
              <a:defRPr/>
            </a:pPr>
            <a:r>
              <a:rPr lang="sr-Latn-CS" sz="1600" i="1"/>
              <a:t> </a:t>
            </a:r>
          </a:p>
          <a:p>
            <a:pPr marL="539496" indent="-457200" algn="just">
              <a:buFont typeface="Wingdings 2"/>
              <a:buAutoNum type="arabicParenR"/>
              <a:defRPr/>
            </a:pPr>
            <a:r>
              <a:rPr lang="sr-Latn-CS" sz="1600" i="1"/>
              <a:t>Na nivou preduzeća</a:t>
            </a:r>
          </a:p>
          <a:p>
            <a:pPr marL="539496" indent="-457200" algn="just">
              <a:buFont typeface="Wingdings 2"/>
              <a:buAutoNum type="arabicParenR"/>
              <a:defRPr/>
            </a:pPr>
            <a:r>
              <a:rPr lang="sr-Latn-CS" sz="1600" i="1"/>
              <a:t>Po vrstama proizvoda.</a:t>
            </a:r>
            <a:endParaRPr lang="sr-Latn-CS" sz="1600" i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609686"/>
              </p:ext>
            </p:extLst>
          </p:nvPr>
        </p:nvGraphicFramePr>
        <p:xfrm>
          <a:off x="4761272" y="3193355"/>
          <a:ext cx="3652683" cy="2385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17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7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75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7813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Ukupno NVr</a:t>
                      </a:r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Ukupno EVr</a:t>
                      </a:r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Produktivnost P</a:t>
                      </a:r>
                      <a:endParaRPr lang="en-US" sz="1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967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6.000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9.000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0,67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220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20.000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12.000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1,67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471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30.000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35.000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0,86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370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72.000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64.000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1,13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370"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63.000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63.000</a:t>
                      </a:r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/>
                        <a:t>1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296169"/>
              </p:ext>
            </p:extLst>
          </p:nvPr>
        </p:nvGraphicFramePr>
        <p:xfrm>
          <a:off x="3775587" y="5629788"/>
          <a:ext cx="4618704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0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93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44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sz="1400"/>
                        <a:t>Ukupno: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/>
                        <a:t>191.000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/>
                        <a:t>183.000</a:t>
                      </a:r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/>
                        <a:t>1,04</a:t>
                      </a:r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533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1508</TotalTime>
  <Words>2040</Words>
  <Application>Microsoft Office PowerPoint</Application>
  <PresentationFormat>On-screen Show (4:3)</PresentationFormat>
  <Paragraphs>742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atoss</dc:creator>
  <cp:lastModifiedBy>Slobodan ulaz</cp:lastModifiedBy>
  <cp:revision>234</cp:revision>
  <cp:lastPrinted>2018-02-27T12:38:56Z</cp:lastPrinted>
  <dcterms:created xsi:type="dcterms:W3CDTF">2014-12-03T10:16:40Z</dcterms:created>
  <dcterms:modified xsi:type="dcterms:W3CDTF">2018-03-06T22:14:13Z</dcterms:modified>
</cp:coreProperties>
</file>