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6" r:id="rId30"/>
    <p:sldId id="287" r:id="rId31"/>
    <p:sldId id="307" r:id="rId32"/>
    <p:sldId id="288" r:id="rId33"/>
    <p:sldId id="289" r:id="rId34"/>
    <p:sldId id="290" r:id="rId35"/>
    <p:sldId id="291" r:id="rId36"/>
    <p:sldId id="292" r:id="rId37"/>
    <p:sldId id="297" r:id="rId38"/>
    <p:sldId id="293" r:id="rId39"/>
    <p:sldId id="294" r:id="rId40"/>
    <p:sldId id="298" r:id="rId41"/>
    <p:sldId id="295" r:id="rId42"/>
    <p:sldId id="296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4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4806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7969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5311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300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37018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67683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6694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11102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46200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0975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4841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7484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6140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3353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1410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6817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46655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585C-2BD0-4327-90E7-59E56DCAE15F}" type="datetimeFigureOut">
              <a:rPr lang="sr-Cyrl-RS" smtClean="0"/>
              <a:t>13.03.2018.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9327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PREDAVANJE II</a:t>
            </a:r>
            <a:endParaRPr lang="sr-Cyrl-R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PREDUZEĆE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00943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Otvoren sistem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Preduzeće je </a:t>
            </a:r>
            <a:r>
              <a:rPr lang="sr-Latn-RS" sz="2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otvoreni sistem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jer je u stalnoj interakciji sa okruženjem budući da je to jedini način da obezbedi potrebne resurse i da plasira rezultate svoga poslovanja. Pri tome, preduzeće mora budno da prati sve promene, da im se prilagođava i utiče na njih jer samo tako može opstati u turbulentnim tržišnim uslovima.</a:t>
            </a:r>
          </a:p>
          <a:p>
            <a:pPr marL="0" indent="0" algn="just">
              <a:buNone/>
            </a:pPr>
            <a:endParaRPr lang="sr-Cyrl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1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Složen sistem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000" i="1" dirty="0">
                <a:latin typeface="Calibri" panose="020F0502020204030204" pitchFamily="34" charset="0"/>
                <a:cs typeface="Calibri" panose="020F0502020204030204" pitchFamily="34" charset="0"/>
              </a:rPr>
              <a:t>Složenost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preduzeća proističe iz činjenice da postoje brojni podsistemi, raznoliki elementi strukture i veoma kompleksni i isprepleteni odnosi i procesi u funkcionisanju i realizaciji zadataka. Sama činjenica da preduzeće zapošljava radnike sa vrlo različitim znanjima, sposobnostima koji koriste veliki broj različitih sredstava za rad i materijala, pri čemu nastaju brojni i isprepleteni odnosi, ukazuje na svu složenost preduzeća. Preduzeće kao kompleksan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sistem uzajamno zavisnih delova se vremenom menja pod dejstvom eksternih i internih faktora. Najčešće faktori eksternog karaktera iniciraju organizacione promene.</a:t>
            </a:r>
          </a:p>
          <a:p>
            <a:pPr marL="0" indent="0" algn="just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Cyrl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7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Principi organizovanja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Principi organizovanja zasnovani su na </a:t>
            </a:r>
            <a:r>
              <a:rPr lang="sr-Latn-R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Fayolovim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od kojih se najčešće javljaju: </a:t>
            </a:r>
          </a:p>
          <a:p>
            <a:pPr marL="457200" indent="-457200" algn="just">
              <a:buAutoNum type="alphaLcParenR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jedinstvo komandovanja </a:t>
            </a:r>
          </a:p>
          <a:p>
            <a:pPr marL="457200" indent="-457200" algn="just">
              <a:buAutoNum type="alphaLcParenR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jedinstvo ciljeva </a:t>
            </a:r>
          </a:p>
          <a:p>
            <a:pPr marL="457200" indent="-457200" algn="just">
              <a:buAutoNum type="alphaLcParenR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raspon komandovanja </a:t>
            </a:r>
          </a:p>
          <a:p>
            <a:pPr marL="457200" indent="-457200" algn="just">
              <a:buAutoNum type="alphaLcParenR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hijerarhija </a:t>
            </a:r>
          </a:p>
          <a:p>
            <a:pPr marL="457200" indent="-457200" algn="just">
              <a:buAutoNum type="alphaLcParenR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sr-Latn-R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entralizacija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 algn="just">
              <a:buAutoNum type="alphaLcParenR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autoritet  </a:t>
            </a:r>
          </a:p>
          <a:p>
            <a:pPr marL="0" indent="0" algn="just">
              <a:buNone/>
            </a:pPr>
            <a:b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Cyrl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2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Opšti principi organizovanja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Opšti principi organizovanja: </a:t>
            </a:r>
          </a:p>
          <a:p>
            <a:pPr marL="457200" indent="-457200" algn="just">
              <a:buAutoNum type="alphaLcParenR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specijalizacija </a:t>
            </a:r>
          </a:p>
          <a:p>
            <a:pPr marL="457200" indent="-457200" algn="just">
              <a:buAutoNum type="alphaLcParenR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standardizacija </a:t>
            </a:r>
          </a:p>
          <a:p>
            <a:pPr marL="457200" indent="-457200" algn="just">
              <a:buAutoNum type="alphaLcParenR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kooperacija </a:t>
            </a:r>
          </a:p>
          <a:p>
            <a:pPr marL="457200" indent="-457200" algn="just">
              <a:buAutoNum type="alphaLcParenR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integracija </a:t>
            </a:r>
          </a:p>
          <a:p>
            <a:pPr marL="457200" indent="-457200" algn="just">
              <a:buAutoNum type="alphaLcParenR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centralizacija i</a:t>
            </a:r>
          </a:p>
          <a:p>
            <a:pPr marL="457200" indent="-457200" algn="just">
              <a:buAutoNum type="alphaLcParenR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decentralizacija </a:t>
            </a:r>
          </a:p>
          <a:p>
            <a:pPr marL="0" indent="0" algn="just">
              <a:buNone/>
            </a:pPr>
            <a:b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Cyrl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15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Specijalizacija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je tesno povezana sa podelom rada u jednoj organizaciji i odnosi se na raščlanjivanje ukupnog zadatka, odnosno misije organizacije, na veći broj manjih ciljeva, zadataka i poslova. Specijalizacija obuhvata odvajanje i grupisanje određenih poslova i zadataka,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a zatim njihovo usmeravanje ka pojedincima i organizacijama koji će ih realizovati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primer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kompanije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specijalizovanom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proizvodnjom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Cyrl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9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Standardizacija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predstavlja proces sužavanja raznovrsnosti i ujednačavanja različitih elemenata proizvodnje i poslovanja, radi smanjenja velike složenosti koju ova velika raznolikost i raznovrsnost stvaraju. </a:t>
            </a:r>
          </a:p>
          <a:p>
            <a:pPr marL="0" indent="0" algn="just">
              <a:buNone/>
            </a:pP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Standardizacija se sprovodi pronalaženjem i propisivanjem jednobraznih, reprezentativnih rešenja koja nazivamo standardima. </a:t>
            </a:r>
          </a:p>
          <a:p>
            <a:pPr marL="0" indent="0" algn="just">
              <a:buNone/>
            </a:pP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Standardi imaju univerzalni karakter i najčešće se zakonski propisuju. </a:t>
            </a:r>
            <a:endParaRPr lang="sr-Cyrl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51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Kooperacija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Kooperacija predstavlja oblik zajedničkog rada pojedinca ili organizacije koji nastaje u situaciji kada pojedinac ili organizacija nisu u mogućnosti da samostalno obave posao ili je neracionalno da samostalno obavljaju određene poslove.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primer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kompanija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proizvode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proizvode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kooperaciji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Cyrl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51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Integracija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predstavlja povezivanje i spajanje pojedinih delova ili celokupnih organizacija radi ostvarenja boljih poslovnih rezultata. </a:t>
            </a: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Integracija može biti: horizontalna – kada se povezuju organizacije iz istih oblasti proizvodnje i vertikalna – kada se povezuju organizacije koje se nalaze u određenom proizvodnom lancu, odnosno jedna drugoj isporučuju sirovine, materijale, delove za proizvodnju određenih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proizvoda. </a:t>
            </a:r>
            <a:endParaRPr lang="sr-Cyrl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51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Centralizacija i decentralizacija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vezane su za određivanje organizacionog nivoa na kome će se menadžerima delegirati ovlašćenja za donošenje odluka kod centralizacije odluke se donose na višim organizacionim nivoima i ovlašćenja za donošenje odluka ima manji broj starijih menadžera. </a:t>
            </a: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Centralizacija znači sužavanje a decentralizacija proširivanje ovlašćenja za donošenje odluka. </a:t>
            </a:r>
            <a:endParaRPr lang="sr-Cyrl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51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Organizacione strukture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Linijska organizaciona struktura</a:t>
            </a:r>
          </a:p>
          <a:p>
            <a:pPr algn="just"/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Funkcionalno-linijska organizaciona struktura</a:t>
            </a:r>
          </a:p>
          <a:p>
            <a:pPr algn="just"/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Linijsko </a:t>
            </a:r>
            <a:r>
              <a:rPr lang="sr-Latn-R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štabna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organizaciona struktura</a:t>
            </a:r>
          </a:p>
          <a:p>
            <a:pPr algn="just"/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Organizovanje prema funkcijama</a:t>
            </a:r>
          </a:p>
          <a:p>
            <a:pPr algn="just"/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Organizovanje prema teritoriji</a:t>
            </a:r>
          </a:p>
          <a:p>
            <a:pPr algn="just"/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Organizovanje prema proizvodima</a:t>
            </a:r>
          </a:p>
          <a:p>
            <a:pPr algn="just"/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Organizovanje prema procesima</a:t>
            </a:r>
          </a:p>
          <a:p>
            <a:pPr algn="just"/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Projektna organizacija</a:t>
            </a:r>
          </a:p>
          <a:p>
            <a:pPr algn="just"/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Matrična organizacija</a:t>
            </a:r>
          </a:p>
          <a:p>
            <a:pPr marL="0" indent="0" algn="just">
              <a:buNone/>
            </a:pP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5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Preduzeće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Preduzeće se definiše kao organizacija koja predstavlja složenu radnu celinu, u kojoj se prema određenim načelima, propisima i metodama, skladno povezuju elementi rada (kadrovi, sredstva za rad i predmeti rada), radi ostvarenja određene strukture i kvaliteta proizvoda ili usluga, koji zadovoljavaju potrebe tržišta, odnosno korisnike izlaznih rezultata.</a:t>
            </a:r>
          </a:p>
          <a:p>
            <a:pPr marL="0" indent="0" algn="just">
              <a:buNone/>
            </a:pPr>
            <a:endParaRPr lang="sr-Latn-R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Preduzeće je samostalna organizacija ekonomskih resursa sa odgovarajućom formom i strukturom, koja vrši transformaciju uloženih resursa u izlazne rezultate i tako stvara vrednost s ciljem da ostvari profit.  </a:t>
            </a:r>
          </a:p>
          <a:p>
            <a:pPr marL="0" indent="0" algn="just">
              <a:buNone/>
            </a:pP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Linijska organizaciona struktura</a:t>
            </a:r>
            <a:endParaRPr lang="sr-Cyrl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0" t="30797" r="40843" b="34184"/>
          <a:stretch/>
        </p:blipFill>
        <p:spPr bwMode="auto">
          <a:xfrm>
            <a:off x="971600" y="2132855"/>
            <a:ext cx="6120680" cy="429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351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Funkcionalno - linijska organizaciona struktura</a:t>
            </a:r>
            <a:endParaRPr lang="sr-Cyrl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7" t="35922" r="30235" b="25883"/>
          <a:stretch/>
        </p:blipFill>
        <p:spPr bwMode="auto">
          <a:xfrm>
            <a:off x="971600" y="2308168"/>
            <a:ext cx="7404534" cy="392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489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Linijsko </a:t>
            </a:r>
            <a:r>
              <a:rPr lang="sr-Latn-RS" dirty="0" err="1"/>
              <a:t>štabna</a:t>
            </a:r>
            <a:r>
              <a:rPr lang="sr-Latn-RS" dirty="0"/>
              <a:t> organizaciona struktura</a:t>
            </a:r>
            <a:endParaRPr lang="sr-Cyrl-R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3" t="28731" r="28415" b="39254"/>
          <a:stretch/>
        </p:blipFill>
        <p:spPr bwMode="auto">
          <a:xfrm>
            <a:off x="539552" y="1687077"/>
            <a:ext cx="8269979" cy="329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489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Organizovanje prema funkcijama</a:t>
            </a:r>
            <a:endParaRPr lang="sr-Cyrl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1" t="27295" r="31905" b="40709"/>
          <a:stretch/>
        </p:blipFill>
        <p:spPr bwMode="auto">
          <a:xfrm>
            <a:off x="755576" y="2369840"/>
            <a:ext cx="7308583" cy="329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489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Organizovanje prema teritoriji</a:t>
            </a:r>
            <a:endParaRPr lang="sr-Cyrl-R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2" t="19575" r="30436" b="47335"/>
          <a:stretch/>
        </p:blipFill>
        <p:spPr bwMode="auto">
          <a:xfrm>
            <a:off x="611560" y="1916832"/>
            <a:ext cx="7558779" cy="340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48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Organizovanje prema proizvodima</a:t>
            </a:r>
            <a:endParaRPr lang="sr-Cyrl-R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9326" r="30834" b="23977"/>
          <a:stretch/>
        </p:blipFill>
        <p:spPr bwMode="auto">
          <a:xfrm>
            <a:off x="611560" y="2174350"/>
            <a:ext cx="7162607" cy="377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489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Organizovanje prema procesima</a:t>
            </a:r>
            <a:endParaRPr lang="sr-Cyrl-R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2" t="39293" r="30869" b="33388"/>
          <a:stretch/>
        </p:blipFill>
        <p:spPr bwMode="auto">
          <a:xfrm>
            <a:off x="1331640" y="2346889"/>
            <a:ext cx="6943785" cy="281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825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Projektna organizacija</a:t>
            </a:r>
            <a:endParaRPr lang="sr-Cyrl-R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5" t="32323" r="31124" b="43200"/>
          <a:stretch/>
        </p:blipFill>
        <p:spPr bwMode="auto">
          <a:xfrm>
            <a:off x="539552" y="2495205"/>
            <a:ext cx="7008084" cy="251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393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Matrična organizacija</a:t>
            </a:r>
            <a:endParaRPr lang="sr-Cyrl-R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t="25410" r="29709" b="33039"/>
          <a:stretch/>
        </p:blipFill>
        <p:spPr bwMode="auto">
          <a:xfrm>
            <a:off x="395536" y="2178929"/>
            <a:ext cx="7589975" cy="427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244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B045C-79AF-449D-BB21-50104FFE2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EE3EE-FC8C-42C2-8433-7D2E8DDFA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Firma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izuzetno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značajno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obeležje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pod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firmom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pojavljuje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prometu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Firma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ništa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drugo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pod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registruje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kasnije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Firma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obično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kratka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njoj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sadržana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informacija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delatnosti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ono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Na primer, "Imlek", Beograd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okviru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PKB-a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proizvodnjom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preradom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mleka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mnogih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imenu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firme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sadržana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informacija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delatnosti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Naročito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to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odnosi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trgovinom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Na primer, "Metro", "Maxi", „Mercator―,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dr.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Ima,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međutim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firme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otkriva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osnivača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"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Lukić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sin", "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Đukić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trikotaža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", "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Pavlovića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dućan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",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dalje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801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Elementi definicije (karakteristike preduzeća)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da je to samostalan ekonomski subjekt</a:t>
            </a:r>
          </a:p>
          <a:p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da predstavlja organizovanu celinu sa jasnom formom</a:t>
            </a:r>
          </a:p>
          <a:p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da stvara vrednost transformišući uložene resurse </a:t>
            </a:r>
          </a:p>
          <a:p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da je tržišna institucija </a:t>
            </a:r>
            <a:b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dirty="0"/>
            </a:br>
            <a:r>
              <a:rPr lang="pl-PL" i="1" dirty="0"/>
              <a:t> </a:t>
            </a:r>
            <a:br>
              <a:rPr lang="pl-PL" dirty="0"/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127033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2AC8A-C428-484C-90E2-AB963640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Zadaci</a:t>
            </a:r>
            <a:r>
              <a:rPr lang="en-US" dirty="0"/>
              <a:t> </a:t>
            </a:r>
            <a:r>
              <a:rPr lang="en-US" dirty="0" err="1"/>
              <a:t>preduzeća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15C87-3CA1-4A83-8874-ABBBDC145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Zadaci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tome,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ostvari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najviše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rezultate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oblasti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ostvarene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rezultate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realizuje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ulaganja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elemente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proizvodnje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time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obezbedi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veću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dobit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osigura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vlastita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sredstva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modernizaciju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odnosno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obezbedi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sredstva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isplatu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zarada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zaposlenih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druge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prinadležnosti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zaposlenima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pripadaju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pojedinačnom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kolektivnom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ugovoru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sredstva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isplatu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regresa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godišnji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odmor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sredstva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topli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obrok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sredstva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plaćanje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troškova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prevoza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zaposlenih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javnom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saobraćaju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411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F113-603F-4EE6-9386-0B693283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36" y="2420888"/>
            <a:ext cx="8370128" cy="1293028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Pojavni</a:t>
            </a:r>
            <a:r>
              <a:rPr lang="en-US" dirty="0"/>
              <a:t> </a:t>
            </a:r>
            <a:r>
              <a:rPr lang="en-US" dirty="0" err="1"/>
              <a:t>oblici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u </a:t>
            </a:r>
            <a:r>
              <a:rPr lang="en-US" dirty="0" err="1"/>
              <a:t>tržišnoj</a:t>
            </a:r>
            <a:r>
              <a:rPr lang="en-US" dirty="0"/>
              <a:t> </a:t>
            </a:r>
            <a:r>
              <a:rPr lang="en-US" dirty="0" err="1"/>
              <a:t>privredi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8529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04937-DCB0-4343-BE1B-F1EC6461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Inokosno</a:t>
            </a:r>
            <a:r>
              <a:rPr lang="en-US" dirty="0"/>
              <a:t> </a:t>
            </a:r>
            <a:r>
              <a:rPr lang="en-US" dirty="0" err="1"/>
              <a:t>preduzeće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633CB-F7CC-454C-BB0B-3334C8143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Ovaj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tip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javlja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krajem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devetnaestog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početkom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dvadesetog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nastaje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kapitalističkim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državama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specifičnim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oblastima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privrede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Inokosno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raspolaže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ograničenim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kapitalom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uglavnom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oblastima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privrede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srednja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nemaju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tiče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konkurencije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velikih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inokosno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način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zaštićeno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487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810C-B324-4E5F-8D94-BC14619D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Inokosno</a:t>
            </a:r>
            <a:r>
              <a:rPr lang="en-US" dirty="0"/>
              <a:t> </a:t>
            </a:r>
            <a:r>
              <a:rPr lang="en-US" dirty="0" err="1"/>
              <a:t>preduzeće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5AAC5-5150-4E88-86CD-F0B95C34E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Inokosna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zapošljavaju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mahom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članove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porodice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eventualno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još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radnika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Poslovi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raznovrsni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suština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tržište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traži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male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serije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njihovih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proizvoda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odnosno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usluga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Upravo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razloga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srednja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konkurencija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tržištu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inokosnim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239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7AFD-1A69-411A-A960-88E0FFD9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Inokosno</a:t>
            </a:r>
            <a:r>
              <a:rPr lang="en-US" dirty="0"/>
              <a:t> </a:t>
            </a:r>
            <a:r>
              <a:rPr lang="en-US" dirty="0" err="1"/>
              <a:t>preduzeće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8CE3D-0F92-4976-A1F9-F8335A661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Osnovni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problem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javlja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tipa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limitiran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kapital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raspolažu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Taj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kapital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uglavnom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zbog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čega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inokosnog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mogućnosti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pojavi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bankom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zahtevom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mu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odobri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veći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kredit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bi mu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poslužio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koraku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izvrši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modernizaciju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312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0B32-48D6-4E7F-B4AC-0D73E2D9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Partnersko</a:t>
            </a:r>
            <a:r>
              <a:rPr lang="en-US" dirty="0"/>
              <a:t> </a:t>
            </a:r>
            <a:r>
              <a:rPr lang="en-US" dirty="0" err="1"/>
              <a:t>preduzeće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30DAC-FE09-4638-93A7-446183C39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Partnerska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nastaju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spajanjem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inokosnih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čisto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praktiĉnih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razloga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da bi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uvećali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kapital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time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postali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solventniji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kreditoru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Ekonomska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snaga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takvog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nego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inokosnog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Ovaj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tip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javlja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istim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oblastima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privrede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inače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inokosno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dakle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projektni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biroi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vinski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podrumi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softverske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sl.</a:t>
            </a:r>
          </a:p>
        </p:txBody>
      </p:sp>
    </p:spTree>
    <p:extLst>
      <p:ext uri="{BB962C8B-B14F-4D97-AF65-F5344CB8AC3E}">
        <p14:creationId xmlns:p14="http://schemas.microsoft.com/office/powerpoint/2010/main" val="570351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7B54-CDF0-4525-B670-FE0924F3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Partnersko</a:t>
            </a:r>
            <a:r>
              <a:rPr lang="en-US" dirty="0"/>
              <a:t> </a:t>
            </a:r>
            <a:r>
              <a:rPr lang="en-US" dirty="0" err="1"/>
              <a:t>preduzeće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76E60-77A0-4D81-8829-3FFC5235E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Postoje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vrste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partnerskih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postoje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javni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partneri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inokosnih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garantuju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celokupnom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svojom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imovinom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Ovaj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tip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partnerskog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poznat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pod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imenom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javno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trgovačko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Komanditna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društva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naprotiv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takav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tip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partnerskog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javne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tajne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partnere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Javni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partneri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garantuju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celokupnim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svojim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kapitalom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tajni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partneri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garantuju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kapitala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dakle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kapitalom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uloženim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društvo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678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7B54-CDF0-4525-B670-FE0924F3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Akcionarsko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76E60-77A0-4D81-8829-3FFC5235E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Akcionarsko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društvo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najpoznatiji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istovremeno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najznačajniji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oblik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danas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Značaj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akcionarskog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društva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ogleda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u tome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ovaj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tip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raspolaže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ogromnim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kapitalom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mogućnosti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izdvoji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sredstva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naučnotehnološka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istraživanja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pravilu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akcionarska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društva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nosioci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tehničkog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napretka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danas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svetu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09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AAE9-6A3F-44B0-8FA9-9AF79CFA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Akcionarsko</a:t>
            </a:r>
            <a:r>
              <a:rPr lang="en-US" dirty="0"/>
              <a:t> </a:t>
            </a:r>
            <a:r>
              <a:rPr lang="en-US" dirty="0" err="1"/>
              <a:t>društvo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88E4-0A35-432F-914A-C3CB48F71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 bi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umanjile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poreske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obaveze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podigle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ugled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društvu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često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istupaju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dobrotvori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izgrađujući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objekte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šireg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značaja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domovi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zdravlja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klinike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škole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itd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centri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finansijske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moći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nego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centri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političke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moći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društvu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Njihovo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delovanje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odavno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prešlo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granicu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ekonomske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sfere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Primer?</a:t>
            </a:r>
          </a:p>
        </p:txBody>
      </p:sp>
    </p:spTree>
    <p:extLst>
      <p:ext uri="{BB962C8B-B14F-4D97-AF65-F5344CB8AC3E}">
        <p14:creationId xmlns:p14="http://schemas.microsoft.com/office/powerpoint/2010/main" val="99778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F2A-53E0-486D-B12F-7C8C4D26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Akcionarko</a:t>
            </a:r>
            <a:r>
              <a:rPr lang="en-US" dirty="0"/>
              <a:t> </a:t>
            </a:r>
            <a:r>
              <a:rPr lang="en-US" dirty="0" err="1"/>
              <a:t>društvo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BA2D6-2372-4670-BCC0-619749DC0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postoji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nekolicini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stotine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akcionara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noviji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podaci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govore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velike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najrazvijenijih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država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čak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do tri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miliona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sastoji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u tome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očekuje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poslovne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poseduje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profitom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time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stiče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deo toga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profita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srazmerno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uloženom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kapitalu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Taj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priraštaj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nastaje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posledica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uspešnog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poslovanja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akcionarskog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društva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naziva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dividendom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938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Preduzeće kao sistem i organizacija</a:t>
            </a:r>
            <a:endParaRPr lang="sr-Cyrl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7" t="48755" r="36170" b="32300"/>
          <a:stretch/>
        </p:blipFill>
        <p:spPr bwMode="auto">
          <a:xfrm>
            <a:off x="683568" y="2060848"/>
            <a:ext cx="743639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kvir za tekst 3"/>
          <p:cNvSpPr txBox="1"/>
          <p:nvPr/>
        </p:nvSpPr>
        <p:spPr>
          <a:xfrm>
            <a:off x="683569" y="5370601"/>
            <a:ext cx="7436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1200" dirty="0">
                <a:latin typeface="Calibri" panose="020F0502020204030204" pitchFamily="34" charset="0"/>
                <a:cs typeface="Calibri" panose="020F0502020204030204" pitchFamily="34" charset="0"/>
              </a:rPr>
              <a:t>Preduzeće kao sistem povezano je sa okruženjem iz koga dobija inpute (materijal, novac i kapital, ljudske resurse, informacije i znanja ), koje kroz </a:t>
            </a:r>
            <a:r>
              <a:rPr lang="sr-Latn-R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transformacione</a:t>
            </a:r>
            <a:r>
              <a:rPr lang="sr-Latn-RS" sz="1200" dirty="0">
                <a:latin typeface="Calibri" panose="020F0502020204030204" pitchFamily="34" charset="0"/>
                <a:cs typeface="Calibri" panose="020F0502020204030204" pitchFamily="34" charset="0"/>
              </a:rPr>
              <a:t> procese pretvara u proizvode i usluge koje plasira na tržištu. Proces pretvaranja ulaznih veličina u izlazne ostvaruje se kroz potpuno i ciljno usklađeno funkcionisanje svih elemenata sistema. U slučaju odstupanja od utvrđenog cilja ili eventualnih promena u okruženju, aktivira se povratna veza preko koje se preduzeće prilagođava nov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r-Latn-RS" sz="1200" dirty="0">
                <a:latin typeface="Calibri" panose="020F0502020204030204" pitchFamily="34" charset="0"/>
                <a:cs typeface="Calibri" panose="020F0502020204030204" pitchFamily="34" charset="0"/>
              </a:rPr>
              <a:t>m zahtevima. </a:t>
            </a:r>
          </a:p>
        </p:txBody>
      </p:sp>
    </p:spTree>
    <p:extLst>
      <p:ext uri="{BB962C8B-B14F-4D97-AF65-F5344CB8AC3E}">
        <p14:creationId xmlns:p14="http://schemas.microsoft.com/office/powerpoint/2010/main" val="22931283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1F2A-53E0-486D-B12F-7C8C4D26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Akcionarko</a:t>
            </a:r>
            <a:r>
              <a:rPr lang="en-US" dirty="0"/>
              <a:t> </a:t>
            </a:r>
            <a:r>
              <a:rPr lang="en-US" dirty="0" err="1"/>
              <a:t>društvo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BA2D6-2372-4670-BCC0-619749DC0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izvesnog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vremena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odlučuje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proširi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svoju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materijalnu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osnovu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izvrši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modernizaciju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Sredstva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namene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pribaviti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izdavanjem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novog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paketa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sakuplja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svež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novac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neophodan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investicije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istovremeno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povećava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suvlasnika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želi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osloboditi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isteka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kraja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poslovne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stiče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dividendu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principu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vrednosni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papir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prodaje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kupuje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svoju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nominalnu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(to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platio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njen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naznačena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samoj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recimo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1.000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svoju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stvarnu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vrednost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ostvaruje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berzi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1908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068F-99C8-457D-8EA1-B05488F0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Akcionarsko</a:t>
            </a:r>
            <a:r>
              <a:rPr lang="en-US" dirty="0"/>
              <a:t> </a:t>
            </a:r>
            <a:r>
              <a:rPr lang="en-US" dirty="0" err="1"/>
              <a:t>društvo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1AF18-89DC-4E50-AC28-D15E44490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reguliše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njenim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opštim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aktima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prvom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redu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statutom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Organi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skupština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upravni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savet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direktora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77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7CA8-868F-45DA-A0BB-BD9B6F1E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Akcionarsko</a:t>
            </a:r>
            <a:r>
              <a:rPr lang="en-US" dirty="0"/>
              <a:t> </a:t>
            </a:r>
            <a:r>
              <a:rPr lang="en-US" dirty="0" err="1"/>
              <a:t>društvo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4E55C-EC39-484C-9931-6774BDFA2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Skupštinu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akcionara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teorijski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sačinjavaju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moţe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iznositi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nekoliko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miliona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skupštini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pravilu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prisustvuje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Statutom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precizno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utvrđuje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kvorum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odnosno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najmanji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prisutnih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donositi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punovažne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odluke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Najčešće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trećina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evidentiranih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prisutnih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Skupština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vrlo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retko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sastaje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Najčešće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jedanput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godišnje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da bi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usvojila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završni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račun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donela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odluku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raspodeli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dobiti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ukoliko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dobit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iskazana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finansijski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rezultat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poslovanja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posmatranom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periodu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53002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0759-EC80-454B-B2E8-451B44BD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Akcionarsko</a:t>
            </a:r>
            <a:r>
              <a:rPr lang="en-US" dirty="0"/>
              <a:t> </a:t>
            </a:r>
            <a:r>
              <a:rPr lang="en-US" dirty="0" err="1"/>
              <a:t>društvo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AF8EA-F6F3-4F29-A00D-DFBECF32B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Skupština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donosi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statut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vrši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njegove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izmene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dopune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donosi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druga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normativna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nadležnosti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upravnog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izvršnih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direktora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Skupština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vrši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izbor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članova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poslovodnog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izvršnih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direktora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proceduri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utvrđenoj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normativnim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aktima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najčešće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statutom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skupština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ovlašćenja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predlog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upravnog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saveta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direktora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donosi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odluke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tiču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statusnih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pitanja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promena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imena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firme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promena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delatnosti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pokretanje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postupka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likvidacije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sl.</a:t>
            </a:r>
          </a:p>
        </p:txBody>
      </p:sp>
    </p:spTree>
    <p:extLst>
      <p:ext uri="{BB962C8B-B14F-4D97-AF65-F5344CB8AC3E}">
        <p14:creationId xmlns:p14="http://schemas.microsoft.com/office/powerpoint/2010/main" val="1788313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0759-EC80-454B-B2E8-451B44BD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Akcionarsko</a:t>
            </a:r>
            <a:r>
              <a:rPr lang="en-US" dirty="0"/>
              <a:t> </a:t>
            </a:r>
            <a:r>
              <a:rPr lang="en-US" dirty="0" err="1"/>
              <a:t>društvo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AF8EA-F6F3-4F29-A00D-DFBECF32B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Skupštinu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saziva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upravni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grupa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akcionara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značajan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udeo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sazivu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skupštine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akcionari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blagovremeno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obaveštavaju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dnevne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štampe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Procedura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glasanja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unapred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utvrđena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vlasnicima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poznata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glasa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skupštini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zavisi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veličine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uloženog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kapitala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Dakle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status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recimo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glasi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1.000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hiljadu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hiljadu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većeg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angažovanog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kapitala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donošenju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odluka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pravilu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nemaju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nikakav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teorijski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uticaj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zanimaju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visinu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propisane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dividende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64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0759-EC80-454B-B2E8-451B44BD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Akcionarsko</a:t>
            </a:r>
            <a:r>
              <a:rPr lang="en-US" dirty="0"/>
              <a:t> </a:t>
            </a:r>
            <a:r>
              <a:rPr lang="en-US" dirty="0" err="1"/>
              <a:t>društvo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AF8EA-F6F3-4F29-A00D-DFBECF32B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Pojedinci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uloženim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velikim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kapitalom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pokazuju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poslovnu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politiku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nastoje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neposredno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uključe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njeno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kreiranje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toga,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velikog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nastoje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sebe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obezbede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50%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ukupnih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čime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stiču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posed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tzv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kontrolni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paket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Posedovanjem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kontrolnog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paketa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akcionar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postavlja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ljude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okoline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izvršne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organe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upravni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savet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direktora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organa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faktički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operativni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organi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firme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sprovodi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zamišljenu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poslovnu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politiku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078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A221-2FA6-4151-9C48-4ED34F80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A12F-C70E-4420-A94F-D9ACC379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Upravni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odbor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savet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direktora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praksi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rukovodi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korporacijom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Savet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direktora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mandatom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godinu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dana.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od tri do pet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članova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Članovi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saveta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pravilu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vlasnici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najvećeg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angažovanog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kapitala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organizaciji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poseduju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odgovarajuća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stručna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organizaciona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ekonomska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znanja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iskustva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12603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295F3-A4FB-4B31-9C3A-2629C111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Holding </a:t>
            </a:r>
            <a:r>
              <a:rPr lang="en-US" dirty="0" err="1"/>
              <a:t>kompanija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F4A87-E47A-48C3-A804-5CB1C620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Holding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kompanija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složeno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akcionarsko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bi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pribavilo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posedovalo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kontrolni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paket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drugih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akcionarskih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Ovde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kontroli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akcionarskih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društava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strane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holding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kompanije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Holding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kopmanija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pored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delatnosti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još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baviti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proizvodnjom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prometom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uslugama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0014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C77A-6B81-46EE-8622-6E4A5E08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Konglomerat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52A6-FD81-488C-841E-548B2FEC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Konglomerat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složeno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velikog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ekonomskog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potencijala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obuhvata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veći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različitih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privrednih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grana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trgovina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industrija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usluge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Prednosti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ovakvog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ogledaju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tzv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kompenzacionim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mogućnostima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Naime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slučaju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iskazanog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gubitaka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jednoj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grupi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izvršiti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kompenzacija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profitom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ostvarenim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ulaze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sastav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konglomerata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profit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ostvarila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Nedostaci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ovakvog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oblika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organizovanja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sastoje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u tome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teško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posvetiti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istu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pažnju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oblasti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privrede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događa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budu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zapuštena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račun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drugih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favorizovana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Ovaj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tip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fuzije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karakterističan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naročito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SAD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poslednjih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godina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2691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E259-2DC5-4DDB-B60E-D0EF073C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Multinacionalna</a:t>
            </a:r>
            <a:r>
              <a:rPr lang="en-US" dirty="0"/>
              <a:t> </a:t>
            </a:r>
            <a:r>
              <a:rPr lang="en-US" dirty="0" err="1"/>
              <a:t>kompanija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FC31B-8D57-48A4-ABB0-DCF7C35E9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Multinacionalna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kompanija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mogla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bi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najjednostavnije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odrediti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svaka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ekonomska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velikog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ekonomskog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potencijala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obavlja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aktivnosti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ogranke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afilijacije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najmanje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zemlje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Mulitinacionalne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kompanije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gigantska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najčešće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organizovana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modelu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akcionarskih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društava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ogranke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afilijacije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Ova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gigantska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kapitalistiĉka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snažno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podstiču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naučni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tehnički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razvoj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predstavljaju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savremenim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uslovima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motornu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snagu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razvoja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svetske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privrede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Multinacionalne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kompanije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raspolažu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ogromnom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političkom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moći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vrše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veliki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uticaj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politiku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vlada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naročito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razvijenih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zemalja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479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Podsistemi preduzeća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Najznačajniji podsistemi svakog preduzeća su: </a:t>
            </a:r>
          </a:p>
          <a:p>
            <a:r>
              <a:rPr 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podsistem održavanja veza sa okruženjem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(pribavljanje neophodnih resursa – na strani ulaganja, i prodaja proizvoda- na strani rezultata), </a:t>
            </a:r>
          </a:p>
          <a:p>
            <a:r>
              <a:rPr 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podsistem operacija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- proizvodnje (transformacija ulaganja u rezultate), </a:t>
            </a:r>
          </a:p>
          <a:p>
            <a:r>
              <a:rPr 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podsistem održavanja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(staranje o ispravnosti i radnoj sposobnosti sredstava), </a:t>
            </a:r>
          </a:p>
          <a:p>
            <a:r>
              <a:rPr 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podsistem prilagođavanja promenama u okruženju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(kroz istraživanje tržišta, razvoj proizvoda i tehnologije, razvoj organizacije) i </a:t>
            </a:r>
          </a:p>
          <a:p>
            <a:r>
              <a:rPr lang="sr-Latn-RS" b="1" dirty="0">
                <a:latin typeface="Calibri" panose="020F0502020204030204" pitchFamily="34" charset="0"/>
                <a:cs typeface="Calibri" panose="020F0502020204030204" pitchFamily="34" charset="0"/>
              </a:rPr>
              <a:t>upravljački podsistem 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(upravlja celinom i koordinira podsisteme)</a:t>
            </a: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7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Organizacija 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Organizacija je specifičan oblik angažovanja dve ili više osoba, koje rade zajedno i na koordiniran način doprinose ostvarenju grupnih rezultata i ostvarenju društvenih, organizacionih i individualnih ciljeva. Karakteristike takve organizacije su: </a:t>
            </a:r>
          </a:p>
          <a:p>
            <a:pPr algn="just"/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Ciljna usmerenost</a:t>
            </a:r>
          </a:p>
          <a:p>
            <a:pPr algn="just"/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Struktura i međuzavisnost delova</a:t>
            </a:r>
          </a:p>
          <a:p>
            <a:pPr algn="just"/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Organizaciona dinamika (ulaganje, transformacija, procesi, rezultati)</a:t>
            </a:r>
          </a:p>
          <a:p>
            <a:pPr algn="just"/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Hijerarhija i upravljanje</a:t>
            </a:r>
          </a:p>
          <a:p>
            <a:pPr algn="just"/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Okruženje i uticaji</a:t>
            </a:r>
          </a:p>
          <a:p>
            <a:pPr algn="just"/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1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Najznačajnije karakteristike preduzeća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94360" y="1988840"/>
            <a:ext cx="7955280" cy="406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Najznačajnije karakteristike preduzeća kao sistema su da je 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organizacioni, složeni i otvoreni sistem. </a:t>
            </a:r>
          </a:p>
          <a:p>
            <a:pPr marL="0" indent="0">
              <a:buNone/>
            </a:pP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Preduzeće je </a:t>
            </a:r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organizacioni sistem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jer nastaje kao rezultat ljudskog stvaralaštva u organizovanju procesa proizvodnje, što će reći da ljudi osnivaju preduzeće da bi njegovim usmerenim funkcionisanjem ostvarili svoje ekonomske ciljeve. Ključni elementi svake organizacije su </a:t>
            </a:r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svrha ili cilj 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koji se želi ostvariti, kao i </a:t>
            </a:r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ljudi i struktura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, koja odgovara prirodi zadatka koji organizacija obavlja. </a:t>
            </a:r>
            <a:b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Organizovanje je proces kojim ljudi sagledavaju mogućnosti da zadovolje potrebe, a zatim pribavljaju i koriste izvore da zadovolje te potrebe. Način na koji organizacija koristi ljudske resurse i tehnologiju da transformiše inpute i </a:t>
            </a:r>
            <a:r>
              <a:rPr lang="sr-Latn-R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outpute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, određuje kako se vrednost stvara za potrošača. </a:t>
            </a:r>
            <a:b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Cyrl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1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Organizaciona struktura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Organizaciona struktura determiniše interne odnose u preduzeću (ustanovljeni način odnosa), autoritet odlučivanja i sistem koordinacije aktivnosti putem komunikacije. </a:t>
            </a:r>
          </a:p>
          <a:p>
            <a:pPr marL="0" indent="0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Organizacionom strukturom su definisani poslovi i ljudi koji treba da ih obavljaju. Svrha organizacione strukture je: </a:t>
            </a:r>
          </a:p>
          <a:p>
            <a:pPr marL="514350" indent="-514350">
              <a:buAutoNum type="arabicParenBoth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omogućava primenu strategije, </a:t>
            </a:r>
          </a:p>
          <a:p>
            <a:pPr marL="514350" indent="-514350">
              <a:buAutoNum type="arabicParenBoth"/>
            </a:pPr>
            <a:r>
              <a:rPr lang="sr-Latn-R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alocira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zadatke i odgovornosti, </a:t>
            </a:r>
          </a:p>
          <a:p>
            <a:pPr marL="514350" indent="-514350">
              <a:buAutoNum type="arabicParenBoth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ustanovljava formalne odnose u podnošenju izveštaja, </a:t>
            </a:r>
          </a:p>
          <a:p>
            <a:pPr marL="514350" indent="-514350">
              <a:buAutoNum type="arabicParenBoth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efikasno grupiše ljude u organizacionoj jedinici </a:t>
            </a:r>
          </a:p>
          <a:p>
            <a:pPr marL="514350" indent="-514350">
              <a:buAutoNum type="arabicParenBoth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opredeljuje autoritet, nadležnosti i kontrolu </a:t>
            </a:r>
          </a:p>
          <a:p>
            <a:pPr marL="514350" indent="-514350">
              <a:buAutoNum type="arabicParenBoth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omogućava koordiniranje i </a:t>
            </a:r>
          </a:p>
          <a:p>
            <a:pPr marL="514350" indent="-514350">
              <a:buAutoNum type="arabicParenBoth"/>
            </a:pPr>
            <a:r>
              <a:rPr lang="sr-Latn-R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maksimizira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organizaciju </a:t>
            </a:r>
            <a:b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Cyrl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Organizaciona struktura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94360" y="2194560"/>
            <a:ext cx="8370128" cy="4069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Organizaciona struktura mora biti usklađena sa strategijom kao načinom ostvarivanja ciljeva.</a:t>
            </a:r>
          </a:p>
          <a:p>
            <a:pPr marL="0" indent="0">
              <a:buNone/>
            </a:pP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Organizaciona struktura se prilagođava donetim odlukama, ali se istovremeno pri donošenju strategijskih odluka vodi računa o postojećoj organizacionoj strukturi. </a:t>
            </a:r>
          </a:p>
          <a:p>
            <a:pPr marL="0" indent="0">
              <a:buNone/>
            </a:pP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Za razumevanje promena organizacione strukture potrebno je poći od razmatranja uzajamnih odnosa između četiri elementa organizacije:</a:t>
            </a:r>
          </a:p>
          <a:p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zadataka (stvoriti proizvod ili uslugu sa namerom da se ostvari dobit prodajom na tržištu),</a:t>
            </a:r>
          </a:p>
          <a:p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strukture (dati okvir), </a:t>
            </a:r>
          </a:p>
          <a:p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sredstava (materijalni resursi) i </a:t>
            </a:r>
          </a:p>
          <a:p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ljudi (koriste sredstva da bi obavili posao). </a:t>
            </a:r>
          </a:p>
          <a:p>
            <a:pPr marL="0" indent="0">
              <a:buNone/>
            </a:pP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Prema tome, nije moguće stvoriti organizacionu strukturu ukoliko se ne zna koje će se poslovne aktivnosti obavljati, koji će se izvori koristiti i koje ciljeve treba ostvariti u određenim vremenskim periodima. </a:t>
            </a:r>
            <a:b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r-Cyrl-R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8997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475</TotalTime>
  <Words>2795</Words>
  <Application>Microsoft Office PowerPoint</Application>
  <PresentationFormat>On-screen Show (4:3)</PresentationFormat>
  <Paragraphs>191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Century Gothic</vt:lpstr>
      <vt:lpstr>Vapor Trail</vt:lpstr>
      <vt:lpstr>PREDAVANJE II</vt:lpstr>
      <vt:lpstr>Preduzeće</vt:lpstr>
      <vt:lpstr>Elementi definicije (karakteristike preduzeća)</vt:lpstr>
      <vt:lpstr>Preduzeće kao sistem i organizacija</vt:lpstr>
      <vt:lpstr>Podsistemi preduzeća</vt:lpstr>
      <vt:lpstr>Organizacija </vt:lpstr>
      <vt:lpstr>Najznačajnije karakteristike preduzeća</vt:lpstr>
      <vt:lpstr>Organizaciona struktura</vt:lpstr>
      <vt:lpstr>Organizaciona struktura</vt:lpstr>
      <vt:lpstr>Otvoren sistem</vt:lpstr>
      <vt:lpstr>Složen sistem</vt:lpstr>
      <vt:lpstr>Principi organizovanja</vt:lpstr>
      <vt:lpstr>Opšti principi organizovanja</vt:lpstr>
      <vt:lpstr>Specijalizacija</vt:lpstr>
      <vt:lpstr>Standardizacija</vt:lpstr>
      <vt:lpstr>Kooperacija</vt:lpstr>
      <vt:lpstr>Integracija</vt:lpstr>
      <vt:lpstr>Centralizacija i decentralizacija</vt:lpstr>
      <vt:lpstr>Organizacione strukture</vt:lpstr>
      <vt:lpstr>Linijska organizaciona struktura</vt:lpstr>
      <vt:lpstr>Funkcionalno - linijska organizaciona struktura</vt:lpstr>
      <vt:lpstr>Linijsko štabna organizaciona struktura</vt:lpstr>
      <vt:lpstr>Organizovanje prema funkcijama</vt:lpstr>
      <vt:lpstr>Organizovanje prema teritoriji</vt:lpstr>
      <vt:lpstr>Organizovanje prema proizvodima</vt:lpstr>
      <vt:lpstr>Organizovanje prema procesima</vt:lpstr>
      <vt:lpstr>Projektna organizacija</vt:lpstr>
      <vt:lpstr>Matrična organizacija</vt:lpstr>
      <vt:lpstr>PowerPoint Presentation</vt:lpstr>
      <vt:lpstr>Zadaci preduzeća</vt:lpstr>
      <vt:lpstr>Pojavni oblici preduzeća u tržišnoj privredi </vt:lpstr>
      <vt:lpstr>Inokosno preduzeće</vt:lpstr>
      <vt:lpstr>Inokosno preduzeće</vt:lpstr>
      <vt:lpstr>Inokosno preduzeće</vt:lpstr>
      <vt:lpstr>Partnersko preduzeće</vt:lpstr>
      <vt:lpstr>Partnersko preduzeće</vt:lpstr>
      <vt:lpstr>Akcionarsko društvo </vt:lpstr>
      <vt:lpstr>Akcionarsko društvo</vt:lpstr>
      <vt:lpstr>Akcionarko društvo</vt:lpstr>
      <vt:lpstr>Akcionarko društvo</vt:lpstr>
      <vt:lpstr>Akcionarsko društvo</vt:lpstr>
      <vt:lpstr>Akcionarsko društvo</vt:lpstr>
      <vt:lpstr>Akcionarsko društvo</vt:lpstr>
      <vt:lpstr>Akcionarsko društvo</vt:lpstr>
      <vt:lpstr>Akcionarsko društvo</vt:lpstr>
      <vt:lpstr>PowerPoint Presentation</vt:lpstr>
      <vt:lpstr>Holding kompanija</vt:lpstr>
      <vt:lpstr>Konglomerat</vt:lpstr>
      <vt:lpstr>Multinacionalna kompanija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Milica Jevremović</dc:creator>
  <cp:lastModifiedBy>Slobodan ulaz</cp:lastModifiedBy>
  <cp:revision>37</cp:revision>
  <dcterms:created xsi:type="dcterms:W3CDTF">2018-02-14T09:20:06Z</dcterms:created>
  <dcterms:modified xsi:type="dcterms:W3CDTF">2018-03-13T10:12:35Z</dcterms:modified>
</cp:coreProperties>
</file>