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9"/>
  </p:notesMasterIdLst>
  <p:handoutMasterIdLst>
    <p:handoutMasterId r:id="rId110"/>
  </p:handoutMasterIdLst>
  <p:sldIdLst>
    <p:sldId id="369" r:id="rId2"/>
    <p:sldId id="368" r:id="rId3"/>
    <p:sldId id="256" r:id="rId4"/>
    <p:sldId id="257" r:id="rId5"/>
    <p:sldId id="299" r:id="rId6"/>
    <p:sldId id="300" r:id="rId7"/>
    <p:sldId id="355" r:id="rId8"/>
    <p:sldId id="353" r:id="rId9"/>
    <p:sldId id="351" r:id="rId10"/>
    <p:sldId id="352" r:id="rId11"/>
    <p:sldId id="301" r:id="rId12"/>
    <p:sldId id="302" r:id="rId13"/>
    <p:sldId id="304" r:id="rId14"/>
    <p:sldId id="261" r:id="rId15"/>
    <p:sldId id="316" r:id="rId16"/>
    <p:sldId id="370" r:id="rId17"/>
    <p:sldId id="259" r:id="rId18"/>
    <p:sldId id="314" r:id="rId19"/>
    <p:sldId id="258" r:id="rId20"/>
    <p:sldId id="303" r:id="rId21"/>
    <p:sldId id="356" r:id="rId22"/>
    <p:sldId id="361" r:id="rId23"/>
    <p:sldId id="362" r:id="rId24"/>
    <p:sldId id="363" r:id="rId25"/>
    <p:sldId id="364" r:id="rId26"/>
    <p:sldId id="306" r:id="rId27"/>
    <p:sldId id="307" r:id="rId28"/>
    <p:sldId id="308" r:id="rId29"/>
    <p:sldId id="309" r:id="rId30"/>
    <p:sldId id="346" r:id="rId31"/>
    <p:sldId id="347" r:id="rId32"/>
    <p:sldId id="348" r:id="rId33"/>
    <p:sldId id="349" r:id="rId34"/>
    <p:sldId id="305" r:id="rId35"/>
    <p:sldId id="269" r:id="rId36"/>
    <p:sldId id="270" r:id="rId37"/>
    <p:sldId id="266" r:id="rId38"/>
    <p:sldId id="310" r:id="rId39"/>
    <p:sldId id="311" r:id="rId40"/>
    <p:sldId id="312" r:id="rId41"/>
    <p:sldId id="313" r:id="rId42"/>
    <p:sldId id="268" r:id="rId43"/>
    <p:sldId id="271" r:id="rId44"/>
    <p:sldId id="279" r:id="rId45"/>
    <p:sldId id="289" r:id="rId46"/>
    <p:sldId id="275" r:id="rId47"/>
    <p:sldId id="276" r:id="rId48"/>
    <p:sldId id="277" r:id="rId49"/>
    <p:sldId id="273" r:id="rId50"/>
    <p:sldId id="278" r:id="rId51"/>
    <p:sldId id="288" r:id="rId52"/>
    <p:sldId id="263" r:id="rId53"/>
    <p:sldId id="264" r:id="rId54"/>
    <p:sldId id="265" r:id="rId55"/>
    <p:sldId id="280" r:id="rId56"/>
    <p:sldId id="284" r:id="rId57"/>
    <p:sldId id="285" r:id="rId58"/>
    <p:sldId id="281" r:id="rId59"/>
    <p:sldId id="286" r:id="rId60"/>
    <p:sldId id="287" r:id="rId61"/>
    <p:sldId id="291" r:id="rId62"/>
    <p:sldId id="326" r:id="rId63"/>
    <p:sldId id="292" r:id="rId64"/>
    <p:sldId id="282" r:id="rId65"/>
    <p:sldId id="290" r:id="rId66"/>
    <p:sldId id="376" r:id="rId67"/>
    <p:sldId id="377" r:id="rId68"/>
    <p:sldId id="378" r:id="rId69"/>
    <p:sldId id="337" r:id="rId70"/>
    <p:sldId id="329" r:id="rId71"/>
    <p:sldId id="331" r:id="rId72"/>
    <p:sldId id="333" r:id="rId73"/>
    <p:sldId id="335" r:id="rId74"/>
    <p:sldId id="332" r:id="rId75"/>
    <p:sldId id="330" r:id="rId76"/>
    <p:sldId id="334" r:id="rId77"/>
    <p:sldId id="336" r:id="rId78"/>
    <p:sldId id="339" r:id="rId79"/>
    <p:sldId id="340" r:id="rId80"/>
    <p:sldId id="373" r:id="rId81"/>
    <p:sldId id="379" r:id="rId82"/>
    <p:sldId id="375" r:id="rId83"/>
    <p:sldId id="374" r:id="rId84"/>
    <p:sldId id="342" r:id="rId85"/>
    <p:sldId id="380" r:id="rId86"/>
    <p:sldId id="381" r:id="rId87"/>
    <p:sldId id="341" r:id="rId88"/>
    <p:sldId id="345" r:id="rId89"/>
    <p:sldId id="371" r:id="rId90"/>
    <p:sldId id="293" r:id="rId91"/>
    <p:sldId id="294" r:id="rId92"/>
    <p:sldId id="283" r:id="rId93"/>
    <p:sldId id="295" r:id="rId94"/>
    <p:sldId id="296" r:id="rId95"/>
    <p:sldId id="297" r:id="rId96"/>
    <p:sldId id="320" r:id="rId97"/>
    <p:sldId id="372" r:id="rId98"/>
    <p:sldId id="321" r:id="rId99"/>
    <p:sldId id="322" r:id="rId100"/>
    <p:sldId id="365" r:id="rId101"/>
    <p:sldId id="323" r:id="rId102"/>
    <p:sldId id="366" r:id="rId103"/>
    <p:sldId id="367" r:id="rId104"/>
    <p:sldId id="319" r:id="rId105"/>
    <p:sldId id="317" r:id="rId106"/>
    <p:sldId id="318" r:id="rId107"/>
    <p:sldId id="298" r:id="rId10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DD4223"/>
    <a:srgbClr val="0033CC"/>
    <a:srgbClr val="000099"/>
    <a:srgbClr val="3366FF"/>
    <a:srgbClr val="6699FF"/>
    <a:srgbClr val="B2B2B2"/>
    <a:srgbClr val="99CCFF"/>
    <a:srgbClr val="FF33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437" autoAdjust="0"/>
    <p:restoredTop sz="60073" autoAdjust="0"/>
  </p:normalViewPr>
  <p:slideViewPr>
    <p:cSldViewPr>
      <p:cViewPr>
        <p:scale>
          <a:sx n="100" d="100"/>
          <a:sy n="100" d="100"/>
        </p:scale>
        <p:origin x="-6"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466"/>
    </p:cViewPr>
  </p:sorterViewPr>
  <p:notesViewPr>
    <p:cSldViewPr>
      <p:cViewPr varScale="1">
        <p:scale>
          <a:sx n="38" d="100"/>
          <a:sy n="38" d="100"/>
        </p:scale>
        <p:origin x="-226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0B4733-2DB2-47E7-AE0E-49546B42A263}" type="datetimeFigureOut">
              <a:rPr lang="en-US" smtClean="0"/>
              <a:pPr/>
              <a:t>5/25/2018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434789-A160-4BD6-BCA6-B5A860AEA481}" type="slidenum">
              <a:rPr lang="en-US" smtClean="0"/>
              <a:pPr/>
              <a:t>‹#›</a:t>
            </a:fld>
            <a:endParaRPr lang="en-US"/>
          </a:p>
        </p:txBody>
      </p:sp>
    </p:spTree>
    <p:extLst>
      <p:ext uri="{BB962C8B-B14F-4D97-AF65-F5344CB8AC3E}">
        <p14:creationId xmlns="" xmlns:p14="http://schemas.microsoft.com/office/powerpoint/2010/main" val="352222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BB2539-FF17-4494-8943-671980891CA6}" type="slidenum">
              <a:rPr lang="en-US"/>
              <a:pPr>
                <a:defRPr/>
              </a:pPr>
              <a:t>‹#›</a:t>
            </a:fld>
            <a:endParaRPr lang="en-US"/>
          </a:p>
        </p:txBody>
      </p:sp>
    </p:spTree>
    <p:extLst>
      <p:ext uri="{BB962C8B-B14F-4D97-AF65-F5344CB8AC3E}">
        <p14:creationId xmlns="" xmlns:p14="http://schemas.microsoft.com/office/powerpoint/2010/main" val="1559527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Proces nastanka izvršne</a:t>
            </a:r>
            <a:r>
              <a:rPr lang="sr-Latn-CS" baseline="0" dirty="0" smtClean="0"/>
              <a:t> datoteke (</a:t>
            </a:r>
            <a:r>
              <a:rPr lang="sr-Latn-CS" b="1" i="1" baseline="0" dirty="0" smtClean="0"/>
              <a:t>Executable object file</a:t>
            </a:r>
            <a:r>
              <a:rPr lang="sr-Latn-CS" baseline="0" dirty="0" smtClean="0"/>
              <a:t>) koji je moguće ubaciti preko posebnog programera u fleš-memoriju mikrokontrolera (označenog sa C28x) ili direktno u njegov RAM, koristeći JTAG vezu koja je raspoloživa na svim mikrokontrolerima srije c2000. </a:t>
            </a:r>
          </a:p>
          <a:p>
            <a:endParaRPr lang="sr-Latn-CS" baseline="0" dirty="0" smtClean="0"/>
          </a:p>
          <a:p>
            <a:r>
              <a:rPr lang="sr-Latn-CS" baseline="0" dirty="0" smtClean="0"/>
              <a:t>Izvorni C </a:t>
            </a:r>
            <a:r>
              <a:rPr lang="en-US" baseline="0" dirty="0" err="1" smtClean="0"/>
              <a:t>ili</a:t>
            </a:r>
            <a:r>
              <a:rPr lang="en-US" baseline="0" dirty="0" smtClean="0"/>
              <a:t> </a:t>
            </a:r>
            <a:r>
              <a:rPr lang="sr-Latn-CS" baseline="0" dirty="0" smtClean="0"/>
              <a:t>C++ kodovi</a:t>
            </a:r>
            <a:r>
              <a:rPr lang="en-US" baseline="0" dirty="0" smtClean="0"/>
              <a:t> (</a:t>
            </a:r>
            <a:r>
              <a:rPr lang="en-US" b="1" i="1" baseline="0" dirty="0" smtClean="0"/>
              <a:t>C/C++ source files</a:t>
            </a:r>
            <a:r>
              <a:rPr lang="en-US" baseline="0" dirty="0" smtClean="0"/>
              <a:t>)</a:t>
            </a:r>
            <a:r>
              <a:rPr lang="sr-Latn-CS" baseline="0" dirty="0" smtClean="0"/>
              <a:t> modul</a:t>
            </a:r>
            <a:r>
              <a:rPr lang="en-US" baseline="0" dirty="0" smtClean="0"/>
              <a:t>a </a:t>
            </a:r>
            <a:r>
              <a:rPr lang="en-US" baseline="0" dirty="0" err="1" smtClean="0"/>
              <a:t>ko</a:t>
            </a:r>
            <a:r>
              <a:rPr lang="sr-Latn-CS" baseline="0" dirty="0" smtClean="0"/>
              <a:t>j</a:t>
            </a:r>
            <a:r>
              <a:rPr lang="en-US" baseline="0" dirty="0" smtClean="0"/>
              <a:t>e </a:t>
            </a:r>
            <a:r>
              <a:rPr lang="en-US" baseline="0" dirty="0" err="1" smtClean="0"/>
              <a:t>i</a:t>
            </a:r>
            <a:r>
              <a:rPr lang="sr-Latn-CS" baseline="0" dirty="0" smtClean="0"/>
              <a:t>zrađuje programer se pojedinačno prevode kompajlerom  </a:t>
            </a:r>
            <a:r>
              <a:rPr lang="en-US" baseline="0" dirty="0" smtClean="0"/>
              <a:t>(</a:t>
            </a:r>
            <a:r>
              <a:rPr lang="en-US" b="1" i="1" baseline="0" dirty="0" smtClean="0"/>
              <a:t>C/C++ </a:t>
            </a:r>
            <a:r>
              <a:rPr lang="sr-Latn-CS" b="1" i="1" baseline="0" dirty="0" smtClean="0"/>
              <a:t>compiler</a:t>
            </a:r>
            <a:r>
              <a:rPr lang="en-US" baseline="0" dirty="0" smtClean="0"/>
              <a:t>)</a:t>
            </a:r>
            <a:r>
              <a:rPr lang="sr-Latn-CS" baseline="0" dirty="0" smtClean="0"/>
              <a:t> koji kao izlaz daje asemblerske izvorne kodove. Oni se zajedno sa asemblerskim kodovima  koje izradi programer prevode koristeći alatku označenu kao </a:t>
            </a:r>
            <a:r>
              <a:rPr lang="sr-Latn-CS" b="1" i="1" baseline="0" dirty="0" smtClean="0"/>
              <a:t>Assembler</a:t>
            </a:r>
            <a:r>
              <a:rPr lang="sr-Latn-CS" baseline="0" dirty="0" smtClean="0"/>
              <a:t> </a:t>
            </a:r>
            <a:r>
              <a:rPr lang="sr-Latn-CS" b="0" baseline="0" dirty="0" smtClean="0"/>
              <a:t>. Prilikom prevođenja, asembler može koristiti  biblioteke makroa, zapakovane alatkom označenom kao </a:t>
            </a:r>
            <a:r>
              <a:rPr lang="sr-Latn-CS" b="1" i="1" baseline="0" dirty="0" smtClean="0"/>
              <a:t>Archiver</a:t>
            </a:r>
            <a:r>
              <a:rPr lang="sr-Latn-CS" b="0" baseline="0" dirty="0" smtClean="0"/>
              <a:t>. Rezultat koji daje alatka asembler su pojedinačni objektni kodovi (po jedan za svaki izvorni) u COFF formatu (Common Object File Format). Grupe programerovih objektnih datoteka se pomoću arhivera mogu zapakovati u korisnikove biblioteke (</a:t>
            </a:r>
            <a:r>
              <a:rPr lang="sr-Latn-CS" b="1" i="1" baseline="0" dirty="0" smtClean="0"/>
              <a:t>Library of object files</a:t>
            </a:r>
            <a:r>
              <a:rPr lang="sr-Latn-CS" b="0" baseline="0" dirty="0" smtClean="0"/>
              <a:t>). Ove biblioteke se zajedno sa gotovim sistemskim bibliotekama i objektnim kodovima, povezuju koristeći povezivač. Povezani objektni kodovi čine izvršnu datoteku.</a:t>
            </a:r>
          </a:p>
          <a:p>
            <a:endParaRPr lang="sr-Latn-CS" b="0" baseline="0" dirty="0" smtClean="0"/>
          </a:p>
          <a:p>
            <a:r>
              <a:rPr lang="sr-Latn-CS" b="0" baseline="0" dirty="0" smtClean="0"/>
              <a:t>Sve softverske alatke uključujući i specijalizovan editor teksta za pisanje izvornih kodova, objedinjene su u Kod-kompozer studiju (</a:t>
            </a:r>
            <a:r>
              <a:rPr lang="sr-Latn-CS" b="1" i="1" baseline="0" dirty="0" smtClean="0"/>
              <a:t>CodeComposerStudio</a:t>
            </a:r>
            <a:r>
              <a:rPr lang="sr-Latn-CS" b="0" baseline="0" dirty="0" smtClean="0"/>
              <a:t>-CCS). CCS takođe sadrži i veći broj alatki za otkrivanje i otklanjanje grešaka (</a:t>
            </a:r>
            <a:r>
              <a:rPr lang="sr-Latn-CS" b="1" i="1" baseline="0" dirty="0" smtClean="0"/>
              <a:t>Debugging tools</a:t>
            </a:r>
            <a:r>
              <a:rPr lang="sr-Latn-CS" b="0" baseline="0" dirty="0" smtClean="0"/>
              <a:t>) pomoću kojih je moguće zaustaviti izvršavanje programa ili izvršavati program korak po korak ili simulirati hardver. Ove alatke se izvršavaju na računaru opšte namene, na primer PC. Mi koristimo verziju CCS v5.1. Moguće je preuzeti je besplatno sa TI.com stranice.</a:t>
            </a:r>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Bitno je ponoviti još jednom da,</a:t>
            </a:r>
            <a:r>
              <a:rPr lang="sr-Latn-CS" baseline="0" dirty="0" smtClean="0"/>
              <a:t> ako je perioda periodičnog signala T, u spektru se pojavljuju harmonici svakih 1/T, u ovom slučaju 100Hz</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Prvi</a:t>
            </a:r>
            <a:r>
              <a:rPr lang="en-US" dirty="0" smtClean="0"/>
              <a:t> </a:t>
            </a:r>
            <a:r>
              <a:rPr lang="en-US" dirty="0" err="1" smtClean="0"/>
              <a:t>harmonik</a:t>
            </a:r>
            <a:r>
              <a:rPr lang="en-US" dirty="0" smtClean="0"/>
              <a:t> (</a:t>
            </a:r>
            <a:r>
              <a:rPr lang="en-US" dirty="0" err="1" smtClean="0"/>
              <a:t>deblja</a:t>
            </a:r>
            <a:r>
              <a:rPr lang="en-US" dirty="0" smtClean="0"/>
              <a:t> </a:t>
            </a:r>
            <a:r>
              <a:rPr lang="en-US" dirty="0" err="1" smtClean="0"/>
              <a:t>linija</a:t>
            </a:r>
            <a:r>
              <a:rPr lang="en-US" dirty="0" smtClean="0"/>
              <a:t>)</a:t>
            </a:r>
            <a:r>
              <a:rPr lang="sr-Latn-CS" baseline="0" dirty="0" smtClean="0"/>
              <a:t> amplitude 1 (volt, na primer) učestanosti 1 Hz (pod uslovom da su jedinice po x-osi milisekunde) i treći harmonik, amplitude 0,2 i učestanosti 3 Hz koji je prilazan tanjom linijom. Ova dva signala imaju istu početnu fazu i njihov zbir je prikazan na sledećem slajdu.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Signal koji je sastavljen od prvog harmonika amplitude 1 i trećeg,</a:t>
            </a:r>
            <a:r>
              <a:rPr lang="sr-Latn-CS" baseline="0" dirty="0" smtClean="0"/>
              <a:t> amplitude 0,2 koji je u fazi sa prvim harmonikom.</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Prvi</a:t>
            </a:r>
            <a:r>
              <a:rPr lang="en-US" dirty="0" smtClean="0"/>
              <a:t> </a:t>
            </a:r>
            <a:r>
              <a:rPr lang="en-US" dirty="0" err="1" smtClean="0"/>
              <a:t>harmonik</a:t>
            </a:r>
            <a:r>
              <a:rPr lang="en-US" dirty="0" smtClean="0"/>
              <a:t> (</a:t>
            </a:r>
            <a:r>
              <a:rPr lang="en-US" dirty="0" err="1" smtClean="0"/>
              <a:t>deblja</a:t>
            </a:r>
            <a:r>
              <a:rPr lang="en-US" dirty="0" smtClean="0"/>
              <a:t> </a:t>
            </a:r>
            <a:r>
              <a:rPr lang="en-US" dirty="0" err="1" smtClean="0"/>
              <a:t>linija</a:t>
            </a:r>
            <a:r>
              <a:rPr lang="en-US" dirty="0" smtClean="0"/>
              <a:t>)</a:t>
            </a:r>
            <a:r>
              <a:rPr lang="sr-Latn-CS" baseline="0" dirty="0" smtClean="0"/>
              <a:t> amplitude 1 (volt, na primer) učestanosti 1 Hz (pod uslovom da su jedinice po x-osi milisekunde) i treći harmonik, amplitude 0,2 i učestanosti 3 Hz koji je prilazan tanjom linijom i koji je u protivfazi sa prvim harmonikom (ima početnu fazu </a:t>
            </a:r>
            <a:r>
              <a:rPr lang="sr-Latn-CS" sz="1200" b="1" i="1" baseline="0" dirty="0" smtClean="0">
                <a:sym typeface="Symbol"/>
              </a:rPr>
              <a:t></a:t>
            </a:r>
            <a:r>
              <a:rPr lang="sr-Latn-CS" baseline="0" dirty="0" smtClean="0">
                <a:sym typeface="Symbol"/>
              </a:rPr>
              <a:t>)</a:t>
            </a:r>
            <a:endParaRPr lang="en-US" dirty="0" smtClean="0"/>
          </a:p>
          <a:p>
            <a:endParaRPr lang="sr-Latn-CS" dirty="0" smtClean="0"/>
          </a:p>
          <a:p>
            <a:r>
              <a:rPr lang="sr-Latn-CS" dirty="0" smtClean="0"/>
              <a:t>Zbir ova dva signala je prikazan na sledećem slajdu.</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Signal koji je sastavljen od prvog harmonika amplitude 1 i trećeg,</a:t>
            </a:r>
            <a:r>
              <a:rPr lang="sr-Latn-CS" baseline="0" dirty="0" smtClean="0"/>
              <a:t> amplitude 0,2. Treći harmonik je, ovaj put, u protivfazi u odnosu na prvi harmonik. Obratiti pažnju na ampltudu u odnosu na amplitudu signala kada su harmonici u fazi.</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Dva signala</a:t>
            </a:r>
            <a:r>
              <a:rPr lang="sr-Latn-CS" baseline="0" dirty="0" smtClean="0"/>
              <a:t> koja imaju iste harmonike (prvi, amplitude 1 i treći, amplitude 0,2), a koji su očigledno različiti zbog razlike u fazi trećeg harmonika. Ovo pokazuje da je, pored amplitude, i faza harmonika bitna. Kompletan harmonijski sastav čini informacija </a:t>
            </a:r>
            <a:r>
              <a:rPr lang="sr-Latn-CS" u="sng" baseline="0" dirty="0" smtClean="0"/>
              <a:t>i o amplitudi </a:t>
            </a:r>
            <a:r>
              <a:rPr lang="sr-Latn-CS" baseline="0" dirty="0" smtClean="0"/>
              <a:t>i </a:t>
            </a:r>
            <a:r>
              <a:rPr lang="sr-Latn-CS" b="1" u="sng" baseline="0" dirty="0" smtClean="0"/>
              <a:t>o fazi </a:t>
            </a:r>
            <a:r>
              <a:rPr lang="sr-Latn-CS" baseline="0" dirty="0" smtClean="0"/>
              <a:t>svakog harmonika. Skup informacija o amplitudama harmonika predstavlja amplitudni spektar dok skup informacija o fazama harmonika čini fazni spektar. Za jednoznačno predstavljanje signala, nužno je poznavati oba.</a:t>
            </a:r>
          </a:p>
          <a:p>
            <a:endParaRPr lang="sr-Latn-CS" baseline="0" dirty="0" smtClean="0"/>
          </a:p>
          <a:p>
            <a:r>
              <a:rPr lang="sr-Latn-CS" baseline="0" dirty="0" smtClean="0"/>
              <a:t>Ima primena (česte su audio oblasti) gde spektar faza nije bitan. Na primer, ako se signal sa prvim harmonikom 1 kHz i 20% trećeg harmonika učestanosti 3 kHz pošalje na zvučnik, signal će zvučati isto, bez obzira na fazu harmonika. Dakle, dva signala potpuno različitih  vremenskih dijagrama (kao ovi na slici) mogu zvučati potpuno isto.</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Ako k-ti harmonik ima amplitudu </a:t>
            </a:r>
            <a:r>
              <a:rPr lang="sr-Latn-CS" b="1" i="1" dirty="0" smtClean="0"/>
              <a:t>r</a:t>
            </a:r>
            <a:r>
              <a:rPr lang="sr-Latn-CS" b="1" i="1" baseline="-25000" dirty="0" smtClean="0"/>
              <a:t>k</a:t>
            </a:r>
            <a:r>
              <a:rPr lang="sr-Latn-CS" dirty="0" smtClean="0"/>
              <a:t> i fazu </a:t>
            </a:r>
            <a:r>
              <a:rPr lang="sr-Latn-CS" b="1" i="1" dirty="0" smtClean="0">
                <a:sym typeface="Symbol"/>
              </a:rPr>
              <a:t></a:t>
            </a:r>
            <a:r>
              <a:rPr lang="sr-Latn-CS" b="1" i="1" baseline="-25000" dirty="0" smtClean="0">
                <a:sym typeface="Symbol"/>
              </a:rPr>
              <a:t>k</a:t>
            </a:r>
            <a:r>
              <a:rPr lang="sr-Latn-CS" dirty="0" smtClean="0">
                <a:sym typeface="Symbol"/>
              </a:rPr>
              <a:t>, on se može izraziti kao:  </a:t>
            </a:r>
            <a:r>
              <a:rPr lang="sr-Latn-CS" b="0" i="1" dirty="0" smtClean="0"/>
              <a:t>x</a:t>
            </a:r>
            <a:r>
              <a:rPr lang="sr-Latn-CS" b="0" i="1" baseline="-25000" dirty="0" smtClean="0"/>
              <a:t>k </a:t>
            </a:r>
            <a:r>
              <a:rPr lang="sr-Latn-CS" b="1" i="1" baseline="-25000" dirty="0" smtClean="0"/>
              <a:t> </a:t>
            </a:r>
            <a:r>
              <a:rPr lang="sr-Latn-CS" b="1" i="0" baseline="0" dirty="0" smtClean="0"/>
              <a:t>=</a:t>
            </a:r>
            <a:r>
              <a:rPr lang="sr-Latn-CS" dirty="0" smtClean="0">
                <a:sym typeface="Symbol"/>
              </a:rPr>
              <a:t> </a:t>
            </a:r>
            <a:r>
              <a:rPr lang="sr-Latn-CS" b="1" i="1" dirty="0" smtClean="0"/>
              <a:t>r</a:t>
            </a:r>
            <a:r>
              <a:rPr lang="sr-Latn-CS" b="1" i="1" baseline="-25000" dirty="0" smtClean="0"/>
              <a:t>k </a:t>
            </a:r>
            <a:r>
              <a:rPr lang="sr-Latn-CS" b="0" dirty="0" smtClean="0">
                <a:sym typeface="Symbol"/>
              </a:rPr>
              <a:t>cos</a:t>
            </a:r>
            <a:r>
              <a:rPr lang="sr-Latn-CS" b="1" baseline="-25000" dirty="0" smtClean="0">
                <a:sym typeface="Symbol"/>
              </a:rPr>
              <a:t> </a:t>
            </a:r>
            <a:r>
              <a:rPr lang="sr-Latn-CS" dirty="0" smtClean="0">
                <a:sym typeface="Symbol"/>
              </a:rPr>
              <a:t>(</a:t>
            </a:r>
            <a:r>
              <a:rPr lang="sr-Latn-CS" b="1" i="1" dirty="0" smtClean="0">
                <a:sym typeface="Symbol"/>
              </a:rPr>
              <a:t>kt </a:t>
            </a:r>
            <a:r>
              <a:rPr lang="sr-Latn-CS" dirty="0" smtClean="0">
                <a:sym typeface="Symbol"/>
              </a:rPr>
              <a:t>+ </a:t>
            </a:r>
            <a:r>
              <a:rPr lang="sr-Latn-CS" b="1" i="1" dirty="0" smtClean="0">
                <a:sym typeface="Symbol"/>
              </a:rPr>
              <a:t></a:t>
            </a:r>
            <a:r>
              <a:rPr lang="sr-Latn-CS" b="1" i="1" baseline="-25000" dirty="0" smtClean="0">
                <a:sym typeface="Symbol"/>
              </a:rPr>
              <a:t>k</a:t>
            </a:r>
            <a:r>
              <a:rPr lang="sr-Latn-CS" dirty="0" smtClean="0">
                <a:sym typeface="Symbol"/>
              </a:rPr>
              <a:t>). Ako se kosinus zbira uglova</a:t>
            </a:r>
            <a:r>
              <a:rPr lang="sr-Latn-CS" baseline="0" dirty="0" smtClean="0">
                <a:sym typeface="Symbol"/>
              </a:rPr>
              <a:t> rastavi dobija se:</a:t>
            </a:r>
          </a:p>
          <a:p>
            <a:r>
              <a:rPr lang="sr-Latn-CS" baseline="0" dirty="0" smtClean="0">
                <a:sym typeface="Symbol"/>
              </a:rPr>
              <a:t> </a:t>
            </a:r>
          </a:p>
          <a:p>
            <a:r>
              <a:rPr lang="sr-Latn-CS" b="0" i="1" dirty="0" smtClean="0"/>
              <a:t>x</a:t>
            </a:r>
            <a:r>
              <a:rPr lang="sr-Latn-CS" b="0" i="1" baseline="-25000" dirty="0" smtClean="0"/>
              <a:t>k </a:t>
            </a:r>
            <a:r>
              <a:rPr lang="sr-Latn-CS" b="1" i="1" baseline="-25000" dirty="0" smtClean="0"/>
              <a:t> </a:t>
            </a:r>
            <a:r>
              <a:rPr lang="sr-Latn-CS" b="1" i="0" baseline="0" dirty="0" smtClean="0"/>
              <a:t>=</a:t>
            </a:r>
            <a:r>
              <a:rPr lang="sr-Latn-CS" dirty="0" smtClean="0">
                <a:sym typeface="Symbol"/>
              </a:rPr>
              <a:t> </a:t>
            </a:r>
            <a:r>
              <a:rPr lang="sr-Latn-CS" b="1" i="1" dirty="0" smtClean="0"/>
              <a:t>r</a:t>
            </a:r>
            <a:r>
              <a:rPr lang="sr-Latn-CS" b="1" i="1" baseline="-25000" dirty="0" smtClean="0"/>
              <a:t>k </a:t>
            </a:r>
            <a:r>
              <a:rPr lang="sr-Latn-CS" b="0" dirty="0" smtClean="0">
                <a:sym typeface="Symbol"/>
              </a:rPr>
              <a:t>cos</a:t>
            </a:r>
            <a:r>
              <a:rPr lang="sr-Latn-CS" b="1" baseline="-25000" dirty="0" smtClean="0">
                <a:sym typeface="Symbol"/>
              </a:rPr>
              <a:t> </a:t>
            </a:r>
            <a:r>
              <a:rPr lang="sr-Latn-CS" dirty="0" smtClean="0">
                <a:sym typeface="Symbol"/>
              </a:rPr>
              <a:t>(</a:t>
            </a:r>
            <a:r>
              <a:rPr lang="sr-Latn-CS" b="1" i="1" dirty="0" smtClean="0">
                <a:sym typeface="Symbol"/>
              </a:rPr>
              <a:t>kt</a:t>
            </a:r>
            <a:r>
              <a:rPr lang="sr-Latn-CS" b="0" i="0" dirty="0" smtClean="0">
                <a:sym typeface="Symbol"/>
              </a:rPr>
              <a:t>)</a:t>
            </a:r>
            <a:r>
              <a:rPr lang="sr-Latn-CS" b="1" baseline="-25000" dirty="0" smtClean="0">
                <a:sym typeface="Symbol"/>
              </a:rPr>
              <a:t> </a:t>
            </a:r>
            <a:r>
              <a:rPr lang="sr-Latn-CS" dirty="0" smtClean="0">
                <a:sym typeface="Symbol"/>
              </a:rPr>
              <a:t>cos</a:t>
            </a:r>
            <a:r>
              <a:rPr lang="sr-Latn-CS" b="1" baseline="-25000" dirty="0" smtClean="0">
                <a:sym typeface="Symbol"/>
              </a:rPr>
              <a:t> </a:t>
            </a:r>
            <a:r>
              <a:rPr lang="sr-Latn-CS" dirty="0" smtClean="0">
                <a:sym typeface="Symbol"/>
              </a:rPr>
              <a:t>(</a:t>
            </a:r>
            <a:r>
              <a:rPr lang="sr-Latn-CS" b="1" i="1" dirty="0" smtClean="0">
                <a:sym typeface="Symbol"/>
              </a:rPr>
              <a:t></a:t>
            </a:r>
            <a:r>
              <a:rPr lang="sr-Latn-CS" b="1" i="1" baseline="-25000" dirty="0" smtClean="0">
                <a:sym typeface="Symbol"/>
              </a:rPr>
              <a:t>k</a:t>
            </a:r>
            <a:r>
              <a:rPr lang="sr-Latn-CS" dirty="0" smtClean="0">
                <a:sym typeface="Symbol"/>
              </a:rPr>
              <a:t>) - </a:t>
            </a:r>
            <a:r>
              <a:rPr lang="sr-Latn-CS" b="1" i="1" dirty="0" smtClean="0"/>
              <a:t>r</a:t>
            </a:r>
            <a:r>
              <a:rPr lang="sr-Latn-CS" b="1" i="1" baseline="-25000" dirty="0" smtClean="0"/>
              <a:t>k </a:t>
            </a:r>
            <a:r>
              <a:rPr lang="sr-Latn-CS" b="0" dirty="0" smtClean="0">
                <a:sym typeface="Symbol"/>
              </a:rPr>
              <a:t>sin</a:t>
            </a:r>
            <a:r>
              <a:rPr lang="sr-Latn-CS" b="1" baseline="-25000" dirty="0" smtClean="0">
                <a:sym typeface="Symbol"/>
              </a:rPr>
              <a:t> </a:t>
            </a:r>
            <a:r>
              <a:rPr lang="sr-Latn-CS" dirty="0" smtClean="0">
                <a:sym typeface="Symbol"/>
              </a:rPr>
              <a:t>(</a:t>
            </a:r>
            <a:r>
              <a:rPr lang="sr-Latn-CS" b="1" i="1" dirty="0" smtClean="0">
                <a:sym typeface="Symbol"/>
              </a:rPr>
              <a:t>kt</a:t>
            </a:r>
            <a:r>
              <a:rPr lang="sr-Latn-CS" b="0" i="0" dirty="0" smtClean="0">
                <a:sym typeface="Symbol"/>
              </a:rPr>
              <a:t>)</a:t>
            </a:r>
            <a:r>
              <a:rPr lang="sr-Latn-CS" b="1" baseline="-25000" dirty="0" smtClean="0">
                <a:sym typeface="Symbol"/>
              </a:rPr>
              <a:t> </a:t>
            </a:r>
            <a:r>
              <a:rPr lang="sr-Latn-CS" dirty="0" smtClean="0">
                <a:sym typeface="Symbol"/>
              </a:rPr>
              <a:t>sin</a:t>
            </a:r>
            <a:r>
              <a:rPr lang="sr-Latn-CS" b="1" baseline="-25000" dirty="0" smtClean="0">
                <a:sym typeface="Symbol"/>
              </a:rPr>
              <a:t> </a:t>
            </a:r>
            <a:r>
              <a:rPr lang="sr-Latn-CS" dirty="0" smtClean="0">
                <a:sym typeface="Symbol"/>
              </a:rPr>
              <a:t>(</a:t>
            </a:r>
            <a:r>
              <a:rPr lang="sr-Latn-CS" b="1" i="1" dirty="0" smtClean="0">
                <a:sym typeface="Symbol"/>
              </a:rPr>
              <a:t></a:t>
            </a:r>
            <a:r>
              <a:rPr lang="sr-Latn-CS" b="1" i="1" baseline="-25000" dirty="0" smtClean="0">
                <a:sym typeface="Symbol"/>
              </a:rPr>
              <a:t>k</a:t>
            </a:r>
            <a:r>
              <a:rPr lang="sr-Latn-CS" dirty="0" smtClean="0">
                <a:sym typeface="Symbol"/>
              </a:rPr>
              <a:t>)</a:t>
            </a:r>
            <a:r>
              <a:rPr lang="sr-Latn-CS" baseline="0" dirty="0" smtClean="0">
                <a:sym typeface="Symbol"/>
              </a:rPr>
              <a:t>      ili </a:t>
            </a:r>
          </a:p>
          <a:p>
            <a:endParaRPr lang="sr-Latn-CS" b="1" i="1" dirty="0" smtClean="0"/>
          </a:p>
          <a:p>
            <a:r>
              <a:rPr lang="sr-Latn-CS" b="0" i="1" dirty="0" smtClean="0"/>
              <a:t>x</a:t>
            </a:r>
            <a:r>
              <a:rPr lang="sr-Latn-CS" b="0" i="1" baseline="-25000" dirty="0" smtClean="0"/>
              <a:t>k </a:t>
            </a:r>
            <a:r>
              <a:rPr lang="sr-Latn-CS" b="1" i="1" baseline="-25000" dirty="0" smtClean="0"/>
              <a:t> </a:t>
            </a:r>
            <a:r>
              <a:rPr lang="sr-Latn-CS" b="1" i="0" baseline="0" dirty="0" smtClean="0"/>
              <a:t>=</a:t>
            </a:r>
            <a:r>
              <a:rPr lang="sr-Latn-CS" dirty="0" smtClean="0">
                <a:sym typeface="Symbol"/>
              </a:rPr>
              <a:t> </a:t>
            </a:r>
            <a:r>
              <a:rPr lang="sr-Latn-CS" b="1" i="1" dirty="0" smtClean="0"/>
              <a:t>a</a:t>
            </a:r>
            <a:r>
              <a:rPr lang="sr-Latn-CS" b="1" i="1" baseline="-25000" dirty="0" smtClean="0"/>
              <a:t>k </a:t>
            </a:r>
            <a:r>
              <a:rPr lang="sr-Latn-CS" b="0" dirty="0" smtClean="0">
                <a:sym typeface="Symbol"/>
              </a:rPr>
              <a:t>cos</a:t>
            </a:r>
            <a:r>
              <a:rPr lang="sr-Latn-CS" b="1" baseline="-25000" dirty="0" smtClean="0">
                <a:sym typeface="Symbol"/>
              </a:rPr>
              <a:t> </a:t>
            </a:r>
            <a:r>
              <a:rPr lang="sr-Latn-CS" dirty="0" smtClean="0">
                <a:sym typeface="Symbol"/>
              </a:rPr>
              <a:t>(</a:t>
            </a:r>
            <a:r>
              <a:rPr lang="sr-Latn-CS" b="1" i="1" dirty="0" smtClean="0">
                <a:sym typeface="Symbol"/>
              </a:rPr>
              <a:t>kt</a:t>
            </a:r>
            <a:r>
              <a:rPr lang="sr-Latn-CS" b="0" i="0" dirty="0" smtClean="0">
                <a:sym typeface="Symbol"/>
              </a:rPr>
              <a:t>)</a:t>
            </a:r>
            <a:r>
              <a:rPr lang="sr-Latn-CS" dirty="0" smtClean="0">
                <a:sym typeface="Symbol"/>
              </a:rPr>
              <a:t> - </a:t>
            </a:r>
            <a:r>
              <a:rPr lang="sr-Latn-CS" b="1" i="1" dirty="0" smtClean="0">
                <a:sym typeface="Symbol"/>
              </a:rPr>
              <a:t>b</a:t>
            </a:r>
            <a:r>
              <a:rPr lang="sr-Latn-CS" b="1" i="1" baseline="-25000" dirty="0" smtClean="0"/>
              <a:t>k </a:t>
            </a:r>
            <a:r>
              <a:rPr lang="sr-Latn-CS" b="0" dirty="0" smtClean="0">
                <a:sym typeface="Symbol"/>
              </a:rPr>
              <a:t>sin</a:t>
            </a:r>
            <a:r>
              <a:rPr lang="sr-Latn-CS" b="1" baseline="-25000" dirty="0" smtClean="0">
                <a:sym typeface="Symbol"/>
              </a:rPr>
              <a:t> </a:t>
            </a:r>
            <a:r>
              <a:rPr lang="sr-Latn-CS" dirty="0" smtClean="0">
                <a:sym typeface="Symbol"/>
              </a:rPr>
              <a:t>(</a:t>
            </a:r>
            <a:r>
              <a:rPr lang="sr-Latn-CS" b="1" i="1" dirty="0" smtClean="0">
                <a:sym typeface="Symbol"/>
              </a:rPr>
              <a:t>kt</a:t>
            </a:r>
            <a:r>
              <a:rPr lang="sr-Latn-CS" b="0" i="0" dirty="0" smtClean="0">
                <a:sym typeface="Symbol"/>
              </a:rPr>
              <a:t>)</a:t>
            </a:r>
            <a:r>
              <a:rPr lang="sr-Latn-CS" b="1" baseline="-25000" dirty="0" smtClean="0">
                <a:sym typeface="Symbol"/>
              </a:rPr>
              <a:t> </a:t>
            </a:r>
            <a:r>
              <a:rPr lang="sr-Latn-CS" b="0" baseline="0" dirty="0" smtClean="0">
                <a:sym typeface="Symbol"/>
              </a:rPr>
              <a:t>,   gde je             </a:t>
            </a:r>
            <a:r>
              <a:rPr lang="sr-Latn-CS" b="1" i="1" dirty="0" smtClean="0"/>
              <a:t>a</a:t>
            </a:r>
            <a:r>
              <a:rPr lang="sr-Latn-CS" b="1" i="1" baseline="-25000" dirty="0" smtClean="0"/>
              <a:t>k </a:t>
            </a:r>
            <a:r>
              <a:rPr lang="sr-Latn-CS" b="0" baseline="0" dirty="0" smtClean="0">
                <a:sym typeface="Symbol"/>
              </a:rPr>
              <a:t> = </a:t>
            </a:r>
            <a:r>
              <a:rPr lang="sr-Latn-CS" b="1" i="1" dirty="0" smtClean="0"/>
              <a:t>r</a:t>
            </a:r>
            <a:r>
              <a:rPr lang="sr-Latn-CS" b="1" i="1" baseline="-25000" dirty="0" smtClean="0"/>
              <a:t>k </a:t>
            </a:r>
            <a:r>
              <a:rPr lang="sr-Latn-CS" dirty="0" smtClean="0">
                <a:sym typeface="Symbol"/>
              </a:rPr>
              <a:t>cos</a:t>
            </a:r>
            <a:r>
              <a:rPr lang="sr-Latn-CS" b="1" baseline="-25000" dirty="0" smtClean="0">
                <a:sym typeface="Symbol"/>
              </a:rPr>
              <a:t> </a:t>
            </a:r>
            <a:r>
              <a:rPr lang="sr-Latn-CS" dirty="0" smtClean="0">
                <a:sym typeface="Symbol"/>
              </a:rPr>
              <a:t>(</a:t>
            </a:r>
            <a:r>
              <a:rPr lang="sr-Latn-CS" b="1" i="1" dirty="0" smtClean="0">
                <a:sym typeface="Symbol"/>
              </a:rPr>
              <a:t></a:t>
            </a:r>
            <a:r>
              <a:rPr lang="sr-Latn-CS" b="1" i="1" baseline="-25000" dirty="0" smtClean="0">
                <a:sym typeface="Symbol"/>
              </a:rPr>
              <a:t>k</a:t>
            </a:r>
            <a:r>
              <a:rPr lang="sr-Latn-CS" dirty="0" smtClean="0">
                <a:sym typeface="Symbol"/>
              </a:rPr>
              <a:t>)     i     </a:t>
            </a:r>
            <a:r>
              <a:rPr lang="sr-Latn-CS" b="1" i="1" dirty="0" smtClean="0">
                <a:sym typeface="Symbol"/>
              </a:rPr>
              <a:t>b</a:t>
            </a:r>
            <a:r>
              <a:rPr lang="sr-Latn-CS" b="1" i="1" baseline="-25000" dirty="0" smtClean="0"/>
              <a:t>k </a:t>
            </a:r>
            <a:r>
              <a:rPr lang="sr-Latn-CS" b="0" baseline="0" dirty="0" smtClean="0">
                <a:sym typeface="Symbol"/>
              </a:rPr>
              <a:t>= </a:t>
            </a:r>
            <a:r>
              <a:rPr lang="sr-Latn-CS" b="1" i="1" dirty="0" smtClean="0"/>
              <a:t>r</a:t>
            </a:r>
            <a:r>
              <a:rPr lang="sr-Latn-CS" b="1" i="1" baseline="-25000" dirty="0" smtClean="0"/>
              <a:t>k </a:t>
            </a:r>
            <a:r>
              <a:rPr lang="sr-Latn-CS" dirty="0" smtClean="0">
                <a:sym typeface="Symbol"/>
              </a:rPr>
              <a:t>sin</a:t>
            </a:r>
            <a:r>
              <a:rPr lang="sr-Latn-CS" b="1" baseline="-25000" dirty="0" smtClean="0">
                <a:sym typeface="Symbol"/>
              </a:rPr>
              <a:t> </a:t>
            </a:r>
            <a:r>
              <a:rPr lang="sr-Latn-CS" dirty="0" smtClean="0">
                <a:sym typeface="Symbol"/>
              </a:rPr>
              <a:t>(</a:t>
            </a:r>
            <a:r>
              <a:rPr lang="sr-Latn-CS" b="1" i="1" dirty="0" smtClean="0">
                <a:sym typeface="Symbol"/>
              </a:rPr>
              <a:t></a:t>
            </a:r>
            <a:r>
              <a:rPr lang="sr-Latn-CS" b="1" i="1" baseline="-25000" dirty="0" smtClean="0">
                <a:sym typeface="Symbol"/>
              </a:rPr>
              <a:t>k</a:t>
            </a:r>
            <a:r>
              <a:rPr lang="sr-Latn-CS" dirty="0" smtClean="0">
                <a:sym typeface="Symbol"/>
              </a:rPr>
              <a:t>) </a:t>
            </a:r>
          </a:p>
          <a:p>
            <a:endParaRPr lang="sr-Latn-CS" b="0" baseline="0" dirty="0" smtClean="0">
              <a:sym typeface="Symbol"/>
            </a:endParaRPr>
          </a:p>
          <a:p>
            <a:r>
              <a:rPr lang="sr-Latn-CS" b="0" baseline="0" dirty="0" smtClean="0">
                <a:sym typeface="Symbol"/>
              </a:rPr>
              <a:t>Poslednji izraz predstavlja ortogonalnu predstavu jedne komponente spektra. Komponenta je predstavljena kao zbir kosinusne i sinusne funkcije istih faza ali različite amplitude. Da bi se razdvojila amplituda kosinusne i sinusne pod-komponente, amplituda se često predstavlja kao kompleksni broj:</a:t>
            </a:r>
          </a:p>
          <a:p>
            <a:endParaRPr lang="sr-Latn-CS" b="0" baseline="0" dirty="0" smtClean="0">
              <a:sym typeface="Symbol"/>
            </a:endParaRPr>
          </a:p>
          <a:p>
            <a:r>
              <a:rPr lang="sr-Latn-CS" b="1" i="1" u="sng" dirty="0" smtClean="0"/>
              <a:t>x</a:t>
            </a:r>
            <a:r>
              <a:rPr lang="sr-Latn-CS" b="1" i="1" u="none" baseline="-25000" dirty="0" smtClean="0"/>
              <a:t>k  </a:t>
            </a:r>
            <a:r>
              <a:rPr lang="sr-Latn-CS" b="1" i="0" baseline="0" dirty="0" smtClean="0"/>
              <a:t>=</a:t>
            </a:r>
            <a:r>
              <a:rPr lang="sr-Latn-CS" dirty="0" smtClean="0">
                <a:sym typeface="Symbol"/>
              </a:rPr>
              <a:t> </a:t>
            </a:r>
            <a:r>
              <a:rPr lang="sr-Latn-CS" b="1" i="1" dirty="0" smtClean="0"/>
              <a:t>a</a:t>
            </a:r>
            <a:r>
              <a:rPr lang="sr-Latn-CS" b="1" i="1" baseline="-25000" dirty="0" smtClean="0"/>
              <a:t>k  </a:t>
            </a:r>
            <a:r>
              <a:rPr lang="sr-Latn-CS" b="1" i="1" baseline="0" dirty="0" smtClean="0"/>
              <a:t>-</a:t>
            </a:r>
            <a:r>
              <a:rPr lang="sr-Latn-CS" b="1" i="1" baseline="-25000" dirty="0" smtClean="0"/>
              <a:t> </a:t>
            </a:r>
            <a:r>
              <a:rPr lang="sr-Latn-CS" b="1" i="1" baseline="0" dirty="0" smtClean="0"/>
              <a:t>j</a:t>
            </a:r>
            <a:r>
              <a:rPr lang="sr-Latn-CS" b="1" i="1" baseline="-25000" dirty="0" smtClean="0"/>
              <a:t> </a:t>
            </a:r>
            <a:r>
              <a:rPr lang="sr-Latn-CS" b="1" i="1" dirty="0" smtClean="0">
                <a:sym typeface="Symbol"/>
              </a:rPr>
              <a:t>b</a:t>
            </a:r>
            <a:r>
              <a:rPr lang="sr-Latn-CS" b="1" i="1" baseline="-25000" dirty="0" smtClean="0"/>
              <a:t>k </a:t>
            </a:r>
          </a:p>
          <a:p>
            <a:endParaRPr lang="sr-Latn-CS" b="1" u="none" baseline="0" dirty="0" smtClean="0">
              <a:sym typeface="Symbol"/>
            </a:endParaRPr>
          </a:p>
          <a:p>
            <a:r>
              <a:rPr lang="sr-Latn-CS" b="0" baseline="0" dirty="0" smtClean="0">
                <a:sym typeface="Symbol"/>
              </a:rPr>
              <a:t>Treba primetiti da su amplitude ovih pod-komponenti ortogonalne  i da je zbir kvadrata sinusne i kosinusne pod-komponente jednog harmonika jednak kvadratu amplitude tog harmonika u polarnoj predstavi.  </a:t>
            </a:r>
            <a:endParaRPr lang="en-US" b="0" baseline="0"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err="1" smtClean="0"/>
              <a:t>Ula</a:t>
            </a:r>
            <a:r>
              <a:rPr lang="sr-Latn-CS" dirty="0" smtClean="0"/>
              <a:t>zni signal (tr) kao primer za FFT u Matlabu (1024 tačaka)</a:t>
            </a:r>
            <a:endParaRPr lang="en-US" dirty="0" smtClean="0"/>
          </a:p>
        </p:txBody>
      </p:sp>
      <p:sp>
        <p:nvSpPr>
          <p:cNvPr id="88068" name="Slide Number Placeholder 3"/>
          <p:cNvSpPr>
            <a:spLocks noGrp="1"/>
          </p:cNvSpPr>
          <p:nvPr>
            <p:ph type="sldNum" sz="quarter" idx="5"/>
          </p:nvPr>
        </p:nvSpPr>
        <p:spPr>
          <a:noFill/>
        </p:spPr>
        <p:txBody>
          <a:bodyPr/>
          <a:lstStyle/>
          <a:p>
            <a:fld id="{7DFE2964-7098-4B33-9C24-4E245F194CB5}" type="slidenum">
              <a:rPr lang="en-US" smtClean="0"/>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sr-Latn-CS" dirty="0" smtClean="0"/>
              <a:t>Rezultat FFT instrukcije u Matlabu. Funkcija abs izračunava amplitude harmonika (fft</a:t>
            </a:r>
            <a:r>
              <a:rPr lang="sr-Latn-CS" baseline="0" dirty="0" smtClean="0"/>
              <a:t> funkcija u Matlabu daje kao rezultat kompleksne vrednosti – realni deo je amplituda kosinusne, a imaginarni deo, amplituda sinusne komponente). Apsolutna vrednost ove kompleksne veličine je amplituda harmonika.</a:t>
            </a:r>
            <a:endParaRPr lang="sr-Latn-CS" dirty="0" smtClean="0"/>
          </a:p>
          <a:p>
            <a:endParaRPr lang="sr-Latn-CS" dirty="0" smtClean="0"/>
          </a:p>
          <a:p>
            <a:r>
              <a:rPr lang="sr-Latn-CS" dirty="0" smtClean="0"/>
              <a:t>Obratiti pažnju na vrednosti po x i y osi. Po x osi prvih 512 ima smisla. Matlab ima indekse od 1 do 1024. </a:t>
            </a:r>
          </a:p>
          <a:p>
            <a:r>
              <a:rPr lang="sr-Latn-CS" dirty="0" smtClean="0"/>
              <a:t>9. i 14. harmonik su zumirani.</a:t>
            </a:r>
            <a:endParaRPr lang="en-US" dirty="0" smtClean="0"/>
          </a:p>
        </p:txBody>
      </p:sp>
      <p:sp>
        <p:nvSpPr>
          <p:cNvPr id="89092" name="Slide Number Placeholder 3"/>
          <p:cNvSpPr>
            <a:spLocks noGrp="1"/>
          </p:cNvSpPr>
          <p:nvPr>
            <p:ph type="sldNum" sz="quarter" idx="5"/>
          </p:nvPr>
        </p:nvSpPr>
        <p:spPr>
          <a:noFill/>
        </p:spPr>
        <p:txBody>
          <a:bodyPr/>
          <a:lstStyle/>
          <a:p>
            <a:fld id="{10502DCB-CF03-42C8-A090-F00E43C5C43F}" type="slidenum">
              <a:rPr lang="en-US" smtClean="0"/>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Standardni C tipovi podataka su prilično standarno implementirani</a:t>
            </a:r>
            <a:r>
              <a:rPr lang="sr-Latn-CS" baseline="0" dirty="0" smtClean="0"/>
              <a:t> u C-kompajleru za seriju 2000.</a:t>
            </a:r>
          </a:p>
          <a:p>
            <a:endParaRPr lang="sr-Latn-CS" baseline="0" dirty="0" smtClean="0"/>
          </a:p>
          <a:p>
            <a:r>
              <a:rPr lang="sr-Latn-CS" baseline="0" dirty="0" smtClean="0"/>
              <a:t>Interesantno je napomenuti da je su svi </a:t>
            </a:r>
            <a:r>
              <a:rPr lang="sr-Latn-CS" b="1" baseline="0" dirty="0" smtClean="0"/>
              <a:t>char</a:t>
            </a:r>
            <a:r>
              <a:rPr lang="sr-Latn-CS" b="0" baseline="0" dirty="0" smtClean="0"/>
              <a:t> i </a:t>
            </a:r>
            <a:r>
              <a:rPr lang="sr-Latn-CS" b="1" baseline="0" dirty="0" smtClean="0"/>
              <a:t>short</a:t>
            </a:r>
            <a:r>
              <a:rPr lang="sr-Latn-CS" baseline="0" dirty="0" smtClean="0"/>
              <a:t> tipovi šesnaestobitni, ne postoje osmobitni tipovi, da su i </a:t>
            </a:r>
            <a:r>
              <a:rPr lang="sr-Latn-CS" b="1" baseline="0" dirty="0" smtClean="0"/>
              <a:t>float</a:t>
            </a:r>
            <a:r>
              <a:rPr lang="sr-Latn-CS" baseline="0" dirty="0" smtClean="0"/>
              <a:t> i </a:t>
            </a:r>
            <a:r>
              <a:rPr lang="sr-Latn-CS" b="1" baseline="0" dirty="0" smtClean="0"/>
              <a:t>double</a:t>
            </a:r>
            <a:r>
              <a:rPr lang="sr-Latn-CS" baseline="0" dirty="0" smtClean="0"/>
              <a:t> dužine 32 bita i da su pokazivači dužine 16, odnosno 22 bita (</a:t>
            </a:r>
            <a:r>
              <a:rPr lang="sr-Latn-CS" b="1" baseline="0" dirty="0" smtClean="0"/>
              <a:t>far pointer</a:t>
            </a:r>
            <a:r>
              <a:rPr lang="sr-Latn-C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sr-Latn-CS" dirty="0" smtClean="0"/>
              <a:t>Signal učestanosti 1 (Hz, na primer) i amplitude 1 (V, na primer) u 1024 tačaka, sa drugim harmonikom amplitude 0,2 i šumom amplitude 0,1.</a:t>
            </a:r>
          </a:p>
          <a:p>
            <a:r>
              <a:rPr lang="sr-Latn-CS" dirty="0" smtClean="0"/>
              <a:t>U spektru se ne vidi 2. harmonik jer je rezolucija u spektru 1Hz. Jednaka je 1</a:t>
            </a:r>
            <a:r>
              <a:rPr lang="en-US" dirty="0" smtClean="0"/>
              <a:t>/</a:t>
            </a:r>
            <a:r>
              <a:rPr lang="sr-Latn-CS" dirty="0" smtClean="0"/>
              <a:t>T gde je T vreme za koje je uzeto svih 1024 uzoraka (1s u primeru).</a:t>
            </a:r>
          </a:p>
          <a:p>
            <a:r>
              <a:rPr lang="sr-Latn-CS" dirty="0" smtClean="0"/>
              <a:t>Amplitudu u spektru možemo dobiti deljenjem sa 512. </a:t>
            </a:r>
            <a:endParaRPr lang="en-US" dirty="0" smtClean="0"/>
          </a:p>
        </p:txBody>
      </p:sp>
      <p:sp>
        <p:nvSpPr>
          <p:cNvPr id="90116" name="Slide Number Placeholder 3"/>
          <p:cNvSpPr>
            <a:spLocks noGrp="1"/>
          </p:cNvSpPr>
          <p:nvPr>
            <p:ph type="sldNum" sz="quarter" idx="5"/>
          </p:nvPr>
        </p:nvSpPr>
        <p:spPr>
          <a:noFill/>
        </p:spPr>
        <p:txBody>
          <a:bodyPr/>
          <a:lstStyle/>
          <a:p>
            <a:fld id="{8943E797-37BC-404D-AFD8-3DB3773F6115}" type="slidenum">
              <a:rPr lang="en-US" smtClean="0"/>
              <a:pPr/>
              <a:t>32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sr-Latn-CS" dirty="0" smtClean="0"/>
              <a:t>Isti signal snimljen u 1024 tačaka, samo što je sada vreme uzimanja uzoraka 10s pa je rezolucija po x osi u spektru 0.1Hz. Komponente su na 10</a:t>
            </a:r>
            <a:r>
              <a:rPr lang="en-US" dirty="0" smtClean="0"/>
              <a:t>*0,1Hz </a:t>
            </a:r>
            <a:r>
              <a:rPr lang="en-US" dirty="0" err="1" smtClean="0"/>
              <a:t>i</a:t>
            </a:r>
            <a:r>
              <a:rPr lang="en-US" dirty="0" smtClean="0"/>
              <a:t> 20*0,1Hz (u </a:t>
            </a:r>
            <a:r>
              <a:rPr lang="en-US" dirty="0" err="1" smtClean="0"/>
              <a:t>Matlabu</a:t>
            </a:r>
            <a:r>
              <a:rPr lang="en-US" dirty="0" smtClean="0"/>
              <a:t> </a:t>
            </a:r>
            <a:r>
              <a:rPr lang="en-US" dirty="0" err="1" smtClean="0"/>
              <a:t>su</a:t>
            </a:r>
            <a:r>
              <a:rPr lang="en-US" dirty="0" smtClean="0"/>
              <a:t> to </a:t>
            </a:r>
            <a:r>
              <a:rPr lang="en-US" dirty="0" err="1" smtClean="0"/>
              <a:t>podaci</a:t>
            </a:r>
            <a:r>
              <a:rPr lang="en-US" dirty="0" smtClean="0"/>
              <a:t> </a:t>
            </a:r>
            <a:r>
              <a:rPr lang="en-US" dirty="0" err="1" smtClean="0"/>
              <a:t>sa</a:t>
            </a:r>
            <a:r>
              <a:rPr lang="en-US" dirty="0" smtClean="0"/>
              <a:t> </a:t>
            </a:r>
            <a:r>
              <a:rPr lang="en-US" dirty="0" err="1" smtClean="0"/>
              <a:t>indeksom</a:t>
            </a:r>
            <a:r>
              <a:rPr lang="en-US" dirty="0" smtClean="0"/>
              <a:t> 11 </a:t>
            </a:r>
            <a:r>
              <a:rPr lang="en-US" dirty="0" err="1" smtClean="0"/>
              <a:t>i</a:t>
            </a:r>
            <a:r>
              <a:rPr lang="en-US" dirty="0" smtClean="0"/>
              <a:t> 21). U </a:t>
            </a:r>
            <a:r>
              <a:rPr lang="en-US" dirty="0" err="1" smtClean="0"/>
              <a:t>logaritamskoj</a:t>
            </a:r>
            <a:r>
              <a:rPr lang="en-US" dirty="0" smtClean="0"/>
              <a:t> </a:t>
            </a:r>
            <a:r>
              <a:rPr lang="en-US" dirty="0" err="1" smtClean="0"/>
              <a:t>razmeri</a:t>
            </a:r>
            <a:r>
              <a:rPr lang="en-US" dirty="0" smtClean="0"/>
              <a:t> </a:t>
            </a:r>
            <a:r>
              <a:rPr lang="sr-Latn-CS" dirty="0" smtClean="0"/>
              <a:t>se bolje vide komponente koje potiču od šuma</a:t>
            </a:r>
            <a:endParaRPr lang="en-US" dirty="0" smtClean="0"/>
          </a:p>
        </p:txBody>
      </p:sp>
      <p:sp>
        <p:nvSpPr>
          <p:cNvPr id="91140" name="Slide Number Placeholder 3"/>
          <p:cNvSpPr>
            <a:spLocks noGrp="1"/>
          </p:cNvSpPr>
          <p:nvPr>
            <p:ph type="sldNum" sz="quarter" idx="5"/>
          </p:nvPr>
        </p:nvSpPr>
        <p:spPr>
          <a:noFill/>
        </p:spPr>
        <p:txBody>
          <a:bodyPr/>
          <a:lstStyle/>
          <a:p>
            <a:fld id="{5E715D2F-5BE0-414E-9AA8-04D4EA2932BA}" type="slidenum">
              <a:rPr lang="en-US" smtClean="0"/>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Podaci o broju bita i veličini LSB se</a:t>
            </a:r>
            <a:r>
              <a:rPr lang="sr-Latn-CS" baseline="0" dirty="0" smtClean="0"/>
              <a:t> odnose na </a:t>
            </a:r>
            <a:r>
              <a:rPr lang="sr-Latn-CS" dirty="0" smtClean="0"/>
              <a:t>DSC serije Pikolo.</a:t>
            </a:r>
            <a:r>
              <a:rPr lang="sr-Latn-CS" baseline="0" dirty="0" smtClean="0"/>
              <a:t> </a:t>
            </a:r>
          </a:p>
          <a:p>
            <a:r>
              <a:rPr lang="sr-Latn-CS" baseline="0" dirty="0" smtClean="0"/>
              <a:t>Nabrojane osnovne greške AD konvrtora  su definisane na sledećem slajdu.</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Karakteristika idealnog tro-bitnog ADC.  Horizontalna</a:t>
            </a:r>
            <a:r>
              <a:rPr lang="sr-Latn-CS" baseline="0" dirty="0" smtClean="0"/>
              <a:t> osa je kontinualna i izražena je u odnosu na LSB (1 LSB je V</a:t>
            </a:r>
            <a:r>
              <a:rPr lang="sr-Latn-CS" baseline="-25000" dirty="0" smtClean="0"/>
              <a:t>ref</a:t>
            </a:r>
            <a:r>
              <a:rPr lang="en-US" baseline="0" dirty="0" smtClean="0"/>
              <a:t>/2</a:t>
            </a:r>
            <a:r>
              <a:rPr lang="en-US" b="1" i="0" baseline="30000" dirty="0" smtClean="0"/>
              <a:t>n</a:t>
            </a:r>
            <a:r>
              <a:rPr lang="en-US" baseline="0" dirty="0" smtClean="0"/>
              <a:t>, </a:t>
            </a:r>
            <a:r>
              <a:rPr lang="en-US" baseline="0" dirty="0" err="1" smtClean="0"/>
              <a:t>gde</a:t>
            </a:r>
            <a:r>
              <a:rPr lang="en-US" baseline="0" dirty="0" smtClean="0"/>
              <a:t> je </a:t>
            </a:r>
            <a:r>
              <a:rPr lang="en-US" b="1" i="0" baseline="0" dirty="0" smtClean="0"/>
              <a:t>n</a:t>
            </a:r>
            <a:r>
              <a:rPr lang="en-US" baseline="0" dirty="0" smtClean="0"/>
              <a:t> </a:t>
            </a:r>
            <a:r>
              <a:rPr lang="en-US" baseline="0" dirty="0" err="1" smtClean="0"/>
              <a:t>broj</a:t>
            </a:r>
            <a:r>
              <a:rPr lang="en-US" baseline="0" dirty="0" smtClean="0"/>
              <a:t> </a:t>
            </a:r>
            <a:r>
              <a:rPr lang="en-US" baseline="0" dirty="0" err="1" smtClean="0"/>
              <a:t>bita</a:t>
            </a:r>
            <a:r>
              <a:rPr lang="en-US" baseline="0" dirty="0" smtClean="0"/>
              <a:t>)</a:t>
            </a:r>
            <a:r>
              <a:rPr lang="sr-Latn-CS" baseline="0" dirty="0" smtClean="0"/>
              <a:t>. </a:t>
            </a:r>
            <a:r>
              <a:rPr lang="en-US" baseline="0" dirty="0" smtClean="0"/>
              <a:t>Na primer, </a:t>
            </a:r>
            <a:r>
              <a:rPr lang="en-US" baseline="0" dirty="0" err="1" smtClean="0"/>
              <a:t>ako</a:t>
            </a:r>
            <a:r>
              <a:rPr lang="en-US" baseline="0" dirty="0" smtClean="0"/>
              <a:t> je </a:t>
            </a:r>
            <a:r>
              <a:rPr lang="en-US" baseline="0" dirty="0" err="1" smtClean="0"/>
              <a:t>referentni</a:t>
            </a:r>
            <a:r>
              <a:rPr lang="en-US" baseline="0" dirty="0" smtClean="0"/>
              <a:t> </a:t>
            </a:r>
            <a:r>
              <a:rPr lang="en-US" baseline="0" dirty="0" err="1" smtClean="0"/>
              <a:t>napon</a:t>
            </a:r>
            <a:r>
              <a:rPr lang="en-US" baseline="0" dirty="0" smtClean="0"/>
              <a:t> 5,00 V, a </a:t>
            </a:r>
            <a:r>
              <a:rPr lang="en-US" baseline="0" dirty="0" err="1" smtClean="0"/>
              <a:t>konvertor</a:t>
            </a:r>
            <a:r>
              <a:rPr lang="en-US" baseline="0" dirty="0" smtClean="0"/>
              <a:t> je 10-bitni, 1 LSB </a:t>
            </a:r>
            <a:r>
              <a:rPr lang="en-US" baseline="0" dirty="0" err="1" smtClean="0"/>
              <a:t>i</a:t>
            </a:r>
            <a:r>
              <a:rPr lang="sr-Latn-CS" baseline="0" dirty="0" smtClean="0"/>
              <a:t>z</a:t>
            </a:r>
            <a:r>
              <a:rPr lang="en-US" baseline="0" dirty="0" err="1" smtClean="0"/>
              <a:t>nosi</a:t>
            </a:r>
            <a:r>
              <a:rPr lang="sr-Latn-CS" baseline="0" dirty="0" smtClean="0"/>
              <a:t> 5V</a:t>
            </a:r>
            <a:r>
              <a:rPr lang="en-US" baseline="0" dirty="0" smtClean="0"/>
              <a:t>/</a:t>
            </a:r>
            <a:r>
              <a:rPr lang="sr-Latn-CS" baseline="0" dirty="0" smtClean="0"/>
              <a:t>1024, odnosno, malo manje od 5mv. Ulazni napon može da bude bilo koja vrednost (1 LSB; 1,3 LSB; 2,918 LSB...).</a:t>
            </a:r>
          </a:p>
          <a:p>
            <a:endParaRPr lang="sr-Latn-CS" baseline="0" dirty="0" smtClean="0"/>
          </a:p>
          <a:p>
            <a:r>
              <a:rPr lang="sr-Latn-CS" baseline="0" dirty="0" smtClean="0"/>
              <a:t>Vertikalna osa je diskretna, odnosno, izlaz može da primi samo diskretne vrednosti 0,1,2,3,4,5,6 i 7. </a:t>
            </a:r>
            <a:endParaRPr lang="sr-Latn-CS" dirty="0" smtClean="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a:t>
            </a:r>
            <a:r>
              <a:rPr lang="x-none" dirty="0" smtClean="0"/>
              <a:t>zdešenost</a:t>
            </a:r>
            <a:r>
              <a:rPr lang="x-none" baseline="0" dirty="0" smtClean="0"/>
              <a:t> nule (</a:t>
            </a:r>
            <a:r>
              <a:rPr lang="x-none" i="1" baseline="0" dirty="0" smtClean="0"/>
              <a:t>zero offset</a:t>
            </a:r>
            <a:r>
              <a:rPr lang="x-none" baseline="0" dirty="0" smtClean="0"/>
              <a:t>) i greška maksimalne vrednosti (</a:t>
            </a:r>
            <a:r>
              <a:rPr lang="x-none" i="1" baseline="0" dirty="0" smtClean="0"/>
              <a:t>full scale error</a:t>
            </a:r>
            <a:r>
              <a:rPr lang="x-none" baseline="0" dirty="0" smtClean="0"/>
              <a:t>) spadaju osnovne karakteristike kvalitete AD konvertora</a:t>
            </a:r>
            <a:r>
              <a:rPr lang="x-none" baseline="0" smtClean="0"/>
              <a:t>. Ujedno</a:t>
            </a:r>
            <a:r>
              <a:rPr lang="en-US" baseline="0" dirty="0" smtClean="0"/>
              <a:t>,</a:t>
            </a:r>
            <a:r>
              <a:rPr lang="x-none" baseline="0" smtClean="0"/>
              <a:t> </a:t>
            </a:r>
            <a:r>
              <a:rPr lang="x-none" baseline="0" dirty="0" smtClean="0"/>
              <a:t>to su greške koje se često kompenzuju u realnim konvertorima. Razdešenost nule se </a:t>
            </a:r>
            <a:r>
              <a:rPr lang="x-none" baseline="0" smtClean="0"/>
              <a:t>može kompenzovati</a:t>
            </a:r>
            <a:r>
              <a:rPr lang="en-US" baseline="0" dirty="0" smtClean="0"/>
              <a:t> </a:t>
            </a:r>
            <a:r>
              <a:rPr lang="en-US" baseline="0" dirty="0" err="1" smtClean="0"/>
              <a:t>dodavanjem</a:t>
            </a:r>
            <a:r>
              <a:rPr lang="en-US" baseline="0" dirty="0" smtClean="0"/>
              <a:t> </a:t>
            </a:r>
            <a:r>
              <a:rPr lang="en-US" baseline="0" dirty="0" err="1" smtClean="0"/>
              <a:t>konstantne</a:t>
            </a:r>
            <a:r>
              <a:rPr lang="en-US" baseline="0" dirty="0" smtClean="0"/>
              <a:t> </a:t>
            </a:r>
            <a:r>
              <a:rPr lang="en-US" baseline="0" dirty="0" err="1" smtClean="0"/>
              <a:t>vrednosti</a:t>
            </a:r>
            <a:r>
              <a:rPr lang="en-US" baseline="0" dirty="0" smtClean="0"/>
              <a:t> (</a:t>
            </a:r>
            <a:r>
              <a:rPr lang="en-US" baseline="0" dirty="0" err="1" smtClean="0"/>
              <a:t>koja</a:t>
            </a:r>
            <a:r>
              <a:rPr lang="en-US" baseline="0" dirty="0" smtClean="0"/>
              <a:t> mo</a:t>
            </a:r>
            <a:r>
              <a:rPr lang="sr-Latn-CS" baseline="0" dirty="0" smtClean="0"/>
              <a:t>že biti i negativna) signalu pre ulaska u AD konvertor.  Time se može </a:t>
            </a:r>
            <a:r>
              <a:rPr lang="x-none" baseline="0" smtClean="0"/>
              <a:t>obezbe</a:t>
            </a:r>
            <a:r>
              <a:rPr lang="sr-Latn-CS" baseline="0" dirty="0" smtClean="0"/>
              <a:t>diti</a:t>
            </a:r>
            <a:r>
              <a:rPr lang="x-none" baseline="0" smtClean="0"/>
              <a:t> da prva promena izlaza sa 0 na 1 bude baš tamo gde treba. </a:t>
            </a:r>
            <a:r>
              <a:rPr lang="sr-Latn-CS" baseline="0" dirty="0" smtClean="0"/>
              <a:t>Ova akcija je ekvivalentna translatornom pomeranju cele karakteristike levo ili desno. Pored toga, koristi se i mogućnost takozvanog “diferencijalnog merenja”, odnosno merenja </a:t>
            </a:r>
            <a:r>
              <a:rPr lang="x-none" baseline="0" smtClean="0"/>
              <a:t>stvarn</a:t>
            </a:r>
            <a:r>
              <a:rPr lang="sr-Latn-CS" baseline="0" dirty="0" smtClean="0"/>
              <a:t>e</a:t>
            </a:r>
            <a:r>
              <a:rPr lang="x-none" baseline="0" smtClean="0"/>
              <a:t> vrednost</a:t>
            </a:r>
            <a:r>
              <a:rPr lang="sr-Latn-CS" baseline="0" dirty="0" smtClean="0"/>
              <a:t>i</a:t>
            </a:r>
            <a:r>
              <a:rPr lang="x-none" baseline="0" smtClean="0"/>
              <a:t> </a:t>
            </a:r>
            <a:r>
              <a:rPr lang="x-none" baseline="0" dirty="0" smtClean="0"/>
              <a:t>“nule” (dovođenjem na jedan od ulaza konverora u istom trenutku kad i signal koji se konvertuje). Ova vrednost se softverski oduzima od </a:t>
            </a:r>
            <a:r>
              <a:rPr lang="x-none" baseline="0" smtClean="0"/>
              <a:t>merenih vrednosti</a:t>
            </a:r>
            <a:r>
              <a:rPr lang="sr-Latn-CS" baseline="0" dirty="0" smtClean="0"/>
              <a:t> i na taj način se mogu kompenzovati i razdešenosti nule reda više lsb.</a:t>
            </a:r>
            <a:endParaRPr lang="x-none" baseline="0" dirty="0" smtClean="0"/>
          </a:p>
          <a:p>
            <a:endParaRPr lang="x-none" baseline="0" dirty="0" smtClean="0"/>
          </a:p>
          <a:p>
            <a:r>
              <a:rPr lang="x-none" baseline="0" dirty="0" smtClean="0"/>
              <a:t>Kompenzacija greške maksimalne vrednosti se vrši promenom pojačanja pojačavača na ulazu u AD konvertor (ako ovaj pojačavač postoji) ili promenom reference, ako pojačavač ne postoji. Time se praktično menja nagib realne krive, tačnije, sabija se ili razvlači x-osa. </a:t>
            </a:r>
          </a:p>
          <a:p>
            <a:endParaRPr lang="x-none" baseline="0" dirty="0" smtClean="0"/>
          </a:p>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Na slici su prikazane</a:t>
            </a:r>
            <a:r>
              <a:rPr lang="x-none" baseline="0" dirty="0" smtClean="0"/>
              <a:t> realna karakteristika (deblja linija) i karakteristika posle kompenzacije r</a:t>
            </a:r>
            <a:r>
              <a:rPr lang="en-US" dirty="0" smtClean="0"/>
              <a:t>a</a:t>
            </a:r>
            <a:r>
              <a:rPr lang="x-none" dirty="0" smtClean="0"/>
              <a:t>zdešenosti</a:t>
            </a:r>
            <a:r>
              <a:rPr lang="x-none" baseline="0" dirty="0" smtClean="0"/>
              <a:t> nule i greške maksimalne vrednosti (tanja linija). Idealna kontinualna karakteristika (zamišljena linija koja spaja sredine “stepenika”) je prikazana crvenom linijom. Zahvaljujući kompenzaciji prelazak sa 0 na 1 i sa 6 na 7 su na idealnim pozicijama. Greške koje ostaju nekompenzovane su definisane na slici.</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ovom i narednim slajdovima je prikazano kako izgledaju analogni</a:t>
            </a:r>
            <a:r>
              <a:rPr lang="sr-Latn-CS" baseline="0" dirty="0" smtClean="0"/>
              <a:t> signali različitih učestanosti, odmereni istom učestanošću odmeravanja. Na svakoj od slika je učestanost </a:t>
            </a:r>
            <a:r>
              <a:rPr lang="sr-Latn-CS" b="1" i="1" baseline="0" dirty="0" smtClean="0"/>
              <a:t>f</a:t>
            </a:r>
            <a:r>
              <a:rPr lang="sr-Latn-CS" b="1" i="1" baseline="-25000" dirty="0" smtClean="0"/>
              <a:t>s</a:t>
            </a:r>
            <a:r>
              <a:rPr lang="sr-Latn-CS" baseline="0" dirty="0" smtClean="0"/>
              <a:t> odmeravanja ista, a vremenski interval koji prikazuje slika je 23</a:t>
            </a:r>
            <a:r>
              <a:rPr lang="sr-Latn-CS" b="1" i="1" baseline="0" dirty="0" smtClean="0"/>
              <a:t>T</a:t>
            </a:r>
            <a:r>
              <a:rPr lang="sr-Latn-CS" b="1" i="1" baseline="-25000" dirty="0" smtClean="0"/>
              <a:t>s </a:t>
            </a:r>
            <a:r>
              <a:rPr lang="sr-Latn-CS" baseline="0" dirty="0" smtClean="0"/>
              <a:t>, gde je </a:t>
            </a:r>
            <a:r>
              <a:rPr lang="sr-Latn-CS" b="1" i="1" baseline="0" dirty="0" smtClean="0"/>
              <a:t>T</a:t>
            </a:r>
            <a:r>
              <a:rPr lang="sr-Latn-CS" b="1" i="1" baseline="-25000" dirty="0" smtClean="0"/>
              <a:t>s</a:t>
            </a:r>
            <a:r>
              <a:rPr lang="sr-Latn-CS" b="1" i="1" baseline="0" dirty="0" smtClean="0"/>
              <a:t> </a:t>
            </a:r>
            <a:r>
              <a:rPr lang="sr-Latn-CS" baseline="0" dirty="0" smtClean="0"/>
              <a:t> perioda odmeravanja (</a:t>
            </a:r>
            <a:r>
              <a:rPr lang="sr-Latn-CS" b="1" i="1" baseline="0" dirty="0" smtClean="0"/>
              <a:t>T</a:t>
            </a:r>
            <a:r>
              <a:rPr lang="sr-Latn-CS" b="1" i="1" baseline="-25000" dirty="0" smtClean="0"/>
              <a:t>s </a:t>
            </a:r>
            <a:r>
              <a:rPr lang="sr-Latn-CS" baseline="0" dirty="0" smtClean="0"/>
              <a:t>=1/</a:t>
            </a:r>
            <a:r>
              <a:rPr lang="sr-Latn-CS" b="1" i="1" baseline="0" dirty="0" smtClean="0"/>
              <a:t>f</a:t>
            </a:r>
            <a:r>
              <a:rPr lang="sr-Latn-CS" b="1" i="1" baseline="-25000" dirty="0" smtClean="0"/>
              <a:t>s</a:t>
            </a:r>
            <a:r>
              <a:rPr lang="sr-Latn-CS" baseline="0" dirty="0" smtClean="0"/>
              <a:t>). Na svakoj slici je po 23 odmerka, a učetanosti ulaznih sihnala su:</a:t>
            </a:r>
          </a:p>
          <a:p>
            <a:endParaRPr lang="sr-Latn-CS" baseline="0" dirty="0" smtClean="0"/>
          </a:p>
          <a:p>
            <a:r>
              <a:rPr lang="sr-Latn-CS" b="1" baseline="0" dirty="0" smtClean="0"/>
              <a:t>0</a:t>
            </a:r>
            <a:r>
              <a:rPr lang="sr-Latn-CS" baseline="0" dirty="0" smtClean="0"/>
              <a:t> na slici levo;</a:t>
            </a:r>
          </a:p>
          <a:p>
            <a:r>
              <a:rPr lang="sr-Latn-CS" b="1" baseline="0" dirty="0" smtClean="0"/>
              <a:t>0,09</a:t>
            </a:r>
            <a:r>
              <a:rPr lang="sr-Latn-CS" baseline="0" dirty="0" smtClean="0"/>
              <a:t> </a:t>
            </a:r>
            <a:r>
              <a:rPr lang="sr-Latn-CS" b="1" i="1" baseline="0" dirty="0" smtClean="0"/>
              <a:t>f</a:t>
            </a:r>
            <a:r>
              <a:rPr lang="sr-Latn-CS" b="1" i="1" baseline="-25000" dirty="0" smtClean="0"/>
              <a:t>s</a:t>
            </a:r>
            <a:r>
              <a:rPr lang="sr-Latn-CS" baseline="0" dirty="0" smtClean="0"/>
              <a:t> ,</a:t>
            </a:r>
            <a:r>
              <a:rPr lang="sr-Cyrl-CS" baseline="0" dirty="0" smtClean="0"/>
              <a:t> </a:t>
            </a:r>
            <a:r>
              <a:rPr lang="sr-Latn-CS" baseline="0" dirty="0" smtClean="0"/>
              <a:t>odnosno, oko 11 odmeraka po periodi signala, na slici desno</a:t>
            </a:r>
            <a:endParaRPr lang="sr-Cyrl-CS" baseline="0" dirty="0" smtClean="0"/>
          </a:p>
          <a:p>
            <a:r>
              <a:rPr lang="sr-Cyrl-CS" b="1" baseline="0" dirty="0" smtClean="0"/>
              <a:t>0,31</a:t>
            </a:r>
            <a:r>
              <a:rPr lang="sr-Cyrl-CS" baseline="0" dirty="0" smtClean="0"/>
              <a:t> </a:t>
            </a:r>
            <a:r>
              <a:rPr lang="sr-Latn-CS" b="1" i="1" baseline="0" dirty="0" smtClean="0"/>
              <a:t>f</a:t>
            </a:r>
            <a:r>
              <a:rPr lang="sr-Latn-CS" b="1" i="1" baseline="-25000" dirty="0" smtClean="0"/>
              <a:t>s</a:t>
            </a:r>
            <a:r>
              <a:rPr lang="sr-Latn-CS" baseline="0" dirty="0" smtClean="0"/>
              <a:t> ,</a:t>
            </a:r>
            <a:r>
              <a:rPr lang="sr-Cyrl-CS" baseline="0" dirty="0" smtClean="0"/>
              <a:t> </a:t>
            </a:r>
            <a:r>
              <a:rPr lang="sr-Latn-CS" baseline="0" dirty="0" smtClean="0"/>
              <a:t>odnosno, oko 3,2 odmeraka po periodi signala, na narednom slajdu i </a:t>
            </a:r>
          </a:p>
          <a:p>
            <a:r>
              <a:rPr lang="sr-Cyrl-CS" b="1" baseline="0" dirty="0" smtClean="0"/>
              <a:t>0,</a:t>
            </a:r>
            <a:r>
              <a:rPr lang="sr-Latn-CS" b="1" baseline="0" dirty="0" smtClean="0"/>
              <a:t>95</a:t>
            </a:r>
            <a:r>
              <a:rPr lang="sr-Cyrl-CS" baseline="0" dirty="0" smtClean="0"/>
              <a:t> </a:t>
            </a:r>
            <a:r>
              <a:rPr lang="sr-Latn-CS" b="1" i="1" baseline="0" dirty="0" smtClean="0"/>
              <a:t>f</a:t>
            </a:r>
            <a:r>
              <a:rPr lang="sr-Latn-CS" b="1" i="1" baseline="-25000" dirty="0" smtClean="0"/>
              <a:t>s</a:t>
            </a:r>
            <a:r>
              <a:rPr lang="sr-Latn-CS" baseline="0" dirty="0" smtClean="0"/>
              <a:t> ,</a:t>
            </a:r>
            <a:r>
              <a:rPr lang="sr-Cyrl-CS" baseline="0" dirty="0" smtClean="0"/>
              <a:t> </a:t>
            </a:r>
            <a:r>
              <a:rPr lang="sr-Latn-CS" baseline="0" dirty="0" smtClean="0"/>
              <a:t>odnosno, oko 1,05 odmeraka po periodi signala, na slajdu 54</a:t>
            </a:r>
          </a:p>
          <a:p>
            <a:endParaRPr lang="sr-Latn-CS" baseline="0" dirty="0" smtClean="0"/>
          </a:p>
          <a:p>
            <a:r>
              <a:rPr lang="sr-Latn-CS" i="1" baseline="0" dirty="0" smtClean="0"/>
              <a:t>Slike na ovom i narednih 11 slajdova su iz “</a:t>
            </a:r>
            <a:r>
              <a:rPr lang="en-US" sz="1200" i="1" kern="1200" baseline="0" dirty="0" smtClean="0">
                <a:solidFill>
                  <a:schemeClr val="tx1"/>
                </a:solidFill>
                <a:latin typeface="Arial" charset="0"/>
                <a:ea typeface="+mn-ea"/>
                <a:cs typeface="+mn-cs"/>
              </a:rPr>
              <a:t>The Scientist and Engineer's Guide to</a:t>
            </a:r>
            <a:r>
              <a:rPr lang="sr-Latn-CS" sz="1200" i="1" kern="1200" baseline="0" dirty="0" smtClean="0">
                <a:solidFill>
                  <a:schemeClr val="tx1"/>
                </a:solidFill>
                <a:latin typeface="Arial" charset="0"/>
                <a:ea typeface="+mn-ea"/>
                <a:cs typeface="+mn-cs"/>
              </a:rPr>
              <a:t> </a:t>
            </a:r>
            <a:r>
              <a:rPr lang="en-US" sz="1200" i="1" kern="1200" baseline="0" dirty="0" smtClean="0">
                <a:solidFill>
                  <a:schemeClr val="tx1"/>
                </a:solidFill>
                <a:latin typeface="Arial" charset="0"/>
                <a:ea typeface="+mn-ea"/>
                <a:cs typeface="+mn-cs"/>
              </a:rPr>
              <a:t>Digital Signal Processing</a:t>
            </a:r>
            <a:r>
              <a:rPr lang="sr-Latn-CS" i="1" baseline="0" dirty="0" smtClean="0"/>
              <a:t>” </a:t>
            </a:r>
            <a:endParaRPr lang="en-US" i="1"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Slajd sadrži animaciju,</a:t>
            </a:r>
            <a:r>
              <a:rPr lang="sr-Latn-CS" baseline="0" dirty="0" smtClean="0"/>
              <a:t> treba ga pogledati i u “</a:t>
            </a:r>
            <a:r>
              <a:rPr lang="sr-Latn-CS" i="1" baseline="0" dirty="0" smtClean="0"/>
              <a:t>slide show</a:t>
            </a:r>
            <a:r>
              <a:rPr lang="sr-Latn-CS" baseline="0" dirty="0" smtClean="0"/>
              <a:t>” režimu.</a:t>
            </a:r>
          </a:p>
          <a:p>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Učestanost signala koji se odmerava je </a:t>
            </a:r>
            <a:r>
              <a:rPr lang="sr-Cyrl-CS" b="0" baseline="0" dirty="0" smtClean="0"/>
              <a:t>0,31</a:t>
            </a:r>
            <a:r>
              <a:rPr lang="sr-Latn-CS" b="1" i="1" baseline="0" dirty="0" smtClean="0"/>
              <a:t>f</a:t>
            </a:r>
            <a:r>
              <a:rPr lang="sr-Latn-CS" b="1" i="1" baseline="-25000" dirty="0" smtClean="0"/>
              <a:t>s</a:t>
            </a:r>
            <a:r>
              <a:rPr lang="sr-Latn-CS" baseline="0" dirty="0" smtClean="0"/>
              <a:t> , gde je </a:t>
            </a:r>
            <a:r>
              <a:rPr lang="sr-Latn-CS" b="1" i="1" baseline="0" dirty="0" smtClean="0"/>
              <a:t>f</a:t>
            </a:r>
            <a:r>
              <a:rPr lang="sr-Latn-CS" b="1" i="1" baseline="-25000" dirty="0" smtClean="0"/>
              <a:t>s</a:t>
            </a:r>
            <a:r>
              <a:rPr lang="sr-Latn-CS" baseline="0" dirty="0" smtClean="0"/>
              <a:t>  učestanost odmeravanja. To značida po jednoj periodi signala ima oko 3,2 odmeraka. Po Šanonovij treorimi (</a:t>
            </a:r>
            <a:r>
              <a:rPr lang="sr-Latn-CS" b="1" i="1" baseline="0" dirty="0" smtClean="0"/>
              <a:t>f</a:t>
            </a:r>
            <a:r>
              <a:rPr lang="sr-Latn-CS" b="1" i="1" baseline="-25000" dirty="0" smtClean="0"/>
              <a:t>s</a:t>
            </a:r>
            <a:r>
              <a:rPr lang="sr-Latn-CS" baseline="0" dirty="0" smtClean="0"/>
              <a:t>  mora biti više od dva puta veća od učestanosti signala), ova učestanost odmeravanja je dovoljno velika za ovakav signal. Iako digitalizovani signal na prvi pogled ne liči previše na originalni (na slajdu je tankom linijom iscrtan oblik signala posle kola zadrške nultog reda), signal je moguće rekonstruisati kolom zadrške i filtrom propusnikom niskih učestanosti (vidi naredne slajdove za objašnjenje)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Slajd sadrži animaciju,</a:t>
            </a:r>
            <a:r>
              <a:rPr lang="sr-Latn-CS" baseline="0" dirty="0" smtClean="0"/>
              <a:t> treba ga pogledati i u “</a:t>
            </a:r>
            <a:r>
              <a:rPr lang="sr-Latn-CS" i="1" baseline="0" dirty="0" smtClean="0"/>
              <a:t>slide show</a:t>
            </a:r>
            <a:r>
              <a:rPr lang="sr-Latn-CS" baseline="0" dirty="0" smtClean="0"/>
              <a:t>” režimu.</a:t>
            </a:r>
          </a:p>
          <a:p>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Učestanost signala koji se odmerava je </a:t>
            </a:r>
            <a:r>
              <a:rPr lang="sr-Cyrl-CS" b="1" baseline="0" dirty="0" smtClean="0"/>
              <a:t>0,</a:t>
            </a:r>
            <a:r>
              <a:rPr lang="sr-Latn-CS" b="1" baseline="0" dirty="0" smtClean="0"/>
              <a:t>95</a:t>
            </a:r>
            <a:r>
              <a:rPr lang="sr-Cyrl-CS" baseline="0" dirty="0" smtClean="0"/>
              <a:t> </a:t>
            </a:r>
            <a:r>
              <a:rPr lang="sr-Latn-CS" b="1" i="1" baseline="0" dirty="0" smtClean="0"/>
              <a:t>f</a:t>
            </a:r>
            <a:r>
              <a:rPr lang="sr-Latn-CS" b="1" i="1" baseline="-25000" dirty="0" smtClean="0"/>
              <a:t>s</a:t>
            </a:r>
            <a:r>
              <a:rPr lang="sr-Latn-CS" baseline="0" dirty="0" smtClean="0"/>
              <a:t> ,</a:t>
            </a:r>
            <a:r>
              <a:rPr lang="sr-Cyrl-CS" baseline="0" dirty="0" smtClean="0"/>
              <a:t> </a:t>
            </a:r>
            <a:r>
              <a:rPr lang="sr-Latn-CS" baseline="0" dirty="0" smtClean="0"/>
              <a:t>odnosno, oko 1,05 odmeraka po periodi signala, gde je  učestanost odmeravanja. To značida po jednoj periodi signala ima oko 1,05  odmeraka. Po Šanonovij treorimi (</a:t>
            </a:r>
            <a:r>
              <a:rPr lang="sr-Latn-CS" b="1" i="1" baseline="0" dirty="0" smtClean="0"/>
              <a:t>f</a:t>
            </a:r>
            <a:r>
              <a:rPr lang="sr-Latn-CS" b="1" i="1" baseline="-25000" dirty="0" smtClean="0"/>
              <a:t>s</a:t>
            </a:r>
            <a:r>
              <a:rPr lang="sr-Latn-CS" baseline="0" dirty="0" smtClean="0"/>
              <a:t>  mora biti više od dva puta veća od učestanosti signala), ova učestanost odmeravanja </a:t>
            </a:r>
            <a:r>
              <a:rPr lang="sr-Latn-CS" b="1" baseline="0" dirty="0" smtClean="0"/>
              <a:t>nije</a:t>
            </a:r>
            <a:r>
              <a:rPr lang="sr-Latn-CS" baseline="0" dirty="0" smtClean="0"/>
              <a:t> </a:t>
            </a:r>
            <a:r>
              <a:rPr lang="sr-Latn-CS" b="1" baseline="0" dirty="0" smtClean="0"/>
              <a:t>dovoljna</a:t>
            </a:r>
            <a:r>
              <a:rPr lang="sr-Latn-CS" baseline="0" dirty="0" smtClean="0"/>
              <a:t> za ovakav signal. </a:t>
            </a:r>
            <a:r>
              <a:rPr lang="sr-Latn-CS" u="sng" baseline="0" dirty="0" smtClean="0"/>
              <a:t>Digitalizovani signal uopšte ne liči na originalni</a:t>
            </a:r>
            <a:r>
              <a:rPr lang="sr-Latn-CS" baseline="0" dirty="0" smtClean="0"/>
              <a:t>. Oblik digitalizovanog signala odgovara odmercima sinusoide dvadeset puta manje učestanosti od učestanosti signala koji je odmeravan. Nikakvim postupkom nije moguće rekonstruisati originalni signal. </a:t>
            </a:r>
            <a:r>
              <a:rPr lang="sr-Latn-CS" u="sng" baseline="0" dirty="0" smtClean="0"/>
              <a:t>U digitalnom svetu, ovi odmerci predstavljaju lažnu, nepostojeću, (</a:t>
            </a:r>
            <a:r>
              <a:rPr lang="sr-Latn-CS" i="1" u="sng" baseline="0" dirty="0" smtClean="0"/>
              <a:t>alias</a:t>
            </a:r>
            <a:r>
              <a:rPr lang="sr-Latn-CS" u="sng" baseline="0" dirty="0" smtClean="0"/>
              <a:t>) sinusoidu dvadeset puta manje učestanosti, a jednake amplitude kao original!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u="sng"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u="none" baseline="0" dirty="0" smtClean="0"/>
              <a:t>U složenim signalima, spektar može da sadrži komponente koji izazivaju ovu pojavu. Alias signale </a:t>
            </a:r>
            <a:r>
              <a:rPr lang="sr-Latn-CS" b="1" u="none" baseline="0" dirty="0" smtClean="0"/>
              <a:t>je namoguće eliminisati digitalnom odbranom</a:t>
            </a:r>
            <a:r>
              <a:rPr lang="sr-Latn-CS" u="none" baseline="0" dirty="0" smtClean="0"/>
              <a:t> jer se u digitalnom svetu ovi signali pojavljuju kao potpuno regularni ulazni signali (učestanosti 20 puta manje u primeru). Zato je neophodno </a:t>
            </a:r>
            <a:r>
              <a:rPr lang="sr-Latn-CS" b="1" u="none" baseline="0" dirty="0" smtClean="0"/>
              <a:t>analognim filtrom</a:t>
            </a:r>
            <a:r>
              <a:rPr lang="sr-Latn-CS" u="none" baseline="0" dirty="0" smtClean="0"/>
              <a:t>, </a:t>
            </a:r>
            <a:r>
              <a:rPr lang="sr-Latn-CS" b="1" u="none" baseline="0" dirty="0" smtClean="0"/>
              <a:t>pre digitalizacije</a:t>
            </a:r>
            <a:r>
              <a:rPr lang="sr-Latn-CS" u="none" baseline="0" dirty="0" smtClean="0"/>
              <a:t> eliminisati sve komponente koje mogu da naprave alias signale, a to su sve komponente učestanosti više od </a:t>
            </a:r>
            <a:r>
              <a:rPr lang="sr-Latn-CS" b="1" i="1" u="none" baseline="0" dirty="0" smtClean="0"/>
              <a:t>f</a:t>
            </a:r>
            <a:r>
              <a:rPr lang="sr-Latn-CS" b="1" i="1" u="none" baseline="-25000" dirty="0" smtClean="0"/>
              <a:t>s </a:t>
            </a:r>
            <a:r>
              <a:rPr lang="sr-Latn-CS" u="none" baseline="0" dirty="0" smtClean="0"/>
              <a:t>/2.</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i="1" u="none" baseline="0" dirty="0" smtClean="0"/>
              <a:t>Postoje posebne tehnike koje namerno koriste alias pojavu pri digitalizaciji kao i metode za digitalno filtriranje alias signala (kada se odmeravanje vrši puno brže nego je nužno) ali ove tehnike prevazilaze nivo ovog kursa.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Na slici su vremenski oblik nekog aperiodičnog signala i njegov spektar</a:t>
            </a:r>
            <a:r>
              <a:rPr lang="x-none" baseline="0" dirty="0" smtClean="0"/>
              <a:t>. Pretpostavka je da je spektar konačan, odnosno, da se komponente iznad </a:t>
            </a:r>
            <a:r>
              <a:rPr lang="x-none" b="1" i="1" baseline="0" dirty="0" smtClean="0"/>
              <a:t>f</a:t>
            </a:r>
            <a:r>
              <a:rPr lang="x-none" b="1" i="1" baseline="-25000" dirty="0" smtClean="0"/>
              <a:t>max</a:t>
            </a:r>
            <a:r>
              <a:rPr lang="x-none" baseline="0" dirty="0" smtClean="0"/>
              <a:t>  mogu zanemariti.</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Očigledna</a:t>
            </a:r>
            <a:r>
              <a:rPr lang="sr-Latn-CS" baseline="0" dirty="0" smtClean="0"/>
              <a:t> prednost koncepcije definisanja registara i polja o okviru njih pomoću struktura pod uslovom da postoje pomoć u editoru teksta koji nudi programeru moguće opcije kada otkuca deo imena registra. Ne samo da je jednostavnije za pisanje već pod nekim uslovima i brže za izvršavanje, a i testiranje je jednostavnije jer se u programu za traženje grešaka (</a:t>
            </a:r>
            <a:r>
              <a:rPr lang="sr-Latn-CS" i="1" baseline="0" dirty="0" smtClean="0"/>
              <a:t>debugger</a:t>
            </a:r>
            <a:r>
              <a:rPr lang="sr-Latn-CS" baseline="0" dirty="0" smtClean="0"/>
              <a:t>) pojavljuju imena registara kao u izvornom kodu, a takođe i oznake polja u okviru registara kao što je to u literaturi.</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Posle odmeravanja učestanošću </a:t>
            </a:r>
            <a:r>
              <a:rPr lang="x-none" b="1" i="1" dirty="0" smtClean="0"/>
              <a:t>f</a:t>
            </a:r>
            <a:r>
              <a:rPr lang="x-none" b="1" i="1" baseline="-25000" dirty="0" smtClean="0"/>
              <a:t>s</a:t>
            </a:r>
            <a:r>
              <a:rPr lang="x-none" dirty="0" smtClean="0"/>
              <a:t> koja je tri puta veća od </a:t>
            </a:r>
            <a:r>
              <a:rPr lang="x-none" b="1" i="1" baseline="0" dirty="0" smtClean="0"/>
              <a:t>f</a:t>
            </a:r>
            <a:r>
              <a:rPr lang="x-none" b="1" i="1" baseline="-25000" dirty="0" smtClean="0"/>
              <a:t>max</a:t>
            </a:r>
            <a:r>
              <a:rPr lang="x-none" baseline="0" dirty="0" smtClean="0"/>
              <a:t> </a:t>
            </a:r>
            <a:r>
              <a:rPr lang="x-none" dirty="0" smtClean="0"/>
              <a:t> dobija se niz impulsa (</a:t>
            </a:r>
            <a:r>
              <a:rPr lang="x-none" i="1" dirty="0" smtClean="0"/>
              <a:t>impulse train</a:t>
            </a:r>
            <a:r>
              <a:rPr lang="x-none" dirty="0" smtClean="0"/>
              <a:t>)</a:t>
            </a:r>
            <a:r>
              <a:rPr lang="x-none" baseline="0" dirty="0" smtClean="0"/>
              <a:t> na slici levo (originalni signal na slici ne postoji već predstavlja samo obvojnicu niza impulsa). Svaki od impulsa ima vrednost jednaku vrednosti signala u trenutku odmeravanja i svaki od impulsa traje beskonačno kratko. Ovakav signal ima spektar kao na slici desno. Spektar originalnog signala je preslikan od </a:t>
            </a:r>
            <a:r>
              <a:rPr lang="x-none" b="1" i="1" dirty="0" smtClean="0"/>
              <a:t>f</a:t>
            </a:r>
            <a:r>
              <a:rPr lang="x-none" b="1" i="1" baseline="-25000" dirty="0" smtClean="0"/>
              <a:t>s</a:t>
            </a:r>
            <a:r>
              <a:rPr lang="x-none" dirty="0" smtClean="0"/>
              <a:t> </a:t>
            </a:r>
            <a:r>
              <a:rPr lang="x-none" baseline="0" dirty="0" smtClean="0"/>
              <a:t> do </a:t>
            </a:r>
            <a:r>
              <a:rPr lang="x-none" b="1" i="1" dirty="0" smtClean="0"/>
              <a:t>f</a:t>
            </a:r>
            <a:r>
              <a:rPr lang="x-none" b="1" i="1" baseline="-25000" dirty="0" smtClean="0"/>
              <a:t>s</a:t>
            </a:r>
            <a:r>
              <a:rPr lang="x-none" dirty="0" smtClean="0"/>
              <a:t> </a:t>
            </a:r>
            <a:r>
              <a:rPr lang="x-none" baseline="0" dirty="0" smtClean="0"/>
              <a:t>+</a:t>
            </a:r>
            <a:r>
              <a:rPr lang="x-none" b="1" i="1" baseline="0" dirty="0" smtClean="0"/>
              <a:t>f</a:t>
            </a:r>
            <a:r>
              <a:rPr lang="x-none" b="1" i="1" baseline="-25000" dirty="0" smtClean="0"/>
              <a:t>max</a:t>
            </a:r>
            <a:r>
              <a:rPr lang="x-none" baseline="0" dirty="0" smtClean="0"/>
              <a:t>  i,  kao u ogledalu, “unazad” od </a:t>
            </a:r>
            <a:r>
              <a:rPr lang="x-none" b="1" i="1" dirty="0" smtClean="0"/>
              <a:t>f</a:t>
            </a:r>
            <a:r>
              <a:rPr lang="x-none" b="1" i="1" baseline="-25000" dirty="0" smtClean="0"/>
              <a:t>s</a:t>
            </a:r>
            <a:r>
              <a:rPr lang="x-none" dirty="0" smtClean="0"/>
              <a:t> </a:t>
            </a:r>
            <a:r>
              <a:rPr lang="x-none" baseline="0" dirty="0" smtClean="0"/>
              <a:t> do  </a:t>
            </a:r>
            <a:r>
              <a:rPr lang="x-none" b="1" i="1" dirty="0" smtClean="0"/>
              <a:t>f</a:t>
            </a:r>
            <a:r>
              <a:rPr lang="x-none" b="1" i="1" baseline="-25000" dirty="0" smtClean="0"/>
              <a:t>s</a:t>
            </a:r>
            <a:r>
              <a:rPr lang="x-none" dirty="0" smtClean="0"/>
              <a:t> </a:t>
            </a:r>
            <a:r>
              <a:rPr lang="x-none" baseline="0" dirty="0" smtClean="0"/>
              <a:t>-</a:t>
            </a:r>
            <a:r>
              <a:rPr lang="x-none" b="1" i="1" baseline="0" dirty="0" smtClean="0"/>
              <a:t>f</a:t>
            </a:r>
            <a:r>
              <a:rPr lang="x-none" b="1" i="1" baseline="-25000" dirty="0" smtClean="0"/>
              <a:t>max</a:t>
            </a:r>
            <a:r>
              <a:rPr lang="x-none" baseline="0" dirty="0" smtClean="0"/>
              <a:t> </a:t>
            </a:r>
            <a:r>
              <a:rPr lang="x-none" baseline="0" smtClean="0"/>
              <a:t>. </a:t>
            </a:r>
            <a:r>
              <a:rPr lang="sr-Latn-CS" baseline="0" dirty="0" smtClean="0"/>
              <a:t>Ovi delovi spektra se naziju “</a:t>
            </a:r>
            <a:r>
              <a:rPr lang="sr-Latn-CS" b="1" baseline="0" dirty="0" smtClean="0"/>
              <a:t>donji bočni lob</a:t>
            </a:r>
            <a:r>
              <a:rPr lang="sr-Latn-CS" baseline="0" dirty="0" smtClean="0"/>
              <a:t>” </a:t>
            </a:r>
            <a:r>
              <a:rPr lang="sr-Latn-CS" i="0" baseline="0" dirty="0" smtClean="0"/>
              <a:t>(</a:t>
            </a:r>
            <a:r>
              <a:rPr lang="sr-Latn-CS" i="1" baseline="0" dirty="0" smtClean="0"/>
              <a:t>lower sideband</a:t>
            </a:r>
            <a:r>
              <a:rPr lang="sr-Latn-CS" baseline="0" dirty="0" smtClean="0"/>
              <a:t>) i “</a:t>
            </a:r>
            <a:r>
              <a:rPr lang="sr-Latn-CS" b="1" baseline="0" dirty="0" smtClean="0"/>
              <a:t>gornji bočni lob</a:t>
            </a:r>
            <a:r>
              <a:rPr lang="sr-Latn-CS" baseline="0" dirty="0" smtClean="0"/>
              <a:t>”</a:t>
            </a:r>
            <a:r>
              <a:rPr lang="sr-Latn-CS" i="0" baseline="0" dirty="0" smtClean="0"/>
              <a:t> (</a:t>
            </a:r>
            <a:r>
              <a:rPr lang="sr-Latn-CS" i="1" baseline="0" dirty="0" smtClean="0"/>
              <a:t>upper sideband</a:t>
            </a:r>
            <a:r>
              <a:rPr lang="sr-Latn-CS" baseline="0" dirty="0" smtClean="0"/>
              <a:t>).  </a:t>
            </a:r>
            <a:r>
              <a:rPr lang="x-none" baseline="0" smtClean="0"/>
              <a:t>Kod idealnog odabiranja</a:t>
            </a:r>
            <a:r>
              <a:rPr lang="sr-Latn-CS" baseline="0" dirty="0" smtClean="0"/>
              <a:t> i beskonačno kratkih impulsa,</a:t>
            </a:r>
            <a:r>
              <a:rPr lang="x-none" baseline="0" smtClean="0"/>
              <a:t> </a:t>
            </a:r>
            <a:r>
              <a:rPr lang="x-none" baseline="0" dirty="0" smtClean="0"/>
              <a:t>spektar se na isti način ponavlja i oko </a:t>
            </a:r>
            <a:r>
              <a:rPr lang="x-none" b="1" baseline="0" dirty="0" smtClean="0"/>
              <a:t>2</a:t>
            </a:r>
            <a:r>
              <a:rPr lang="x-none" b="1" i="1" dirty="0" smtClean="0"/>
              <a:t>f</a:t>
            </a:r>
            <a:r>
              <a:rPr lang="x-none" b="1" i="1" baseline="-25000" dirty="0" smtClean="0"/>
              <a:t>s  </a:t>
            </a:r>
            <a:r>
              <a:rPr lang="x-none" b="0" i="0" baseline="0" dirty="0" smtClean="0"/>
              <a:t>(od </a:t>
            </a:r>
            <a:r>
              <a:rPr lang="x-none" b="1" i="0" baseline="0" dirty="0" smtClean="0"/>
              <a:t>2</a:t>
            </a:r>
            <a:r>
              <a:rPr lang="x-none" b="1" i="1" dirty="0" smtClean="0"/>
              <a:t>f</a:t>
            </a:r>
            <a:r>
              <a:rPr lang="x-none" b="1" i="1" baseline="-25000" dirty="0" smtClean="0"/>
              <a:t>s</a:t>
            </a:r>
            <a:r>
              <a:rPr lang="x-none" dirty="0" smtClean="0"/>
              <a:t> </a:t>
            </a:r>
            <a:r>
              <a:rPr lang="x-none" baseline="0" dirty="0" smtClean="0"/>
              <a:t>-</a:t>
            </a:r>
            <a:r>
              <a:rPr lang="x-none" b="1" i="1" baseline="0" dirty="0" smtClean="0"/>
              <a:t>f</a:t>
            </a:r>
            <a:r>
              <a:rPr lang="x-none" b="1" i="1" baseline="-25000" dirty="0" smtClean="0"/>
              <a:t>max</a:t>
            </a:r>
            <a:r>
              <a:rPr lang="x-none" baseline="0" dirty="0" smtClean="0"/>
              <a:t> </a:t>
            </a:r>
            <a:r>
              <a:rPr lang="x-none" b="0" i="0" baseline="0" dirty="0" smtClean="0"/>
              <a:t> do </a:t>
            </a:r>
            <a:r>
              <a:rPr lang="x-none" b="1" i="0" baseline="0" dirty="0" smtClean="0"/>
              <a:t>2</a:t>
            </a:r>
            <a:r>
              <a:rPr lang="x-none" b="1" i="1" dirty="0" smtClean="0"/>
              <a:t>f</a:t>
            </a:r>
            <a:r>
              <a:rPr lang="x-none" b="1" i="1" baseline="-25000" dirty="0" smtClean="0"/>
              <a:t>s</a:t>
            </a:r>
            <a:r>
              <a:rPr lang="x-none" dirty="0" smtClean="0"/>
              <a:t> </a:t>
            </a:r>
            <a:r>
              <a:rPr lang="x-none" baseline="0" dirty="0" smtClean="0"/>
              <a:t>+</a:t>
            </a:r>
            <a:r>
              <a:rPr lang="x-none" b="1" i="1" baseline="0" dirty="0" smtClean="0"/>
              <a:t>f</a:t>
            </a:r>
            <a:r>
              <a:rPr lang="x-none" b="1" i="1" baseline="-25000" dirty="0" smtClean="0"/>
              <a:t>max</a:t>
            </a:r>
            <a:r>
              <a:rPr lang="x-none" baseline="0" dirty="0" smtClean="0"/>
              <a:t> </a:t>
            </a:r>
            <a:r>
              <a:rPr lang="x-none" b="0" i="0" baseline="0" dirty="0" smtClean="0"/>
              <a:t> ), i oko </a:t>
            </a:r>
            <a:r>
              <a:rPr lang="x-none" b="1" baseline="0" dirty="0" smtClean="0"/>
              <a:t>3</a:t>
            </a:r>
            <a:r>
              <a:rPr lang="x-none" b="1" i="1" dirty="0" smtClean="0"/>
              <a:t>f</a:t>
            </a:r>
            <a:r>
              <a:rPr lang="x-none" b="1" i="1" baseline="-25000" dirty="0" smtClean="0"/>
              <a:t>s</a:t>
            </a:r>
            <a:r>
              <a:rPr lang="x-none" b="0" i="0" baseline="0" dirty="0" smtClean="0"/>
              <a:t> i tako dalje.</a:t>
            </a:r>
          </a:p>
          <a:p>
            <a:endParaRPr lang="x-none" b="0" i="0" baseline="0" dirty="0" smtClean="0"/>
          </a:p>
          <a:p>
            <a:r>
              <a:rPr lang="x-none" b="0" i="0" baseline="0" smtClean="0"/>
              <a:t>Na primer</a:t>
            </a:r>
            <a:r>
              <a:rPr lang="sr-Latn-CS" b="0" i="0" baseline="0" dirty="0" smtClean="0"/>
              <a:t>,</a:t>
            </a:r>
            <a:r>
              <a:rPr lang="x-none" b="0" i="0" baseline="0" smtClean="0"/>
              <a:t> </a:t>
            </a:r>
            <a:r>
              <a:rPr lang="x-none" b="0" i="0" baseline="0" dirty="0" smtClean="0"/>
              <a:t>ako je maksimalna učestanost u spektru </a:t>
            </a:r>
            <a:r>
              <a:rPr lang="x-none" b="1" i="1" baseline="0" dirty="0" smtClean="0"/>
              <a:t>f</a:t>
            </a:r>
            <a:r>
              <a:rPr lang="x-none" b="1" i="1" baseline="-25000" dirty="0" smtClean="0"/>
              <a:t>max</a:t>
            </a:r>
            <a:r>
              <a:rPr lang="x-none" b="0" i="0" baseline="0" dirty="0" smtClean="0"/>
              <a:t> =2kHz, a učestanost odmeravanja </a:t>
            </a:r>
            <a:r>
              <a:rPr lang="x-none" b="1" i="1" dirty="0" smtClean="0"/>
              <a:t>f</a:t>
            </a:r>
            <a:r>
              <a:rPr lang="x-none" b="1" i="1" baseline="-25000" dirty="0" smtClean="0"/>
              <a:t>s </a:t>
            </a:r>
            <a:r>
              <a:rPr lang="x-none" b="0" i="0" baseline="0" dirty="0" smtClean="0"/>
              <a:t>=6kHz, spektar odmerenog signala bi imao komponente od 0 do 2kHz (istog oblika kao spektar originalnog signala) ali i od 4 do 8kHz, od 10 do 14kHz, od 16 do 20kHz i tako dalje.</a:t>
            </a:r>
          </a:p>
          <a:p>
            <a:endParaRPr lang="x-none" b="0" i="0" baseline="0" dirty="0" smtClean="0"/>
          </a:p>
          <a:p>
            <a:r>
              <a:rPr lang="x-none" b="0" i="0" baseline="0" dirty="0" smtClean="0"/>
              <a:t>Filtriranjem idealnim nisko-propusnim filtrom granične učestanost bilo gde između </a:t>
            </a:r>
            <a:r>
              <a:rPr lang="x-none" b="1" i="1" baseline="0" dirty="0" smtClean="0"/>
              <a:t>f</a:t>
            </a:r>
            <a:r>
              <a:rPr lang="x-none" b="1" i="1" baseline="-25000" dirty="0" smtClean="0"/>
              <a:t>max</a:t>
            </a:r>
            <a:r>
              <a:rPr lang="x-none" b="0" i="0" baseline="0" dirty="0" smtClean="0"/>
              <a:t>  i  </a:t>
            </a:r>
            <a:r>
              <a:rPr lang="x-none" b="1" i="1" dirty="0" smtClean="0"/>
              <a:t>f</a:t>
            </a:r>
            <a:r>
              <a:rPr lang="x-none" b="1" i="1" baseline="-25000" dirty="0" smtClean="0"/>
              <a:t>s</a:t>
            </a:r>
            <a:r>
              <a:rPr lang="x-none" dirty="0" smtClean="0"/>
              <a:t> </a:t>
            </a:r>
            <a:r>
              <a:rPr lang="x-none" baseline="0" dirty="0" smtClean="0"/>
              <a:t>-</a:t>
            </a:r>
            <a:r>
              <a:rPr lang="x-none" b="1" i="1" baseline="0" dirty="0" smtClean="0"/>
              <a:t>f</a:t>
            </a:r>
            <a:r>
              <a:rPr lang="x-none" b="1" i="1" baseline="-25000" dirty="0" smtClean="0"/>
              <a:t>max</a:t>
            </a:r>
            <a:r>
              <a:rPr lang="x-none" baseline="0" dirty="0" smtClean="0"/>
              <a:t>  </a:t>
            </a:r>
            <a:r>
              <a:rPr lang="x-none" b="0" i="0" u="sng" baseline="0" dirty="0" smtClean="0"/>
              <a:t>dobija se spektar originalnog signala</a:t>
            </a:r>
            <a:r>
              <a:rPr lang="x-none" b="0" i="0" baseline="0" dirty="0" smtClean="0"/>
              <a:t> i time, vraćanjem u vremenski domen, i originalni signal.</a:t>
            </a:r>
            <a:endParaRPr lang="en-US" b="0" i="0" baseline="0"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Ako učestanost odmeravanja nije dovoljna</a:t>
            </a:r>
            <a:r>
              <a:rPr lang="x-none" baseline="0" dirty="0" smtClean="0"/>
              <a:t> (minimum je da je </a:t>
            </a:r>
            <a:r>
              <a:rPr lang="x-none" b="1" i="1" dirty="0" smtClean="0"/>
              <a:t>f</a:t>
            </a:r>
            <a:r>
              <a:rPr lang="x-none" b="1" i="1" baseline="-25000" dirty="0" smtClean="0"/>
              <a:t>s </a:t>
            </a:r>
            <a:r>
              <a:rPr lang="x-none" dirty="0" smtClean="0"/>
              <a:t> &gt; </a:t>
            </a:r>
            <a:r>
              <a:rPr lang="x-none" b="1" dirty="0" smtClean="0"/>
              <a:t>2</a:t>
            </a:r>
            <a:r>
              <a:rPr lang="x-none" b="1" i="1" baseline="0" dirty="0" smtClean="0"/>
              <a:t>f</a:t>
            </a:r>
            <a:r>
              <a:rPr lang="x-none" b="1" i="1" baseline="-25000" dirty="0" smtClean="0"/>
              <a:t>max</a:t>
            </a:r>
            <a:r>
              <a:rPr lang="x-none" baseline="0" dirty="0" smtClean="0"/>
              <a:t> ), recimo </a:t>
            </a:r>
            <a:r>
              <a:rPr lang="x-none" b="1" i="1" dirty="0" smtClean="0"/>
              <a:t>f</a:t>
            </a:r>
            <a:r>
              <a:rPr lang="x-none" b="1" i="1" baseline="-25000" dirty="0" smtClean="0"/>
              <a:t>s </a:t>
            </a:r>
            <a:r>
              <a:rPr lang="x-none" dirty="0" smtClean="0"/>
              <a:t> = </a:t>
            </a:r>
            <a:r>
              <a:rPr lang="x-none" b="1" dirty="0" smtClean="0"/>
              <a:t>1,5</a:t>
            </a:r>
            <a:r>
              <a:rPr lang="x-none" b="1" i="1" baseline="0" dirty="0" smtClean="0"/>
              <a:t>f</a:t>
            </a:r>
            <a:r>
              <a:rPr lang="x-none" b="1" i="1" baseline="-25000" dirty="0" smtClean="0"/>
              <a:t>max</a:t>
            </a:r>
            <a:r>
              <a:rPr lang="x-none" baseline="0" dirty="0" smtClean="0"/>
              <a:t>  kao na slici levo, dolazi do preklapanja spektara jer je </a:t>
            </a:r>
            <a:r>
              <a:rPr lang="x-none" b="1" i="1" baseline="0" dirty="0" smtClean="0"/>
              <a:t>f</a:t>
            </a:r>
            <a:r>
              <a:rPr lang="x-none" b="1" i="1" baseline="-25000" dirty="0" smtClean="0"/>
              <a:t>max</a:t>
            </a:r>
            <a:r>
              <a:rPr lang="x-none" baseline="0" dirty="0" smtClean="0"/>
              <a:t> &gt;</a:t>
            </a:r>
            <a:r>
              <a:rPr lang="x-none" b="1" i="1" dirty="0" smtClean="0"/>
              <a:t>f</a:t>
            </a:r>
            <a:r>
              <a:rPr lang="x-none" b="1" i="1" baseline="-25000" dirty="0" smtClean="0"/>
              <a:t>s </a:t>
            </a:r>
            <a:r>
              <a:rPr lang="x-none" baseline="0" dirty="0" smtClean="0"/>
              <a:t>–</a:t>
            </a:r>
            <a:r>
              <a:rPr lang="x-none" b="1" i="1" baseline="0" dirty="0" smtClean="0"/>
              <a:t>f</a:t>
            </a:r>
            <a:r>
              <a:rPr lang="x-none" b="1" i="1" baseline="-25000" dirty="0" smtClean="0"/>
              <a:t>max</a:t>
            </a:r>
            <a:r>
              <a:rPr lang="x-none" b="1" i="1" baseline="0" dirty="0" smtClean="0"/>
              <a:t> </a:t>
            </a:r>
            <a:r>
              <a:rPr lang="x-none" baseline="0" dirty="0" smtClean="0"/>
              <a:t> i rekonstrukcija originalnog signala nije moguća.</a:t>
            </a:r>
          </a:p>
          <a:p>
            <a:endParaRPr lang="x-none" baseline="0" dirty="0" smtClean="0"/>
          </a:p>
          <a:p>
            <a:r>
              <a:rPr lang="x-none" baseline="0" dirty="0" smtClean="0"/>
              <a:t>Zato je nužno postojanje anti-alias filtra kojim bi se iz spektra signala odstranile sve komponente učestanosti iznad </a:t>
            </a:r>
            <a:r>
              <a:rPr lang="x-none" b="1" i="1" dirty="0" smtClean="0"/>
              <a:t>f</a:t>
            </a:r>
            <a:r>
              <a:rPr lang="x-none" b="1" i="1" baseline="-25000" dirty="0" smtClean="0"/>
              <a:t>s </a:t>
            </a:r>
            <a:r>
              <a:rPr lang="x-none" b="1" baseline="0" dirty="0" smtClean="0"/>
              <a:t>/2</a:t>
            </a:r>
            <a:r>
              <a:rPr lang="x-none" baseline="0" dirty="0" smtClean="0"/>
              <a:t>.</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Najčešće korišćeni aktivni analogni filtri su Beselov (</a:t>
            </a:r>
            <a:r>
              <a:rPr lang="sr-Latn-CS" i="1" dirty="0" smtClean="0"/>
              <a:t>Bessel</a:t>
            </a:r>
            <a:r>
              <a:rPr lang="sr-Latn-CS" dirty="0" smtClean="0"/>
              <a:t>), Batervordov</a:t>
            </a:r>
            <a:r>
              <a:rPr lang="sr-Latn-CS" baseline="0" dirty="0" smtClean="0"/>
              <a:t> (</a:t>
            </a:r>
            <a:r>
              <a:rPr lang="sr-Latn-CS" i="1" baseline="0" dirty="0" smtClean="0"/>
              <a:t>Butterworth</a:t>
            </a:r>
            <a:r>
              <a:rPr lang="sr-Latn-CS" baseline="0" dirty="0" smtClean="0"/>
              <a:t>) i Čebiševljev (</a:t>
            </a:r>
            <a:r>
              <a:rPr lang="sr-Latn-CS" i="1" baseline="0" dirty="0" smtClean="0"/>
              <a:t>Chebyshev</a:t>
            </a:r>
            <a:r>
              <a:rPr lang="sr-Latn-CS" baseline="0" dirty="0" smtClean="0"/>
              <a:t>). Za isti red filtra, Čebiševljev ima najveću strminu u odnosu na ostale ali i talasanje u propusnom opsegu kao i najveća izobličenja impulsa u remenskom domenu. Batervordov ostvaruje maksimalnu strnimu prenosne karakteristike uz ravan propusni opseg, dok Beselov ima linearnu fazu i najmanje izobličenje pravougaonih impulsa u vremenskom domenu. </a:t>
            </a:r>
          </a:p>
          <a:p>
            <a:endParaRPr lang="sr-Latn-CS" baseline="0" dirty="0" smtClean="0"/>
          </a:p>
          <a:p>
            <a:r>
              <a:rPr lang="sr-Latn-CS" baseline="0" dirty="0" smtClean="0"/>
              <a:t>Na ovom i sledćem slajdu su prenosne karakteristike ovih filtara s tim da su pojačanja filtra prikazana u logaritamskoj skali (levi deo slike) ili linearnoj skali (desni deo slike). Tačan iznos slabljenja se bolje uočava na logaritamskoj skali, dok se talasanje u propusnom opsegu bolje vidi na linearnoj. Skala učestanosti je linearna, u Hz, a granična učestanost je 1Hz (skala učestanosti se može posmarati i kao normalizovana u odnosu na graničnu učestanost)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Odziv na odskočnu pobudu ovih filtara sa graničnom učestanošću 1Hz. Odziv Beselovog filtra nema ni premašenje ni oscilacije prilikom promene izlaza. Linearna faza Beselovog filtra obezbeđuje</a:t>
            </a:r>
            <a:r>
              <a:rPr lang="sr-Latn-CS" baseline="0" dirty="0" smtClean="0"/>
              <a:t> simetričan oblik rastuće ivice (kriva ima isti oblik pri “izlasku iz 0” i pri “ulasku u 1”). Ostala dva filtra imaju značajno duže kašnjenje ivice, premašenje i prigušene oscilacije po dostizanju 1, kao i nesimetrični oblik rastuće ivice (izlazak iz 0 i ulazak u 1). Za primene gde nije poželjno premašenje ili oscilacije treba koristiti Beselov filtaer.</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Najjednostavniji RC anti-alias</a:t>
            </a:r>
            <a:r>
              <a:rPr lang="sr-Latn-CS" baseline="0" dirty="0" smtClean="0"/>
              <a:t> filter ima graničnu učestanost </a:t>
            </a:r>
            <a:r>
              <a:rPr lang="sr-Latn-CS" b="1" i="1" baseline="0" dirty="0" smtClean="0"/>
              <a:t>f</a:t>
            </a:r>
            <a:r>
              <a:rPr lang="sr-Latn-CS" b="1" i="1" baseline="-25000" dirty="0" smtClean="0"/>
              <a:t>c</a:t>
            </a:r>
            <a:r>
              <a:rPr lang="sr-Latn-CS" baseline="-25000" dirty="0" smtClean="0"/>
              <a:t> </a:t>
            </a:r>
            <a:r>
              <a:rPr lang="sr-Latn-CS" baseline="0" dirty="0" smtClean="0"/>
              <a:t>=1/(2</a:t>
            </a:r>
            <a:r>
              <a:rPr lang="sr-Latn-CS" b="1" i="1" baseline="0" dirty="0" smtClean="0">
                <a:sym typeface="Symbol"/>
              </a:rPr>
              <a:t></a:t>
            </a:r>
            <a:r>
              <a:rPr lang="sr-Latn-CS" b="1" i="1" baseline="0" dirty="0" smtClean="0"/>
              <a:t>RC</a:t>
            </a:r>
            <a:r>
              <a:rPr lang="sr-Latn-CS" baseline="0" dirty="0" smtClean="0"/>
              <a:t>) i slabljenje 20 dB po dekadi (deset puta veća učestanost), odnosno, 6 dB po oktavi (dva puta veća učestanost) što je često nedovoljno da se potisnu komponente koje mogu da izazovu alias. RC filter drugog reda sa duplo većim slabljenjem je moguće realizovati kao dva RC stepena jedan za drugim, pri čemu je najjednostavnije odabrati da je </a:t>
            </a:r>
            <a:r>
              <a:rPr lang="sr-Latn-CS" b="1" i="1" baseline="0" dirty="0" smtClean="0"/>
              <a:t>R</a:t>
            </a:r>
            <a:r>
              <a:rPr lang="sr-Latn-CS" b="1" i="1" baseline="-25000" dirty="0" smtClean="0"/>
              <a:t>1</a:t>
            </a:r>
            <a:r>
              <a:rPr lang="sr-Latn-CS" b="1" i="1" baseline="0" dirty="0" smtClean="0"/>
              <a:t>C</a:t>
            </a:r>
            <a:r>
              <a:rPr lang="sr-Latn-CS" b="1" i="1" baseline="-25000" dirty="0" smtClean="0"/>
              <a:t>1</a:t>
            </a:r>
            <a:r>
              <a:rPr lang="sr-Latn-CS" baseline="0" dirty="0" smtClean="0"/>
              <a:t> = </a:t>
            </a:r>
            <a:r>
              <a:rPr lang="sr-Latn-CS" b="1" i="1" baseline="0" dirty="0" smtClean="0"/>
              <a:t>RC</a:t>
            </a:r>
            <a:r>
              <a:rPr lang="sr-Latn-CS" baseline="0" dirty="0" smtClean="0"/>
              <a:t>, ali pri tom mora biti ispunjeno </a:t>
            </a:r>
            <a:r>
              <a:rPr lang="sr-Latn-CS" b="1" i="1" baseline="0" dirty="0" smtClean="0"/>
              <a:t>R</a:t>
            </a:r>
            <a:r>
              <a:rPr lang="sr-Latn-CS" b="1" i="1" baseline="-25000" dirty="0" smtClean="0"/>
              <a:t>1 </a:t>
            </a:r>
            <a:r>
              <a:rPr lang="sr-Latn-CS" baseline="0" dirty="0" smtClean="0"/>
              <a:t>&gt;&gt;</a:t>
            </a:r>
            <a:r>
              <a:rPr lang="sr-Latn-CS" b="1" i="1" baseline="0" dirty="0" smtClean="0"/>
              <a:t>R </a:t>
            </a:r>
            <a:r>
              <a:rPr lang="sr-Latn-CS" baseline="0" dirty="0" smtClean="0"/>
              <a:t>da drugi stepen ne bi uticao na prethodni. </a:t>
            </a:r>
            <a:r>
              <a:rPr lang="sr-Latn-CS" b="1" i="1" baseline="0" dirty="0" smtClean="0"/>
              <a:t>R</a:t>
            </a:r>
            <a:r>
              <a:rPr lang="sr-Latn-CS" b="1" i="1" baseline="-25000" dirty="0" smtClean="0"/>
              <a:t>1</a:t>
            </a:r>
            <a:r>
              <a:rPr lang="sr-Latn-CS" b="1" i="1" baseline="0" dirty="0" smtClean="0"/>
              <a:t> </a:t>
            </a:r>
            <a:r>
              <a:rPr lang="sr-Latn-CS" b="0" i="0" baseline="0" dirty="0" smtClean="0"/>
              <a:t>i </a:t>
            </a:r>
            <a:r>
              <a:rPr lang="sr-Latn-CS" b="1" i="1" baseline="0" dirty="0" smtClean="0"/>
              <a:t>C</a:t>
            </a:r>
            <a:r>
              <a:rPr lang="sr-Latn-CS" b="1" i="1" baseline="-25000" dirty="0" smtClean="0"/>
              <a:t>1</a:t>
            </a:r>
            <a:r>
              <a:rPr lang="sr-Latn-CS" baseline="0" dirty="0" smtClean="0"/>
              <a:t> su vrednosti otpora i kapacitivnosti drugog stepena.</a:t>
            </a:r>
          </a:p>
          <a:p>
            <a:endParaRPr lang="sr-Latn-CS" baseline="0" dirty="0" smtClean="0"/>
          </a:p>
          <a:p>
            <a:r>
              <a:rPr lang="sr-Latn-CS" baseline="0" dirty="0" smtClean="0"/>
              <a:t>Interesantno rešenje predstavljaju filtri sa preklapanim kondenzatorom (</a:t>
            </a:r>
            <a:r>
              <a:rPr lang="sr-Latn-CS" i="1" baseline="0" dirty="0" smtClean="0"/>
              <a:t>switched capacitor</a:t>
            </a:r>
            <a:r>
              <a:rPr lang="sr-Latn-CS" baseline="0" dirty="0" smtClean="0"/>
              <a:t>) koji se prodaju kao posebne komponente. Ove komponente imaju poseban ulaz na koji se dovodi signal četbrtki (koji se lako generiše računarom) čija učestanost određuje graničnu učestanost filtra. Kod komercijalno raspoloživih komponenti, obično je </a:t>
            </a:r>
            <a:r>
              <a:rPr lang="sr-Latn-CS" baseline="0" dirty="0" smtClean="0"/>
              <a:t>granična učestanost filtra 50 ili 100 puta manja od učestanosti signala četvrtki, a obično se ista komponenta može konfigurisati i kao niskopropusni filter, i kao visokopropusni, kao propusnik opsega, i kao nepropusnig opsega, i to reda od prvog do osmog. Promenom učestanosti signala četvrtki se vrlo jednostavno menja granična učestanost filtra. Ova mogućnost je izuzetno zgodna osobina za nmoge primene. Tipične komponente su MAX 296 (niskopropusni filter osmog reda sa </a:t>
            </a:r>
            <a:r>
              <a:rPr lang="sr-Latn-CS" b="1" i="1" baseline="0" dirty="0" smtClean="0"/>
              <a:t>f</a:t>
            </a:r>
            <a:r>
              <a:rPr lang="sr-Latn-CS" b="1" i="1" baseline="-25000" dirty="0" smtClean="0"/>
              <a:t>c</a:t>
            </a:r>
            <a:r>
              <a:rPr lang="sr-Latn-CS" baseline="0" dirty="0" smtClean="0"/>
              <a:t> od 0,1Hz do 50kHz), proizvodnje Maxim ili LMF100 (univerzalni) proizvodnje National Semicoductors, ali postoje i mnoge druge.</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Salien- Key</a:t>
            </a:r>
            <a:r>
              <a:rPr lang="sr-Latn-CS" baseline="0" dirty="0" smtClean="0"/>
              <a:t> struktura NF filtra drugog reda, ili jednog bloka filtara višeg reda. Filtri višeg reda se dobijaju povezivanjem ovih blokova na red. Filter propusnik visokih učestanosti se može dobiti ako R i C zamene mesta. Postoje i druge strukture, ova je često korišćena. </a:t>
            </a:r>
          </a:p>
          <a:p>
            <a:endParaRPr lang="sr-Latn-CS" baseline="0" dirty="0" smtClean="0"/>
          </a:p>
          <a:p>
            <a:r>
              <a:rPr lang="sr-Latn-CS" baseline="0" dirty="0" smtClean="0"/>
              <a:t>Usvoji se neka vrednost C, na osnovu nje se dobija R za željenu graničnu učestanost. Koeficijenti k1 i k2 se dobijaju iz tabele (na sledećem slajdu), zavisno od tipa filtra i reda filtra i to za svaki blok u nizu (ako se radi o filtrima višeg reda od drugog).</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Tabela koeficijenata </a:t>
            </a:r>
            <a:r>
              <a:rPr lang="sr-Latn-CS" i="1" dirty="0" smtClean="0"/>
              <a:t>k</a:t>
            </a:r>
            <a:r>
              <a:rPr lang="sr-Latn-CS" i="1" baseline="-25000" dirty="0" smtClean="0"/>
              <a:t>1</a:t>
            </a:r>
            <a:r>
              <a:rPr lang="sr-Latn-CS" dirty="0" smtClean="0"/>
              <a:t> i </a:t>
            </a:r>
            <a:r>
              <a:rPr lang="sr-Latn-CS" i="1" dirty="0" smtClean="0"/>
              <a:t>k</a:t>
            </a:r>
            <a:r>
              <a:rPr lang="sr-Latn-CS" i="1" baseline="-25000" dirty="0" smtClean="0"/>
              <a:t>2</a:t>
            </a:r>
            <a:r>
              <a:rPr lang="sr-Latn-CS" dirty="0" smtClean="0"/>
              <a:t>  u Salien-Key bloku, za realizaciju </a:t>
            </a:r>
            <a:r>
              <a:rPr lang="sr-Latn-CS" dirty="0" smtClean="0"/>
              <a:t>Beselovog, Batervordovog</a:t>
            </a:r>
            <a:r>
              <a:rPr lang="sr-Latn-CS" baseline="0" dirty="0" smtClean="0"/>
              <a:t> i Čebiševljevog </a:t>
            </a:r>
            <a:r>
              <a:rPr lang="sr-Latn-CS" dirty="0" smtClean="0"/>
              <a:t>filtra, </a:t>
            </a:r>
            <a:r>
              <a:rPr lang="sr-Latn-CS" baseline="0" dirty="0" smtClean="0"/>
              <a:t>i šema Beselovog filtra šestog reda (tri bloka-</a:t>
            </a:r>
            <a:r>
              <a:rPr lang="sr-Latn-CS" i="1" baseline="0" dirty="0" smtClean="0"/>
              <a:t>stage1,2  i 3 </a:t>
            </a:r>
            <a:r>
              <a:rPr lang="sr-Latn-CS" baseline="0" dirty="0" smtClean="0"/>
              <a:t>) sa preračunatim vrednostima otpornika i koncdenzatora.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Texas instruments nudi besplatan program za projektovanje</a:t>
            </a:r>
            <a:r>
              <a:rPr lang="sr-Latn-CS" baseline="0" dirty="0" smtClean="0"/>
              <a:t> </a:t>
            </a:r>
            <a:r>
              <a:rPr lang="sr-Latn-CS" dirty="0" smtClean="0"/>
              <a:t>analognih filtara pod nazivom FilterProDT koji se mogao ranije preuzeti i instalirati na svom računaru kao aplikacija. Instalacija je trenutno</a:t>
            </a:r>
            <a:r>
              <a:rPr lang="sr-Latn-CS" baseline="0" dirty="0" smtClean="0"/>
              <a:t> je povučena sa TI sajta ali se još može pronaći na ponekom sajtu. Umesto toga, TI sada nudi “on-line” program WEBWNCH koji sadrži poslednju verziju programa za projektovanje filtara (</a:t>
            </a:r>
            <a:r>
              <a:rPr lang="sr-Latn-CS" dirty="0" smtClean="0"/>
              <a:t>FilterProDT), ali,</a:t>
            </a:r>
            <a:r>
              <a:rPr lang="sr-Latn-CS" baseline="0" dirty="0" smtClean="0"/>
              <a:t> pored toga i još nekoliko drugih inženjerskih alata za projektovanje drugih sklopova (FPGA, pojačavači, izvori napajanja...), vrlo upotrebljivih i lepo napravljenih</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Treba samo zadati željene karakteristike</a:t>
            </a:r>
            <a:r>
              <a:rPr lang="sr-Latn-CS" baseline="0" dirty="0" smtClean="0"/>
              <a:t> i parametre filtra i pokrenut program (Start Filter Design). Moguće je specificirati red filtra ili pustiti program da na osnovu zahteva, pronađe filter minimalnog reda.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Rezultat rada programa je šema filtra (blok po blok) sa</a:t>
            </a:r>
            <a:r>
              <a:rPr lang="sr-Latn-CS" baseline="0" dirty="0" smtClean="0"/>
              <a:t> izračunatim vrednostima otpornika i kondenzatora. Moguće je specificirat toleranciju otpornika i kondenzatora i red E12 (sa 10% tolerancije) koji u dekadi ima 12 vrednosti, E24 (sa 5% tolerancije), E48  ili E96 (sa 1% tolerancije). Funkcija prenosa koja se može iscrtati na osnovu projektovanog filtra uzima u obzir realne vrednosti komponenata, a ne idealne, dobijene računicom.</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68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Ovaj slajd je potrebno posmatrati u “Slide Show” režimu da bi se videlo ponašanje u editora</a:t>
            </a:r>
            <a:r>
              <a:rPr lang="sr-Latn-CS" baseline="0" dirty="0" smtClean="0"/>
              <a:t> teksta u CCS.</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Posle otkucanog AdcRegs, kada se otkuca tačka, nudi se izbor registara iz ove grupe. Registar se bira iz padajuće liste u kojoj su ponuđeni samo registri raspoloživi baš za taj model DSP. Kada se izabere registar, ponovo se iz padajujuće liste bira da li će se upisivati sadržaj celog registra ili samo polje u registru, da bi se, na kraju, izabralo željeno polje, ponovo iz padajuće liste sa poljima koja postoje u tom modelu.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 </a:t>
            </a:r>
            <a:r>
              <a:rPr lang="en-US" dirty="0" err="1" smtClean="0"/>
              <a:t>digitalnim</a:t>
            </a:r>
            <a:r>
              <a:rPr lang="en-US" dirty="0" smtClean="0"/>
              <a:t> </a:t>
            </a:r>
            <a:r>
              <a:rPr lang="en-US" dirty="0" err="1" smtClean="0"/>
              <a:t>sistemima</a:t>
            </a:r>
            <a:r>
              <a:rPr lang="en-US" baseline="0" dirty="0" smtClean="0"/>
              <a:t> se pod </a:t>
            </a:r>
            <a:r>
              <a:rPr lang="en-US" baseline="0" dirty="0" err="1" smtClean="0"/>
              <a:t>impulsom</a:t>
            </a:r>
            <a:r>
              <a:rPr lang="en-US" baseline="0" dirty="0" smtClean="0"/>
              <a:t> </a:t>
            </a:r>
            <a:r>
              <a:rPr lang="en-US" baseline="0" dirty="0" err="1" smtClean="0"/>
              <a:t>podra</a:t>
            </a:r>
            <a:r>
              <a:rPr lang="x-none" baseline="0" dirty="0" smtClean="0"/>
              <a:t>z</a:t>
            </a:r>
            <a:r>
              <a:rPr lang="en-US" baseline="0" dirty="0" err="1" smtClean="0"/>
              <a:t>umeva</a:t>
            </a:r>
            <a:r>
              <a:rPr lang="en-US" baseline="0" dirty="0" smtClean="0"/>
              <a:t> </a:t>
            </a:r>
            <a:r>
              <a:rPr lang="x-none" baseline="0" dirty="0" smtClean="0"/>
              <a:t>signal koji ima nultu vrednost u svim trenucima osim u trenutku 0 (trenutak početka posmatranja pojave). Za razliku od kontinualnih sistema gde je jedinični impuls beskonačno kratak i ima beskonačnu amplitudu, u digitalnim sistemima, jedinični impuls ima amplitudu 1 i trajanje jednog perioda odabiranja.</a:t>
            </a:r>
          </a:p>
          <a:p>
            <a:endParaRPr lang="x-none" baseline="0" dirty="0" smtClean="0"/>
          </a:p>
          <a:p>
            <a:r>
              <a:rPr lang="x-none" baseline="0" dirty="0" smtClean="0"/>
              <a:t>Odziv linarnog, vremenski nepromenljivog sistema na jedinični impuls spada u najvažnije karakteristike svakog linearnog, vremenski nepromenljivog  sistema.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Dekompozicija</a:t>
            </a:r>
            <a:r>
              <a:rPr lang="x-none" baseline="0" dirty="0" smtClean="0"/>
              <a:t> podrazumeva razlaganje bilo kakvog digitalnog ulaznog signala na niz jediničnih impulsa koji su pomereni u vremenu i pomnoženi odgovarajućom konstantom.</a:t>
            </a:r>
          </a:p>
          <a:p>
            <a:endParaRPr lang="x-none" baseline="0" dirty="0" smtClean="0"/>
          </a:p>
          <a:p>
            <a:r>
              <a:rPr lang="x-none" baseline="0" smtClean="0"/>
              <a:t>Pošto je</a:t>
            </a:r>
            <a:r>
              <a:rPr lang="sr-Latn-CS" baseline="0" dirty="0" smtClean="0"/>
              <a:t> </a:t>
            </a:r>
            <a:r>
              <a:rPr lang="x-none" baseline="0" smtClean="0"/>
              <a:t>sistem </a:t>
            </a:r>
            <a:r>
              <a:rPr lang="x-none" baseline="0" dirty="0" smtClean="0"/>
              <a:t>linearan i vremenski nepromenljiv, odziv sistema na ulazni signal će biti zbir odziva na jedinične impulse pomerene u vremenu i pomnožene </a:t>
            </a:r>
            <a:r>
              <a:rPr lang="x-none" baseline="0" smtClean="0"/>
              <a:t>konstantom.</a:t>
            </a:r>
            <a:endParaRPr lang="sr-Latn-CS" baseline="0" dirty="0" smtClean="0"/>
          </a:p>
          <a:p>
            <a:endParaRPr lang="sr-Latn-CS" baseline="0" dirty="0" smtClean="0"/>
          </a:p>
          <a:p>
            <a:r>
              <a:rPr lang="sr-Latn-CS" baseline="0" dirty="0" smtClean="0"/>
              <a:t>Kako impulsni odziv može imati više, recimo M, vrednosti različitih od nule (u primeru je M=2), svaki odmerak izlaznog signala je zbir M sabiraka. Svaki sabirak je proizvod vrednosti ulaznog signala u trenutku tog omerka i impulsnog odziva  koliko je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t>
            </a:r>
            <a:r>
              <a:rPr lang="sr-Latn-CS" dirty="0" smtClean="0"/>
              <a:t>z</a:t>
            </a:r>
            <a:r>
              <a:rPr lang="en-US" dirty="0" err="1" smtClean="0"/>
              <a:t>ultat</a:t>
            </a:r>
            <a:r>
              <a:rPr lang="en-US" dirty="0" smtClean="0"/>
              <a:t> </a:t>
            </a:r>
            <a:r>
              <a:rPr lang="sr-Latn-CS" dirty="0" smtClean="0"/>
              <a:t>sabiranja opisanog u prethodnom slajdu čini konvoluciju. Zbir se računa</a:t>
            </a:r>
            <a:r>
              <a:rPr lang="sr-Latn-CS" baseline="0" dirty="0" smtClean="0"/>
              <a:t> po izrazu za “konvolucionu sumu” datom na slajdu. Svaki trenutni odmerak na izlazu (odmerak </a:t>
            </a:r>
            <a:r>
              <a:rPr lang="sr-Latn-CS" b="1" i="1" baseline="0" dirty="0" smtClean="0"/>
              <a:t>i</a:t>
            </a:r>
            <a:r>
              <a:rPr lang="sr-Latn-CS" baseline="0" dirty="0" smtClean="0"/>
              <a:t>) računa se kao zbir </a:t>
            </a:r>
            <a:r>
              <a:rPr lang="sr-Latn-CS" b="1" i="1" baseline="0" dirty="0" smtClean="0"/>
              <a:t>M</a:t>
            </a:r>
            <a:r>
              <a:rPr lang="sr-Latn-CS" baseline="0" dirty="0" smtClean="0"/>
              <a:t> sabiraka gde je </a:t>
            </a:r>
            <a:r>
              <a:rPr lang="sr-Latn-CS" b="1" i="1" baseline="0" dirty="0" smtClean="0"/>
              <a:t>M</a:t>
            </a:r>
            <a:r>
              <a:rPr lang="sr-Latn-CS" baseline="0" dirty="0" smtClean="0"/>
              <a:t> broj vrednosti u impulsnom odzivu sistema koje su različite od nule. Svaki sabirak je proizvod nekog od prethodnih  vrednosti ulaznog signala i odgovarajuće vrednosti impulsnog odziva po izrazu na slajdu.</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izračunavanja konvolucije: nulta</a:t>
            </a:r>
            <a:r>
              <a:rPr lang="sr-Latn-CS" baseline="0" dirty="0" smtClean="0"/>
              <a:t> tačka izlaza (</a:t>
            </a:r>
            <a:r>
              <a:rPr lang="sr-Latn-CS" b="1" i="1" baseline="0" dirty="0" smtClean="0"/>
              <a:t>i </a:t>
            </a:r>
            <a:r>
              <a:rPr lang="sr-Latn-CS" baseline="0" dirty="0" smtClean="0"/>
              <a:t>=0), 4. tačka izlaza (</a:t>
            </a:r>
            <a:r>
              <a:rPr lang="sr-Latn-CS" b="1" i="1" baseline="0" dirty="0" smtClean="0"/>
              <a:t>i </a:t>
            </a:r>
            <a:r>
              <a:rPr lang="sr-Latn-CS" baseline="0" dirty="0" smtClean="0"/>
              <a:t>=3) i poslednja, 12. tačka izlaza (</a:t>
            </a:r>
            <a:r>
              <a:rPr lang="sr-Latn-CS" b="1" i="1" baseline="0" dirty="0" smtClean="0"/>
              <a:t>i </a:t>
            </a:r>
            <a:r>
              <a:rPr lang="sr-Latn-CS" baseline="0" dirty="0" smtClean="0"/>
              <a:t>=11).</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Impulsni odziv filtra propusnika niskih učestanosti je kao na slici gore (u sredini).</a:t>
            </a:r>
            <a:r>
              <a:rPr lang="sr-Latn-CS" baseline="0" dirty="0" smtClean="0"/>
              <a:t> U konvoluciji sa ulaznim signalom na slici gore levo dobija se filtrirani signal (slika gore desno).</a:t>
            </a:r>
          </a:p>
          <a:p>
            <a:endParaRPr lang="sr-Latn-CS" baseline="0" dirty="0" smtClean="0"/>
          </a:p>
          <a:p>
            <a:r>
              <a:rPr lang="sr-Latn-CS" baseline="0" dirty="0" smtClean="0"/>
              <a:t>Isti ulazni signal u konvoluciji sa tipičnim impulsnim odzivom filtra propusnika </a:t>
            </a:r>
            <a:r>
              <a:rPr lang="sr-Latn-CS" baseline="0" smtClean="0"/>
              <a:t>visokih učestanosti</a:t>
            </a:r>
            <a:r>
              <a:rPr lang="sr-Latn-CS" smtClean="0"/>
              <a:t> </a:t>
            </a:r>
            <a:r>
              <a:rPr lang="sr-Latn-CS" dirty="0" smtClean="0"/>
              <a:t>kao na slici dole (u sredini) </a:t>
            </a:r>
            <a:r>
              <a:rPr lang="sr-Latn-CS" baseline="0" dirty="0" smtClean="0"/>
              <a:t>dobija se filtrirani signal (slika dole desno).</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Dve predstave realizacije filtra. Blokovi </a:t>
            </a:r>
            <a:r>
              <a:rPr lang="sr-Latn-CS" b="1" dirty="0" smtClean="0"/>
              <a:t>z</a:t>
            </a:r>
            <a:r>
              <a:rPr lang="sr-Latn-CS" b="1" baseline="30000" dirty="0" smtClean="0"/>
              <a:t>-1</a:t>
            </a:r>
            <a:r>
              <a:rPr lang="sr-Latn-CS" dirty="0" smtClean="0"/>
              <a:t> predstavljaju kašnjenje od jednog intervala odabiranja</a:t>
            </a:r>
            <a:r>
              <a:rPr lang="sr-Latn-CS" baseline="0" dirty="0" smtClean="0"/>
              <a:t> a strelice sa konstantom pored, predtavljaju množenje konsztantom. Često se struktura predstavlja i kao graf bez blokova </a:t>
            </a:r>
            <a:r>
              <a:rPr lang="sr-Latn-CS" b="1" dirty="0" smtClean="0"/>
              <a:t>z</a:t>
            </a:r>
            <a:r>
              <a:rPr lang="sr-Latn-CS" b="1" baseline="30000" dirty="0" smtClean="0"/>
              <a:t>-1</a:t>
            </a:r>
            <a:r>
              <a:rPr lang="sr-Latn-CS" baseline="0" dirty="0" smtClean="0"/>
              <a:t> i eksplicitno označenih sabirača.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Transpozicija strukture</a:t>
            </a:r>
            <a:r>
              <a:rPr lang="sr-Latn-CS" baseline="0" dirty="0" smtClean="0"/>
              <a:t> podrazumeva zamenu ulaza izlazom i obrnuto, zamenu smerova u svim granama i zamenu uloge sabirača i čvorova.  Lako se može pokazati da je funkcija prenosa direktne i transponovane forme ista.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79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IIR filtri </a:t>
            </a:r>
            <a:r>
              <a:rPr lang="sr-Latn-CS" baseline="0" dirty="0" smtClean="0"/>
              <a:t> u izrazu za tekući odmerak izlaza, pored prethodnih vrednosti </a:t>
            </a:r>
            <a:r>
              <a:rPr lang="sr-Latn-CS" u="sng" baseline="0" dirty="0" smtClean="0"/>
              <a:t>ulaza</a:t>
            </a:r>
            <a:r>
              <a:rPr lang="sr-Latn-CS" baseline="0" dirty="0" smtClean="0"/>
              <a:t> pomnoženih koeficijentima (obično se zovu b-koeficijenti),  ima i prethodne vrednosti </a:t>
            </a:r>
            <a:r>
              <a:rPr lang="sr-Latn-CS" u="sng" baseline="0" dirty="0" smtClean="0"/>
              <a:t>izlaza</a:t>
            </a:r>
            <a:r>
              <a:rPr lang="sr-Latn-CS" baseline="0" dirty="0" smtClean="0"/>
              <a:t> pomnožene koeficijentima (obično se zovu a-koeficijenti).</a:t>
            </a:r>
          </a:p>
          <a:p>
            <a:endParaRPr lang="sr-Latn-CS" baseline="0" dirty="0" smtClean="0"/>
          </a:p>
          <a:p>
            <a:r>
              <a:rPr lang="sr-Latn-CS" baseline="0" dirty="0" smtClean="0"/>
              <a:t>Na slajdu su filtri drugog reda koji sadrže samo direktni deo (deo koji sadrži samo vrednosti </a:t>
            </a:r>
            <a:r>
              <a:rPr lang="sr-Latn-CS" u="sng" baseline="0" dirty="0" smtClean="0"/>
              <a:t>ulaznog signala </a:t>
            </a:r>
            <a:r>
              <a:rPr lang="sr-Latn-CS" baseline="0" dirty="0" smtClean="0"/>
              <a:t>pomnožene b-koeficijentima) i samo rekurzivni deo IIR filtra (deo koji sadrži samo vrednosti </a:t>
            </a:r>
            <a:r>
              <a:rPr lang="sr-Latn-CS" u="sng" baseline="0" dirty="0" smtClean="0"/>
              <a:t>izlaznog signala</a:t>
            </a:r>
            <a:r>
              <a:rPr lang="sr-Latn-CS" u="none" baseline="0" dirty="0" smtClean="0"/>
              <a:t>  </a:t>
            </a:r>
            <a:r>
              <a:rPr lang="sr-Latn-CS" baseline="0" dirty="0" smtClean="0"/>
              <a:t>pomnožene a-koeficijentima).</a:t>
            </a:r>
          </a:p>
          <a:p>
            <a:endParaRPr lang="sr-Latn-CS" baseline="0" dirty="0" smtClean="0"/>
          </a:p>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Kompletan IIR filter može da sadrži i direktan deo i rekurzivni</a:t>
            </a:r>
            <a:r>
              <a:rPr lang="sr-Latn-CS" baseline="0" dirty="0" smtClean="0"/>
              <a:t> deo</a:t>
            </a:r>
            <a:r>
              <a:rPr lang="sr-Cyrl-CS" baseline="0" dirty="0" smtClean="0"/>
              <a:t>. </a:t>
            </a:r>
          </a:p>
          <a:p>
            <a:endParaRPr lang="sr-Cyrl-CS" baseline="0" dirty="0" smtClean="0"/>
          </a:p>
          <a:p>
            <a:r>
              <a:rPr lang="sr-Latn-CS" baseline="0" dirty="0" smtClean="0"/>
              <a:t>Na slici je opšta blok šema IIR filtra, a u izraz za tekuću vrednost izlaza se odnosi na filtar sa tri člana u direktnom i dva u rekurzivnom delu</a:t>
            </a:r>
            <a:endParaRPr lang="sr-Cyrl-CS" baseline="0" dirty="0" smtClean="0"/>
          </a:p>
          <a:p>
            <a:endParaRPr lang="sr-Cyrl-CS" baseline="0" dirty="0" smtClean="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Kompletna s</a:t>
            </a:r>
            <a:r>
              <a:rPr lang="en-US" dirty="0" err="1" smtClean="0"/>
              <a:t>lika</a:t>
            </a:r>
            <a:r>
              <a:rPr lang="en-US" dirty="0" smtClean="0"/>
              <a:t> </a:t>
            </a:r>
            <a:r>
              <a:rPr lang="en-US" dirty="0" err="1" smtClean="0"/>
              <a:t>sa</a:t>
            </a:r>
            <a:r>
              <a:rPr lang="en-US" dirty="0" smtClean="0"/>
              <a:t> </a:t>
            </a:r>
            <a:r>
              <a:rPr lang="en-US" dirty="0" err="1" smtClean="0"/>
              <a:t>prethodnog</a:t>
            </a:r>
            <a:r>
              <a:rPr lang="en-US" dirty="0" smtClean="0"/>
              <a:t> </a:t>
            </a:r>
            <a:r>
              <a:rPr lang="en-US" dirty="0" err="1" smtClean="0"/>
              <a:t>slajda</a:t>
            </a:r>
            <a:r>
              <a:rPr lang="en-US" dirty="0" smtClean="0"/>
              <a:t> </a:t>
            </a:r>
            <a:r>
              <a:rPr lang="en-US" dirty="0" err="1" smtClean="0"/>
              <a:t>koja</a:t>
            </a:r>
            <a:r>
              <a:rPr lang="en-US" dirty="0" smtClean="0"/>
              <a:t> se ne </a:t>
            </a:r>
            <a:r>
              <a:rPr lang="en-US" dirty="0" err="1" smtClean="0"/>
              <a:t>vidi</a:t>
            </a:r>
            <a:r>
              <a:rPr lang="en-US" dirty="0" smtClean="0"/>
              <a:t> </a:t>
            </a:r>
            <a:r>
              <a:rPr lang="sr-Latn-CS" dirty="0" smtClean="0"/>
              <a:t>zbog</a:t>
            </a:r>
            <a:r>
              <a:rPr lang="sr-Latn-CS" baseline="0" dirty="0" smtClean="0"/>
              <a:t> animacije</a:t>
            </a:r>
            <a:endParaRPr lang="sr-Cyrl-CS" baseline="0" dirty="0" smtClean="0"/>
          </a:p>
          <a:p>
            <a:endParaRPr lang="sr-Cyrl-CS" baseline="0" dirty="0" smtClean="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Isti kôd napisan korišćenjem</a:t>
            </a:r>
            <a:r>
              <a:rPr lang="sr-Latn-CS" baseline="0" dirty="0" smtClean="0"/>
              <a:t> struktura (gornja polovina slajda) i na klasičan način (donja polovina). Razumljivost je očigledno mnogo molja ako sekoriste strukture, a i vreme izvršavanja je u ovom slučaju kraće.</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baseline="0" smtClean="0"/>
              <a:t>Ako se polinomi u brojiocu i imeniocu rastave na činioce, dobijaju se nule i pol</a:t>
            </a:r>
            <a:r>
              <a:rPr lang="sr-Latn-CS" baseline="0" dirty="0" smtClean="0"/>
              <a:t>ovi</a:t>
            </a:r>
            <a:r>
              <a:rPr lang="x-none" baseline="0" smtClean="0"/>
              <a:t> funkcije prenosa.</a:t>
            </a:r>
            <a:endParaRPr lang="sr-Latn-CS" baseline="0" dirty="0" smtClean="0"/>
          </a:p>
          <a:p>
            <a:endParaRPr lang="sr-Latn-CS" baseline="0" dirty="0" smtClean="0"/>
          </a:p>
          <a:p>
            <a:r>
              <a:rPr lang="sr-Latn-CS" baseline="0" dirty="0" smtClean="0"/>
              <a:t>Nule i polovi mogu biti realni brojevi, ali mogu biti i parovi konjugovano-kompleksnih brojeva.</a:t>
            </a:r>
          </a:p>
          <a:p>
            <a:endParaRPr lang="sr-Latn-CS" baseline="0" dirty="0" smtClean="0"/>
          </a:p>
          <a:p>
            <a:r>
              <a:rPr lang="sr-Latn-CS" baseline="0" dirty="0" smtClean="0"/>
              <a:t>Vrednosti nula i polova (naročito polova), utiču na osobine filtra i njegovu stabilnost. Teorija digitalne obrade signala vrlo detaljno razmatra ovaj uticaj tako da se iz poznavanja položaja nula i polova u kompleksnoj ravni može doneti dosta zaključaka o ponašanju filtra. </a:t>
            </a:r>
            <a:endParaRPr lang="sr-Cyrl-CS" baseline="0" dirty="0" smtClean="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Slike sa prethodnoh slajde koje se ne vide zbog animacije</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sr-Latn-CS" dirty="0" smtClean="0"/>
              <a:t>Problemi su mnogo izraženiji ako je polinom u </a:t>
            </a:r>
            <a:r>
              <a:rPr lang="sr-Latn-CS" b="1" dirty="0" smtClean="0"/>
              <a:t>imeniocu</a:t>
            </a:r>
            <a:r>
              <a:rPr lang="sr-Latn-CS" dirty="0" smtClean="0"/>
              <a:t> funkcije prenosa velikog stepena. Položaj pomerenih polova (zbog nepreciznih koeficijenata) može lako da izazove nestabilnost.</a:t>
            </a:r>
          </a:p>
          <a:p>
            <a:endParaRPr lang="sr-Latn-CS" dirty="0" smtClean="0"/>
          </a:p>
          <a:p>
            <a:r>
              <a:rPr lang="sr-Latn-CS" dirty="0" smtClean="0"/>
              <a:t>Vilkinsov polinom koji ima realne nule u x=1, 2, 3,... ,20. Ako se koeficijent uz x</a:t>
            </a:r>
            <a:r>
              <a:rPr lang="sr-Latn-CS" baseline="30000" dirty="0" smtClean="0"/>
              <a:t>19</a:t>
            </a:r>
            <a:r>
              <a:rPr lang="sr-Latn-CS" dirty="0" smtClean="0"/>
              <a:t> promeni samo za 0,0001% nule se dramatično</a:t>
            </a:r>
            <a:r>
              <a:rPr lang="sr-Latn-CS" baseline="0" dirty="0" smtClean="0"/>
              <a:t> menjaju, ne samo po vrednosti nego neke od nula postaju i konjugovano-kompleksne sa imaginarnim delom koji dostiže čak preko 6! </a:t>
            </a:r>
          </a:p>
          <a:p>
            <a:endParaRPr lang="sr-Latn-CS" baseline="0" dirty="0" smtClean="0"/>
          </a:p>
          <a:p>
            <a:r>
              <a:rPr lang="sr-Latn-CS" baseline="0" dirty="0" smtClean="0"/>
              <a:t>Ovaj primer, doduše, pažljivo odabran, pokazuje koliko je važno precizno definisati koeficijente polinoma.</a:t>
            </a:r>
            <a:endParaRPr lang="en-US" dirty="0" smtClean="0"/>
          </a:p>
        </p:txBody>
      </p:sp>
      <p:sp>
        <p:nvSpPr>
          <p:cNvPr id="92164" name="Slide Number Placeholder 3"/>
          <p:cNvSpPr>
            <a:spLocks noGrp="1"/>
          </p:cNvSpPr>
          <p:nvPr>
            <p:ph type="sldNum" sz="quarter" idx="5"/>
          </p:nvPr>
        </p:nvSpPr>
        <p:spPr>
          <a:noFill/>
        </p:spPr>
        <p:txBody>
          <a:bodyPr/>
          <a:lstStyle/>
          <a:p>
            <a:fld id="{79BA036D-DEE1-4404-B929-8124F351B3A6}" type="slidenum">
              <a:rPr lang="en-US" smtClean="0"/>
              <a:pPr/>
              <a:t>87</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Za realizaciju IIR</a:t>
            </a:r>
            <a:r>
              <a:rPr lang="sr-Latn-CS" baseline="0" dirty="0" smtClean="0"/>
              <a:t> filtara mnogo je pogodnije realizovati filter kao niz filtera drugog reda vezanih na red, umesto realizovati ga u direktnoj formi sa polinomima velikog reda u brojiocu i imeniocu. Na primer filter koji u brojiocu i imeniocu funkcije prenosa ima polinome dvadesetog reda</a:t>
            </a:r>
            <a:r>
              <a:rPr lang="en-US" baseline="0" dirty="0" smtClean="0"/>
              <a:t> se mo</a:t>
            </a:r>
            <a:r>
              <a:rPr lang="sr-Latn-CS" baseline="0" dirty="0" smtClean="0"/>
              <a:t>že realizovati kao deset filtara drugog reda vezanih na red. Po dve nule (brojilac dvadesetog reda ih ima ukupno 20) i dva pola (imenilac ima takođe 20 polova) čine jednu sekciju (jedan filter drugog reda). Ovakva realizacija ima neuporedivo manje problema sa potencijalnom nestabilnošću usled netačnosti zapisa koeficijenata (zbog konačne dužine zapisa brojeva) i usled grešaka zbog otsecanja i zaokruživanja prilikom aritmetičkih operacija. Takođe je lakše kontrolisati problem zasićenja i premašenja.</a:t>
            </a:r>
          </a:p>
          <a:p>
            <a:endParaRPr lang="sr-Latn-CS" baseline="0" dirty="0" smtClean="0"/>
          </a:p>
          <a:p>
            <a:r>
              <a:rPr lang="sr-Latn-CS" baseline="0" dirty="0" smtClean="0"/>
              <a:t>Ova realizacija je u literaturi često označena sa </a:t>
            </a:r>
            <a:r>
              <a:rPr lang="sr-Latn-CS" b="1" baseline="0" dirty="0" smtClean="0"/>
              <a:t>SOS</a:t>
            </a:r>
            <a:r>
              <a:rPr lang="sr-Latn-CS" baseline="0" dirty="0" smtClean="0"/>
              <a:t> (</a:t>
            </a:r>
            <a:r>
              <a:rPr lang="sr-Latn-CS" i="1" baseline="0" dirty="0" smtClean="0"/>
              <a:t>Second Order Secsions</a:t>
            </a:r>
            <a:r>
              <a:rPr lang="sr-Latn-CS" baseline="0" dirty="0" smtClean="0"/>
              <a:t>) i predstavlja podrazumevanu realizaciju u mnogim programima za projektovanje IIR filtara, naročito ako je red filtra preko desetog. Matlab (FDA tool) kao i svi drugi programi za projektovanje filtara koji su korišćeni u ovom kursu imaju mogućnost izračunavanja nula i polova i njihovog grupisanja u sekcije drugog reda tako da se kao rezultat projektovanja odmah dobijaju koeficijenti a</a:t>
            </a:r>
            <a:r>
              <a:rPr lang="sr-Latn-CS" baseline="-25000" dirty="0" smtClean="0"/>
              <a:t>1,1</a:t>
            </a:r>
            <a:r>
              <a:rPr lang="sr-Latn-CS" baseline="0" dirty="0" smtClean="0"/>
              <a:t>, a</a:t>
            </a:r>
            <a:r>
              <a:rPr lang="sr-Latn-CS" baseline="-25000" dirty="0" smtClean="0"/>
              <a:t>1,2</a:t>
            </a:r>
            <a:r>
              <a:rPr lang="sr-Latn-CS" baseline="0" dirty="0" smtClean="0"/>
              <a:t>, b</a:t>
            </a:r>
            <a:r>
              <a:rPr lang="sr-Latn-CS" baseline="-25000" dirty="0" smtClean="0"/>
              <a:t>1,1</a:t>
            </a:r>
            <a:r>
              <a:rPr lang="sr-Latn-CS" baseline="0" dirty="0" smtClean="0"/>
              <a:t>, b</a:t>
            </a:r>
            <a:r>
              <a:rPr lang="sr-Latn-CS" baseline="-25000" dirty="0" smtClean="0"/>
              <a:t>1,2</a:t>
            </a:r>
            <a:r>
              <a:rPr lang="sr-Latn-CS" baseline="0" dirty="0" smtClean="0"/>
              <a:t>, ... do  a</a:t>
            </a:r>
            <a:r>
              <a:rPr lang="sr-Latn-CS" baseline="-25000" dirty="0" smtClean="0"/>
              <a:t>k,1</a:t>
            </a:r>
            <a:r>
              <a:rPr lang="sr-Latn-CS" baseline="0" dirty="0" smtClean="0"/>
              <a:t>, a</a:t>
            </a:r>
            <a:r>
              <a:rPr lang="sr-Latn-CS" baseline="-25000" dirty="0" smtClean="0"/>
              <a:t>k,2</a:t>
            </a:r>
            <a:r>
              <a:rPr lang="sr-Latn-CS" baseline="0" dirty="0" smtClean="0"/>
              <a:t>, b</a:t>
            </a:r>
            <a:r>
              <a:rPr lang="sr-Latn-CS" baseline="-25000" dirty="0" smtClean="0"/>
              <a:t>k,1</a:t>
            </a:r>
            <a:r>
              <a:rPr lang="sr-Latn-CS" baseline="0" dirty="0" smtClean="0"/>
              <a:t>, b</a:t>
            </a:r>
            <a:r>
              <a:rPr lang="sr-Latn-CS" baseline="-25000" dirty="0" smtClean="0"/>
              <a:t>k,2</a:t>
            </a:r>
            <a:r>
              <a:rPr lang="sr-Latn-CS" baseline="0" dirty="0" smtClean="0"/>
              <a:t>  za sveku od sekcija (kao na slici).</a:t>
            </a:r>
          </a:p>
          <a:p>
            <a:endParaRPr lang="sr-Latn-CS" baseline="0" dirty="0" smtClean="0"/>
          </a:p>
          <a:p>
            <a:r>
              <a:rPr lang="sr-Latn-CS" baseline="0" dirty="0" smtClean="0"/>
              <a:t>Koji će se polovi grupisati sa kojim nulama da bi se dobila jedna sekcija (SOS), kao i kojim redom će biti poređane sekcije može uticati na karakteristike filtra. Iako postoji razvijena teorija o tome, iskustvo i umešnost projektanta je u tom domenu presudno. </a:t>
            </a:r>
            <a:r>
              <a:rPr lang="sr-Latn-CS" i="1" baseline="0" dirty="0" smtClean="0"/>
              <a:t>FDA tool</a:t>
            </a:r>
            <a:r>
              <a:rPr lang="sr-Latn-CS" baseline="0" dirty="0" smtClean="0"/>
              <a:t>  iz Matlaba nudi pomoć projektantu, a može i automatski da grupiše nule i polove i odabere optimalan redosled sekcija u odnosu na propisane kriterijume.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Vrste digitalnih IIR filtara čija je funkcija prenosa dobijena bilinearnom transformacijom funkcije prenosa odgovarajućih</a:t>
            </a:r>
            <a:r>
              <a:rPr lang="sr-Latn-CS" baseline="0" dirty="0" smtClean="0"/>
              <a:t> filtara u kontinualnom </a:t>
            </a:r>
            <a:r>
              <a:rPr lang="sr-Latn-CS" i="1" baseline="0" dirty="0" smtClean="0"/>
              <a:t>s</a:t>
            </a:r>
            <a:r>
              <a:rPr lang="sr-Latn-CS" baseline="0" dirty="0" smtClean="0"/>
              <a:t>-domenu. </a:t>
            </a:r>
            <a:r>
              <a:rPr lang="sr-Latn-CS" dirty="0" smtClean="0"/>
              <a:t>Bilinearna transformacija je jedna od tehnika prelaska iz kontinualnog </a:t>
            </a:r>
            <a:r>
              <a:rPr lang="sr-Latn-CS" i="1" dirty="0" smtClean="0"/>
              <a:t>s</a:t>
            </a:r>
            <a:r>
              <a:rPr lang="sr-Latn-CS" dirty="0" smtClean="0"/>
              <a:t>-domena na digitalni </a:t>
            </a:r>
            <a:r>
              <a:rPr lang="sr-Latn-CS" i="1" dirty="0" smtClean="0"/>
              <a:t>z</a:t>
            </a:r>
            <a:r>
              <a:rPr lang="sr-Latn-CS" dirty="0" smtClean="0"/>
              <a:t>-domen.</a:t>
            </a:r>
          </a:p>
          <a:p>
            <a:endParaRPr lang="sr-Latn-CS" dirty="0" smtClean="0"/>
          </a:p>
          <a:p>
            <a:r>
              <a:rPr lang="sr-Latn-CS" dirty="0" smtClean="0"/>
              <a:t>Pošlo se od analognih filtara sa dobro poznatim karakteristikama. Njihova funkcija prenosa </a:t>
            </a:r>
            <a:r>
              <a:rPr lang="sr-Latn-CS" b="1" dirty="0" smtClean="0"/>
              <a:t>H</a:t>
            </a:r>
            <a:r>
              <a:rPr lang="sr-Latn-CS" dirty="0" smtClean="0"/>
              <a:t>(</a:t>
            </a:r>
            <a:r>
              <a:rPr lang="sr-Latn-CS" i="1" dirty="0" smtClean="0"/>
              <a:t>s</a:t>
            </a:r>
            <a:r>
              <a:rPr lang="sr-Latn-CS" dirty="0" smtClean="0"/>
              <a:t>)</a:t>
            </a:r>
            <a:r>
              <a:rPr lang="sr-Latn-CS" baseline="0" dirty="0" smtClean="0"/>
              <a:t> </a:t>
            </a:r>
            <a:r>
              <a:rPr lang="sr-Latn-CS" dirty="0" smtClean="0"/>
              <a:t>je prevedena </a:t>
            </a:r>
            <a:r>
              <a:rPr lang="sr-Latn-CS" baseline="0" dirty="0" smtClean="0"/>
              <a:t>u funkciju prenosa u dugitalnom, </a:t>
            </a:r>
            <a:r>
              <a:rPr lang="sr-Latn-CS" i="1" baseline="0" dirty="0" smtClean="0"/>
              <a:t>z</a:t>
            </a:r>
            <a:r>
              <a:rPr lang="sr-Latn-CS" baseline="0" dirty="0" smtClean="0"/>
              <a:t>-domenu </a:t>
            </a:r>
            <a:r>
              <a:rPr lang="sr-Latn-CS" b="1" baseline="0" dirty="0" smtClean="0"/>
              <a:t>H</a:t>
            </a:r>
            <a:r>
              <a:rPr lang="sr-Latn-CS" baseline="0" dirty="0" smtClean="0"/>
              <a:t>(</a:t>
            </a:r>
            <a:r>
              <a:rPr lang="sr-Latn-CS" i="1" baseline="0" dirty="0" smtClean="0"/>
              <a:t>z</a:t>
            </a:r>
            <a:r>
              <a:rPr lang="sr-Latn-C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89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sr-Latn-CS" dirty="0" smtClean="0"/>
              <a:t>Osnovne karakteristike svakog linearnog sistema:</a:t>
            </a:r>
          </a:p>
          <a:p>
            <a:r>
              <a:rPr lang="sr-Latn-CS" dirty="0" smtClean="0"/>
              <a:t>	Odziv na jedinični impuls (</a:t>
            </a:r>
            <a:r>
              <a:rPr lang="sr-Latn-CS" i="1" dirty="0" smtClean="0"/>
              <a:t>Impulse response</a:t>
            </a:r>
            <a:r>
              <a:rPr lang="sr-Latn-CS" dirty="0" smtClean="0"/>
              <a:t>)</a:t>
            </a:r>
          </a:p>
          <a:p>
            <a:r>
              <a:rPr lang="sr-Latn-CS" dirty="0" smtClean="0"/>
              <a:t>	Odziv na odskočnu pobudu (</a:t>
            </a:r>
            <a:r>
              <a:rPr lang="sr-Latn-CS" i="1" dirty="0" smtClean="0"/>
              <a:t>Step response</a:t>
            </a:r>
            <a:r>
              <a:rPr lang="sr-Latn-CS" dirty="0" smtClean="0"/>
              <a:t>)</a:t>
            </a:r>
          </a:p>
          <a:p>
            <a:r>
              <a:rPr lang="sr-Latn-CS" dirty="0" smtClean="0"/>
              <a:t>	Funkcija prenosa ili</a:t>
            </a:r>
            <a:r>
              <a:rPr lang="sr-Latn-CS" baseline="0" dirty="0" smtClean="0"/>
              <a:t> frekvencijska karakteristika</a:t>
            </a:r>
            <a:r>
              <a:rPr lang="sr-Latn-CS" dirty="0" smtClean="0"/>
              <a:t> (</a:t>
            </a:r>
            <a:r>
              <a:rPr lang="sr-Latn-CS" i="1" dirty="0" smtClean="0"/>
              <a:t>Frequency response</a:t>
            </a:r>
            <a:r>
              <a:rPr lang="sr-Latn-CS" dirty="0" smtClean="0"/>
              <a:t>)</a:t>
            </a:r>
          </a:p>
          <a:p>
            <a:endParaRPr lang="sr-Latn-CS" dirty="0" smtClean="0"/>
          </a:p>
          <a:p>
            <a:r>
              <a:rPr lang="sr-Latn-CS" dirty="0" smtClean="0"/>
              <a:t>Svaka od njih nosi kompletnu informaciju o sistemu i iz jedne od njih se mogu dobiti ostale</a:t>
            </a:r>
            <a:r>
              <a:rPr lang="en-US" dirty="0" smtClean="0"/>
              <a:t>.</a:t>
            </a:r>
            <a:endParaRPr lang="sr-Latn-CS" dirty="0" smtClean="0"/>
          </a:p>
          <a:p>
            <a:endParaRPr lang="sr-Latn-CS" dirty="0" smtClean="0"/>
          </a:p>
          <a:p>
            <a:r>
              <a:rPr lang="sr-Latn-CS" u="sng" noProof="0" dirty="0" smtClean="0"/>
              <a:t>Frekvencijska karakteristika </a:t>
            </a:r>
            <a:r>
              <a:rPr lang="en-US" dirty="0" smtClean="0"/>
              <a:t>se </a:t>
            </a:r>
            <a:r>
              <a:rPr lang="sr-Latn-CS" dirty="0" smtClean="0"/>
              <a:t>dobija kao FFT </a:t>
            </a:r>
            <a:r>
              <a:rPr lang="sr-Latn-CS" u="sng" dirty="0" smtClean="0"/>
              <a:t>impulsnog odziva </a:t>
            </a:r>
            <a:r>
              <a:rPr lang="sr-Latn-CS" dirty="0" smtClean="0"/>
              <a:t>(i</a:t>
            </a:r>
            <a:r>
              <a:rPr lang="sr-Latn-CS" baseline="0" dirty="0" smtClean="0"/>
              <a:t> obrnuto, impulsni odziv se može dobiti kao inverzna FFT frekvencijske karakteristike). Integracijom impulsnog odziva se dobija oblik </a:t>
            </a:r>
            <a:r>
              <a:rPr lang="sr-Latn-CS" u="sng" baseline="0" dirty="0" smtClean="0"/>
              <a:t>odziva na odskočnu pobudu</a:t>
            </a:r>
            <a:r>
              <a:rPr lang="sr-Latn-CS" baseline="0" dirty="0" smtClean="0"/>
              <a:t>. Naime, </a:t>
            </a:r>
            <a:r>
              <a:rPr lang="sr-Latn-CS" u="sng" baseline="0" dirty="0" smtClean="0"/>
              <a:t>impulsni odziv </a:t>
            </a:r>
            <a:r>
              <a:rPr lang="sr-Latn-CS" baseline="0" dirty="0" smtClean="0"/>
              <a:t>je odziv linearnog, vremenski nepromenljivog sistema na jedinični impuls, a odskočna pobuda je integral jediničnog impulsa. Zato je i odziv na odskočnu pobudu integral odziva na jedinični impuls (naravno, samo ukoliko je sistem linearan i vremenski nepromenljiv – LTI).</a:t>
            </a:r>
          </a:p>
        </p:txBody>
      </p:sp>
      <p:sp>
        <p:nvSpPr>
          <p:cNvPr id="93188" name="Slide Number Placeholder 3"/>
          <p:cNvSpPr>
            <a:spLocks noGrp="1"/>
          </p:cNvSpPr>
          <p:nvPr>
            <p:ph type="sldNum" sz="quarter" idx="5"/>
          </p:nvPr>
        </p:nvSpPr>
        <p:spPr>
          <a:noFill/>
        </p:spPr>
        <p:txBody>
          <a:bodyPr/>
          <a:lstStyle/>
          <a:p>
            <a:fld id="{65D03FD1-F68A-41FF-85FC-0C118F7CBCA7}" type="slidenum">
              <a:rPr lang="en-US" smtClean="0"/>
              <a:pPr/>
              <a:t>90</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Primer </a:t>
            </a:r>
            <a:r>
              <a:rPr lang="sr-Latn-CS" dirty="0" smtClean="0"/>
              <a:t>zašumljenog</a:t>
            </a:r>
            <a:r>
              <a:rPr lang="sr-Latn-CS" baseline="0" dirty="0" smtClean="0"/>
              <a:t> signala i izlaza iz filtra sa pomičnim usrednjavanjem u 11 i 51 tačaka. Očigladno je da filter sa više tačaka bolje odstranjuje šum, ali i izobličava signal, naročito na mestima gde su nagle promene signala. U poređenju sa drugim filtrima, filter sa pomičnim usrednjavanjem je najbolje rešenje za eliminaciju šuma.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Frekvencijska karakteristika MA filtra. Filtar</a:t>
            </a:r>
            <a:r>
              <a:rPr lang="sr-Latn-CS" baseline="0" dirty="0" smtClean="0"/>
              <a:t> se ponaša ka propusnik niskih učestanosti. Slabljenje viših učestanosti, koje počinje već od učestanosti 0, je relativno loše kao i strmina prelaska sa propusnog na nepropusni opseg.</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sr-Latn-CS" dirty="0" smtClean="0"/>
              <a:t>Jezgro filtra  sa pomičnim usrednjavanjem</a:t>
            </a:r>
            <a:r>
              <a:rPr lang="sr-Latn-CS" baseline="0" dirty="0" smtClean="0"/>
              <a:t> </a:t>
            </a:r>
            <a:r>
              <a:rPr lang="sr-Latn-CS" dirty="0" smtClean="0"/>
              <a:t>N-tog reda, se</a:t>
            </a:r>
            <a:r>
              <a:rPr lang="sr-Latn-CS" baseline="0" dirty="0" smtClean="0"/>
              <a:t> sastoji od N tačaka vrednosti 1/N</a:t>
            </a:r>
            <a:r>
              <a:rPr lang="sr-Latn-CS" dirty="0" smtClean="0"/>
              <a:t> </a:t>
            </a:r>
          </a:p>
          <a:p>
            <a:r>
              <a:rPr lang="sr-Latn-CS" dirty="0" smtClean="0"/>
              <a:t>Pomično usrednjavanje sa dva i više prolaza može se realizovati kao serijska veza filtara ili kao jedan filter sa preračunatim jezgrom!</a:t>
            </a:r>
          </a:p>
          <a:p>
            <a:r>
              <a:rPr lang="sr-Latn-CS" dirty="0" smtClean="0"/>
              <a:t>Filter</a:t>
            </a:r>
            <a:r>
              <a:rPr lang="sr-Latn-CS" baseline="0" dirty="0" smtClean="0"/>
              <a:t> sa </a:t>
            </a:r>
            <a:r>
              <a:rPr lang="sr-Latn-CS" dirty="0" smtClean="0"/>
              <a:t>usrednjavanjem u više prolaza se naziva “</a:t>
            </a:r>
            <a:r>
              <a:rPr lang="sr-Latn-CS" i="1" dirty="0" smtClean="0"/>
              <a:t>multi-pass MA filter</a:t>
            </a:r>
            <a:r>
              <a:rPr lang="sr-Latn-CS" dirty="0" smtClean="0"/>
              <a:t>” i ima malo strmiju karakteristiku i malo bolje slabljenje</a:t>
            </a:r>
            <a:r>
              <a:rPr lang="sr-Latn-CS" baseline="0" dirty="0" smtClean="0"/>
              <a:t> viših učestanosti. Na primer, četvoroprolazni filter sa pomičnim usrednjavanjem u 7 tačaka ima slabljenje u nepropusnom delu oko 50dB. Najveće slabljenje, nezavisno od broja prolaza je na relativnoj učestanosti 1/N jer se pri toj učestanosti usrednjava cela perioda sinusoide. Teorijski, to slabljenje je beskonačno jer je srenja vrednost periode sinusoide 0. </a:t>
            </a:r>
            <a:endParaRPr lang="en-US" dirty="0" smtClean="0"/>
          </a:p>
        </p:txBody>
      </p:sp>
      <p:sp>
        <p:nvSpPr>
          <p:cNvPr id="94212" name="Slide Number Placeholder 3"/>
          <p:cNvSpPr>
            <a:spLocks noGrp="1"/>
          </p:cNvSpPr>
          <p:nvPr>
            <p:ph type="sldNum" sz="quarter" idx="5"/>
          </p:nvPr>
        </p:nvSpPr>
        <p:spPr>
          <a:noFill/>
        </p:spPr>
        <p:txBody>
          <a:bodyPr/>
          <a:lstStyle/>
          <a:p>
            <a:fld id="{0240C226-E9A2-4AF0-8BEC-C193D4D135CF}" type="slidenum">
              <a:rPr lang="en-US" smtClean="0"/>
              <a:pPr/>
              <a:t>94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Slajd se mora pokrenuti pošto sadrži animaciju.</a:t>
            </a:r>
          </a:p>
          <a:p>
            <a:endParaRPr lang="sr-Latn-CS" dirty="0" smtClean="0"/>
          </a:p>
          <a:p>
            <a:r>
              <a:rPr lang="sr-Latn-CS" dirty="0" smtClean="0"/>
              <a:t>Klikom</a:t>
            </a:r>
            <a:r>
              <a:rPr lang="sr-Latn-CS" baseline="0" dirty="0" smtClean="0"/>
              <a:t> na + uz ADC otvaraju se registri AD konvertora i prikazuje se sadržaj svih registara iz ove grupe. Klikom na željeni registar prikazuje se sadržaj registra podeljen na polja i prikazuje se sadržaj svakog od polja kao i sadržaj registra tretiranog kao celina (na sledećem slajdu).</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Kod projektovanja Win-sinc</a:t>
            </a:r>
            <a:r>
              <a:rPr lang="sr-Latn-CS" baseline="0" dirty="0" smtClean="0"/>
              <a:t> filtara polazi se od idealne karakteristike niskopropusnog filtra (slika gore desno). Inverzna FFT ove karakteristike predstavlja impulsni odziv filtra koji bi imao ovakvu karakteristiku. Nažalost, inverzna FFT ovakve karakteristike je funkcija oblika </a:t>
            </a:r>
            <a:r>
              <a:rPr lang="sr-Latn-CS" b="1" baseline="0" dirty="0" smtClean="0"/>
              <a:t>sin(</a:t>
            </a:r>
            <a:r>
              <a:rPr lang="sr-Latn-CS" b="1" i="1" baseline="0" dirty="0" smtClean="0"/>
              <a:t>x</a:t>
            </a:r>
            <a:r>
              <a:rPr lang="sr-Latn-CS" b="1" baseline="0" dirty="0" smtClean="0"/>
              <a:t>)/x </a:t>
            </a:r>
            <a:r>
              <a:rPr lang="sr-Latn-CS" b="0" baseline="0" dirty="0" smtClean="0"/>
              <a:t>(kao na slici gore levo) </a:t>
            </a:r>
            <a:r>
              <a:rPr lang="sr-Latn-CS" b="1" baseline="0" dirty="0" smtClean="0"/>
              <a:t> </a:t>
            </a:r>
            <a:r>
              <a:rPr lang="sr-Latn-CS" b="0" baseline="0" dirty="0" smtClean="0"/>
              <a:t>koja se prostire od – beskonačno do + beskonačno pa se zbog toga ne može upotrebiti kao jezgro realnog filtra. </a:t>
            </a:r>
          </a:p>
          <a:p>
            <a:endParaRPr lang="sr-Latn-CS" b="0" baseline="0" dirty="0" smtClean="0"/>
          </a:p>
          <a:p>
            <a:r>
              <a:rPr lang="sr-Latn-CS" b="0" baseline="0" dirty="0" smtClean="0"/>
              <a:t>Da bi se ovaj impulsni odziv upotrebio kao jezgro filtra,  za jezgro se može upotrebiti samo konačan broj tačaka (M+1 tačka na slici dole levo). Potrebno je odabrati tačke simertično u odnosu na centralni odmerak (0 na slici gore levo) i pomeriti ih udesno tako da celo jezgro počinje od odmerka 0 kako bi filter bio izvodljiv. Frekvecijski odziv filtra sa ovakvim jezgrom (FFT ovako skraćenog jezgra) je prikazan na slici dole desno. Odziv nije idealan i ima talasanje i u propusnom i u nepropusnom opsegu.</a:t>
            </a:r>
          </a:p>
          <a:p>
            <a:r>
              <a:rPr lang="sr-Latn-CS" b="0" baseline="0" dirty="0" smtClean="0"/>
              <a:t> </a:t>
            </a:r>
            <a:endParaRPr lang="en-US" b="0"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Da bi se negativni efekti naglog otsecanja smanjili, jezgro se množi “prozorskom funkcijom” iste dužine.</a:t>
            </a:r>
            <a:r>
              <a:rPr lang="sr-Latn-CS" baseline="0" dirty="0" smtClean="0"/>
              <a:t> Jedna od mogućih prozorskih funkcija data je na slici gore levo. Ova operacija ublažava naglu promenu jezgra na krajevima. U teoriji digitalne obrade signala detaljno su opisani oblici i efekti više desetina različitih prozorskih funkcija tako da zavisno od zahteva primene treba odabrati pravu. Blekmanova, Hemingova i Haningova prozorska funkcija se često koriste. Oblik frekvencijske karakteristike filtra posle primene prozorske funkcije dat je na slici dole desno.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Primer </a:t>
            </a:r>
            <a:r>
              <a:rPr lang="en-US" dirty="0" err="1" smtClean="0"/>
              <a:t>upotrebe</a:t>
            </a:r>
            <a:r>
              <a:rPr lang="en-US" dirty="0" smtClean="0"/>
              <a:t> </a:t>
            </a:r>
            <a:r>
              <a:rPr lang="en-US" dirty="0" err="1" smtClean="0"/>
              <a:t>dve</a:t>
            </a:r>
            <a:r>
              <a:rPr lang="en-US" dirty="0" smtClean="0"/>
              <a:t> </a:t>
            </a:r>
            <a:r>
              <a:rPr lang="en-US" dirty="0" err="1" smtClean="0"/>
              <a:t>pr</a:t>
            </a:r>
            <a:r>
              <a:rPr lang="x-none" dirty="0" smtClean="0"/>
              <a:t>ozorske</a:t>
            </a:r>
            <a:r>
              <a:rPr lang="x-none" baseline="0" dirty="0" smtClean="0"/>
              <a:t> funkcije (Hemingov i Blekmanov prozor). Strmine prenosnih funkcija filtara su približne (Hemingov prozor daje malo strmiji prelaz). Filter napravljen pomoću Blekmanovog prozora ima veće slabljenje u nepropusnom </a:t>
            </a:r>
            <a:r>
              <a:rPr lang="x-none" baseline="0" smtClean="0"/>
              <a:t>opsegu.</a:t>
            </a:r>
            <a:endParaRPr lang="sr-Latn-CS" baseline="0" dirty="0" smtClean="0"/>
          </a:p>
          <a:p>
            <a:endParaRPr lang="sr-Latn-CS" baseline="0" dirty="0" smtClean="0"/>
          </a:p>
          <a:p>
            <a:r>
              <a:rPr lang="sr-Latn-CS" baseline="0" dirty="0" smtClean="0"/>
              <a:t>Generalno, strmina prelaska iz nepropusnog u propusni opseg vrlo malo zavisi od usvojene prozorske funkcije, već je pretežno definisana brojem tačaka u filtru.</a:t>
            </a:r>
          </a:p>
          <a:p>
            <a:endParaRPr lang="sr-Latn-CS" baseline="0" dirty="0" smtClean="0"/>
          </a:p>
          <a:p>
            <a:r>
              <a:rPr lang="sr-Latn-CS" baseline="0" dirty="0" smtClean="0"/>
              <a:t>Sdruge strane, slabljenje u nepropusnom opsegu prvenstveno zavisi od usvojene prozorske funkcije.</a:t>
            </a:r>
            <a:r>
              <a:rPr lang="x-none" baseline="0" smtClean="0"/>
              <a:t> </a:t>
            </a:r>
            <a:r>
              <a:rPr lang="sr-Latn-CS" baseline="0" dirty="0" smtClean="0"/>
              <a:t>Postoji veliki broj prozorskih funkcija dobro poznatih i dokumentovanih karakteristika. Prozorske funkcije su dobile imena uglavnom po autorima koji su ih predložili i uveli u teoriju digitalne obrade signala</a:t>
            </a:r>
            <a:r>
              <a:rPr lang="x-none" baseline="0" smtClean="0"/>
              <a:t>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Strmina prelaska sa propusnog u nepropusni opseg zavisi od dužime jezgra (broja</a:t>
            </a:r>
            <a:r>
              <a:rPr lang="sr-Latn-CS" baseline="0" dirty="0" smtClean="0"/>
              <a:t> tačaka u jezgru). Na primer, za M=201, pojačanje filtra će pasti sa 0,99 na 0,01 kada se učestanost ulaznog signala promeni za </a:t>
            </a:r>
            <a:r>
              <a:rPr lang="en-US" baseline="0" dirty="0" err="1" smtClean="0"/>
              <a:t>oko</a:t>
            </a:r>
            <a:r>
              <a:rPr lang="en-US" baseline="0" dirty="0" smtClean="0"/>
              <a:t> </a:t>
            </a:r>
            <a:r>
              <a:rPr lang="sr-Latn-CS" baseline="0" dirty="0" smtClean="0"/>
              <a:t>2% (4/201)  učestanosti odabiranja oko granične učestanosti (f</a:t>
            </a:r>
            <a:r>
              <a:rPr lang="sr-Latn-CS" baseline="-25000" dirty="0" smtClean="0"/>
              <a:t>c</a:t>
            </a:r>
            <a:r>
              <a:rPr lang="sr-Latn-CS" baseline="0" dirty="0" smtClean="0"/>
              <a:t>-0,01 do f</a:t>
            </a:r>
            <a:r>
              <a:rPr lang="sr-Latn-CS" baseline="-25000" dirty="0" smtClean="0"/>
              <a:t>c</a:t>
            </a:r>
            <a:r>
              <a:rPr lang="sr-Latn-CS" baseline="0" dirty="0" smtClean="0"/>
              <a:t>+0,01).  Sve učestanosti su, kao i na većini slajdova, </a:t>
            </a:r>
            <a:r>
              <a:rPr lang="en-US" baseline="0" dirty="0" smtClean="0"/>
              <a:t>i</a:t>
            </a:r>
            <a:r>
              <a:rPr lang="x-none" baseline="0" dirty="0" smtClean="0"/>
              <a:t>zražene </a:t>
            </a:r>
            <a:r>
              <a:rPr lang="sr-Latn-CS" baseline="0" dirty="0" smtClean="0"/>
              <a:t>relativno, kao odnos učestanosti i učestanosti odabiranja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Tehnika kojom je moguće od niskopropusnog filtra kome znamo koeficijente</a:t>
            </a:r>
            <a:r>
              <a:rPr lang="sr-Latn-CS" baseline="0" dirty="0" smtClean="0"/>
              <a:t> jezgra, dobiti visokopropusni, sa istom graničnom učestanošću. Koeficijentima jezgra treba promeniti znak, a centralnom koeficijentu u jezgru dodati +1. </a:t>
            </a:r>
          </a:p>
          <a:p>
            <a:endParaRPr lang="sr-Latn-CS" baseline="0" dirty="0" smtClean="0"/>
          </a:p>
          <a:p>
            <a:r>
              <a:rPr lang="sr-Latn-CS" baseline="0" dirty="0" smtClean="0"/>
              <a:t>Zašto je to tako objašnjeno je na sledećem slajdu.</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99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Filter propusnik visokih učestanosti dobijen spektralnom</a:t>
            </a:r>
            <a:r>
              <a:rPr lang="sr-Latn-CS" baseline="0" dirty="0" smtClean="0"/>
              <a:t> inverzijom se ustvari dobija kao paralelna veza filtra propusnika svih učestanosti i originalnog filtra propusnika niskih učestanosti </a:t>
            </a:r>
            <a:r>
              <a:rPr lang="en-US" baseline="0" dirty="0" smtClean="0"/>
              <a:t>(</a:t>
            </a:r>
            <a:r>
              <a:rPr lang="sr-Latn-CS" baseline="0" dirty="0" smtClean="0"/>
              <a:t>čiji je impulsni odziv </a:t>
            </a:r>
            <a:r>
              <a:rPr lang="sr-Latn-CS" b="1" baseline="0" dirty="0" smtClean="0"/>
              <a:t>h</a:t>
            </a:r>
            <a:r>
              <a:rPr lang="en-US" b="1" baseline="0" dirty="0" smtClean="0"/>
              <a:t>[n]</a:t>
            </a:r>
            <a:r>
              <a:rPr lang="en-US" baseline="0" dirty="0" smtClean="0"/>
              <a:t>)</a:t>
            </a:r>
            <a:r>
              <a:rPr lang="sr-Latn-CS" baseline="0" dirty="0" smtClean="0"/>
              <a:t> </a:t>
            </a:r>
            <a:r>
              <a:rPr lang="en-US" baseline="0" dirty="0" err="1" smtClean="0"/>
              <a:t>kao</a:t>
            </a:r>
            <a:r>
              <a:rPr lang="en-US" baseline="0" dirty="0" smtClean="0"/>
              <a:t> </a:t>
            </a:r>
            <a:r>
              <a:rPr lang="en-US" baseline="0" dirty="0" err="1" smtClean="0"/>
              <a:t>na</a:t>
            </a:r>
            <a:r>
              <a:rPr lang="en-US" baseline="0" dirty="0" smtClean="0"/>
              <a:t> </a:t>
            </a:r>
            <a:r>
              <a:rPr lang="en-US" baseline="0" dirty="0" err="1" smtClean="0"/>
              <a:t>slici</a:t>
            </a:r>
            <a:r>
              <a:rPr lang="en-US" baseline="0" dirty="0" smtClean="0"/>
              <a:t>. </a:t>
            </a:r>
            <a:r>
              <a:rPr lang="sr-Latn-CS" baseline="0" dirty="0" smtClean="0"/>
              <a:t>Frekvencijske karakteristike ovakvih filtara se oduzimaju. Od karakteristike filtra označenog sa </a:t>
            </a:r>
            <a:r>
              <a:rPr lang="sr-Latn-CS" i="1" baseline="0" dirty="0" smtClean="0"/>
              <a:t>All-pass</a:t>
            </a:r>
            <a:r>
              <a:rPr lang="sr-Latn-CS" baseline="0" dirty="0" smtClean="0"/>
              <a:t> se oduzima karakteristika originalnog filtra, označena sa </a:t>
            </a:r>
            <a:r>
              <a:rPr lang="sr-Latn-CS" i="1" baseline="0" dirty="0" smtClean="0"/>
              <a:t>Low-pass</a:t>
            </a:r>
            <a:r>
              <a:rPr lang="sr-Latn-CS" baseline="0" dirty="0" smtClean="0"/>
              <a:t>, pa tako dobijena frekvencijska karakteristika predstavlja karakteristiku filtra propusnika visokih učestanosti (pojačanje na niskim učestanostima je 1-1=0, dok je pojačanje na učestanostima višim od granične 1-0=1). </a:t>
            </a:r>
            <a:endParaRPr lang="en-US" baseline="0" dirty="0" smtClean="0"/>
          </a:p>
          <a:p>
            <a:endParaRPr lang="en-US" baseline="0" dirty="0" smtClean="0"/>
          </a:p>
          <a:p>
            <a:r>
              <a:rPr lang="en-US" baseline="0" dirty="0" err="1" smtClean="0"/>
              <a:t>Filtar</a:t>
            </a:r>
            <a:r>
              <a:rPr lang="en-US" baseline="0" dirty="0" smtClean="0"/>
              <a:t> </a:t>
            </a:r>
            <a:r>
              <a:rPr lang="en-US" baseline="0" dirty="0" err="1" smtClean="0"/>
              <a:t>propusnik</a:t>
            </a:r>
            <a:r>
              <a:rPr lang="en-US" baseline="0" dirty="0" smtClean="0"/>
              <a:t> </a:t>
            </a:r>
            <a:r>
              <a:rPr lang="en-US" baseline="0" dirty="0" err="1" smtClean="0"/>
              <a:t>svih</a:t>
            </a:r>
            <a:r>
              <a:rPr lang="en-US" baseline="0" dirty="0" smtClean="0"/>
              <a:t> u</a:t>
            </a:r>
            <a:r>
              <a:rPr lang="sr-Latn-CS" baseline="0" dirty="0" smtClean="0"/>
              <a:t>č</a:t>
            </a:r>
            <a:r>
              <a:rPr lang="en-US" baseline="0" dirty="0" err="1" smtClean="0"/>
              <a:t>estanosti</a:t>
            </a:r>
            <a:r>
              <a:rPr lang="en-US" baseline="0" dirty="0" smtClean="0"/>
              <a:t> </a:t>
            </a:r>
            <a:r>
              <a:rPr lang="sr-Latn-CS" baseline="0" dirty="0" smtClean="0"/>
              <a:t>ima ptpuno ravnu amplitudsku karakteristiku (pojačanje 1) u celom opsegu. Kako ovakav filter uopšte ne utiče na amplitudu signala, njegov impulsni odziv je ponovo impuls </a:t>
            </a:r>
            <a:r>
              <a:rPr lang="sr-Latn-CS" b="1" baseline="0" dirty="0" smtClean="0">
                <a:sym typeface="Symbol"/>
              </a:rPr>
              <a:t></a:t>
            </a:r>
            <a:r>
              <a:rPr lang="en-US" b="1" baseline="0" dirty="0" smtClean="0"/>
              <a:t>[n]</a:t>
            </a:r>
            <a:r>
              <a:rPr lang="sr-Latn-CS" baseline="0" dirty="0" smtClean="0"/>
              <a:t> (kad se na ulaz takvog filtra dovede </a:t>
            </a:r>
            <a:r>
              <a:rPr lang="sr-Latn-CS" b="0" baseline="0" dirty="0" smtClean="0">
                <a:sym typeface="Symbol"/>
              </a:rPr>
              <a:t></a:t>
            </a:r>
            <a:r>
              <a:rPr lang="en-US" b="0" baseline="0" dirty="0" smtClean="0"/>
              <a:t>[n]</a:t>
            </a:r>
            <a:r>
              <a:rPr lang="sr-Latn-CS" b="0" baseline="0" dirty="0" smtClean="0"/>
              <a:t> na izlazu se dobija ponovo to isto pa je </a:t>
            </a:r>
            <a:r>
              <a:rPr lang="sr-Latn-CS" b="0" baseline="0" dirty="0" smtClean="0">
                <a:sym typeface="Symbol"/>
              </a:rPr>
              <a:t></a:t>
            </a:r>
            <a:r>
              <a:rPr lang="en-US" b="0" baseline="0" dirty="0" smtClean="0"/>
              <a:t>[n]</a:t>
            </a:r>
            <a:r>
              <a:rPr lang="sr-Latn-CS" b="0" baseline="0" dirty="0" smtClean="0"/>
              <a:t> impulsni odziv ovakvog filtra</a:t>
            </a:r>
            <a:r>
              <a:rPr lang="sr-Latn-CS" baseline="0" dirty="0" smtClean="0"/>
              <a:t>).</a:t>
            </a:r>
          </a:p>
          <a:p>
            <a:endParaRPr lang="sr-Latn-CS" baseline="0" dirty="0" smtClean="0"/>
          </a:p>
          <a:p>
            <a:r>
              <a:rPr lang="sr-Latn-CS" baseline="0" dirty="0" smtClean="0"/>
              <a:t>Jezgro filtra posle spektralne reverzije se dobija promenom znaka tačaka originalnog filtra što je posledica oduzimanja, i dodavanjem jedinice centralnoj vrednosti, što je posledica oblika impulsnog odziva </a:t>
            </a:r>
            <a:r>
              <a:rPr lang="sr-Latn-CS" i="1" baseline="0" dirty="0" smtClean="0"/>
              <a:t>All-pass</a:t>
            </a:r>
            <a:r>
              <a:rPr lang="sr-Latn-CS" baseline="0" dirty="0" smtClean="0"/>
              <a:t> filtra.</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sr-Latn-CS" dirty="0" smtClean="0"/>
              <a:t>Spektralna reverzija još jedan način da se promeni jezgro poznatog filtra propusnika niskih</a:t>
            </a:r>
            <a:r>
              <a:rPr lang="sr-Latn-CS" baseline="0" dirty="0" smtClean="0"/>
              <a:t> učestanosti da bi se dobio filter propusnik visokih učestanosti. Granična učestanost kaja je u originalnom filtru bila oko 0,15 sada postaje oko 0,35 (0,5-0,15).</a:t>
            </a:r>
          </a:p>
          <a:p>
            <a:endParaRPr lang="sr-Latn-CS" baseline="0" dirty="0" smtClean="0"/>
          </a:p>
          <a:p>
            <a:r>
              <a:rPr lang="sr-Latn-CS" baseline="0" dirty="0" smtClean="0"/>
              <a:t>Promena znaka svake druge tačke jezgra odgovara množenju jezgra sinusoidom amplitude 1 i učestanosti 0,5, što uslovljava pomeranje udesno frekvencijskog odziva za 0,5. Ove osobine su objašnjene u poglavlju 10 Vodiča. </a:t>
            </a:r>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endParaRPr lang="sr-Latn-CS" baseline="0" dirty="0" smtClean="0"/>
          </a:p>
          <a:p>
            <a:r>
              <a:rPr lang="sr-Latn-CS" baseline="0" dirty="0" smtClean="0"/>
              <a:t> što izaziva pomeranje udesno spektralne karakterisike za 0,5. Ova pojava objašnjena je u poglavlju 10 Vodiča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Filter propusnik opsega učestanosti može se </a:t>
            </a:r>
            <a:r>
              <a:rPr lang="sr-Latn-CS" baseline="0" dirty="0" smtClean="0"/>
              <a:t>dobiti kao redna veza filtra propusnika niskih učestanosti </a:t>
            </a:r>
            <a:r>
              <a:rPr lang="en-US" baseline="0" dirty="0" smtClean="0"/>
              <a:t>(</a:t>
            </a:r>
            <a:r>
              <a:rPr lang="sr-Latn-CS" baseline="0" dirty="0" smtClean="0"/>
              <a:t>čiji je impulsni odziv </a:t>
            </a:r>
            <a:r>
              <a:rPr lang="sr-Latn-CS" b="1" baseline="0" dirty="0" smtClean="0"/>
              <a:t>h</a:t>
            </a:r>
            <a:r>
              <a:rPr lang="sr-Latn-CS" b="1" baseline="-25000" dirty="0" smtClean="0"/>
              <a:t>1</a:t>
            </a:r>
            <a:r>
              <a:rPr lang="en-US" b="1" baseline="0" dirty="0" smtClean="0"/>
              <a:t>[n]</a:t>
            </a:r>
            <a:r>
              <a:rPr lang="en-US" baseline="0" dirty="0" smtClean="0"/>
              <a:t>)</a:t>
            </a:r>
            <a:r>
              <a:rPr lang="sr-Latn-CS" baseline="0" dirty="0" smtClean="0"/>
              <a:t> i filtra propusnika visokih učestanosti </a:t>
            </a:r>
            <a:r>
              <a:rPr lang="en-US" baseline="0" dirty="0" smtClean="0"/>
              <a:t>(</a:t>
            </a:r>
            <a:r>
              <a:rPr lang="sr-Latn-CS" baseline="0" dirty="0" smtClean="0"/>
              <a:t>čiji je impulsni odziv </a:t>
            </a:r>
            <a:r>
              <a:rPr lang="sr-Latn-CS" b="1" baseline="0" dirty="0" smtClean="0"/>
              <a:t>h</a:t>
            </a:r>
            <a:r>
              <a:rPr lang="sr-Latn-CS" b="1" baseline="-25000" dirty="0" smtClean="0"/>
              <a:t>2</a:t>
            </a:r>
            <a:r>
              <a:rPr lang="en-US" b="1" baseline="0" dirty="0" smtClean="0"/>
              <a:t>[n]</a:t>
            </a:r>
            <a:r>
              <a:rPr lang="en-US" baseline="0" dirty="0" smtClean="0"/>
              <a:t>)</a:t>
            </a:r>
            <a:r>
              <a:rPr lang="sr-Latn-CS" baseline="0" dirty="0" smtClean="0"/>
              <a:t> </a:t>
            </a:r>
            <a:r>
              <a:rPr lang="en-US" baseline="0" dirty="0" err="1" smtClean="0"/>
              <a:t>kao</a:t>
            </a:r>
            <a:r>
              <a:rPr lang="en-US" baseline="0" dirty="0" smtClean="0"/>
              <a:t> </a:t>
            </a:r>
            <a:r>
              <a:rPr lang="en-US" baseline="0" dirty="0" err="1" smtClean="0"/>
              <a:t>na</a:t>
            </a:r>
            <a:r>
              <a:rPr lang="en-US" baseline="0" dirty="0" smtClean="0"/>
              <a:t> </a:t>
            </a:r>
            <a:r>
              <a:rPr lang="en-US" baseline="0" dirty="0" err="1" smtClean="0"/>
              <a:t>slici</a:t>
            </a:r>
            <a:r>
              <a:rPr lang="en-US" baseline="0" dirty="0" smtClean="0"/>
              <a:t>. </a:t>
            </a:r>
            <a:r>
              <a:rPr lang="sr-Latn-CS" baseline="0" dirty="0" smtClean="0"/>
              <a:t>Frekvencijske karakteristike ovakvih filtara se množe. Karakteristika filtra označenog sa </a:t>
            </a:r>
            <a:r>
              <a:rPr lang="sr-Latn-CS" i="1" baseline="0" dirty="0" smtClean="0"/>
              <a:t>Low-pass</a:t>
            </a:r>
            <a:r>
              <a:rPr lang="sr-Latn-CS" baseline="0" dirty="0" smtClean="0"/>
              <a:t> se množi karakteristikom filtra, označenog sa </a:t>
            </a:r>
            <a:r>
              <a:rPr lang="sr-Latn-CS" i="1" baseline="0" dirty="0" smtClean="0"/>
              <a:t>High-pass</a:t>
            </a:r>
            <a:r>
              <a:rPr lang="sr-Latn-CS" baseline="0" dirty="0" smtClean="0"/>
              <a:t>, pa tako dobijena frekvencijska karakteristika predstavlja karakteristiku filtra propusnika opsega učestanosti (pojačanje na niskim učestanostima je 1</a:t>
            </a:r>
            <a:r>
              <a:rPr lang="sr-Latn-CS" baseline="0" dirty="0" smtClean="0">
                <a:sym typeface="Symbol"/>
              </a:rPr>
              <a:t>0</a:t>
            </a:r>
            <a:r>
              <a:rPr lang="sr-Latn-CS" baseline="0" dirty="0" smtClean="0"/>
              <a:t>=0, na učestanostima između graničnih, pojačanje je 1</a:t>
            </a:r>
            <a:r>
              <a:rPr lang="sr-Latn-CS" baseline="0" dirty="0" smtClean="0">
                <a:sym typeface="Symbol"/>
              </a:rPr>
              <a:t>1</a:t>
            </a:r>
            <a:r>
              <a:rPr lang="sr-Latn-CS" baseline="0" dirty="0" smtClean="0"/>
              <a:t>=1, dok je na učestanostima višim od granične učestanosti LP filtra to pojačanje ponovo 0</a:t>
            </a:r>
            <a:r>
              <a:rPr lang="sr-Latn-CS" baseline="0" dirty="0" smtClean="0">
                <a:sym typeface="Symbol"/>
              </a:rPr>
              <a:t>1</a:t>
            </a:r>
            <a:r>
              <a:rPr lang="sr-Latn-CS" baseline="0" dirty="0" smtClean="0"/>
              <a:t>=0). </a:t>
            </a:r>
            <a:endParaRPr lang="en-US" baseline="0" dirty="0" smtClean="0"/>
          </a:p>
          <a:p>
            <a:endParaRPr lang="en-US" baseline="0" dirty="0" smtClean="0"/>
          </a:p>
          <a:p>
            <a:r>
              <a:rPr lang="sr-Latn-CS" baseline="0" dirty="0" smtClean="0"/>
              <a:t>Jezgro jedinstvenog filtra, koji zamenjuje ova dva redno povezana filtra se dobija  kao konvolucija jezgara LP i HP filtra (</a:t>
            </a:r>
            <a:r>
              <a:rPr lang="sr-Latn-CS" b="1" baseline="0" dirty="0" smtClean="0"/>
              <a:t>h</a:t>
            </a:r>
            <a:r>
              <a:rPr lang="sr-Latn-CS" b="1" baseline="-25000" dirty="0" smtClean="0"/>
              <a:t>1</a:t>
            </a:r>
            <a:r>
              <a:rPr lang="en-US" b="1" baseline="0" dirty="0" smtClean="0"/>
              <a:t>[n]</a:t>
            </a:r>
            <a:r>
              <a:rPr lang="x-none" b="1" baseline="0" dirty="0" smtClean="0"/>
              <a:t>*</a:t>
            </a:r>
            <a:r>
              <a:rPr lang="sr-Latn-CS" b="1" baseline="0" dirty="0" smtClean="0"/>
              <a:t>h</a:t>
            </a:r>
            <a:r>
              <a:rPr lang="sr-Latn-CS" b="1" baseline="-25000" dirty="0" smtClean="0"/>
              <a:t>2</a:t>
            </a:r>
            <a:r>
              <a:rPr lang="en-US" b="1" baseline="0" dirty="0" smtClean="0"/>
              <a:t>[n]</a:t>
            </a:r>
            <a:r>
              <a:rPr lang="en-US" baseline="0" dirty="0" smtClean="0"/>
              <a:t>)</a:t>
            </a:r>
            <a:r>
              <a:rPr lang="x-none" baseline="0" dirty="0" smtClean="0"/>
              <a:t>.</a:t>
            </a:r>
            <a:r>
              <a:rPr lang="sr-Latn-CS" baseline="0" dirty="0" smtClean="0"/>
              <a:t> Da se podsetimo, množenje u frekvencijskom domenu odgovara konvoluciji u vremenskom.</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Filter nepropusnik opsega učestanosti može se </a:t>
            </a:r>
            <a:r>
              <a:rPr lang="sr-Latn-CS" baseline="0" dirty="0" smtClean="0"/>
              <a:t>dobiti kao paralelna veza filtra propusnika niskih učestanosti </a:t>
            </a:r>
            <a:r>
              <a:rPr lang="en-US" baseline="0" dirty="0" smtClean="0"/>
              <a:t>(</a:t>
            </a:r>
            <a:r>
              <a:rPr lang="sr-Latn-CS" baseline="0" dirty="0" smtClean="0"/>
              <a:t>čiji je impulsni odziv </a:t>
            </a:r>
            <a:r>
              <a:rPr lang="sr-Latn-CS" b="1" baseline="0" dirty="0" smtClean="0"/>
              <a:t>h</a:t>
            </a:r>
            <a:r>
              <a:rPr lang="sr-Latn-CS" b="1" baseline="-25000" dirty="0" smtClean="0"/>
              <a:t>1</a:t>
            </a:r>
            <a:r>
              <a:rPr lang="en-US" b="1" baseline="0" dirty="0" smtClean="0"/>
              <a:t>[n]</a:t>
            </a:r>
            <a:r>
              <a:rPr lang="en-US" baseline="0" dirty="0" smtClean="0"/>
              <a:t>)</a:t>
            </a:r>
            <a:r>
              <a:rPr lang="sr-Latn-CS" baseline="0" dirty="0" smtClean="0"/>
              <a:t> i filtra propusnika visokih učestanosti </a:t>
            </a:r>
            <a:r>
              <a:rPr lang="en-US" baseline="0" dirty="0" smtClean="0"/>
              <a:t>(</a:t>
            </a:r>
            <a:r>
              <a:rPr lang="sr-Latn-CS" baseline="0" dirty="0" smtClean="0"/>
              <a:t>čiji je impulsni odziv </a:t>
            </a:r>
            <a:r>
              <a:rPr lang="sr-Latn-CS" b="1" baseline="0" dirty="0" smtClean="0"/>
              <a:t>h</a:t>
            </a:r>
            <a:r>
              <a:rPr lang="sr-Latn-CS" b="1" baseline="-25000" dirty="0" smtClean="0"/>
              <a:t>2</a:t>
            </a:r>
            <a:r>
              <a:rPr lang="en-US" b="1" baseline="0" dirty="0" smtClean="0"/>
              <a:t>[n]</a:t>
            </a:r>
            <a:r>
              <a:rPr lang="en-US" baseline="0" dirty="0" smtClean="0"/>
              <a:t>)</a:t>
            </a:r>
            <a:r>
              <a:rPr lang="sr-Latn-CS" baseline="0" dirty="0" smtClean="0"/>
              <a:t> </a:t>
            </a:r>
            <a:r>
              <a:rPr lang="en-US" baseline="0" dirty="0" err="1" smtClean="0"/>
              <a:t>kao</a:t>
            </a:r>
            <a:r>
              <a:rPr lang="en-US" baseline="0" dirty="0" smtClean="0"/>
              <a:t> </a:t>
            </a:r>
            <a:r>
              <a:rPr lang="en-US" baseline="0" dirty="0" err="1" smtClean="0"/>
              <a:t>na</a:t>
            </a:r>
            <a:r>
              <a:rPr lang="en-US" baseline="0" dirty="0" smtClean="0"/>
              <a:t> </a:t>
            </a:r>
            <a:r>
              <a:rPr lang="en-US" baseline="0" dirty="0" err="1" smtClean="0"/>
              <a:t>slici</a:t>
            </a:r>
            <a:r>
              <a:rPr lang="en-US" baseline="0" dirty="0" smtClean="0"/>
              <a:t>. </a:t>
            </a:r>
            <a:r>
              <a:rPr lang="sr-Latn-CS" baseline="0" dirty="0" smtClean="0"/>
              <a:t>Frekvencijske karakteristike ovakvih filtara se sabiraju. Karakteristika filtra označenog sa </a:t>
            </a:r>
            <a:r>
              <a:rPr lang="sr-Latn-CS" i="1" baseline="0" dirty="0" smtClean="0"/>
              <a:t>Low-pass</a:t>
            </a:r>
            <a:r>
              <a:rPr lang="sr-Latn-CS" baseline="0" dirty="0" smtClean="0"/>
              <a:t> se dodaje karakteristici filtra, označenog sa </a:t>
            </a:r>
            <a:r>
              <a:rPr lang="sr-Latn-CS" i="1" baseline="0" dirty="0" smtClean="0"/>
              <a:t>High-pass</a:t>
            </a:r>
            <a:r>
              <a:rPr lang="sr-Latn-CS" baseline="0" dirty="0" smtClean="0"/>
              <a:t>, pa tako dobijena frekvencijska karakteristika predstavlja karakteristiku filtra nepropusnika opsega učestanosti (pojačanje na niskim učestanostima je 1</a:t>
            </a:r>
            <a:r>
              <a:rPr lang="sr-Latn-CS" baseline="0" dirty="0" smtClean="0">
                <a:sym typeface="Symbol"/>
              </a:rPr>
              <a:t>+0</a:t>
            </a:r>
            <a:r>
              <a:rPr lang="sr-Latn-CS" baseline="0" dirty="0" smtClean="0"/>
              <a:t>=1, na učestanostima između graničnih, pojačanje je 0+0=0, dok je na učestanostima višim od granične učestanosti HP filtra to pojačanje ponovo 0</a:t>
            </a:r>
            <a:r>
              <a:rPr lang="sr-Latn-CS" baseline="0" dirty="0" smtClean="0">
                <a:sym typeface="Symbol"/>
              </a:rPr>
              <a:t>+1</a:t>
            </a:r>
            <a:r>
              <a:rPr lang="sr-Latn-CS" baseline="0" dirty="0" smtClean="0"/>
              <a:t>=1). </a:t>
            </a:r>
            <a:endParaRPr lang="en-US" baseline="0" dirty="0" smtClean="0"/>
          </a:p>
          <a:p>
            <a:endParaRPr lang="en-US" baseline="0" dirty="0" smtClean="0"/>
          </a:p>
          <a:p>
            <a:r>
              <a:rPr lang="sr-Latn-CS" baseline="0" dirty="0" smtClean="0"/>
              <a:t>Jezgro jedinstvenog filtra, koji zamenjuje ova dva paralelno povezana filtra se dobija  kao zbir jezgara LP i HP filtra (</a:t>
            </a:r>
            <a:r>
              <a:rPr lang="sr-Latn-CS" b="1" baseline="0" dirty="0" smtClean="0"/>
              <a:t>h</a:t>
            </a:r>
            <a:r>
              <a:rPr lang="sr-Latn-CS" b="1" baseline="-25000" dirty="0" smtClean="0"/>
              <a:t>1</a:t>
            </a:r>
            <a:r>
              <a:rPr lang="en-US" b="1" baseline="0" dirty="0" smtClean="0"/>
              <a:t>[n]</a:t>
            </a:r>
            <a:r>
              <a:rPr lang="x-none" b="1" baseline="0" dirty="0" smtClean="0"/>
              <a:t>+</a:t>
            </a:r>
            <a:r>
              <a:rPr lang="sr-Latn-CS" b="1" baseline="0" dirty="0" smtClean="0"/>
              <a:t>h</a:t>
            </a:r>
            <a:r>
              <a:rPr lang="sr-Latn-CS" b="1" baseline="-25000" dirty="0" smtClean="0"/>
              <a:t>2</a:t>
            </a:r>
            <a:r>
              <a:rPr lang="en-US" b="1" baseline="0" dirty="0" smtClean="0"/>
              <a:t>[n]</a:t>
            </a:r>
            <a:r>
              <a:rPr lang="en-US" baseline="0" dirty="0" smtClean="0"/>
              <a:t>)</a:t>
            </a:r>
            <a:r>
              <a:rPr lang="x-none" baseline="0" dirty="0" smtClean="0"/>
              <a:t>.</a:t>
            </a:r>
            <a:r>
              <a:rPr lang="sr-Latn-CS" baseline="0" dirty="0" smtClean="0"/>
              <a:t> Da se podsetimo, sabiranje u frekvencijskom domenu odgovara ponovo sabiranju u vremenskom.</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Poređenje</a:t>
            </a:r>
            <a:r>
              <a:rPr lang="x-none" baseline="0" dirty="0" smtClean="0"/>
              <a:t> frekvencijskih karakteristika šestopolnog analognog Čebiševljevog analognog filtra i Win-sinc digitalnog filtra u 129 tačaka. </a:t>
            </a:r>
            <a:r>
              <a:rPr lang="x-none" baseline="0" smtClean="0"/>
              <a:t>Iz pri</a:t>
            </a:r>
            <a:r>
              <a:rPr lang="en-US" baseline="0" dirty="0" smtClean="0"/>
              <a:t>k</a:t>
            </a:r>
            <a:r>
              <a:rPr lang="x-none" baseline="0" smtClean="0"/>
              <a:t>aza </a:t>
            </a:r>
            <a:r>
              <a:rPr lang="x-none" baseline="0" dirty="0" smtClean="0"/>
              <a:t>u linearnoj skali (gornji delovi slike) se vidi da digitalni filtar </a:t>
            </a:r>
            <a:r>
              <a:rPr lang="x-none" baseline="0" smtClean="0"/>
              <a:t>ima znatno</a:t>
            </a:r>
            <a:r>
              <a:rPr lang="en-US" baseline="0" dirty="0" smtClean="0"/>
              <a:t> </a:t>
            </a:r>
            <a:r>
              <a:rPr lang="x-none" baseline="0" smtClean="0"/>
              <a:t>manje </a:t>
            </a:r>
            <a:r>
              <a:rPr lang="x-none" baseline="0" dirty="0" smtClean="0"/>
              <a:t>talasanja u propusnom opsegu, a iz prikaza u logaritamskoj skali se vidi da je slabljenje digitalnog filtra u nepropusnom opsegu značajno veće, kao i strmina prelaska iz propusnog u nepropusni opseg.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104</a:t>
            </a:fld>
            <a:endParaRPr lang="en-US"/>
          </a:p>
        </p:txBody>
      </p:sp>
    </p:spTree>
    <p:extLst>
      <p:ext uri="{BB962C8B-B14F-4D97-AF65-F5344CB8AC3E}">
        <p14:creationId xmlns="" xmlns:p14="http://schemas.microsoft.com/office/powerpoint/2010/main" val="25497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Datoteka  </a:t>
            </a:r>
            <a:r>
              <a:rPr lang="sr-Latn-CS" sz="1200" b="1" dirty="0" smtClean="0">
                <a:solidFill>
                  <a:schemeClr val="tx1"/>
                </a:solidFill>
              </a:rPr>
              <a:t>F2802x_device.h</a:t>
            </a:r>
            <a:r>
              <a:rPr lang="sr-Latn-CS" sz="1200" baseline="0" dirty="0" smtClean="0">
                <a:solidFill>
                  <a:schemeClr val="tx1"/>
                </a:solidFill>
              </a:rPr>
              <a:t> koja s nalazi na </a:t>
            </a:r>
            <a:r>
              <a:rPr lang="en-US" sz="1200" b="1" dirty="0" smtClean="0">
                <a:solidFill>
                  <a:schemeClr val="tx1"/>
                </a:solidFill>
              </a:rPr>
              <a:t>c:\TI\ControlSUITE\device_suport</a:t>
            </a:r>
            <a:r>
              <a:rPr lang="sr-Latn-CS" sz="1200" b="1" baseline="0" dirty="0" smtClean="0">
                <a:solidFill>
                  <a:schemeClr val="tx1"/>
                </a:solidFill>
              </a:rPr>
              <a:t> </a:t>
            </a:r>
            <a:r>
              <a:rPr lang="sr-Latn-CS" dirty="0" smtClean="0"/>
              <a:t>sadrži uljučivanje</a:t>
            </a:r>
            <a:r>
              <a:rPr lang="sr-Latn-CS" baseline="0" dirty="0" smtClean="0"/>
              <a:t> ($</a:t>
            </a:r>
            <a:r>
              <a:rPr lang="sr-Latn-CS" i="1" baseline="0" dirty="0" smtClean="0"/>
              <a:t>include</a:t>
            </a:r>
            <a:r>
              <a:rPr lang="sr-Latn-CS" baseline="0" dirty="0" smtClean="0"/>
              <a:t>) pojedinačnih datoteka sa definicijama registara za svaku od periferija ponaosob. Naime, svaka od periferija ima svoju .h dataoteku sa definicijama registara te periferije. Na primer, definicije registara AD konvertora su date u ADCTL0.h i ova se datoteka mora uključiti u izvorni kood programa ukoliko želimo da koristimo oznake registara AD konvertora. Da programer ne bi uključivao pojedinačno svaku od .h datoteka za periferije koriste, one su uključene u </a:t>
            </a:r>
            <a:r>
              <a:rPr lang="sr-Latn-CS" sz="1200" b="0" dirty="0" smtClean="0">
                <a:solidFill>
                  <a:schemeClr val="tx1"/>
                </a:solidFill>
              </a:rPr>
              <a:t>F2802x_device.h</a:t>
            </a:r>
            <a:r>
              <a:rPr lang="sr-Latn-CS" sz="1200" baseline="0" dirty="0" smtClean="0">
                <a:solidFill>
                  <a:schemeClr val="tx1"/>
                </a:solidFill>
              </a:rPr>
              <a:t> i dovoljno je samo nju uključiti u svoj izvorni kood. </a:t>
            </a:r>
            <a:r>
              <a:rPr lang="sr-Latn-CS" baseline="0" dirty="0" smtClean="0"/>
              <a:t> </a:t>
            </a:r>
            <a:endParaRPr lang="sr-Latn-CS" dirty="0" smtClean="0"/>
          </a:p>
          <a:p>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Izuzetno veliko slabljenje Win-sinc</a:t>
            </a:r>
            <a:r>
              <a:rPr lang="x-none" baseline="0" dirty="0" smtClean="0"/>
              <a:t> </a:t>
            </a:r>
            <a:r>
              <a:rPr lang="x-none" dirty="0" smtClean="0"/>
              <a:t>filtra u nepropusnom opsegu (preko 150 dB). Filter je dobijen kao redna veza dva identična Win-sinc filtra u 16001</a:t>
            </a:r>
            <a:r>
              <a:rPr lang="x-none" baseline="0" dirty="0" smtClean="0"/>
              <a:t> tačaka sa istom graničnom </a:t>
            </a:r>
            <a:r>
              <a:rPr lang="x-none" baseline="0" smtClean="0"/>
              <a:t>učestanošću 0,2</a:t>
            </a:r>
            <a:r>
              <a:rPr lang="sr-Latn-CS" baseline="0" dirty="0" smtClean="0"/>
              <a:t> koji su vezani na red</a:t>
            </a:r>
            <a:r>
              <a:rPr lang="x-none" baseline="0" smtClean="0"/>
              <a:t>.</a:t>
            </a:r>
            <a:endParaRPr lang="x-none" baseline="0" dirty="0" smtClean="0"/>
          </a:p>
          <a:p>
            <a:endParaRPr lang="x-none" baseline="0" dirty="0" smtClean="0"/>
          </a:p>
          <a:p>
            <a:r>
              <a:rPr lang="x-none" baseline="0" dirty="0" smtClean="0"/>
              <a:t>Da se podsetimo, redna veza dva filtra čini da se njihove funkcije prenosa (frekvencijske karakteristike) množe u frekvencijskom domenu što odgovara konvoluciji impulsnih odziva u vremenskom domenu. Kako je impulsni odziv filtra ujedno i njegovo jezgro, umesto redne veze, dva identična filtra (impulsnog odziva</a:t>
            </a:r>
            <a:r>
              <a:rPr lang="sr-Latn-CS" baseline="0" dirty="0" smtClean="0"/>
              <a:t> </a:t>
            </a:r>
            <a:r>
              <a:rPr lang="sr-Latn-CS" b="1" baseline="0" dirty="0" smtClean="0"/>
              <a:t>h</a:t>
            </a:r>
            <a:r>
              <a:rPr lang="en-US" b="1" baseline="0" dirty="0" smtClean="0"/>
              <a:t>[n]</a:t>
            </a:r>
            <a:r>
              <a:rPr lang="en-US" b="0" baseline="0" dirty="0" smtClean="0"/>
              <a:t>)</a:t>
            </a:r>
            <a:r>
              <a:rPr lang="x-none" baseline="0" dirty="0" smtClean="0"/>
              <a:t>, može se upotrebiti jedan čije je jezgro konvolucija originalnog jezgra sa samim sobom (</a:t>
            </a:r>
            <a:r>
              <a:rPr lang="sr-Latn-CS" b="1" baseline="0" dirty="0" smtClean="0"/>
              <a:t>h</a:t>
            </a:r>
            <a:r>
              <a:rPr lang="en-US" b="1" baseline="0" dirty="0" smtClean="0"/>
              <a:t>[n]</a:t>
            </a:r>
            <a:r>
              <a:rPr lang="x-none" b="1" baseline="0" dirty="0" smtClean="0"/>
              <a:t>*</a:t>
            </a:r>
            <a:r>
              <a:rPr lang="sr-Latn-CS" b="1" baseline="0" dirty="0" smtClean="0"/>
              <a:t>h</a:t>
            </a:r>
            <a:r>
              <a:rPr lang="en-US" b="1" baseline="0" dirty="0" smtClean="0"/>
              <a:t>[n]</a:t>
            </a:r>
            <a:r>
              <a:rPr lang="en-US" baseline="0" dirty="0" smtClean="0"/>
              <a:t>)</a:t>
            </a:r>
            <a:r>
              <a:rPr lang="x-none" baseline="0" dirty="0" smtClean="0"/>
              <a:t>.</a:t>
            </a:r>
          </a:p>
          <a:p>
            <a:endParaRPr lang="x-none" baseline="0" dirty="0" smtClean="0"/>
          </a:p>
          <a:p>
            <a:r>
              <a:rPr lang="x-none" baseline="0" dirty="0" smtClean="0"/>
              <a:t>Ako je jezgro filtra</a:t>
            </a:r>
            <a:r>
              <a:rPr lang="sr-Latn-CS" baseline="0" dirty="0" smtClean="0"/>
              <a:t> </a:t>
            </a:r>
            <a:r>
              <a:rPr lang="sr-Latn-CS" b="1" baseline="0" dirty="0" smtClean="0"/>
              <a:t>h</a:t>
            </a:r>
            <a:r>
              <a:rPr lang="en-US" b="1" baseline="0" dirty="0" smtClean="0"/>
              <a:t>[n]</a:t>
            </a:r>
            <a:r>
              <a:rPr lang="x-none" b="1" baseline="0" dirty="0" smtClean="0"/>
              <a:t> </a:t>
            </a:r>
            <a:r>
              <a:rPr lang="x-none" b="0" baseline="0" dirty="0" smtClean="0"/>
              <a:t>veličine 16001 tačka,veličina jezgra posle auto-konvolucije </a:t>
            </a:r>
            <a:r>
              <a:rPr lang="x-none" baseline="0" dirty="0" smtClean="0"/>
              <a:t>(</a:t>
            </a:r>
            <a:r>
              <a:rPr lang="sr-Latn-CS" b="1" baseline="0" dirty="0" smtClean="0"/>
              <a:t>h</a:t>
            </a:r>
            <a:r>
              <a:rPr lang="en-US" b="1" baseline="0" dirty="0" smtClean="0"/>
              <a:t>[n]</a:t>
            </a:r>
            <a:r>
              <a:rPr lang="x-none" b="1" baseline="0" dirty="0" smtClean="0"/>
              <a:t>*</a:t>
            </a:r>
            <a:r>
              <a:rPr lang="sr-Latn-CS" b="1" baseline="0" dirty="0" smtClean="0"/>
              <a:t>h</a:t>
            </a:r>
            <a:r>
              <a:rPr lang="en-US" b="1" baseline="0" dirty="0" smtClean="0"/>
              <a:t>[n]</a:t>
            </a:r>
            <a:r>
              <a:rPr lang="en-US" baseline="0" dirty="0" smtClean="0"/>
              <a:t>)</a:t>
            </a:r>
            <a:r>
              <a:rPr lang="x-none" baseline="0" dirty="0" smtClean="0"/>
              <a:t> </a:t>
            </a:r>
            <a:r>
              <a:rPr lang="x-none" b="0" baseline="0" dirty="0" smtClean="0"/>
              <a:t>je 32001 tačka.</a:t>
            </a:r>
          </a:p>
          <a:p>
            <a:endParaRPr lang="x-none" b="0" baseline="0" dirty="0" smtClean="0"/>
          </a:p>
          <a:p>
            <a:r>
              <a:rPr lang="x-none" b="0" baseline="0" dirty="0" smtClean="0"/>
              <a:t>Ovakvi Win-sinc filtri se koriste da bi se povećalo slabljenje u nepropusnom opsegu i nazivaju se filtrima sa dvostrukom konvolucijom.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105</a:t>
            </a:fld>
            <a:endParaRPr lang="en-US"/>
          </a:p>
        </p:txBody>
      </p:sp>
    </p:spTree>
    <p:extLst>
      <p:ext uri="{BB962C8B-B14F-4D97-AF65-F5344CB8AC3E}">
        <p14:creationId xmlns="" xmlns:p14="http://schemas.microsoft.com/office/powerpoint/2010/main" val="35226979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Ovo je karakteristika, tačnije deo karakteristike oko</a:t>
            </a:r>
            <a:r>
              <a:rPr lang="x-none" baseline="0" dirty="0" smtClean="0"/>
              <a:t> granične učestanosti,</a:t>
            </a:r>
            <a:r>
              <a:rPr lang="x-none" dirty="0" smtClean="0"/>
              <a:t> istog filtra u linearnoj skali da bi se istakla strmina prelaskaiz propusnog u nepropusni opseg kao i to da pojačanje</a:t>
            </a:r>
            <a:r>
              <a:rPr lang="x-none" baseline="0" dirty="0" smtClean="0"/>
              <a:t> u propusnom opsegu veoma malo varira. Obratiti pažnju na skalu po x-osi. Podaci su dati na slici.</a:t>
            </a:r>
            <a:r>
              <a:rPr lang="x-none" dirty="0" smtClean="0"/>
              <a:t> </a:t>
            </a:r>
          </a:p>
          <a:p>
            <a:endParaRPr lang="x-none" dirty="0" smtClean="0"/>
          </a:p>
          <a:p>
            <a:r>
              <a:rPr lang="x-none" smtClean="0"/>
              <a:t>Filter ovakvih</a:t>
            </a:r>
            <a:r>
              <a:rPr lang="x-none" baseline="0" smtClean="0"/>
              <a:t> karakteristika se ne može ni zamisliti u analognoj tehnici.</a:t>
            </a:r>
            <a:r>
              <a:rPr lang="x-none" smtClean="0"/>
              <a:t>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106</a:t>
            </a:fld>
            <a:endParaRPr lang="en-US"/>
          </a:p>
        </p:txBody>
      </p:sp>
    </p:spTree>
    <p:extLst>
      <p:ext uri="{BB962C8B-B14F-4D97-AF65-F5344CB8AC3E}">
        <p14:creationId xmlns="" xmlns:p14="http://schemas.microsoft.com/office/powerpoint/2010/main" val="367638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Svaki, ma kako složen, </a:t>
            </a:r>
            <a:r>
              <a:rPr lang="sr-Latn-CS" u="sng" dirty="0" smtClean="0"/>
              <a:t>PERIODIČNI</a:t>
            </a:r>
            <a:r>
              <a:rPr lang="sr-Latn-CS" dirty="0" smtClean="0"/>
              <a:t> signal periode </a:t>
            </a:r>
            <a:r>
              <a:rPr lang="sr-Latn-CS" b="1" i="1" dirty="0" smtClean="0"/>
              <a:t>T</a:t>
            </a:r>
            <a:r>
              <a:rPr lang="sr-Latn-CS" dirty="0" smtClean="0"/>
              <a:t>  se može predstaviti kao zbir signala sinusnog oblika učestanosti </a:t>
            </a:r>
            <a:r>
              <a:rPr lang="sr-Latn-CS" b="1" i="1" dirty="0" smtClean="0"/>
              <a:t>k</a:t>
            </a:r>
            <a:r>
              <a:rPr lang="sr-Latn-CS" b="1" i="1" dirty="0" smtClean="0">
                <a:sym typeface="Symbol"/>
              </a:rPr>
              <a:t></a:t>
            </a:r>
            <a:r>
              <a:rPr lang="sr-Latn-CS" b="0" i="0" dirty="0" smtClean="0">
                <a:sym typeface="Symbol"/>
              </a:rPr>
              <a:t>(</a:t>
            </a:r>
            <a:r>
              <a:rPr lang="sr-Latn-CS" dirty="0" smtClean="0"/>
              <a:t>1/</a:t>
            </a:r>
            <a:r>
              <a:rPr lang="sr-Latn-CS" b="1" i="1" dirty="0" smtClean="0"/>
              <a:t>T</a:t>
            </a:r>
            <a:r>
              <a:rPr lang="sr-Latn-CS" dirty="0" smtClean="0"/>
              <a:t> ), pri čemu je</a:t>
            </a:r>
            <a:r>
              <a:rPr lang="sr-Latn-CS" baseline="0" dirty="0" smtClean="0"/>
              <a:t> </a:t>
            </a:r>
            <a:r>
              <a:rPr lang="sr-Latn-CS" b="1" i="1" baseline="0" dirty="0" smtClean="0"/>
              <a:t>k</a:t>
            </a:r>
            <a:r>
              <a:rPr lang="sr-Latn-CS" baseline="0" dirty="0" smtClean="0"/>
              <a:t> = 0, 1, 2, 3, 4 ... Komponenta za </a:t>
            </a:r>
            <a:r>
              <a:rPr lang="sr-Latn-CS" b="1" i="1" baseline="0" dirty="0" smtClean="0"/>
              <a:t>k</a:t>
            </a:r>
            <a:r>
              <a:rPr lang="sr-Latn-CS" baseline="0" dirty="0" smtClean="0"/>
              <a:t>=0 je “</a:t>
            </a:r>
            <a:r>
              <a:rPr lang="sr-Latn-CS" i="1" baseline="0" dirty="0" smtClean="0"/>
              <a:t>jednosmerna komponenta</a:t>
            </a:r>
            <a:r>
              <a:rPr lang="sr-Latn-CS" baseline="0" dirty="0" smtClean="0"/>
              <a:t>” ili “</a:t>
            </a:r>
            <a:r>
              <a:rPr lang="sr-Latn-CS" i="1" baseline="0" dirty="0" smtClean="0"/>
              <a:t>nulti harmonik</a:t>
            </a:r>
            <a:r>
              <a:rPr lang="sr-Latn-CS" baseline="0" dirty="0" smtClean="0"/>
              <a:t>”. Učestanost komponente za </a:t>
            </a:r>
            <a:r>
              <a:rPr lang="sr-Latn-CS" b="1" i="1" baseline="0" dirty="0" smtClean="0"/>
              <a:t>k</a:t>
            </a:r>
            <a:r>
              <a:rPr lang="sr-Latn-CS" baseline="0" dirty="0" smtClean="0"/>
              <a:t>=1 se naziva osnovnom učestanošću, a ta komponenta se naziva “</a:t>
            </a:r>
            <a:r>
              <a:rPr lang="sr-Latn-CS" i="1" baseline="0" dirty="0" smtClean="0"/>
              <a:t>prvi harmonik</a:t>
            </a:r>
            <a:r>
              <a:rPr lang="sr-Latn-CS" baseline="0" dirty="0" smtClean="0"/>
              <a:t>” ili “</a:t>
            </a:r>
            <a:r>
              <a:rPr lang="sr-Latn-CS" i="1" baseline="0" dirty="0" smtClean="0"/>
              <a:t>osnovni harmonik</a:t>
            </a:r>
            <a:r>
              <a:rPr lang="sr-Latn-CS" baseline="0" dirty="0" smtClean="0"/>
              <a:t>”, dok se ostale komponente nazivaju harmonicima sa rednim bojem </a:t>
            </a:r>
            <a:r>
              <a:rPr lang="sr-Latn-CS" b="1" i="1" baseline="0" dirty="0" smtClean="0"/>
              <a:t>k</a:t>
            </a:r>
            <a:r>
              <a:rPr lang="sr-Latn-CS" baseline="0" dirty="0" smtClean="0"/>
              <a:t>. Dakle, komponenta za </a:t>
            </a:r>
            <a:r>
              <a:rPr lang="sr-Latn-CS" b="1" i="1" baseline="0" dirty="0" smtClean="0"/>
              <a:t>k</a:t>
            </a:r>
            <a:r>
              <a:rPr lang="sr-Latn-CS" baseline="0" dirty="0" smtClean="0"/>
              <a:t>=5 bi bila peti harmonik. U principu, osim za specijalne signale, </a:t>
            </a:r>
            <a:r>
              <a:rPr lang="sr-Latn-CS" b="1" i="1" baseline="0" dirty="0" smtClean="0"/>
              <a:t>k</a:t>
            </a:r>
            <a:r>
              <a:rPr lang="sr-Latn-CS" baseline="0" dirty="0" smtClean="0"/>
              <a:t> raste do beskonačnosti</a:t>
            </a:r>
          </a:p>
          <a:p>
            <a:endParaRPr lang="sr-Latn-CS" baseline="0" dirty="0" smtClean="0"/>
          </a:p>
          <a:p>
            <a:r>
              <a:rPr lang="sr-Latn-CS" baseline="0" dirty="0" smtClean="0"/>
              <a:t>Amplitude i faze svakog od harmonika čine “spektar” signala.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složenog periodičnog signala koji se može razložiti na 11</a:t>
            </a:r>
            <a:r>
              <a:rPr lang="sr-Latn-CS" baseline="0" dirty="0" smtClean="0"/>
              <a:t> sinusoida učestanosti 0, 100, 200...1000Hz čije su amplitude date na slajdu. Amplituda harmonika sa rednim brojem k je označena brojem k u indeksu.</a:t>
            </a:r>
          </a:p>
          <a:p>
            <a:endParaRPr lang="sr-Latn-CS" baseline="0" dirty="0" smtClean="0"/>
          </a:p>
          <a:p>
            <a:r>
              <a:rPr lang="sr-Latn-CS" baseline="0" dirty="0" smtClean="0"/>
              <a:t>Ko bi se sabrale sinusoide učestanosti 100 Hz amplitude 0,26 (recimo, volti) sa sinusoidom učestanosti 200 Hz amplitude 0,30V i sa sinosoidom učestanosti  400 Hz amplitude 0,26V ... i na kraju sa sinosoidom  učestanosti 1000 Hz amplitude 0,40V , dobio bi se upravo polazni signal.</a:t>
            </a:r>
          </a:p>
          <a:p>
            <a:endParaRPr lang="sr-Latn-CS" baseline="0" dirty="0" smtClean="0"/>
          </a:p>
          <a:p>
            <a:r>
              <a:rPr lang="sr-Latn-CS" baseline="0" dirty="0" smtClean="0"/>
              <a:t>Furijeova analiza pruža mogućnost da se iz poznavanja vremenskog oblika signala analitički izračunaju vrednosti amplituda pojedinih harmonika. Rezultat te analize bi bio amplitudni spektar gornjeg signala koji je ustvari niz 0V; 0,26V; 0,30V;  0V; 0,26V; 0,30V;  0V;  0V;  0V;  0V;  0,4V; 0V;  0V ...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347E7-2A39-499A-A8DE-F26BC19506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5CE41-9E22-4233-933A-56E3F18728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A8D47-2435-42B9-93FA-A5C38F4FBC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6AEDE-2F10-4853-A290-E3EF258146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AD6E60-E7A3-431B-A2E8-F7A144FDE9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39B42D-9F22-4450-8E80-F9790AC0D9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E24A65-DFC6-45B2-885D-EF714754BF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4AF4E9-D10C-41E2-8C56-F0880B2CD4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04AB75-05F0-4035-B8D4-16988144F4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99F78-27BC-4F3C-BD09-EFC5393AD8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 Mijalkovi</a:t>
            </a:r>
            <a:r>
              <a:rPr lang="sr-Latn-CS"/>
              <a:t>ć</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sr-Latn-CS"/>
              <a:t>Primena DSP</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0CA95-195D-45FA-A933-6866CAF2EA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r>
              <a:rPr lang="en-US"/>
              <a:t>M. Mijalkovi</a:t>
            </a:r>
            <a:r>
              <a:rPr lang="sr-Latn-CS"/>
              <a:t>ć</a:t>
            </a:r>
            <a:endParaRPr lang="en-US"/>
          </a:p>
        </p:txBody>
      </p:sp>
      <p:sp>
        <p:nvSpPr>
          <p:cNvPr id="86021"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sr-Latn-CS"/>
              <a:t>Primena DSP</a:t>
            </a:r>
            <a:endParaRPr lang="en-US"/>
          </a:p>
        </p:txBody>
      </p:sp>
      <p:sp>
        <p:nvSpPr>
          <p:cNvPr id="86022" name="Rectangle 6"/>
          <p:cNvSpPr>
            <a:spLocks noGrp="1" noChangeArrowheads="1"/>
          </p:cNvSpPr>
          <p:nvPr>
            <p:ph type="sldNum" sz="quarter" idx="4"/>
          </p:nvPr>
        </p:nvSpPr>
        <p:spPr bwMode="auto">
          <a:xfrm>
            <a:off x="65532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19BC5962-4FB2-4BE6-87BF-C83304F1A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fontAlgn="base">
        <a:spcBef>
          <a:spcPct val="0"/>
        </a:spcBef>
        <a:spcAft>
          <a:spcPct val="0"/>
        </a:spcAft>
        <a:defRPr sz="4000">
          <a:solidFill>
            <a:srgbClr val="333399"/>
          </a:solidFill>
          <a:latin typeface="Comic Sans MS" pitchFamily="66" charset="0"/>
        </a:defRPr>
      </a:lvl6pPr>
      <a:lvl7pPr marL="914400" algn="ctr" rtl="0" fontAlgn="base">
        <a:spcBef>
          <a:spcPct val="0"/>
        </a:spcBef>
        <a:spcAft>
          <a:spcPct val="0"/>
        </a:spcAft>
        <a:defRPr sz="4000">
          <a:solidFill>
            <a:srgbClr val="333399"/>
          </a:solidFill>
          <a:latin typeface="Comic Sans MS" pitchFamily="66" charset="0"/>
        </a:defRPr>
      </a:lvl7pPr>
      <a:lvl8pPr marL="1371600" algn="ctr" rtl="0" fontAlgn="base">
        <a:spcBef>
          <a:spcPct val="0"/>
        </a:spcBef>
        <a:spcAft>
          <a:spcPct val="0"/>
        </a:spcAft>
        <a:defRPr sz="4000">
          <a:solidFill>
            <a:srgbClr val="333399"/>
          </a:solidFill>
          <a:latin typeface="Comic Sans MS" pitchFamily="66" charset="0"/>
        </a:defRPr>
      </a:lvl8pPr>
      <a:lvl9pPr marL="1828800" algn="ctr" rtl="0" fontAlgn="base">
        <a:spcBef>
          <a:spcPct val="0"/>
        </a:spcBef>
        <a:spcAft>
          <a:spcPct val="0"/>
        </a:spcAft>
        <a:defRPr sz="4000">
          <a:solidFill>
            <a:srgbClr val="3333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fontAlgn="base">
        <a:spcBef>
          <a:spcPct val="20000"/>
        </a:spcBef>
        <a:spcAft>
          <a:spcPct val="0"/>
        </a:spcAft>
        <a:buChar char="»"/>
        <a:defRPr sz="2000" b="1">
          <a:solidFill>
            <a:srgbClr val="333399"/>
          </a:solidFill>
          <a:latin typeface="+mn-lt"/>
        </a:defRPr>
      </a:lvl6pPr>
      <a:lvl7pPr marL="2971800" indent="-228600" algn="l" rtl="0" fontAlgn="base">
        <a:spcBef>
          <a:spcPct val="20000"/>
        </a:spcBef>
        <a:spcAft>
          <a:spcPct val="0"/>
        </a:spcAft>
        <a:buChar char="»"/>
        <a:defRPr sz="2000" b="1">
          <a:solidFill>
            <a:srgbClr val="333399"/>
          </a:solidFill>
          <a:latin typeface="+mn-lt"/>
        </a:defRPr>
      </a:lvl7pPr>
      <a:lvl8pPr marL="3429000" indent="-228600" algn="l" rtl="0" fontAlgn="base">
        <a:spcBef>
          <a:spcPct val="20000"/>
        </a:spcBef>
        <a:spcAft>
          <a:spcPct val="0"/>
        </a:spcAft>
        <a:buChar char="»"/>
        <a:defRPr sz="2000" b="1">
          <a:solidFill>
            <a:srgbClr val="333399"/>
          </a:solidFill>
          <a:latin typeface="+mn-lt"/>
        </a:defRPr>
      </a:lvl8pPr>
      <a:lvl9pPr marL="3886200" indent="-228600" algn="l" rtl="0" fontAlgn="base">
        <a:spcBef>
          <a:spcPct val="20000"/>
        </a:spcBef>
        <a:spcAft>
          <a:spcPct val="0"/>
        </a:spcAft>
        <a:buChar char="»"/>
        <a:defRPr sz="2000" b="1">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1.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oleObject" Target="../embeddings/oleObject7.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5.bin"/><Relationship Id="rId1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2.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3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9.wmf"/></Relationships>
</file>

<file path=ppt/slides/_rels/slide5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6.wmf"/></Relationships>
</file>

<file path=ppt/slides/_rels/slide7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96.wmf"/></Relationships>
</file>

<file path=ppt/slides/_rels/slide75.xml.rels><?xml version="1.0" encoding="UTF-8" standalone="yes"?>
<Relationships xmlns="http://schemas.openxmlformats.org/package/2006/relationships"><Relationship Id="rId3" Type="http://schemas.openxmlformats.org/officeDocument/2006/relationships/hyperlink" Target="konvolucija_p1v2.exe"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4.wmf"/><Relationship Id="rId5" Type="http://schemas.openxmlformats.org/officeDocument/2006/relationships/image" Target="../media/image103.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85.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6.wmf"/></Relationships>
</file>

<file path=ppt/slides/_rels/slide87.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8.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1.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0.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57200" y="2438400"/>
            <a:ext cx="7772400" cy="1470025"/>
          </a:xfrm>
        </p:spPr>
        <p:txBody>
          <a:bodyPr/>
          <a:lstStyle/>
          <a:p>
            <a:pPr eaLnBrk="1" hangingPunct="1"/>
            <a:r>
              <a:rPr lang="en-US" sz="7200" b="1" dirty="0" smtClean="0"/>
              <a:t>	</a:t>
            </a:r>
            <a:r>
              <a:rPr lang="en-US" sz="7200" b="1" dirty="0" err="1" smtClean="0"/>
              <a:t>Primena</a:t>
            </a:r>
            <a:r>
              <a:rPr lang="en-US" sz="7200" b="1" dirty="0" smtClean="0"/>
              <a:t> DSP</a:t>
            </a:r>
          </a:p>
        </p:txBody>
      </p:sp>
      <p:sp>
        <p:nvSpPr>
          <p:cNvPr id="12291" name="Rectangle 3"/>
          <p:cNvSpPr>
            <a:spLocks noGrp="1" noChangeArrowheads="1"/>
          </p:cNvSpPr>
          <p:nvPr>
            <p:ph type="subTitle" idx="1"/>
          </p:nvPr>
        </p:nvSpPr>
        <p:spPr>
          <a:xfrm>
            <a:off x="5410200" y="4495800"/>
            <a:ext cx="3733800" cy="1752600"/>
          </a:xfrm>
        </p:spPr>
        <p:txBody>
          <a:bodyPr/>
          <a:lstStyle/>
          <a:p>
            <a:pPr eaLnBrk="1" hangingPunct="1"/>
            <a:r>
              <a:rPr lang="en-US" i="1" dirty="0" smtClean="0"/>
              <a:t>Milan </a:t>
            </a:r>
            <a:r>
              <a:rPr lang="en-US" i="1" dirty="0" err="1" smtClean="0"/>
              <a:t>Mijalkovi</a:t>
            </a:r>
            <a:r>
              <a:rPr lang="sr-Latn-CS" i="1" dirty="0" smtClean="0"/>
              <a:t>ć</a:t>
            </a:r>
          </a:p>
          <a:p>
            <a:pPr eaLnBrk="1" hangingPunct="1"/>
            <a:r>
              <a:rPr lang="sr-Latn-CS" sz="1800" i="1" dirty="0" smtClean="0"/>
              <a:t>milan.mijalkovic</a:t>
            </a:r>
            <a:r>
              <a:rPr lang="en-US" sz="1800" i="1" dirty="0" smtClean="0"/>
              <a:t>@</a:t>
            </a:r>
            <a:r>
              <a:rPr lang="en-US" sz="1800" i="1" dirty="0" err="1" smtClean="0"/>
              <a:t>viser.edu.rs</a:t>
            </a:r>
            <a:endParaRPr lang="sr-Latn-CS" sz="1800" i="1" dirty="0" smtClean="0"/>
          </a:p>
          <a:p>
            <a:pPr eaLnBrk="1" hangingPunct="1"/>
            <a:r>
              <a:rPr lang="sr-Latn-CS" sz="2400" dirty="0" smtClean="0"/>
              <a:t>2017/18.</a:t>
            </a:r>
            <a:endParaRPr lang="en-US" sz="2400" dirty="0" smtClean="0"/>
          </a:p>
        </p:txBody>
      </p:sp>
      <p:pic>
        <p:nvPicPr>
          <p:cNvPr id="4" name="Picture 3" descr="LogoSkoleJPG1024.jpg"/>
          <p:cNvPicPr>
            <a:picLocks noChangeAspect="1"/>
          </p:cNvPicPr>
          <p:nvPr/>
        </p:nvPicPr>
        <p:blipFill>
          <a:blip r:embed="rId2" cstate="print"/>
          <a:stretch>
            <a:fillRect/>
          </a:stretch>
        </p:blipFill>
        <p:spPr>
          <a:xfrm flipH="1">
            <a:off x="8077200" y="228600"/>
            <a:ext cx="852350" cy="838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0243" name="Footer Placeholder 4"/>
          <p:cNvSpPr>
            <a:spLocks noGrp="1"/>
          </p:cNvSpPr>
          <p:nvPr>
            <p:ph type="ftr" sz="quarter" idx="11"/>
          </p:nvPr>
        </p:nvSpPr>
        <p:spPr>
          <a:noFill/>
        </p:spPr>
        <p:txBody>
          <a:bodyPr/>
          <a:lstStyle/>
          <a:p>
            <a:r>
              <a:rPr lang="sr-Latn-CS" smtClean="0"/>
              <a:t>Primena DSP</a:t>
            </a:r>
            <a:endParaRPr lang="en-US" smtClean="0"/>
          </a:p>
        </p:txBody>
      </p:sp>
      <p:sp>
        <p:nvSpPr>
          <p:cNvPr id="10244" name="Slide Number Placeholder 5"/>
          <p:cNvSpPr>
            <a:spLocks noGrp="1"/>
          </p:cNvSpPr>
          <p:nvPr>
            <p:ph type="sldNum" sz="quarter" idx="12"/>
          </p:nvPr>
        </p:nvSpPr>
        <p:spPr>
          <a:noFill/>
        </p:spPr>
        <p:txBody>
          <a:bodyPr/>
          <a:lstStyle/>
          <a:p>
            <a:fld id="{2A1C6769-7F99-41F3-90E6-FAF876DC0104}" type="slidenum">
              <a:rPr lang="en-US" smtClean="0"/>
              <a:pPr/>
              <a:t>10</a:t>
            </a:fld>
            <a:endParaRPr lang="en-US" smtClean="0"/>
          </a:p>
        </p:txBody>
      </p:sp>
      <p:sp>
        <p:nvSpPr>
          <p:cNvPr id="10245" name="Rectangle 2"/>
          <p:cNvSpPr>
            <a:spLocks noGrp="1" noChangeArrowheads="1"/>
          </p:cNvSpPr>
          <p:nvPr>
            <p:ph type="title"/>
          </p:nvPr>
        </p:nvSpPr>
        <p:spPr>
          <a:xfrm>
            <a:off x="533400" y="0"/>
            <a:ext cx="7772400" cy="1143000"/>
          </a:xfrm>
        </p:spPr>
        <p:txBody>
          <a:bodyPr/>
          <a:lstStyle/>
          <a:p>
            <a:pPr eaLnBrk="1" hangingPunct="1"/>
            <a:r>
              <a:rPr lang="en-US" dirty="0" err="1" smtClean="0"/>
              <a:t>Registri</a:t>
            </a:r>
            <a:r>
              <a:rPr lang="en-US" dirty="0" smtClean="0"/>
              <a:t> u </a:t>
            </a:r>
            <a:r>
              <a:rPr lang="en-US" dirty="0" err="1" smtClean="0"/>
              <a:t>debageru</a:t>
            </a:r>
            <a:endParaRPr lang="en-US" dirty="0" smtClean="0"/>
          </a:p>
        </p:txBody>
      </p:sp>
      <p:pic>
        <p:nvPicPr>
          <p:cNvPr id="13" name="Picture 12" descr="4.jpg"/>
          <p:cNvPicPr>
            <a:picLocks noChangeAspect="1"/>
          </p:cNvPicPr>
          <p:nvPr/>
        </p:nvPicPr>
        <p:blipFill>
          <a:blip r:embed="rId2" cstate="print"/>
          <a:stretch>
            <a:fillRect/>
          </a:stretch>
        </p:blipFill>
        <p:spPr>
          <a:xfrm>
            <a:off x="1828800" y="914400"/>
            <a:ext cx="5558587" cy="5549861"/>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0899"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0900"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4C1C286B-6C80-4A1A-B44A-57E3912AE68A}" type="slidenum">
              <a:rPr lang="en-US" sz="1400">
                <a:latin typeface="Times New Roman" pitchFamily="18" charset="0"/>
              </a:rPr>
              <a:pPr algn="r"/>
              <a:t>100</a:t>
            </a:fld>
            <a:endParaRPr lang="en-US" sz="1400">
              <a:latin typeface="Times New Roman" pitchFamily="18" charset="0"/>
            </a:endParaRPr>
          </a:p>
        </p:txBody>
      </p:sp>
      <p:sp>
        <p:nvSpPr>
          <p:cNvPr id="80901" name="Rectangle 4"/>
          <p:cNvSpPr>
            <a:spLocks noGrp="1" noChangeArrowheads="1"/>
          </p:cNvSpPr>
          <p:nvPr>
            <p:ph type="title" idx="4294967295"/>
          </p:nvPr>
        </p:nvSpPr>
        <p:spPr>
          <a:xfrm>
            <a:off x="685800" y="0"/>
            <a:ext cx="7772400" cy="1143000"/>
          </a:xfrm>
          <a:noFill/>
        </p:spPr>
        <p:txBody>
          <a:bodyPr/>
          <a:lstStyle/>
          <a:p>
            <a:pPr eaLnBrk="1" hangingPunct="1"/>
            <a:r>
              <a:rPr lang="sr-Latn-CS" dirty="0" smtClean="0"/>
              <a:t>Spektralna inverzija </a:t>
            </a:r>
            <a:endParaRPr lang="en-US" dirty="0" smtClean="0"/>
          </a:p>
        </p:txBody>
      </p:sp>
      <p:pic>
        <p:nvPicPr>
          <p:cNvPr id="99330" name="Picture 2"/>
          <p:cNvPicPr>
            <a:picLocks noChangeAspect="1" noChangeArrowheads="1"/>
          </p:cNvPicPr>
          <p:nvPr/>
        </p:nvPicPr>
        <p:blipFill>
          <a:blip r:embed="rId3" cstate="print"/>
          <a:srcRect/>
          <a:stretch>
            <a:fillRect/>
          </a:stretch>
        </p:blipFill>
        <p:spPr bwMode="auto">
          <a:xfrm>
            <a:off x="222091" y="990600"/>
            <a:ext cx="8921909" cy="5333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1923"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192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C69941C-0318-4BF8-B051-67A3685C68A7}" type="slidenum">
              <a:rPr lang="en-US" sz="1400">
                <a:latin typeface="Times New Roman" pitchFamily="18" charset="0"/>
              </a:rPr>
              <a:pPr algn="r"/>
              <a:t>101</a:t>
            </a:fld>
            <a:endParaRPr lang="en-US" sz="1400">
              <a:latin typeface="Times New Roman" pitchFamily="18" charset="0"/>
            </a:endParaRPr>
          </a:p>
        </p:txBody>
      </p:sp>
      <p:sp>
        <p:nvSpPr>
          <p:cNvPr id="81925"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Spektralna reverzija </a:t>
            </a:r>
            <a:endParaRPr lang="en-US" smtClean="0"/>
          </a:p>
        </p:txBody>
      </p:sp>
      <p:sp>
        <p:nvSpPr>
          <p:cNvPr id="78854" name="Text Box 5"/>
          <p:cNvSpPr txBox="1">
            <a:spLocks noChangeArrowheads="1"/>
          </p:cNvSpPr>
          <p:nvPr/>
        </p:nvSpPr>
        <p:spPr bwMode="auto">
          <a:xfrm>
            <a:off x="6705600" y="990600"/>
            <a:ext cx="2438400" cy="1766888"/>
          </a:xfrm>
          <a:prstGeom prst="rect">
            <a:avLst/>
          </a:prstGeom>
          <a:noFill/>
          <a:ln w="9525">
            <a:noFill/>
            <a:miter lim="800000"/>
            <a:headEnd/>
            <a:tailEnd/>
          </a:ln>
        </p:spPr>
        <p:txBody>
          <a:bodyPr>
            <a:spAutoFit/>
          </a:bodyPr>
          <a:lstStyle/>
          <a:p>
            <a:r>
              <a:rPr lang="sr-Latn-CS" sz="2200">
                <a:solidFill>
                  <a:srgbClr val="000099"/>
                </a:solidFill>
                <a:latin typeface="Comic Sans MS" pitchFamily="66" charset="0"/>
              </a:rPr>
              <a:t>Promena znaka svakom drugom odmerku u kernelu počev od centralnog</a:t>
            </a:r>
            <a:endParaRPr lang="en-US">
              <a:solidFill>
                <a:srgbClr val="000099"/>
              </a:solidFill>
            </a:endParaRPr>
          </a:p>
        </p:txBody>
      </p:sp>
      <p:sp>
        <p:nvSpPr>
          <p:cNvPr id="78856" name="Text Box 5"/>
          <p:cNvSpPr txBox="1">
            <a:spLocks noChangeArrowheads="1"/>
          </p:cNvSpPr>
          <p:nvPr/>
        </p:nvSpPr>
        <p:spPr bwMode="auto">
          <a:xfrm>
            <a:off x="6705600" y="4114800"/>
            <a:ext cx="2743200" cy="1766888"/>
          </a:xfrm>
          <a:prstGeom prst="rect">
            <a:avLst/>
          </a:prstGeom>
          <a:noFill/>
          <a:ln w="9525">
            <a:noFill/>
            <a:miter lim="800000"/>
            <a:headEnd/>
            <a:tailEnd/>
          </a:ln>
        </p:spPr>
        <p:txBody>
          <a:bodyPr>
            <a:spAutoFit/>
          </a:bodyPr>
          <a:lstStyle/>
          <a:p>
            <a:r>
              <a:rPr lang="sr-Latn-CS" sz="2200">
                <a:solidFill>
                  <a:srgbClr val="CC3300"/>
                </a:solidFill>
                <a:latin typeface="Comic Sans MS" pitchFamily="66" charset="0"/>
              </a:rPr>
              <a:t>Frekv. odziv se “izvrće” po horizontali.</a:t>
            </a:r>
          </a:p>
          <a:p>
            <a:endParaRPr lang="sr-Latn-CS" sz="2200">
              <a:solidFill>
                <a:srgbClr val="CC3300"/>
              </a:solidFill>
              <a:latin typeface="Comic Sans MS" pitchFamily="66" charset="0"/>
            </a:endParaRPr>
          </a:p>
          <a:p>
            <a:r>
              <a:rPr lang="sr-Latn-CS" sz="2200">
                <a:solidFill>
                  <a:srgbClr val="CC3300"/>
                </a:solidFill>
                <a:latin typeface="Comic Sans MS" pitchFamily="66" charset="0"/>
              </a:rPr>
              <a:t>Od </a:t>
            </a:r>
            <a:r>
              <a:rPr lang="sr-Latn-CS" sz="2200" b="1">
                <a:solidFill>
                  <a:srgbClr val="CC3300"/>
                </a:solidFill>
                <a:latin typeface="Comic Sans MS" pitchFamily="66" charset="0"/>
              </a:rPr>
              <a:t>LP</a:t>
            </a:r>
            <a:r>
              <a:rPr lang="sr-Latn-CS" sz="2200">
                <a:solidFill>
                  <a:srgbClr val="CC3300"/>
                </a:solidFill>
                <a:latin typeface="Comic Sans MS" pitchFamily="66" charset="0"/>
              </a:rPr>
              <a:t> postaje </a:t>
            </a:r>
            <a:r>
              <a:rPr lang="sr-Latn-CS" sz="2200" b="1">
                <a:solidFill>
                  <a:srgbClr val="CC3300"/>
                </a:solidFill>
                <a:latin typeface="Comic Sans MS" pitchFamily="66" charset="0"/>
              </a:rPr>
              <a:t>HP</a:t>
            </a:r>
            <a:endParaRPr lang="en-US">
              <a:solidFill>
                <a:srgbClr val="CC3300"/>
              </a:solidFill>
            </a:endParaRPr>
          </a:p>
        </p:txBody>
      </p:sp>
      <p:pic>
        <p:nvPicPr>
          <p:cNvPr id="81928" name="Picture 10"/>
          <p:cNvPicPr>
            <a:picLocks noChangeAspect="1" noChangeArrowheads="1"/>
          </p:cNvPicPr>
          <p:nvPr/>
        </p:nvPicPr>
        <p:blipFill>
          <a:blip r:embed="rId3" cstate="print"/>
          <a:srcRect/>
          <a:stretch>
            <a:fillRect/>
          </a:stretch>
        </p:blipFill>
        <p:spPr bwMode="auto">
          <a:xfrm>
            <a:off x="0" y="1143000"/>
            <a:ext cx="6705600" cy="5175250"/>
          </a:xfrm>
          <a:prstGeom prst="rect">
            <a:avLst/>
          </a:prstGeom>
          <a:noFill/>
          <a:ln w="9525">
            <a:noFill/>
            <a:miter lim="800000"/>
            <a:headEnd/>
            <a:tailEnd/>
          </a:ln>
        </p:spPr>
      </p:pic>
      <p:sp>
        <p:nvSpPr>
          <p:cNvPr id="78857" name="Rectangle 9"/>
          <p:cNvSpPr>
            <a:spLocks noChangeArrowheads="1"/>
          </p:cNvSpPr>
          <p:nvPr/>
        </p:nvSpPr>
        <p:spPr bwMode="auto">
          <a:xfrm>
            <a:off x="4610100" y="4857750"/>
            <a:ext cx="766763" cy="609600"/>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6"/>
                                        </p:tgtEl>
                                        <p:attrNameLst>
                                          <p:attrName>style.visibility</p:attrName>
                                        </p:attrNameLst>
                                      </p:cBhvr>
                                      <p:to>
                                        <p:strVal val="visible"/>
                                      </p:to>
                                    </p:set>
                                  </p:childTnLst>
                                </p:cTn>
                              </p:par>
                              <p:par>
                                <p:cTn id="11" presetID="5" presetClass="entr" presetSubtype="10" fill="hold" grpId="0" nodeType="withEffect">
                                  <p:stCondLst>
                                    <p:cond delay="0"/>
                                  </p:stCondLst>
                                  <p:childTnLst>
                                    <p:set>
                                      <p:cBhvr>
                                        <p:cTn id="12" dur="1" fill="hold">
                                          <p:stCondLst>
                                            <p:cond delay="0"/>
                                          </p:stCondLst>
                                        </p:cTn>
                                        <p:tgtEl>
                                          <p:spTgt spid="78857"/>
                                        </p:tgtEl>
                                        <p:attrNameLst>
                                          <p:attrName>style.visibility</p:attrName>
                                        </p:attrNameLst>
                                      </p:cBhvr>
                                      <p:to>
                                        <p:strVal val="visible"/>
                                      </p:to>
                                    </p:set>
                                    <p:animEffect transition="in" filter="checkerboard(across)">
                                      <p:cBhvr>
                                        <p:cTn id="13"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56" grpId="0"/>
      <p:bldP spid="7885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0899"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0900"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4C1C286B-6C80-4A1A-B44A-57E3912AE68A}" type="slidenum">
              <a:rPr lang="en-US" sz="1400">
                <a:latin typeface="Times New Roman" pitchFamily="18" charset="0"/>
              </a:rPr>
              <a:pPr algn="r"/>
              <a:t>102</a:t>
            </a:fld>
            <a:endParaRPr lang="en-US" sz="1400">
              <a:latin typeface="Times New Roman" pitchFamily="18" charset="0"/>
            </a:endParaRPr>
          </a:p>
        </p:txBody>
      </p:sp>
      <p:sp>
        <p:nvSpPr>
          <p:cNvPr id="80901" name="Rectangle 4"/>
          <p:cNvSpPr>
            <a:spLocks noGrp="1" noChangeArrowheads="1"/>
          </p:cNvSpPr>
          <p:nvPr>
            <p:ph type="title" idx="4294967295"/>
          </p:nvPr>
        </p:nvSpPr>
        <p:spPr>
          <a:xfrm>
            <a:off x="685800" y="0"/>
            <a:ext cx="7772400" cy="1143000"/>
          </a:xfrm>
          <a:noFill/>
        </p:spPr>
        <p:txBody>
          <a:bodyPr/>
          <a:lstStyle/>
          <a:p>
            <a:pPr eaLnBrk="1" hangingPunct="1"/>
            <a:r>
              <a:rPr lang="sr-Latn-CS" dirty="0" smtClean="0"/>
              <a:t>Filter propusnik opsega </a:t>
            </a:r>
            <a:endParaRPr lang="en-US" dirty="0" smtClean="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19200"/>
            <a:ext cx="9199170" cy="424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95527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0899"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0900"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4C1C286B-6C80-4A1A-B44A-57E3912AE68A}" type="slidenum">
              <a:rPr lang="en-US" sz="1400">
                <a:latin typeface="Times New Roman" pitchFamily="18" charset="0"/>
              </a:rPr>
              <a:pPr algn="r"/>
              <a:t>103</a:t>
            </a:fld>
            <a:endParaRPr lang="en-US" sz="1400">
              <a:latin typeface="Times New Roman" pitchFamily="18" charset="0"/>
            </a:endParaRPr>
          </a:p>
        </p:txBody>
      </p:sp>
      <p:sp>
        <p:nvSpPr>
          <p:cNvPr id="80901" name="Rectangle 4"/>
          <p:cNvSpPr>
            <a:spLocks noGrp="1" noChangeArrowheads="1"/>
          </p:cNvSpPr>
          <p:nvPr>
            <p:ph type="title" idx="4294967295"/>
          </p:nvPr>
        </p:nvSpPr>
        <p:spPr>
          <a:xfrm>
            <a:off x="685800" y="0"/>
            <a:ext cx="7772400" cy="1143000"/>
          </a:xfrm>
          <a:noFill/>
        </p:spPr>
        <p:txBody>
          <a:bodyPr/>
          <a:lstStyle/>
          <a:p>
            <a:pPr eaLnBrk="1" hangingPunct="1"/>
            <a:r>
              <a:rPr lang="sr-Latn-CS" dirty="0" smtClean="0"/>
              <a:t>Filter nepropusnik opsega </a:t>
            </a:r>
            <a:endParaRPr lang="en-US" dirty="0" smtClean="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83304"/>
            <a:ext cx="9144000" cy="5517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13850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2947"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2948"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19C2F903-7956-4EF5-A552-6E48DEBE01BD}" type="slidenum">
              <a:rPr lang="en-US" sz="1400">
                <a:latin typeface="Times New Roman" pitchFamily="18" charset="0"/>
              </a:rPr>
              <a:pPr algn="r"/>
              <a:t>104</a:t>
            </a:fld>
            <a:endParaRPr lang="en-US" sz="1400">
              <a:latin typeface="Times New Roman" pitchFamily="18" charset="0"/>
            </a:endParaRPr>
          </a:p>
        </p:txBody>
      </p:sp>
      <p:sp>
        <p:nvSpPr>
          <p:cNvPr id="82949"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Poređenje digitalnih i analognih </a:t>
            </a:r>
            <a:endParaRPr lang="en-US" smtClean="0"/>
          </a:p>
        </p:txBody>
      </p:sp>
      <p:pic>
        <p:nvPicPr>
          <p:cNvPr id="82950" name="Picture 7"/>
          <p:cNvPicPr>
            <a:picLocks noChangeAspect="1" noChangeArrowheads="1"/>
          </p:cNvPicPr>
          <p:nvPr/>
        </p:nvPicPr>
        <p:blipFill>
          <a:blip r:embed="rId3" cstate="print"/>
          <a:srcRect/>
          <a:stretch>
            <a:fillRect/>
          </a:stretch>
        </p:blipFill>
        <p:spPr bwMode="auto">
          <a:xfrm>
            <a:off x="1371600" y="990600"/>
            <a:ext cx="6443663" cy="542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3971"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3972"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92C578ED-932D-472A-8970-3E0063499195}" type="slidenum">
              <a:rPr lang="en-US" sz="1400">
                <a:latin typeface="Times New Roman" pitchFamily="18" charset="0"/>
              </a:rPr>
              <a:pPr algn="r"/>
              <a:t>105</a:t>
            </a:fld>
            <a:endParaRPr lang="en-US" sz="1400">
              <a:latin typeface="Times New Roman" pitchFamily="18" charset="0"/>
            </a:endParaRPr>
          </a:p>
        </p:txBody>
      </p:sp>
      <p:sp>
        <p:nvSpPr>
          <p:cNvPr id="83973"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Poređenje digitalnih i analognih </a:t>
            </a:r>
            <a:endParaRPr lang="en-US" smtClean="0"/>
          </a:p>
        </p:txBody>
      </p:sp>
      <p:pic>
        <p:nvPicPr>
          <p:cNvPr id="83974" name="Picture 7"/>
          <p:cNvPicPr>
            <a:picLocks noChangeAspect="1" noChangeArrowheads="1"/>
          </p:cNvPicPr>
          <p:nvPr/>
        </p:nvPicPr>
        <p:blipFill>
          <a:blip r:embed="rId3" cstate="print"/>
          <a:srcRect/>
          <a:stretch>
            <a:fillRect/>
          </a:stretch>
        </p:blipFill>
        <p:spPr bwMode="auto">
          <a:xfrm>
            <a:off x="1676400" y="914400"/>
            <a:ext cx="5822950" cy="4405313"/>
          </a:xfrm>
          <a:prstGeom prst="rect">
            <a:avLst/>
          </a:prstGeom>
          <a:noFill/>
          <a:ln w="9525">
            <a:noFill/>
            <a:miter lim="800000"/>
            <a:headEnd/>
            <a:tailEnd/>
          </a:ln>
        </p:spPr>
      </p:pic>
      <p:sp>
        <p:nvSpPr>
          <p:cNvPr id="83975" name="Text Box 5"/>
          <p:cNvSpPr txBox="1">
            <a:spLocks noChangeArrowheads="1"/>
          </p:cNvSpPr>
          <p:nvPr/>
        </p:nvSpPr>
        <p:spPr bwMode="auto">
          <a:xfrm>
            <a:off x="838200" y="5410200"/>
            <a:ext cx="7243763" cy="701675"/>
          </a:xfrm>
          <a:prstGeom prst="rect">
            <a:avLst/>
          </a:prstGeom>
          <a:noFill/>
          <a:ln w="9525">
            <a:noFill/>
            <a:miter lim="800000"/>
            <a:headEnd/>
            <a:tailEnd/>
          </a:ln>
        </p:spPr>
        <p:txBody>
          <a:bodyPr wrap="none">
            <a:spAutoFit/>
          </a:bodyPr>
          <a:lstStyle/>
          <a:p>
            <a:r>
              <a:rPr lang="sr-Latn-CS" sz="2000">
                <a:solidFill>
                  <a:srgbClr val="000099"/>
                </a:solidFill>
                <a:latin typeface="Comic Sans MS" pitchFamily="66" charset="0"/>
              </a:rPr>
              <a:t>Win-sinc filtar u </a:t>
            </a:r>
            <a:r>
              <a:rPr lang="en-US" sz="2000">
                <a:solidFill>
                  <a:srgbClr val="000099"/>
                </a:solidFill>
                <a:latin typeface="Comic Sans MS" pitchFamily="66" charset="0"/>
              </a:rPr>
              <a:t>3200</a:t>
            </a:r>
            <a:r>
              <a:rPr lang="sr-Latn-CS" sz="2000">
                <a:solidFill>
                  <a:srgbClr val="000099"/>
                </a:solidFill>
                <a:latin typeface="Comic Sans MS" pitchFamily="66" charset="0"/>
              </a:rPr>
              <a:t>1 tačaka</a:t>
            </a:r>
            <a:r>
              <a:rPr lang="en-US" sz="2000">
                <a:solidFill>
                  <a:srgbClr val="000099"/>
                </a:solidFill>
                <a:latin typeface="Comic Sans MS" pitchFamily="66" charset="0"/>
              </a:rPr>
              <a:t> sa dvostrukom konvolucijom.</a:t>
            </a:r>
          </a:p>
          <a:p>
            <a:r>
              <a:rPr lang="en-US" sz="2000">
                <a:solidFill>
                  <a:srgbClr val="000099"/>
                </a:solidFill>
                <a:latin typeface="Comic Sans MS" pitchFamily="66" charset="0"/>
              </a:rPr>
              <a:t>Realno slabljenje preko 150dB!</a:t>
            </a:r>
            <a:endParaRPr lang="sr-Latn-CS" sz="2000">
              <a:solidFill>
                <a:srgbClr val="000099"/>
              </a:solidFill>
              <a:latin typeface="Comic Sans MS" pitchFamily="66" charset="0"/>
            </a:endParaRPr>
          </a:p>
        </p:txBody>
      </p:sp>
      <p:sp>
        <p:nvSpPr>
          <p:cNvPr id="72713" name="Rectangle 9"/>
          <p:cNvSpPr>
            <a:spLocks noChangeArrowheads="1"/>
          </p:cNvSpPr>
          <p:nvPr/>
        </p:nvSpPr>
        <p:spPr bwMode="auto">
          <a:xfrm>
            <a:off x="2708275" y="1371600"/>
            <a:ext cx="4073525" cy="381000"/>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
        <p:nvSpPr>
          <p:cNvPr id="72714" name="Rectangle 10"/>
          <p:cNvSpPr>
            <a:spLocks noChangeArrowheads="1"/>
          </p:cNvSpPr>
          <p:nvPr/>
        </p:nvSpPr>
        <p:spPr bwMode="auto">
          <a:xfrm>
            <a:off x="1981200" y="3733800"/>
            <a:ext cx="457200" cy="533400"/>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checkerboard(across)">
                                      <p:cBhvr>
                                        <p:cTn id="7" dur="500"/>
                                        <p:tgtEl>
                                          <p:spTgt spid="727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2714"/>
                                        </p:tgtEl>
                                        <p:attrNameLst>
                                          <p:attrName>style.visibility</p:attrName>
                                        </p:attrNameLst>
                                      </p:cBhvr>
                                      <p:to>
                                        <p:strVal val="visible"/>
                                      </p:to>
                                    </p:set>
                                    <p:animEffect transition="in" filter="checkerboard(across)">
                                      <p:cBhvr>
                                        <p:cTn id="10"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animBg="1"/>
      <p:bldP spid="727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4995"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4996"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3BF9A980-FF50-4A2A-B1F7-326F57F7D051}" type="slidenum">
              <a:rPr lang="en-US" sz="1400">
                <a:latin typeface="Times New Roman" pitchFamily="18" charset="0"/>
              </a:rPr>
              <a:pPr algn="r"/>
              <a:t>106</a:t>
            </a:fld>
            <a:endParaRPr lang="en-US" sz="1400">
              <a:latin typeface="Times New Roman" pitchFamily="18" charset="0"/>
            </a:endParaRPr>
          </a:p>
        </p:txBody>
      </p:sp>
      <p:sp>
        <p:nvSpPr>
          <p:cNvPr id="84997"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Poređenje digitalnih i analognih </a:t>
            </a:r>
            <a:endParaRPr lang="en-US" smtClean="0"/>
          </a:p>
        </p:txBody>
      </p:sp>
      <p:sp>
        <p:nvSpPr>
          <p:cNvPr id="84998" name="Text Box 5"/>
          <p:cNvSpPr txBox="1">
            <a:spLocks noChangeArrowheads="1"/>
          </p:cNvSpPr>
          <p:nvPr/>
        </p:nvSpPr>
        <p:spPr bwMode="auto">
          <a:xfrm>
            <a:off x="457200" y="5638800"/>
            <a:ext cx="7315200" cy="396875"/>
          </a:xfrm>
          <a:prstGeom prst="rect">
            <a:avLst/>
          </a:prstGeom>
          <a:noFill/>
          <a:ln w="9525">
            <a:noFill/>
            <a:miter lim="800000"/>
            <a:headEnd/>
            <a:tailEnd/>
          </a:ln>
        </p:spPr>
        <p:txBody>
          <a:bodyPr>
            <a:spAutoFit/>
          </a:bodyPr>
          <a:lstStyle/>
          <a:p>
            <a:r>
              <a:rPr lang="sr-Latn-CS" sz="2000">
                <a:solidFill>
                  <a:srgbClr val="000099"/>
                </a:solidFill>
                <a:latin typeface="Comic Sans MS" pitchFamily="66" charset="0"/>
              </a:rPr>
              <a:t>Win-sinc filtar u </a:t>
            </a:r>
            <a:r>
              <a:rPr lang="en-US" sz="2000">
                <a:solidFill>
                  <a:srgbClr val="000099"/>
                </a:solidFill>
                <a:latin typeface="Comic Sans MS" pitchFamily="66" charset="0"/>
              </a:rPr>
              <a:t>3200</a:t>
            </a:r>
            <a:r>
              <a:rPr lang="sr-Latn-CS" sz="2000">
                <a:solidFill>
                  <a:srgbClr val="000099"/>
                </a:solidFill>
                <a:latin typeface="Comic Sans MS" pitchFamily="66" charset="0"/>
              </a:rPr>
              <a:t>1 tačaka</a:t>
            </a:r>
            <a:r>
              <a:rPr lang="en-US" sz="2000">
                <a:solidFill>
                  <a:srgbClr val="000099"/>
                </a:solidFill>
                <a:latin typeface="Comic Sans MS" pitchFamily="66" charset="0"/>
              </a:rPr>
              <a:t>.</a:t>
            </a:r>
            <a:r>
              <a:rPr lang="sr-Latn-CS" sz="2000">
                <a:solidFill>
                  <a:srgbClr val="000099"/>
                </a:solidFill>
              </a:rPr>
              <a:t> </a:t>
            </a:r>
            <a:r>
              <a:rPr lang="sr-Latn-CS" sz="2000">
                <a:solidFill>
                  <a:srgbClr val="000099"/>
                </a:solidFill>
                <a:latin typeface="Comic Sans MS" pitchFamily="66" charset="0"/>
              </a:rPr>
              <a:t>32-bitna aritmetika (float)</a:t>
            </a:r>
          </a:p>
        </p:txBody>
      </p:sp>
      <p:pic>
        <p:nvPicPr>
          <p:cNvPr id="84999" name="Picture 10"/>
          <p:cNvPicPr>
            <a:picLocks noChangeAspect="1" noChangeArrowheads="1"/>
          </p:cNvPicPr>
          <p:nvPr/>
        </p:nvPicPr>
        <p:blipFill>
          <a:blip r:embed="rId3" cstate="print"/>
          <a:srcRect/>
          <a:stretch>
            <a:fillRect/>
          </a:stretch>
        </p:blipFill>
        <p:spPr bwMode="auto">
          <a:xfrm>
            <a:off x="533400" y="1065212"/>
            <a:ext cx="5943600" cy="4421188"/>
          </a:xfrm>
          <a:prstGeom prst="rect">
            <a:avLst/>
          </a:prstGeom>
          <a:noFill/>
          <a:ln w="9525">
            <a:noFill/>
            <a:miter lim="800000"/>
            <a:headEnd/>
            <a:tailEnd/>
          </a:ln>
        </p:spPr>
      </p:pic>
      <p:sp>
        <p:nvSpPr>
          <p:cNvPr id="73736" name="Rectangle 8"/>
          <p:cNvSpPr>
            <a:spLocks noChangeArrowheads="1"/>
          </p:cNvSpPr>
          <p:nvPr/>
        </p:nvSpPr>
        <p:spPr bwMode="auto">
          <a:xfrm>
            <a:off x="1524000" y="1447800"/>
            <a:ext cx="2667000" cy="398463"/>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
        <p:nvSpPr>
          <p:cNvPr id="73739" name="Rectangle 11"/>
          <p:cNvSpPr>
            <a:spLocks noChangeArrowheads="1"/>
          </p:cNvSpPr>
          <p:nvPr/>
        </p:nvSpPr>
        <p:spPr bwMode="auto">
          <a:xfrm>
            <a:off x="866775" y="4953000"/>
            <a:ext cx="685800" cy="304800"/>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
        <p:nvSpPr>
          <p:cNvPr id="73740" name="Rectangle 12"/>
          <p:cNvSpPr>
            <a:spLocks noChangeArrowheads="1"/>
          </p:cNvSpPr>
          <p:nvPr/>
        </p:nvSpPr>
        <p:spPr bwMode="auto">
          <a:xfrm>
            <a:off x="5791200" y="4953000"/>
            <a:ext cx="685800" cy="304800"/>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
        <p:nvSpPr>
          <p:cNvPr id="73741" name="Text Box 5"/>
          <p:cNvSpPr txBox="1">
            <a:spLocks noChangeArrowheads="1"/>
          </p:cNvSpPr>
          <p:nvPr/>
        </p:nvSpPr>
        <p:spPr bwMode="auto">
          <a:xfrm>
            <a:off x="6553200" y="1066801"/>
            <a:ext cx="2743200" cy="3170099"/>
          </a:xfrm>
          <a:prstGeom prst="rect">
            <a:avLst/>
          </a:prstGeom>
          <a:noFill/>
          <a:ln w="9525">
            <a:noFill/>
            <a:miter lim="800000"/>
            <a:headEnd/>
            <a:tailEnd/>
          </a:ln>
        </p:spPr>
        <p:txBody>
          <a:bodyPr wrap="square">
            <a:spAutoFit/>
          </a:bodyPr>
          <a:lstStyle/>
          <a:p>
            <a:r>
              <a:rPr lang="sr-Latn-CS" sz="2000" dirty="0" smtClean="0">
                <a:solidFill>
                  <a:srgbClr val="000099"/>
                </a:solidFill>
                <a:latin typeface="Comic Sans MS" pitchFamily="66" charset="0"/>
              </a:rPr>
              <a:t>Za </a:t>
            </a:r>
            <a:r>
              <a:rPr lang="sr-Latn-CS" sz="2000" i="1" dirty="0" smtClean="0">
                <a:solidFill>
                  <a:srgbClr val="000099"/>
                </a:solidFill>
              </a:rPr>
              <a:t>f</a:t>
            </a:r>
            <a:r>
              <a:rPr lang="sr-Latn-CS" sz="2000" i="1" baseline="-25000" dirty="0" smtClean="0">
                <a:solidFill>
                  <a:srgbClr val="000099"/>
                </a:solidFill>
              </a:rPr>
              <a:t>s</a:t>
            </a:r>
            <a:r>
              <a:rPr lang="sr-Latn-CS" sz="2000" baseline="-25000" dirty="0" smtClean="0">
                <a:solidFill>
                  <a:srgbClr val="000099"/>
                </a:solidFill>
              </a:rPr>
              <a:t> </a:t>
            </a:r>
            <a:r>
              <a:rPr lang="sr-Latn-CS" sz="2000" dirty="0" smtClean="0">
                <a:solidFill>
                  <a:srgbClr val="000099"/>
                </a:solidFill>
              </a:rPr>
              <a:t>= 5kH</a:t>
            </a:r>
            <a:r>
              <a:rPr lang="en-US" sz="2000" dirty="0" smtClean="0">
                <a:solidFill>
                  <a:srgbClr val="000099"/>
                </a:solidFill>
              </a:rPr>
              <a:t>z</a:t>
            </a:r>
            <a:r>
              <a:rPr lang="sr-Latn-CS" sz="2000" dirty="0" smtClean="0">
                <a:solidFill>
                  <a:srgbClr val="000099"/>
                </a:solidFill>
              </a:rPr>
              <a:t>:</a:t>
            </a:r>
            <a:endParaRPr lang="en-US" sz="2000" dirty="0" smtClean="0">
              <a:solidFill>
                <a:srgbClr val="000099"/>
              </a:solidFill>
            </a:endParaRPr>
          </a:p>
          <a:p>
            <a:r>
              <a:rPr lang="en-US" sz="2000" b="1" dirty="0" smtClean="0">
                <a:solidFill>
                  <a:srgbClr val="000099"/>
                </a:solidFill>
                <a:latin typeface="Comic Sans MS" pitchFamily="66" charset="0"/>
              </a:rPr>
              <a:t>0-</a:t>
            </a:r>
            <a:r>
              <a:rPr lang="sr-Latn-CS" sz="2000" b="1" dirty="0" smtClean="0">
                <a:solidFill>
                  <a:srgbClr val="000099"/>
                </a:solidFill>
                <a:latin typeface="Comic Sans MS" pitchFamily="66" charset="0"/>
              </a:rPr>
              <a:t>999,6</a:t>
            </a:r>
            <a:r>
              <a:rPr lang="en-US" sz="2000" b="1" dirty="0" smtClean="0">
                <a:solidFill>
                  <a:srgbClr val="000099"/>
                </a:solidFill>
                <a:latin typeface="Comic Sans MS" pitchFamily="66" charset="0"/>
              </a:rPr>
              <a:t> </a:t>
            </a:r>
            <a:r>
              <a:rPr lang="en-US" sz="2000" b="1" dirty="0">
                <a:solidFill>
                  <a:srgbClr val="000099"/>
                </a:solidFill>
                <a:latin typeface="Comic Sans MS" pitchFamily="66" charset="0"/>
              </a:rPr>
              <a:t>Hz</a:t>
            </a:r>
            <a:r>
              <a:rPr lang="sr-Latn-CS" sz="2000" b="1" dirty="0">
                <a:solidFill>
                  <a:srgbClr val="000099"/>
                </a:solidFill>
                <a:latin typeface="Comic Sans MS" pitchFamily="66" charset="0"/>
              </a:rPr>
              <a:t>,</a:t>
            </a:r>
            <a:r>
              <a:rPr lang="en-US" sz="2000" dirty="0">
                <a:solidFill>
                  <a:srgbClr val="000099"/>
                </a:solidFill>
                <a:latin typeface="Comic Sans MS" pitchFamily="66" charset="0"/>
              </a:rPr>
              <a:t> </a:t>
            </a:r>
            <a:r>
              <a:rPr lang="en-US" sz="2000" dirty="0" err="1">
                <a:solidFill>
                  <a:srgbClr val="000099"/>
                </a:solidFill>
                <a:latin typeface="Comic Sans MS" pitchFamily="66" charset="0"/>
              </a:rPr>
              <a:t>varijacija</a:t>
            </a:r>
            <a:r>
              <a:rPr lang="en-US" sz="2000" dirty="0">
                <a:solidFill>
                  <a:srgbClr val="000099"/>
                </a:solidFill>
                <a:latin typeface="Comic Sans MS" pitchFamily="66" charset="0"/>
              </a:rPr>
              <a:t> </a:t>
            </a:r>
            <a:r>
              <a:rPr lang="en-US" sz="2000" dirty="0" err="1">
                <a:solidFill>
                  <a:srgbClr val="000099"/>
                </a:solidFill>
                <a:latin typeface="Comic Sans MS" pitchFamily="66" charset="0"/>
              </a:rPr>
              <a:t>poja</a:t>
            </a:r>
            <a:r>
              <a:rPr lang="sr-Latn-CS" sz="2000" dirty="0">
                <a:solidFill>
                  <a:srgbClr val="000099"/>
                </a:solidFill>
                <a:latin typeface="Comic Sans MS" pitchFamily="66" charset="0"/>
              </a:rPr>
              <a:t>č</a:t>
            </a:r>
            <a:r>
              <a:rPr lang="en-US" sz="2000" dirty="0">
                <a:solidFill>
                  <a:srgbClr val="000099"/>
                </a:solidFill>
                <a:latin typeface="Comic Sans MS" pitchFamily="66" charset="0"/>
              </a:rPr>
              <a:t>a</a:t>
            </a:r>
            <a:r>
              <a:rPr lang="sr-Latn-CS" sz="2000" dirty="0">
                <a:solidFill>
                  <a:srgbClr val="000099"/>
                </a:solidFill>
                <a:latin typeface="Comic Sans MS" pitchFamily="66" charset="0"/>
              </a:rPr>
              <a:t>nja ispod 0,02%</a:t>
            </a:r>
          </a:p>
          <a:p>
            <a:endParaRPr lang="sr-Latn-CS" sz="2000" dirty="0">
              <a:solidFill>
                <a:srgbClr val="000099"/>
              </a:solidFill>
            </a:endParaRPr>
          </a:p>
          <a:p>
            <a:r>
              <a:rPr lang="sr-Latn-CS" sz="2000" b="1" dirty="0">
                <a:solidFill>
                  <a:srgbClr val="000099"/>
                </a:solidFill>
                <a:latin typeface="Comic Sans MS" pitchFamily="66" charset="0"/>
              </a:rPr>
              <a:t>Iznad </a:t>
            </a:r>
            <a:r>
              <a:rPr lang="sr-Latn-CS" sz="2000" b="1" dirty="0" smtClean="0">
                <a:solidFill>
                  <a:srgbClr val="000099"/>
                </a:solidFill>
                <a:latin typeface="Comic Sans MS" pitchFamily="66" charset="0"/>
              </a:rPr>
              <a:t>1000,4 </a:t>
            </a:r>
            <a:r>
              <a:rPr lang="sr-Latn-CS" sz="2000" b="1" dirty="0">
                <a:solidFill>
                  <a:srgbClr val="000099"/>
                </a:solidFill>
                <a:latin typeface="Comic Sans MS" pitchFamily="66" charset="0"/>
              </a:rPr>
              <a:t>Hz,</a:t>
            </a:r>
          </a:p>
          <a:p>
            <a:r>
              <a:rPr lang="sr-Latn-CS" sz="2000" dirty="0">
                <a:solidFill>
                  <a:srgbClr val="000099"/>
                </a:solidFill>
                <a:latin typeface="Comic Sans MS" pitchFamily="66" charset="0"/>
              </a:rPr>
              <a:t>slabljenje preko 5000 puta (ostaje manje od 0,02% signala)</a:t>
            </a:r>
            <a:r>
              <a:rPr lang="en-US" sz="2000" dirty="0">
                <a:solidFill>
                  <a:srgbClr val="000099"/>
                </a:solidFill>
                <a:latin typeface="Comic Sans MS" pitchFamily="66" charset="0"/>
              </a:rPr>
              <a:t> </a:t>
            </a:r>
            <a:endParaRPr lang="sr-Latn-CS" sz="2000" dirty="0">
              <a:solidFill>
                <a:srgbClr val="000099"/>
              </a:solidFill>
              <a:latin typeface="Comic Sans MS" pitchFamily="66" charset="0"/>
            </a:endParaRPr>
          </a:p>
        </p:txBody>
      </p:sp>
      <p:sp>
        <p:nvSpPr>
          <p:cNvPr id="73742" name="Text Box 5"/>
          <p:cNvSpPr txBox="1">
            <a:spLocks noChangeArrowheads="1"/>
          </p:cNvSpPr>
          <p:nvPr/>
        </p:nvSpPr>
        <p:spPr bwMode="auto">
          <a:xfrm>
            <a:off x="6553200" y="4410670"/>
            <a:ext cx="2590800" cy="923330"/>
          </a:xfrm>
          <a:prstGeom prst="rect">
            <a:avLst/>
          </a:prstGeom>
          <a:noFill/>
          <a:ln w="9525">
            <a:noFill/>
            <a:miter lim="800000"/>
            <a:headEnd/>
            <a:tailEnd/>
          </a:ln>
        </p:spPr>
        <p:txBody>
          <a:bodyPr>
            <a:spAutoFit/>
          </a:bodyPr>
          <a:lstStyle/>
          <a:p>
            <a:r>
              <a:rPr lang="sr-Latn-CS" dirty="0">
                <a:solidFill>
                  <a:srgbClr val="000099"/>
                </a:solidFill>
                <a:latin typeface="Comic Sans MS" pitchFamily="66" charset="0"/>
              </a:rPr>
              <a:t>Korišćenjem 64-bitne aritmetike, značajno </a:t>
            </a:r>
            <a:r>
              <a:rPr lang="sr-Latn-CS" dirty="0" smtClean="0">
                <a:solidFill>
                  <a:srgbClr val="000099"/>
                </a:solidFill>
                <a:latin typeface="Comic Sans MS" pitchFamily="66" charset="0"/>
              </a:rPr>
              <a:t>poboljšanje</a:t>
            </a:r>
            <a:endParaRPr lang="en-US" dirty="0">
              <a:solidFill>
                <a:srgbClr val="000099"/>
              </a:solidFill>
              <a:latin typeface="Comic Sans MS" pitchFamily="66" charset="0"/>
            </a:endParaRPr>
          </a:p>
        </p:txBody>
      </p:sp>
      <p:grpSp>
        <p:nvGrpSpPr>
          <p:cNvPr id="22" name="Group 21"/>
          <p:cNvGrpSpPr/>
          <p:nvPr/>
        </p:nvGrpSpPr>
        <p:grpSpPr>
          <a:xfrm>
            <a:off x="2362200" y="1219200"/>
            <a:ext cx="3657600" cy="3733800"/>
            <a:chOff x="2362200" y="1219200"/>
            <a:chExt cx="3657600" cy="3733800"/>
          </a:xfrm>
        </p:grpSpPr>
        <p:cxnSp>
          <p:nvCxnSpPr>
            <p:cNvPr id="17" name="Straight Connector 16"/>
            <p:cNvCxnSpPr/>
            <p:nvPr/>
          </p:nvCxnSpPr>
          <p:spPr bwMode="auto">
            <a:xfrm>
              <a:off x="2667000" y="1828800"/>
              <a:ext cx="0" cy="3048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flipH="1">
              <a:off x="3644900" y="1905000"/>
              <a:ext cx="12700" cy="3048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4635500" y="1219200"/>
              <a:ext cx="0" cy="36576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3" name="TextBox 12"/>
            <p:cNvSpPr txBox="1"/>
            <p:nvPr/>
          </p:nvSpPr>
          <p:spPr>
            <a:xfrm>
              <a:off x="2362200" y="4343401"/>
              <a:ext cx="685800" cy="276999"/>
            </a:xfrm>
            <a:prstGeom prst="rect">
              <a:avLst/>
            </a:prstGeom>
            <a:solidFill>
              <a:schemeClr val="bg1"/>
            </a:solidFill>
          </p:spPr>
          <p:txBody>
            <a:bodyPr wrap="square" lIns="0" tIns="0" rIns="0" bIns="0" rtlCol="0">
              <a:spAutoFit/>
            </a:bodyPr>
            <a:lstStyle/>
            <a:p>
              <a:r>
                <a:rPr lang="sr-Latn-CS" b="1" dirty="0" smtClean="0">
                  <a:solidFill>
                    <a:srgbClr val="FF0000"/>
                  </a:solidFill>
                </a:rPr>
                <a:t>999</a:t>
              </a:r>
              <a:r>
                <a:rPr lang="sr-Latn-CS" dirty="0" smtClean="0">
                  <a:solidFill>
                    <a:srgbClr val="FF0000"/>
                  </a:solidFill>
                </a:rPr>
                <a:t>Hz</a:t>
              </a:r>
              <a:endParaRPr lang="en-US" dirty="0">
                <a:solidFill>
                  <a:srgbClr val="FF0000"/>
                </a:solidFill>
              </a:endParaRPr>
            </a:p>
          </p:txBody>
        </p:sp>
        <p:sp>
          <p:nvSpPr>
            <p:cNvPr id="14" name="TextBox 13"/>
            <p:cNvSpPr txBox="1"/>
            <p:nvPr/>
          </p:nvSpPr>
          <p:spPr>
            <a:xfrm>
              <a:off x="3276600" y="4371201"/>
              <a:ext cx="800100" cy="276999"/>
            </a:xfrm>
            <a:prstGeom prst="rect">
              <a:avLst/>
            </a:prstGeom>
            <a:solidFill>
              <a:schemeClr val="bg1"/>
            </a:solidFill>
          </p:spPr>
          <p:txBody>
            <a:bodyPr wrap="square" lIns="0" tIns="0" rIns="0" bIns="0" rtlCol="0">
              <a:spAutoFit/>
            </a:bodyPr>
            <a:lstStyle/>
            <a:p>
              <a:r>
                <a:rPr lang="sr-Latn-CS" b="1" dirty="0" smtClean="0">
                  <a:solidFill>
                    <a:srgbClr val="FF0000"/>
                  </a:solidFill>
                </a:rPr>
                <a:t>1000</a:t>
              </a:r>
              <a:r>
                <a:rPr lang="en-US" dirty="0" smtClean="0">
                  <a:solidFill>
                    <a:srgbClr val="FF0000"/>
                  </a:solidFill>
                </a:rPr>
                <a:t>Hz</a:t>
              </a:r>
              <a:endParaRPr lang="en-US" dirty="0">
                <a:solidFill>
                  <a:srgbClr val="FF0000"/>
                </a:solidFill>
              </a:endParaRPr>
            </a:p>
          </p:txBody>
        </p:sp>
        <p:sp>
          <p:nvSpPr>
            <p:cNvPr id="15" name="TextBox 14"/>
            <p:cNvSpPr txBox="1"/>
            <p:nvPr/>
          </p:nvSpPr>
          <p:spPr>
            <a:xfrm>
              <a:off x="4305300" y="4343400"/>
              <a:ext cx="800100" cy="276999"/>
            </a:xfrm>
            <a:prstGeom prst="rect">
              <a:avLst/>
            </a:prstGeom>
            <a:solidFill>
              <a:schemeClr val="bg1"/>
            </a:solidFill>
          </p:spPr>
          <p:txBody>
            <a:bodyPr wrap="square" lIns="0" tIns="0" rIns="0" bIns="0" rtlCol="0">
              <a:spAutoFit/>
            </a:bodyPr>
            <a:lstStyle/>
            <a:p>
              <a:r>
                <a:rPr lang="sr-Latn-CS" b="1" dirty="0" smtClean="0">
                  <a:solidFill>
                    <a:srgbClr val="FF0000"/>
                  </a:solidFill>
                </a:rPr>
                <a:t>1001</a:t>
              </a:r>
              <a:r>
                <a:rPr lang="en-US" dirty="0" smtClean="0">
                  <a:solidFill>
                    <a:srgbClr val="FF0000"/>
                  </a:solidFill>
                </a:rPr>
                <a:t>Hz</a:t>
              </a:r>
              <a:endParaRPr lang="en-US" dirty="0">
                <a:solidFill>
                  <a:srgbClr val="FF0000"/>
                </a:solidFill>
              </a:endParaRPr>
            </a:p>
          </p:txBody>
        </p:sp>
        <p:sp>
          <p:nvSpPr>
            <p:cNvPr id="21" name="TextBox 20"/>
            <p:cNvSpPr txBox="1"/>
            <p:nvPr/>
          </p:nvSpPr>
          <p:spPr>
            <a:xfrm>
              <a:off x="4724400" y="1447801"/>
              <a:ext cx="1295400" cy="276999"/>
            </a:xfrm>
            <a:prstGeom prst="rect">
              <a:avLst/>
            </a:prstGeom>
            <a:solidFill>
              <a:schemeClr val="bg1"/>
            </a:solidFill>
          </p:spPr>
          <p:txBody>
            <a:bodyPr wrap="square" lIns="0" tIns="0" rIns="0" bIns="0" rtlCol="0">
              <a:spAutoFit/>
            </a:bodyPr>
            <a:lstStyle/>
            <a:p>
              <a:r>
                <a:rPr lang="sr-Latn-CS" b="1" dirty="0" smtClean="0">
                  <a:solidFill>
                    <a:srgbClr val="FF0000"/>
                  </a:solidFill>
                </a:rPr>
                <a:t>Za </a:t>
              </a:r>
              <a:r>
                <a:rPr lang="sr-Latn-CS" b="1" i="1" dirty="0" smtClean="0">
                  <a:solidFill>
                    <a:srgbClr val="FF0000"/>
                  </a:solidFill>
                </a:rPr>
                <a:t>f</a:t>
              </a:r>
              <a:r>
                <a:rPr lang="sr-Latn-CS" b="1" i="1" baseline="-25000" dirty="0" smtClean="0">
                  <a:solidFill>
                    <a:srgbClr val="FF0000"/>
                  </a:solidFill>
                </a:rPr>
                <a:t>s</a:t>
              </a:r>
              <a:r>
                <a:rPr lang="sr-Latn-CS" b="1" baseline="-25000" dirty="0" smtClean="0">
                  <a:solidFill>
                    <a:srgbClr val="FF0000"/>
                  </a:solidFill>
                </a:rPr>
                <a:t> </a:t>
              </a:r>
              <a:r>
                <a:rPr lang="sr-Latn-CS" b="1" dirty="0" smtClean="0">
                  <a:solidFill>
                    <a:srgbClr val="FF0000"/>
                  </a:solidFill>
                </a:rPr>
                <a:t>= 5kH</a:t>
              </a:r>
              <a:r>
                <a:rPr lang="en-US" dirty="0" smtClean="0">
                  <a:solidFill>
                    <a:srgbClr val="FF0000"/>
                  </a:solidFill>
                </a:rPr>
                <a:t>z</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9" grpId="0" animBg="1"/>
      <p:bldP spid="73740" grpId="0" animBg="1"/>
      <p:bldP spid="73741" grpId="0"/>
      <p:bldP spid="7374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86019" name="Footer Placeholder 4"/>
          <p:cNvSpPr>
            <a:spLocks noGrp="1"/>
          </p:cNvSpPr>
          <p:nvPr>
            <p:ph type="ftr" sz="quarter" idx="11"/>
          </p:nvPr>
        </p:nvSpPr>
        <p:spPr>
          <a:noFill/>
        </p:spPr>
        <p:txBody>
          <a:bodyPr/>
          <a:lstStyle/>
          <a:p>
            <a:r>
              <a:rPr lang="sr-Latn-CS" smtClean="0"/>
              <a:t>Primena DSP</a:t>
            </a:r>
            <a:endParaRPr lang="en-US" smtClean="0"/>
          </a:p>
        </p:txBody>
      </p:sp>
      <p:sp>
        <p:nvSpPr>
          <p:cNvPr id="86020" name="Slide Number Placeholder 5"/>
          <p:cNvSpPr>
            <a:spLocks noGrp="1"/>
          </p:cNvSpPr>
          <p:nvPr>
            <p:ph type="sldNum" sz="quarter" idx="12"/>
          </p:nvPr>
        </p:nvSpPr>
        <p:spPr>
          <a:noFill/>
        </p:spPr>
        <p:txBody>
          <a:bodyPr/>
          <a:lstStyle/>
          <a:p>
            <a:fld id="{4B353959-0164-4D89-A2CA-50A648BF6468}" type="slidenum">
              <a:rPr lang="en-US" smtClean="0"/>
              <a:pPr/>
              <a:t>107</a:t>
            </a:fld>
            <a:endParaRPr lang="en-US" smtClean="0"/>
          </a:p>
        </p:txBody>
      </p:sp>
      <p:sp>
        <p:nvSpPr>
          <p:cNvPr id="86021" name="Rectangle 2"/>
          <p:cNvSpPr>
            <a:spLocks noGrp="1" noChangeArrowheads="1"/>
          </p:cNvSpPr>
          <p:nvPr>
            <p:ph type="title"/>
          </p:nvPr>
        </p:nvSpPr>
        <p:spPr>
          <a:xfrm>
            <a:off x="685800" y="0"/>
            <a:ext cx="7772400" cy="1143000"/>
          </a:xfrm>
          <a:noFill/>
        </p:spPr>
        <p:txBody>
          <a:bodyPr/>
          <a:lstStyle/>
          <a:p>
            <a:pPr eaLnBrk="1" hangingPunct="1"/>
            <a:r>
              <a:rPr lang="sr-Latn-CS" smtClean="0"/>
              <a:t>Poređenje digitalnih filtara </a:t>
            </a:r>
            <a:endParaRPr lang="en-US" smtClean="0"/>
          </a:p>
        </p:txBody>
      </p:sp>
      <p:pic>
        <p:nvPicPr>
          <p:cNvPr id="86022" name="Picture 4"/>
          <p:cNvPicPr>
            <a:picLocks noChangeAspect="1" noChangeArrowheads="1"/>
          </p:cNvPicPr>
          <p:nvPr/>
        </p:nvPicPr>
        <p:blipFill>
          <a:blip r:embed="rId2" cstate="print"/>
          <a:srcRect/>
          <a:stretch>
            <a:fillRect/>
          </a:stretch>
        </p:blipFill>
        <p:spPr bwMode="auto">
          <a:xfrm>
            <a:off x="66675" y="1133475"/>
            <a:ext cx="9013825" cy="3417888"/>
          </a:xfrm>
          <a:prstGeom prst="rect">
            <a:avLst/>
          </a:prstGeom>
          <a:noFill/>
          <a:ln w="9525">
            <a:noFill/>
            <a:miter lim="800000"/>
            <a:headEnd/>
            <a:tailEnd/>
          </a:ln>
        </p:spPr>
      </p:pic>
      <p:sp>
        <p:nvSpPr>
          <p:cNvPr id="86023" name="Text Box 5"/>
          <p:cNvSpPr txBox="1">
            <a:spLocks noChangeArrowheads="1"/>
          </p:cNvSpPr>
          <p:nvPr/>
        </p:nvSpPr>
        <p:spPr bwMode="auto">
          <a:xfrm>
            <a:off x="838200" y="4953000"/>
            <a:ext cx="7639050" cy="1006475"/>
          </a:xfrm>
          <a:prstGeom prst="rect">
            <a:avLst/>
          </a:prstGeom>
          <a:noFill/>
          <a:ln w="9525">
            <a:noFill/>
            <a:miter lim="800000"/>
            <a:headEnd/>
            <a:tailEnd/>
          </a:ln>
        </p:spPr>
        <p:txBody>
          <a:bodyPr wrap="none">
            <a:spAutoFit/>
          </a:bodyPr>
          <a:lstStyle/>
          <a:p>
            <a:r>
              <a:rPr lang="sr-Latn-CS" sz="2000" dirty="0">
                <a:solidFill>
                  <a:srgbClr val="000099"/>
                </a:solidFill>
                <a:latin typeface="Comic Sans MS" pitchFamily="66" charset="0"/>
              </a:rPr>
              <a:t>Win-sinc filtar u 51 tačaka (</a:t>
            </a:r>
            <a:r>
              <a:rPr lang="sr-Latn-CS" sz="2000" dirty="0" smtClean="0">
                <a:solidFill>
                  <a:srgbClr val="000099"/>
                </a:solidFill>
                <a:latin typeface="Comic Sans MS" pitchFamily="66" charset="0"/>
              </a:rPr>
              <a:t>simetričn</a:t>
            </a:r>
            <a:r>
              <a:rPr lang="en-US" sz="2000" dirty="0" smtClean="0">
                <a:solidFill>
                  <a:srgbClr val="000099"/>
                </a:solidFill>
                <a:latin typeface="Comic Sans MS" pitchFamily="66" charset="0"/>
              </a:rPr>
              <a:t>o</a:t>
            </a:r>
            <a:r>
              <a:rPr lang="sr-Latn-CS" sz="2000" dirty="0" smtClean="0">
                <a:solidFill>
                  <a:srgbClr val="000099"/>
                </a:solidFill>
                <a:latin typeface="Comic Sans MS" pitchFamily="66" charset="0"/>
              </a:rPr>
              <a:t> </a:t>
            </a:r>
            <a:r>
              <a:rPr lang="en-US" sz="2000" dirty="0" err="1" smtClean="0">
                <a:solidFill>
                  <a:srgbClr val="000099"/>
                </a:solidFill>
                <a:latin typeface="Comic Sans MS" pitchFamily="66" charset="0"/>
              </a:rPr>
              <a:t>jezgro</a:t>
            </a:r>
            <a:r>
              <a:rPr lang="sr-Latn-CS" sz="2000" dirty="0" smtClean="0">
                <a:solidFill>
                  <a:srgbClr val="000099"/>
                </a:solidFill>
                <a:latin typeface="Comic Sans MS" pitchFamily="66" charset="0"/>
              </a:rPr>
              <a:t>)</a:t>
            </a:r>
            <a:endParaRPr lang="sr-Latn-CS" sz="2000" dirty="0">
              <a:solidFill>
                <a:srgbClr val="000099"/>
              </a:solidFill>
              <a:latin typeface="Comic Sans MS" pitchFamily="66" charset="0"/>
            </a:endParaRPr>
          </a:p>
          <a:p>
            <a:r>
              <a:rPr lang="sr-Latn-CS" sz="2000" dirty="0">
                <a:solidFill>
                  <a:srgbClr val="000099"/>
                </a:solidFill>
                <a:latin typeface="Comic Sans MS" pitchFamily="66" charset="0"/>
              </a:rPr>
              <a:t>Digitalni šestopolni Čebiševljev (0.5% talasanja-levo; 0% desno)</a:t>
            </a:r>
          </a:p>
          <a:p>
            <a:r>
              <a:rPr lang="sr-Latn-CS" sz="2000" dirty="0">
                <a:solidFill>
                  <a:srgbClr val="000099"/>
                </a:solidFill>
                <a:latin typeface="Comic Sans MS" pitchFamily="66" charset="0"/>
              </a:rPr>
              <a:t>Oba podešena na fc = 0.2</a:t>
            </a:r>
            <a:r>
              <a:rPr lang="sr-Latn-CS" dirty="0">
                <a:solidFill>
                  <a:srgbClr val="000099"/>
                </a:solidFill>
              </a:rPr>
              <a:t> </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1267" name="Footer Placeholder 4"/>
          <p:cNvSpPr>
            <a:spLocks noGrp="1"/>
          </p:cNvSpPr>
          <p:nvPr>
            <p:ph type="ftr" sz="quarter" idx="11"/>
          </p:nvPr>
        </p:nvSpPr>
        <p:spPr>
          <a:noFill/>
        </p:spPr>
        <p:txBody>
          <a:bodyPr/>
          <a:lstStyle/>
          <a:p>
            <a:r>
              <a:rPr lang="sr-Latn-CS" smtClean="0"/>
              <a:t>Primena DSP</a:t>
            </a:r>
            <a:endParaRPr lang="en-US" smtClean="0"/>
          </a:p>
        </p:txBody>
      </p:sp>
      <p:sp>
        <p:nvSpPr>
          <p:cNvPr id="11268" name="Slide Number Placeholder 5"/>
          <p:cNvSpPr>
            <a:spLocks noGrp="1"/>
          </p:cNvSpPr>
          <p:nvPr>
            <p:ph type="sldNum" sz="quarter" idx="12"/>
          </p:nvPr>
        </p:nvSpPr>
        <p:spPr>
          <a:noFill/>
        </p:spPr>
        <p:txBody>
          <a:bodyPr/>
          <a:lstStyle/>
          <a:p>
            <a:fld id="{BCBBDEEF-3C2B-4FB5-9C33-3998637F069D}" type="slidenum">
              <a:rPr lang="en-US" smtClean="0"/>
              <a:pPr/>
              <a:t>11</a:t>
            </a:fld>
            <a:endParaRPr lang="en-US" smtClean="0"/>
          </a:p>
        </p:txBody>
      </p:sp>
      <p:sp>
        <p:nvSpPr>
          <p:cNvPr id="11269" name="Rectangle 2"/>
          <p:cNvSpPr>
            <a:spLocks noGrp="1" noChangeArrowheads="1"/>
          </p:cNvSpPr>
          <p:nvPr>
            <p:ph type="title"/>
          </p:nvPr>
        </p:nvSpPr>
        <p:spPr>
          <a:xfrm>
            <a:off x="685800" y="228600"/>
            <a:ext cx="7772400" cy="1143000"/>
          </a:xfrm>
        </p:spPr>
        <p:txBody>
          <a:bodyPr/>
          <a:lstStyle/>
          <a:p>
            <a:pPr eaLnBrk="1" hangingPunct="1"/>
            <a:r>
              <a:rPr lang="sr-Latn-CS" smtClean="0"/>
              <a:t>Standardizovana imena</a:t>
            </a:r>
            <a:endParaRPr lang="en-US" smtClean="0"/>
          </a:p>
        </p:txBody>
      </p:sp>
      <p:sp>
        <p:nvSpPr>
          <p:cNvPr id="135171" name="Rectangle 3"/>
          <p:cNvSpPr>
            <a:spLocks noGrp="1" noChangeArrowheads="1"/>
          </p:cNvSpPr>
          <p:nvPr>
            <p:ph type="body" idx="1"/>
          </p:nvPr>
        </p:nvSpPr>
        <p:spPr>
          <a:xfrm>
            <a:off x="609600" y="1447800"/>
            <a:ext cx="8534400" cy="4419600"/>
          </a:xfrm>
        </p:spPr>
        <p:txBody>
          <a:bodyPr/>
          <a:lstStyle/>
          <a:p>
            <a:pPr eaLnBrk="1" hangingPunct="1"/>
            <a:r>
              <a:rPr lang="sr-Latn-CS" sz="2800" i="1" dirty="0" smtClean="0"/>
              <a:t>.h</a:t>
            </a:r>
            <a:r>
              <a:rPr lang="sr-Latn-CS" sz="2800" dirty="0" smtClean="0"/>
              <a:t> datoteka sadrži definicije:</a:t>
            </a:r>
          </a:p>
          <a:p>
            <a:pPr lvl="1" eaLnBrk="1" hangingPunct="1"/>
            <a:r>
              <a:rPr lang="sr-Latn-CS" sz="2000" dirty="0" smtClean="0">
                <a:sym typeface="Symbol" pitchFamily="18" charset="2"/>
              </a:rPr>
              <a:t>Svih struktura svake od periferija</a:t>
            </a:r>
          </a:p>
          <a:p>
            <a:pPr lvl="1" eaLnBrk="1" hangingPunct="1"/>
            <a:r>
              <a:rPr lang="sr-Latn-CS" sz="2000" dirty="0" smtClean="0">
                <a:sym typeface="Symbol" pitchFamily="18" charset="2"/>
              </a:rPr>
              <a:t>Svih registara</a:t>
            </a:r>
          </a:p>
          <a:p>
            <a:pPr lvl="1" eaLnBrk="1" hangingPunct="1"/>
            <a:r>
              <a:rPr lang="sr-Latn-CS" sz="2000" dirty="0" smtClean="0">
                <a:sym typeface="Symbol" pitchFamily="18" charset="2"/>
              </a:rPr>
              <a:t>Svih pojedinačnih bita i grupa (polja bita)</a:t>
            </a:r>
          </a:p>
          <a:p>
            <a:pPr lvl="1" eaLnBrk="1" hangingPunct="1"/>
            <a:r>
              <a:rPr lang="sr-Latn-CS" sz="2000" dirty="0" smtClean="0">
                <a:sym typeface="Symbol" pitchFamily="18" charset="2"/>
              </a:rPr>
              <a:t>Svih adresa registara</a:t>
            </a:r>
            <a:r>
              <a:rPr lang="sr-Latn-CS" sz="1400" b="1" dirty="0" smtClean="0">
                <a:solidFill>
                  <a:schemeClr val="tx1"/>
                </a:solidFill>
                <a:latin typeface="Courier New" pitchFamily="49" charset="0"/>
                <a:sym typeface="Symbol" pitchFamily="18" charset="2"/>
              </a:rPr>
              <a:t> </a:t>
            </a:r>
            <a:endParaRPr lang="en-US" sz="1400" b="1" dirty="0" smtClean="0">
              <a:solidFill>
                <a:schemeClr val="tx1"/>
              </a:solidFill>
              <a:latin typeface="Courier New" pitchFamily="49" charset="0"/>
              <a:sym typeface="Symbol" pitchFamily="18" charset="2"/>
            </a:endParaRPr>
          </a:p>
          <a:p>
            <a:pPr eaLnBrk="1" hangingPunct="1"/>
            <a:r>
              <a:rPr lang="sr-Latn-CS" sz="2400" dirty="0" smtClean="0"/>
              <a:t>Standardna imena:</a:t>
            </a:r>
          </a:p>
          <a:p>
            <a:pPr lvl="2" eaLnBrk="1" hangingPunct="1"/>
            <a:r>
              <a:rPr lang="sr-Latn-CS" sz="1400" i="1" dirty="0" smtClean="0">
                <a:solidFill>
                  <a:schemeClr val="tx1"/>
                </a:solidFill>
                <a:latin typeface="Courier New" pitchFamily="49" charset="0"/>
              </a:rPr>
              <a:t>ImePeriferije.ImeRegistra</a:t>
            </a:r>
            <a:r>
              <a:rPr lang="sr-Latn-CS" sz="1400" dirty="0" smtClean="0">
                <a:solidFill>
                  <a:schemeClr val="tx1"/>
                </a:solidFill>
                <a:latin typeface="Courier New" pitchFamily="49" charset="0"/>
              </a:rPr>
              <a:t>.</a:t>
            </a:r>
            <a:r>
              <a:rPr lang="sr-Latn-CS" sz="1600" dirty="0" smtClean="0">
                <a:solidFill>
                  <a:schemeClr val="tx1"/>
                </a:solidFill>
                <a:latin typeface="Courier New" pitchFamily="49" charset="0"/>
              </a:rPr>
              <a:t>all</a:t>
            </a:r>
            <a:r>
              <a:rPr lang="sr-Latn-CS" sz="1600" dirty="0" smtClean="0"/>
              <a:t> 	           – </a:t>
            </a:r>
            <a:r>
              <a:rPr lang="sr-Latn-CS" sz="1600" b="0" dirty="0" smtClean="0"/>
              <a:t>celi registar</a:t>
            </a:r>
          </a:p>
          <a:p>
            <a:pPr lvl="2" eaLnBrk="1" hangingPunct="1"/>
            <a:r>
              <a:rPr lang="sr-Latn-CS" sz="1400" i="1" dirty="0" smtClean="0">
                <a:solidFill>
                  <a:schemeClr val="tx1"/>
                </a:solidFill>
                <a:latin typeface="Courier New" pitchFamily="49" charset="0"/>
              </a:rPr>
              <a:t>ImePeriferije.ImeRegistra</a:t>
            </a:r>
            <a:r>
              <a:rPr lang="sr-Latn-CS" sz="1400" dirty="0" smtClean="0">
                <a:solidFill>
                  <a:schemeClr val="tx1"/>
                </a:solidFill>
                <a:latin typeface="Courier New" pitchFamily="49" charset="0"/>
              </a:rPr>
              <a:t>.</a:t>
            </a:r>
            <a:r>
              <a:rPr lang="sr-Latn-CS" sz="1600" dirty="0" smtClean="0">
                <a:solidFill>
                  <a:schemeClr val="tx1"/>
                </a:solidFill>
                <a:latin typeface="Courier New" pitchFamily="49" charset="0"/>
              </a:rPr>
              <a:t>bit</a:t>
            </a:r>
            <a:r>
              <a:rPr lang="sr-Latn-CS" sz="1400" dirty="0" smtClean="0">
                <a:solidFill>
                  <a:schemeClr val="tx1"/>
                </a:solidFill>
                <a:latin typeface="Courier New" pitchFamily="49" charset="0"/>
              </a:rPr>
              <a:t>.</a:t>
            </a:r>
            <a:r>
              <a:rPr lang="sr-Latn-CS" sz="1400" i="1" dirty="0" smtClean="0">
                <a:solidFill>
                  <a:schemeClr val="tx1"/>
                </a:solidFill>
                <a:latin typeface="Courier New" pitchFamily="49" charset="0"/>
              </a:rPr>
              <a:t>ImePolja</a:t>
            </a:r>
            <a:r>
              <a:rPr lang="sr-Latn-CS" sz="1600" dirty="0" smtClean="0"/>
              <a:t>	- </a:t>
            </a:r>
            <a:r>
              <a:rPr lang="sr-Latn-CS" sz="1600" b="0" dirty="0" smtClean="0"/>
              <a:t>polje bita</a:t>
            </a:r>
          </a:p>
          <a:p>
            <a:pPr lvl="2" eaLnBrk="1" hangingPunct="1"/>
            <a:r>
              <a:rPr lang="sr-Latn-CS" sz="1400" i="1" dirty="0" smtClean="0">
                <a:solidFill>
                  <a:schemeClr val="tx1"/>
                </a:solidFill>
                <a:latin typeface="Courier New" pitchFamily="49" charset="0"/>
              </a:rPr>
              <a:t>ImePeriferije.ImeRegistra</a:t>
            </a:r>
            <a:r>
              <a:rPr lang="sr-Latn-CS" sz="1400" dirty="0" smtClean="0">
                <a:solidFill>
                  <a:schemeClr val="tx1"/>
                </a:solidFill>
                <a:latin typeface="Courier New" pitchFamily="49" charset="0"/>
              </a:rPr>
              <a:t>.</a:t>
            </a:r>
            <a:r>
              <a:rPr lang="sr-Latn-CS" sz="1600" dirty="0" smtClean="0">
                <a:solidFill>
                  <a:schemeClr val="tx1"/>
                </a:solidFill>
                <a:latin typeface="Courier New" pitchFamily="49" charset="0"/>
              </a:rPr>
              <a:t>half.LSW</a:t>
            </a:r>
            <a:r>
              <a:rPr lang="sr-Latn-CS" sz="1200" dirty="0" smtClean="0">
                <a:solidFill>
                  <a:schemeClr val="tx1"/>
                </a:solidFill>
                <a:latin typeface="Courier New" pitchFamily="49" charset="0"/>
              </a:rPr>
              <a:t> 	</a:t>
            </a:r>
            <a:r>
              <a:rPr lang="sr-Latn-CS" sz="1600" dirty="0" smtClean="0"/>
              <a:t>- </a:t>
            </a:r>
            <a:r>
              <a:rPr lang="sr-Latn-CS" sz="1600" b="0" dirty="0" smtClean="0"/>
              <a:t>niža reč</a:t>
            </a:r>
            <a:r>
              <a:rPr lang="sr-Latn-CS" sz="1600" dirty="0" smtClean="0"/>
              <a:t> </a:t>
            </a:r>
          </a:p>
          <a:p>
            <a:pPr lvl="2" eaLnBrk="1" hangingPunct="1"/>
            <a:r>
              <a:rPr lang="sr-Latn-CS" sz="1400" i="1" dirty="0" smtClean="0">
                <a:solidFill>
                  <a:schemeClr val="tx1"/>
                </a:solidFill>
                <a:latin typeface="Courier New" pitchFamily="49" charset="0"/>
              </a:rPr>
              <a:t>ImePeriferije.ImeRegistra</a:t>
            </a:r>
            <a:r>
              <a:rPr lang="sr-Latn-CS" sz="1400" dirty="0" smtClean="0">
                <a:solidFill>
                  <a:schemeClr val="tx1"/>
                </a:solidFill>
                <a:latin typeface="Courier New" pitchFamily="49" charset="0"/>
              </a:rPr>
              <a:t>.</a:t>
            </a:r>
            <a:r>
              <a:rPr lang="sr-Latn-CS" sz="1600" dirty="0" smtClean="0">
                <a:solidFill>
                  <a:schemeClr val="tx1"/>
                </a:solidFill>
                <a:latin typeface="Courier New" pitchFamily="49" charset="0"/>
              </a:rPr>
              <a:t>half.MSW</a:t>
            </a:r>
            <a:r>
              <a:rPr lang="sr-Latn-CS" sz="1200" dirty="0" smtClean="0">
                <a:solidFill>
                  <a:schemeClr val="tx1"/>
                </a:solidFill>
                <a:latin typeface="Courier New" pitchFamily="49" charset="0"/>
              </a:rPr>
              <a:t> 	</a:t>
            </a:r>
            <a:r>
              <a:rPr lang="sr-Latn-CS" sz="1600" dirty="0" smtClean="0"/>
              <a:t>- </a:t>
            </a:r>
            <a:r>
              <a:rPr lang="sr-Latn-CS" sz="1600" b="0" dirty="0" smtClean="0"/>
              <a:t>viša reč</a:t>
            </a:r>
          </a:p>
          <a:p>
            <a:pPr eaLnBrk="1" hangingPunct="1"/>
            <a:r>
              <a:rPr lang="sr-Latn-CS" sz="2400" dirty="0" smtClean="0"/>
              <a:t>Primer:</a:t>
            </a:r>
          </a:p>
          <a:p>
            <a:pPr lvl="2" eaLnBrk="1" hangingPunct="1">
              <a:buFontTx/>
              <a:buNone/>
            </a:pPr>
            <a:r>
              <a:rPr lang="sr-Latn-CS" sz="1600" dirty="0" smtClean="0"/>
              <a:t> </a:t>
            </a:r>
            <a:r>
              <a:rPr lang="en-US" sz="1400" dirty="0" err="1" smtClean="0">
                <a:solidFill>
                  <a:schemeClr val="tx1"/>
                </a:solidFill>
                <a:latin typeface="Courier New" pitchFamily="49" charset="0"/>
                <a:sym typeface="Symbol" pitchFamily="18" charset="2"/>
              </a:rPr>
              <a:t>AdcRegs</a:t>
            </a:r>
            <a:r>
              <a:rPr lang="en-US" sz="1400" dirty="0" smtClean="0">
                <a:solidFill>
                  <a:schemeClr val="tx1"/>
                </a:solidFill>
                <a:latin typeface="Courier New" pitchFamily="49" charset="0"/>
                <a:sym typeface="Symbol" pitchFamily="18" charset="2"/>
              </a:rPr>
              <a:t>.</a:t>
            </a:r>
            <a:r>
              <a:rPr lang="sr-Latn-CS" sz="1400" dirty="0" smtClean="0">
                <a:solidFill>
                  <a:schemeClr val="tx1"/>
                </a:solidFill>
                <a:latin typeface="Courier New" pitchFamily="49" charset="0"/>
                <a:sym typeface="Symbol" pitchFamily="18" charset="2"/>
              </a:rPr>
              <a:t>ADCCTL1</a:t>
            </a:r>
            <a:r>
              <a:rPr lang="en-US" sz="1400" dirty="0" smtClean="0">
                <a:solidFill>
                  <a:schemeClr val="tx1"/>
                </a:solidFill>
                <a:latin typeface="Courier New" pitchFamily="49" charset="0"/>
                <a:sym typeface="Symbol" pitchFamily="18" charset="2"/>
              </a:rPr>
              <a:t>.</a:t>
            </a:r>
            <a:r>
              <a:rPr lang="en-US" sz="1400" dirty="0" err="1" smtClean="0">
                <a:solidFill>
                  <a:schemeClr val="tx1"/>
                </a:solidFill>
                <a:latin typeface="Courier New" pitchFamily="49" charset="0"/>
                <a:sym typeface="Symbol" pitchFamily="18" charset="2"/>
              </a:rPr>
              <a:t>bit.ADC</a:t>
            </a:r>
            <a:r>
              <a:rPr lang="sr-Latn-CS" sz="1400" dirty="0" smtClean="0">
                <a:solidFill>
                  <a:schemeClr val="tx1"/>
                </a:solidFill>
                <a:latin typeface="Courier New" pitchFamily="49" charset="0"/>
                <a:sym typeface="Symbol" pitchFamily="18" charset="2"/>
              </a:rPr>
              <a:t>BSYCHN</a:t>
            </a:r>
            <a:r>
              <a:rPr lang="sr-Latn-CS" sz="1200" b="0" dirty="0" smtClean="0">
                <a:solidFill>
                  <a:schemeClr val="tx1"/>
                </a:solidFill>
                <a:latin typeface="Courier New" pitchFamily="49" charset="0"/>
                <a:sym typeface="Symbol" pitchFamily="18" charset="2"/>
              </a:rPr>
              <a:t> – </a:t>
            </a:r>
            <a:r>
              <a:rPr lang="sr-Latn-CS" sz="1600" b="0" dirty="0" smtClean="0">
                <a:sym typeface="Symbol" pitchFamily="18" charset="2"/>
              </a:rPr>
              <a:t>polje od 5 bita (biti 8-12)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7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1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17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2291" name="Footer Placeholder 4"/>
          <p:cNvSpPr>
            <a:spLocks noGrp="1"/>
          </p:cNvSpPr>
          <p:nvPr>
            <p:ph type="ftr" sz="quarter" idx="11"/>
          </p:nvPr>
        </p:nvSpPr>
        <p:spPr>
          <a:noFill/>
        </p:spPr>
        <p:txBody>
          <a:bodyPr/>
          <a:lstStyle/>
          <a:p>
            <a:r>
              <a:rPr lang="sr-Latn-CS" smtClean="0"/>
              <a:t>Primena DSP</a:t>
            </a:r>
            <a:endParaRPr lang="en-US" smtClean="0"/>
          </a:p>
        </p:txBody>
      </p:sp>
      <p:sp>
        <p:nvSpPr>
          <p:cNvPr id="12292" name="Slide Number Placeholder 5"/>
          <p:cNvSpPr>
            <a:spLocks noGrp="1"/>
          </p:cNvSpPr>
          <p:nvPr>
            <p:ph type="sldNum" sz="quarter" idx="12"/>
          </p:nvPr>
        </p:nvSpPr>
        <p:spPr>
          <a:noFill/>
        </p:spPr>
        <p:txBody>
          <a:bodyPr/>
          <a:lstStyle/>
          <a:p>
            <a:fld id="{236AEB5B-876B-4E4B-97ED-B7CC7D4B99CC}" type="slidenum">
              <a:rPr lang="en-US" smtClean="0"/>
              <a:pPr/>
              <a:t>12</a:t>
            </a:fld>
            <a:endParaRPr lang="en-US" smtClean="0"/>
          </a:p>
        </p:txBody>
      </p:sp>
      <p:sp>
        <p:nvSpPr>
          <p:cNvPr id="12293" name="Rectangle 2"/>
          <p:cNvSpPr>
            <a:spLocks noGrp="1" noChangeArrowheads="1"/>
          </p:cNvSpPr>
          <p:nvPr>
            <p:ph type="title"/>
          </p:nvPr>
        </p:nvSpPr>
        <p:spPr>
          <a:xfrm>
            <a:off x="685800" y="228600"/>
            <a:ext cx="7772400" cy="1143000"/>
          </a:xfrm>
        </p:spPr>
        <p:txBody>
          <a:bodyPr/>
          <a:lstStyle/>
          <a:p>
            <a:pPr eaLnBrk="1" hangingPunct="1"/>
            <a:r>
              <a:rPr lang="sr-Latn-CS" smtClean="0"/>
              <a:t>Grupa </a:t>
            </a:r>
            <a:r>
              <a:rPr lang="sr-Latn-CS" i="1" smtClean="0"/>
              <a:t>.h</a:t>
            </a:r>
            <a:r>
              <a:rPr lang="sr-Latn-CS" smtClean="0"/>
              <a:t> datoteka</a:t>
            </a:r>
            <a:endParaRPr lang="en-US" smtClean="0"/>
          </a:p>
        </p:txBody>
      </p:sp>
      <p:sp>
        <p:nvSpPr>
          <p:cNvPr id="12294" name="Rectangle 3"/>
          <p:cNvSpPr>
            <a:spLocks noGrp="1" noChangeArrowheads="1"/>
          </p:cNvSpPr>
          <p:nvPr>
            <p:ph type="body" idx="1"/>
          </p:nvPr>
        </p:nvSpPr>
        <p:spPr>
          <a:xfrm>
            <a:off x="381000" y="1447800"/>
            <a:ext cx="8458200" cy="4419600"/>
          </a:xfrm>
        </p:spPr>
        <p:txBody>
          <a:bodyPr/>
          <a:lstStyle/>
          <a:p>
            <a:pPr eaLnBrk="1" hangingPunct="1"/>
            <a:r>
              <a:rPr lang="sr-Latn-CS" dirty="0" smtClean="0"/>
              <a:t>Svaka periferifa ima svoju </a:t>
            </a:r>
            <a:r>
              <a:rPr lang="sr-Latn-CS" i="1" dirty="0" smtClean="0"/>
              <a:t>.h</a:t>
            </a:r>
            <a:r>
              <a:rPr lang="sr-Latn-CS" dirty="0" smtClean="0"/>
              <a:t> datoteku</a:t>
            </a:r>
          </a:p>
          <a:p>
            <a:pPr eaLnBrk="1" hangingPunct="1"/>
            <a:r>
              <a:rPr lang="sr-Latn-CS" dirty="0" smtClean="0"/>
              <a:t>Datoteka “</a:t>
            </a:r>
            <a:r>
              <a:rPr lang="sr-Latn-CS" sz="2400" dirty="0" smtClean="0">
                <a:solidFill>
                  <a:schemeClr val="tx1"/>
                </a:solidFill>
              </a:rPr>
              <a:t>F2802x_device.h</a:t>
            </a:r>
            <a:r>
              <a:rPr lang="sr-Latn-CS" dirty="0" smtClean="0"/>
              <a:t>”:</a:t>
            </a:r>
          </a:p>
          <a:p>
            <a:pPr lvl="1" eaLnBrk="1" hangingPunct="1"/>
            <a:r>
              <a:rPr lang="sr-Latn-CS" sz="2400" dirty="0" smtClean="0"/>
              <a:t>Uključuje pojedinačne </a:t>
            </a:r>
            <a:r>
              <a:rPr lang="sr-Latn-CS" sz="2400" i="1" dirty="0" smtClean="0"/>
              <a:t>.h</a:t>
            </a:r>
            <a:r>
              <a:rPr lang="sr-Latn-CS" sz="2400" dirty="0" smtClean="0"/>
              <a:t> datoteke za sve periferije.</a:t>
            </a:r>
            <a:endParaRPr lang="en-US" dirty="0" smtClean="0"/>
          </a:p>
          <a:p>
            <a:pPr lvl="1" eaLnBrk="1" hangingPunct="1"/>
            <a:r>
              <a:rPr lang="sr-Latn-CS" sz="2400" dirty="0" smtClean="0"/>
              <a:t>Može se preuzeti iz </a:t>
            </a:r>
            <a:r>
              <a:rPr lang="sr-Latn-CS" sz="2400" b="1" dirty="0" smtClean="0"/>
              <a:t>ControlSUITE</a:t>
            </a:r>
            <a:r>
              <a:rPr lang="sr-Latn-CS" sz="2400" dirty="0" smtClean="0"/>
              <a:t> paketa</a:t>
            </a:r>
            <a:r>
              <a:rPr lang="sr-Latn-CS" sz="2000" dirty="0" smtClean="0"/>
              <a:t>.</a:t>
            </a:r>
          </a:p>
          <a:p>
            <a:pPr lvl="1" eaLnBrk="1" hangingPunct="1"/>
            <a:r>
              <a:rPr lang="sr-Latn-CS" sz="2400" dirty="0" smtClean="0"/>
              <a:t>Nalazi sa na </a:t>
            </a:r>
            <a:r>
              <a:rPr lang="sr-Latn-CS" sz="2000" dirty="0" smtClean="0"/>
              <a:t> </a:t>
            </a:r>
            <a:r>
              <a:rPr lang="en-US" sz="2000" dirty="0" smtClean="0">
                <a:solidFill>
                  <a:schemeClr val="tx1"/>
                </a:solidFill>
              </a:rPr>
              <a:t>c:\TI\ControlSUITE\device_suport</a:t>
            </a:r>
          </a:p>
          <a:p>
            <a:pPr lvl="1" eaLnBrk="1" hangingPunct="1"/>
            <a:r>
              <a:rPr lang="en-US" sz="2400" dirty="0" err="1" smtClean="0"/>
              <a:t>Treba</a:t>
            </a:r>
            <a:r>
              <a:rPr lang="en-US" sz="2400" dirty="0" smtClean="0"/>
              <a:t> je </a:t>
            </a:r>
            <a:r>
              <a:rPr lang="en-US" sz="2400" dirty="0" err="1" smtClean="0"/>
              <a:t>uklju</a:t>
            </a:r>
            <a:r>
              <a:rPr lang="sr-Latn-CS" sz="2400" dirty="0" smtClean="0"/>
              <a:t>čiti u svaku izvornu datoteku.</a:t>
            </a:r>
          </a:p>
          <a:p>
            <a:pPr eaLnBrk="1" hangingPunct="1"/>
            <a:r>
              <a:rPr lang="sr-Latn-CS" sz="2800" dirty="0" smtClean="0"/>
              <a:t>Treba povezati i </a:t>
            </a:r>
            <a:r>
              <a:rPr lang="sr-Latn-CS" dirty="0" smtClean="0"/>
              <a:t>“</a:t>
            </a:r>
            <a:r>
              <a:rPr lang="sr-Latn-CS" sz="2400" dirty="0" smtClean="0">
                <a:solidFill>
                  <a:schemeClr val="tx1"/>
                </a:solidFill>
              </a:rPr>
              <a:t>F2802x_GlobalVariableDefs.c</a:t>
            </a:r>
            <a:r>
              <a:rPr lang="sr-Latn-CS" dirty="0" smtClean="0"/>
              <a:t>”</a:t>
            </a:r>
          </a:p>
          <a:p>
            <a:pPr eaLnBrk="1" hangingPunct="1"/>
            <a:r>
              <a:rPr lang="sr-Latn-CS" dirty="0" smtClean="0"/>
              <a:t>Grupa sadrži i </a:t>
            </a:r>
            <a:r>
              <a:rPr lang="sr-Latn-CS" i="1" dirty="0" smtClean="0"/>
              <a:t>.cmd</a:t>
            </a:r>
            <a:r>
              <a:rPr lang="sr-Latn-CS" dirty="0" smtClean="0"/>
              <a:t> datoteke za linker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3315" name="Footer Placeholder 4"/>
          <p:cNvSpPr>
            <a:spLocks noGrp="1"/>
          </p:cNvSpPr>
          <p:nvPr>
            <p:ph type="ftr" sz="quarter" idx="11"/>
          </p:nvPr>
        </p:nvSpPr>
        <p:spPr>
          <a:noFill/>
        </p:spPr>
        <p:txBody>
          <a:bodyPr/>
          <a:lstStyle/>
          <a:p>
            <a:r>
              <a:rPr lang="sr-Latn-CS" smtClean="0"/>
              <a:t>Primena DSP</a:t>
            </a:r>
            <a:endParaRPr lang="en-US" smtClean="0"/>
          </a:p>
        </p:txBody>
      </p:sp>
      <p:sp>
        <p:nvSpPr>
          <p:cNvPr id="13316" name="Slide Number Placeholder 5"/>
          <p:cNvSpPr>
            <a:spLocks noGrp="1"/>
          </p:cNvSpPr>
          <p:nvPr>
            <p:ph type="sldNum" sz="quarter" idx="12"/>
          </p:nvPr>
        </p:nvSpPr>
        <p:spPr>
          <a:noFill/>
        </p:spPr>
        <p:txBody>
          <a:bodyPr/>
          <a:lstStyle/>
          <a:p>
            <a:fld id="{310D0646-62F0-4405-8820-A535D5A06E0A}" type="slidenum">
              <a:rPr lang="en-US" smtClean="0"/>
              <a:pPr/>
              <a:t>13</a:t>
            </a:fld>
            <a:endParaRPr lang="en-US" smtClean="0"/>
          </a:p>
        </p:txBody>
      </p:sp>
      <p:sp>
        <p:nvSpPr>
          <p:cNvPr id="13317" name="Rectangle 2"/>
          <p:cNvSpPr>
            <a:spLocks noGrp="1" noChangeArrowheads="1"/>
          </p:cNvSpPr>
          <p:nvPr>
            <p:ph type="title"/>
          </p:nvPr>
        </p:nvSpPr>
        <p:spPr>
          <a:xfrm>
            <a:off x="685800" y="2971800"/>
            <a:ext cx="7772400" cy="1143000"/>
          </a:xfrm>
        </p:spPr>
        <p:txBody>
          <a:bodyPr/>
          <a:lstStyle/>
          <a:p>
            <a:pPr eaLnBrk="1" hangingPunct="1"/>
            <a:r>
              <a:rPr lang="sr-Latn-CS" sz="6000" smtClean="0"/>
              <a:t>Furijeova analiza</a:t>
            </a:r>
            <a:endParaRPr lang="en-US" sz="6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4339" name="Footer Placeholder 4"/>
          <p:cNvSpPr>
            <a:spLocks noGrp="1"/>
          </p:cNvSpPr>
          <p:nvPr>
            <p:ph type="ftr" sz="quarter" idx="11"/>
          </p:nvPr>
        </p:nvSpPr>
        <p:spPr>
          <a:noFill/>
        </p:spPr>
        <p:txBody>
          <a:bodyPr/>
          <a:lstStyle/>
          <a:p>
            <a:r>
              <a:rPr lang="sr-Latn-CS" smtClean="0"/>
              <a:t>Primena DSP</a:t>
            </a:r>
            <a:endParaRPr lang="en-US" smtClean="0"/>
          </a:p>
        </p:txBody>
      </p:sp>
      <p:sp>
        <p:nvSpPr>
          <p:cNvPr id="14340" name="Slide Number Placeholder 5"/>
          <p:cNvSpPr>
            <a:spLocks noGrp="1"/>
          </p:cNvSpPr>
          <p:nvPr>
            <p:ph type="sldNum" sz="quarter" idx="12"/>
          </p:nvPr>
        </p:nvSpPr>
        <p:spPr>
          <a:noFill/>
        </p:spPr>
        <p:txBody>
          <a:bodyPr/>
          <a:lstStyle/>
          <a:p>
            <a:fld id="{B8418085-2474-412F-A7F6-614B2D246C4E}" type="slidenum">
              <a:rPr lang="en-US" smtClean="0"/>
              <a:pPr/>
              <a:t>14</a:t>
            </a:fld>
            <a:endParaRPr lang="en-US" smtClean="0"/>
          </a:p>
        </p:txBody>
      </p:sp>
      <p:sp>
        <p:nvSpPr>
          <p:cNvPr id="14341" name="Rectangle 2"/>
          <p:cNvSpPr>
            <a:spLocks noGrp="1" noChangeArrowheads="1"/>
          </p:cNvSpPr>
          <p:nvPr>
            <p:ph type="title"/>
          </p:nvPr>
        </p:nvSpPr>
        <p:spPr/>
        <p:txBody>
          <a:bodyPr/>
          <a:lstStyle/>
          <a:p>
            <a:pPr eaLnBrk="1" hangingPunct="1"/>
            <a:r>
              <a:rPr lang="sr-Latn-CS" smtClean="0"/>
              <a:t>Furijeova analiza</a:t>
            </a:r>
            <a:endParaRPr lang="en-US" smtClean="0"/>
          </a:p>
        </p:txBody>
      </p:sp>
      <p:sp>
        <p:nvSpPr>
          <p:cNvPr id="14342" name="Rectangle 3"/>
          <p:cNvSpPr>
            <a:spLocks noGrp="1" noChangeArrowheads="1"/>
          </p:cNvSpPr>
          <p:nvPr>
            <p:ph type="body" idx="1"/>
          </p:nvPr>
        </p:nvSpPr>
        <p:spPr/>
        <p:txBody>
          <a:bodyPr/>
          <a:lstStyle/>
          <a:p>
            <a:pPr eaLnBrk="1" hangingPunct="1"/>
            <a:r>
              <a:rPr lang="sr-Latn-CS" dirty="0" smtClean="0"/>
              <a:t>Svaki </a:t>
            </a:r>
            <a:r>
              <a:rPr lang="sr-Latn-CS" b="1" u="sng" dirty="0" smtClean="0"/>
              <a:t>periodični</a:t>
            </a:r>
            <a:r>
              <a:rPr lang="sr-Latn-CS" dirty="0" smtClean="0"/>
              <a:t> signal (periode </a:t>
            </a:r>
            <a:r>
              <a:rPr lang="sr-Latn-CS" i="1" dirty="0" smtClean="0">
                <a:solidFill>
                  <a:srgbClr val="CC3300"/>
                </a:solidFill>
              </a:rPr>
              <a:t>T </a:t>
            </a:r>
            <a:r>
              <a:rPr lang="sr-Latn-CS" dirty="0" smtClean="0"/>
              <a:t>) se može predstaviti kao zbir signala sinusnog oblika:</a:t>
            </a:r>
          </a:p>
          <a:p>
            <a:pPr lvl="1" eaLnBrk="1" hangingPunct="1"/>
            <a:r>
              <a:rPr lang="sr-Latn-CS" dirty="0" smtClean="0"/>
              <a:t>Jednosmerna komponenta učestanosti </a:t>
            </a:r>
            <a:r>
              <a:rPr lang="sr-Latn-CS" dirty="0" smtClean="0">
                <a:solidFill>
                  <a:srgbClr val="C00000"/>
                </a:solidFill>
              </a:rPr>
              <a:t>0</a:t>
            </a:r>
          </a:p>
          <a:p>
            <a:pPr lvl="1" eaLnBrk="1" hangingPunct="1"/>
            <a:r>
              <a:rPr lang="sr-Latn-CS" dirty="0" smtClean="0"/>
              <a:t>Sinusoida osnovne učestanosti </a:t>
            </a:r>
            <a:r>
              <a:rPr lang="sr-Latn-CS" i="1" dirty="0" smtClean="0">
                <a:solidFill>
                  <a:srgbClr val="CC3300"/>
                </a:solidFill>
                <a:sym typeface="Symbol" pitchFamily="18" charset="2"/>
              </a:rPr>
              <a:t>f=1/T</a:t>
            </a:r>
            <a:endParaRPr lang="sr-Latn-CS" dirty="0" smtClean="0"/>
          </a:p>
          <a:p>
            <a:pPr lvl="1" eaLnBrk="1" hangingPunct="1"/>
            <a:r>
              <a:rPr lang="sr-Latn-CS" dirty="0" smtClean="0"/>
              <a:t>Harmonici učestanosti </a:t>
            </a:r>
            <a:r>
              <a:rPr lang="sr-Latn-CS" i="1" dirty="0" smtClean="0">
                <a:solidFill>
                  <a:srgbClr val="CC3300"/>
                </a:solidFill>
              </a:rPr>
              <a:t>k</a:t>
            </a:r>
            <a:r>
              <a:rPr lang="el-GR" sz="1800" i="1" dirty="0" smtClean="0">
                <a:solidFill>
                  <a:srgbClr val="CC3300"/>
                </a:solidFill>
              </a:rPr>
              <a:t>·</a:t>
            </a:r>
            <a:r>
              <a:rPr lang="sr-Latn-CS" i="1" dirty="0" smtClean="0">
                <a:solidFill>
                  <a:srgbClr val="CC3300"/>
                </a:solidFill>
                <a:sym typeface="Symbol" pitchFamily="18" charset="2"/>
              </a:rPr>
              <a:t>f</a:t>
            </a:r>
          </a:p>
          <a:p>
            <a:pPr lvl="1" eaLnBrk="1" hangingPunct="1">
              <a:buFontTx/>
              <a:buNone/>
            </a:pPr>
            <a:endParaRPr lang="en-US" sz="3200" i="1" dirty="0" smtClean="0">
              <a:solidFill>
                <a:schemeClr val="tx1"/>
              </a:solidFill>
              <a:sym typeface="Symbol" pitchFamily="18"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3"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15</a:t>
            </a:fld>
            <a:endParaRPr lang="en-US" sz="1400">
              <a:latin typeface="Times New Roman" pitchFamily="18" charset="0"/>
            </a:endParaRPr>
          </a:p>
        </p:txBody>
      </p:sp>
      <p:sp>
        <p:nvSpPr>
          <p:cNvPr id="15365" name="Rectangle 2"/>
          <p:cNvSpPr>
            <a:spLocks noGrp="1" noChangeArrowheads="1"/>
          </p:cNvSpPr>
          <p:nvPr>
            <p:ph type="title" idx="4294967295"/>
          </p:nvPr>
        </p:nvSpPr>
        <p:spPr>
          <a:xfrm>
            <a:off x="5410200" y="0"/>
            <a:ext cx="3733800" cy="1143000"/>
          </a:xfrm>
        </p:spPr>
        <p:txBody>
          <a:bodyPr/>
          <a:lstStyle/>
          <a:p>
            <a:pPr eaLnBrk="1" hangingPunct="1"/>
            <a:r>
              <a:rPr lang="sr-Latn-CS" sz="3600" smtClean="0"/>
              <a:t>Furijeova analiza</a:t>
            </a:r>
            <a:endParaRPr lang="en-US" sz="3600" smtClean="0"/>
          </a:p>
        </p:txBody>
      </p:sp>
      <p:pic>
        <p:nvPicPr>
          <p:cNvPr id="15366" name="Picture 7"/>
          <p:cNvPicPr>
            <a:picLocks noChangeAspect="1" noChangeArrowheads="1"/>
          </p:cNvPicPr>
          <p:nvPr/>
        </p:nvPicPr>
        <p:blipFill>
          <a:blip r:embed="rId3" cstate="print"/>
          <a:srcRect/>
          <a:stretch>
            <a:fillRect/>
          </a:stretch>
        </p:blipFill>
        <p:spPr bwMode="auto">
          <a:xfrm>
            <a:off x="304800" y="228600"/>
            <a:ext cx="5483225" cy="6200775"/>
          </a:xfrm>
          <a:prstGeom prst="rect">
            <a:avLst/>
          </a:prstGeom>
          <a:noFill/>
          <a:ln w="9525">
            <a:noFill/>
            <a:miter lim="800000"/>
            <a:headEnd/>
            <a:tailEnd/>
          </a:ln>
        </p:spPr>
      </p:pic>
      <p:sp>
        <p:nvSpPr>
          <p:cNvPr id="71689" name="Rectangle 2"/>
          <p:cNvSpPr>
            <a:spLocks noChangeArrowheads="1"/>
          </p:cNvSpPr>
          <p:nvPr/>
        </p:nvSpPr>
        <p:spPr bwMode="auto">
          <a:xfrm>
            <a:off x="5867400" y="1143000"/>
            <a:ext cx="3124200" cy="1066800"/>
          </a:xfrm>
          <a:prstGeom prst="rect">
            <a:avLst/>
          </a:prstGeom>
          <a:noFill/>
          <a:ln w="9525">
            <a:noFill/>
            <a:miter lim="800000"/>
            <a:headEnd/>
            <a:tailEnd/>
          </a:ln>
        </p:spPr>
        <p:txBody>
          <a:bodyPr anchor="ctr"/>
          <a:lstStyle/>
          <a:p>
            <a:pPr eaLnBrk="1" hangingPunct="1"/>
            <a:r>
              <a:rPr lang="en-US" sz="2400">
                <a:solidFill>
                  <a:srgbClr val="333399"/>
                </a:solidFill>
                <a:latin typeface="Comic Sans MS" pitchFamily="66" charset="0"/>
              </a:rPr>
              <a:t/>
            </a:r>
            <a:br>
              <a:rPr lang="en-US" sz="2400">
                <a:solidFill>
                  <a:srgbClr val="333399"/>
                </a:solidFill>
                <a:latin typeface="Comic Sans MS" pitchFamily="66" charset="0"/>
              </a:rPr>
            </a:br>
            <a:r>
              <a:rPr lang="en-US" sz="2400">
                <a:solidFill>
                  <a:srgbClr val="333399"/>
                </a:solidFill>
                <a:latin typeface="Comic Sans MS" pitchFamily="66" charset="0"/>
              </a:rPr>
              <a:t>Osnovna </a:t>
            </a:r>
            <a:r>
              <a:rPr lang="sr-Latn-CS" sz="2400">
                <a:solidFill>
                  <a:srgbClr val="333399"/>
                </a:solidFill>
                <a:latin typeface="Comic Sans MS" pitchFamily="66" charset="0"/>
              </a:rPr>
              <a:t>učestanost</a:t>
            </a:r>
            <a:br>
              <a:rPr lang="sr-Latn-CS" sz="2400">
                <a:solidFill>
                  <a:srgbClr val="333399"/>
                </a:solidFill>
                <a:latin typeface="Comic Sans MS" pitchFamily="66" charset="0"/>
              </a:rPr>
            </a:br>
            <a:r>
              <a:rPr lang="sr-Latn-CS" sz="2400" i="1">
                <a:solidFill>
                  <a:srgbClr val="CC3300"/>
                </a:solidFill>
                <a:latin typeface="Comic Sans MS" pitchFamily="66" charset="0"/>
              </a:rPr>
              <a:t>f</a:t>
            </a:r>
            <a:r>
              <a:rPr lang="sr-Latn-CS" sz="2400">
                <a:solidFill>
                  <a:srgbClr val="333399"/>
                </a:solidFill>
                <a:latin typeface="Comic Sans MS" pitchFamily="66" charset="0"/>
              </a:rPr>
              <a:t> = 1/</a:t>
            </a:r>
            <a:r>
              <a:rPr lang="sr-Latn-CS" sz="2400" i="1">
                <a:solidFill>
                  <a:srgbClr val="CC3300"/>
                </a:solidFill>
                <a:latin typeface="Comic Sans MS" pitchFamily="66" charset="0"/>
              </a:rPr>
              <a:t>T</a:t>
            </a:r>
            <a:r>
              <a:rPr lang="sr-Latn-CS" sz="2400">
                <a:solidFill>
                  <a:srgbClr val="CC3300"/>
                </a:solidFill>
                <a:latin typeface="Comic Sans MS" pitchFamily="66" charset="0"/>
              </a:rPr>
              <a:t> </a:t>
            </a:r>
            <a:r>
              <a:rPr lang="sr-Latn-CS" sz="2400">
                <a:solidFill>
                  <a:srgbClr val="333399"/>
                </a:solidFill>
                <a:latin typeface="Comic Sans MS" pitchFamily="66" charset="0"/>
              </a:rPr>
              <a:t>= 100 Hz</a:t>
            </a:r>
            <a:r>
              <a:rPr lang="en-US" sz="2400">
                <a:solidFill>
                  <a:srgbClr val="333399"/>
                </a:solidFill>
                <a:latin typeface="Comic Sans MS" pitchFamily="66" charset="0"/>
              </a:rPr>
              <a:t/>
            </a:r>
            <a:br>
              <a:rPr lang="en-US" sz="2400">
                <a:solidFill>
                  <a:srgbClr val="333399"/>
                </a:solidFill>
                <a:latin typeface="Comic Sans MS" pitchFamily="66" charset="0"/>
              </a:rPr>
            </a:br>
            <a:endParaRPr lang="en-US" sz="2400">
              <a:solidFill>
                <a:srgbClr val="333399"/>
              </a:solidFill>
              <a:latin typeface="Comic Sans MS" pitchFamily="66" charset="0"/>
            </a:endParaRPr>
          </a:p>
        </p:txBody>
      </p:sp>
      <p:grpSp>
        <p:nvGrpSpPr>
          <p:cNvPr id="2" name="Group 14"/>
          <p:cNvGrpSpPr>
            <a:grpSpLocks/>
          </p:cNvGrpSpPr>
          <p:nvPr/>
        </p:nvGrpSpPr>
        <p:grpSpPr bwMode="auto">
          <a:xfrm>
            <a:off x="3074988" y="398463"/>
            <a:ext cx="1981200" cy="685800"/>
            <a:chOff x="672" y="1680"/>
            <a:chExt cx="1248" cy="432"/>
          </a:xfrm>
        </p:grpSpPr>
        <p:sp>
          <p:nvSpPr>
            <p:cNvPr id="15374" name="Line 10"/>
            <p:cNvSpPr>
              <a:spLocks noChangeShapeType="1"/>
            </p:cNvSpPr>
            <p:nvPr/>
          </p:nvSpPr>
          <p:spPr bwMode="auto">
            <a:xfrm>
              <a:off x="672" y="1680"/>
              <a:ext cx="0" cy="432"/>
            </a:xfrm>
            <a:prstGeom prst="line">
              <a:avLst/>
            </a:prstGeom>
            <a:noFill/>
            <a:ln w="9525">
              <a:solidFill>
                <a:schemeClr val="tx1"/>
              </a:solidFill>
              <a:round/>
              <a:headEnd/>
              <a:tailEnd/>
            </a:ln>
          </p:spPr>
          <p:txBody>
            <a:bodyPr/>
            <a:lstStyle/>
            <a:p>
              <a:endParaRPr lang="en-US"/>
            </a:p>
          </p:txBody>
        </p:sp>
        <p:sp>
          <p:nvSpPr>
            <p:cNvPr id="15375" name="Line 11"/>
            <p:cNvSpPr>
              <a:spLocks noChangeShapeType="1"/>
            </p:cNvSpPr>
            <p:nvPr/>
          </p:nvSpPr>
          <p:spPr bwMode="auto">
            <a:xfrm>
              <a:off x="1920" y="1680"/>
              <a:ext cx="0" cy="432"/>
            </a:xfrm>
            <a:prstGeom prst="line">
              <a:avLst/>
            </a:prstGeom>
            <a:noFill/>
            <a:ln w="9525">
              <a:solidFill>
                <a:schemeClr val="tx1"/>
              </a:solidFill>
              <a:round/>
              <a:headEnd/>
              <a:tailEnd/>
            </a:ln>
          </p:spPr>
          <p:txBody>
            <a:bodyPr/>
            <a:lstStyle/>
            <a:p>
              <a:endParaRPr lang="en-US"/>
            </a:p>
          </p:txBody>
        </p:sp>
        <p:sp>
          <p:nvSpPr>
            <p:cNvPr id="15376" name="Line 12"/>
            <p:cNvSpPr>
              <a:spLocks noChangeShapeType="1"/>
            </p:cNvSpPr>
            <p:nvPr/>
          </p:nvSpPr>
          <p:spPr bwMode="auto">
            <a:xfrm>
              <a:off x="672" y="2016"/>
              <a:ext cx="1248" cy="0"/>
            </a:xfrm>
            <a:prstGeom prst="line">
              <a:avLst/>
            </a:prstGeom>
            <a:noFill/>
            <a:ln w="9525">
              <a:solidFill>
                <a:schemeClr val="tx1"/>
              </a:solidFill>
              <a:round/>
              <a:headEnd type="stealth" w="lg" len="lg"/>
              <a:tailEnd type="stealth" w="lg" len="lg"/>
            </a:ln>
          </p:spPr>
          <p:txBody>
            <a:bodyPr/>
            <a:lstStyle/>
            <a:p>
              <a:endParaRPr lang="en-US"/>
            </a:p>
          </p:txBody>
        </p:sp>
        <p:sp>
          <p:nvSpPr>
            <p:cNvPr id="15377" name="Text Box 13"/>
            <p:cNvSpPr txBox="1">
              <a:spLocks noChangeArrowheads="1"/>
            </p:cNvSpPr>
            <p:nvPr/>
          </p:nvSpPr>
          <p:spPr bwMode="auto">
            <a:xfrm>
              <a:off x="960" y="1824"/>
              <a:ext cx="720" cy="231"/>
            </a:xfrm>
            <a:prstGeom prst="rect">
              <a:avLst/>
            </a:prstGeom>
            <a:solidFill>
              <a:schemeClr val="bg1"/>
            </a:solidFill>
            <a:ln w="9525">
              <a:noFill/>
              <a:miter lim="800000"/>
              <a:headEnd/>
              <a:tailEnd/>
            </a:ln>
          </p:spPr>
          <p:txBody>
            <a:bodyPr wrap="none">
              <a:spAutoFit/>
            </a:bodyPr>
            <a:lstStyle/>
            <a:p>
              <a:r>
                <a:rPr lang="sr-Latn-CS" b="1" i="1" dirty="0">
                  <a:solidFill>
                    <a:srgbClr val="CC3300"/>
                  </a:solidFill>
                </a:rPr>
                <a:t>T</a:t>
              </a:r>
              <a:r>
                <a:rPr lang="sr-Latn-CS" dirty="0"/>
                <a:t> = 10ms</a:t>
              </a:r>
              <a:endParaRPr lang="en-US" dirty="0"/>
            </a:p>
          </p:txBody>
        </p:sp>
      </p:grpSp>
      <p:sp>
        <p:nvSpPr>
          <p:cNvPr id="71695" name="Rectangle 2"/>
          <p:cNvSpPr>
            <a:spLocks noChangeArrowheads="1"/>
          </p:cNvSpPr>
          <p:nvPr/>
        </p:nvSpPr>
        <p:spPr bwMode="auto">
          <a:xfrm>
            <a:off x="5943600" y="2209800"/>
            <a:ext cx="3352800" cy="1066800"/>
          </a:xfrm>
          <a:prstGeom prst="rect">
            <a:avLst/>
          </a:prstGeom>
          <a:noFill/>
          <a:ln w="9525">
            <a:noFill/>
            <a:miter lim="800000"/>
            <a:headEnd/>
            <a:tailEnd/>
          </a:ln>
        </p:spPr>
        <p:txBody>
          <a:bodyPr anchor="ctr"/>
          <a:lstStyle/>
          <a:p>
            <a:pPr eaLnBrk="1" hangingPunct="1"/>
            <a:r>
              <a:rPr lang="en-US" sz="2000">
                <a:solidFill>
                  <a:srgbClr val="333399"/>
                </a:solidFill>
                <a:latin typeface="Comic Sans MS" pitchFamily="66" charset="0"/>
              </a:rPr>
              <a:t/>
            </a:r>
            <a:br>
              <a:rPr lang="en-US" sz="2000">
                <a:solidFill>
                  <a:srgbClr val="333399"/>
                </a:solidFill>
                <a:latin typeface="Comic Sans MS" pitchFamily="66" charset="0"/>
              </a:rPr>
            </a:br>
            <a:r>
              <a:rPr lang="sr-Latn-CS" sz="2400">
                <a:solidFill>
                  <a:srgbClr val="333399"/>
                </a:solidFill>
                <a:latin typeface="Comic Sans MS" pitchFamily="66" charset="0"/>
              </a:rPr>
              <a:t>Harmonici na</a:t>
            </a:r>
            <a:r>
              <a:rPr lang="sr-Latn-CS" sz="2200">
                <a:solidFill>
                  <a:srgbClr val="333399"/>
                </a:solidFill>
                <a:latin typeface="Comic Sans MS" pitchFamily="66" charset="0"/>
              </a:rPr>
              <a:t> </a:t>
            </a:r>
            <a:r>
              <a:rPr lang="sr-Latn-CS" sz="2400">
                <a:solidFill>
                  <a:srgbClr val="333399"/>
                </a:solidFill>
                <a:latin typeface="Comic Sans MS" pitchFamily="66" charset="0"/>
              </a:rPr>
              <a:t>200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200">
                <a:solidFill>
                  <a:srgbClr val="333399"/>
                </a:solidFill>
                <a:latin typeface="Comic Sans MS" pitchFamily="66" charset="0"/>
              </a:rPr>
              <a:t>,</a:t>
            </a:r>
            <a:br>
              <a:rPr lang="sr-Latn-CS" sz="2200">
                <a:solidFill>
                  <a:srgbClr val="333399"/>
                </a:solidFill>
                <a:latin typeface="Comic Sans MS" pitchFamily="66" charset="0"/>
              </a:rPr>
            </a:br>
            <a:r>
              <a:rPr lang="sr-Latn-CS" sz="2400">
                <a:solidFill>
                  <a:srgbClr val="333399"/>
                </a:solidFill>
                <a:latin typeface="Comic Sans MS" pitchFamily="66" charset="0"/>
              </a:rPr>
              <a:t>300,</a:t>
            </a:r>
            <a:r>
              <a:rPr lang="sr-Latn-CS" sz="1000">
                <a:solidFill>
                  <a:srgbClr val="333399"/>
                </a:solidFill>
                <a:latin typeface="Comic Sans MS" pitchFamily="66" charset="0"/>
              </a:rPr>
              <a:t> </a:t>
            </a:r>
            <a:r>
              <a:rPr lang="sr-Latn-CS" sz="2400">
                <a:solidFill>
                  <a:srgbClr val="333399"/>
                </a:solidFill>
                <a:latin typeface="Comic Sans MS" pitchFamily="66" charset="0"/>
              </a:rPr>
              <a:t>400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500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600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000" b="1">
                <a:solidFill>
                  <a:srgbClr val="333399"/>
                </a:solidFill>
                <a:latin typeface="Comic Sans MS" pitchFamily="66" charset="0"/>
              </a:rPr>
              <a:t> ...</a:t>
            </a:r>
            <a:r>
              <a:rPr lang="en-US" sz="2000" b="1">
                <a:solidFill>
                  <a:srgbClr val="0033CC"/>
                </a:solidFill>
                <a:latin typeface="Comic Sans MS" pitchFamily="66" charset="0"/>
              </a:rPr>
              <a:t/>
            </a:r>
            <a:br>
              <a:rPr lang="en-US" sz="2000" b="1">
                <a:solidFill>
                  <a:srgbClr val="0033CC"/>
                </a:solidFill>
                <a:latin typeface="Comic Sans MS" pitchFamily="66" charset="0"/>
              </a:rPr>
            </a:br>
            <a:endParaRPr lang="en-US" sz="2000">
              <a:solidFill>
                <a:srgbClr val="0033CC"/>
              </a:solidFill>
              <a:latin typeface="Comic Sans MS" pitchFamily="66" charset="0"/>
            </a:endParaRPr>
          </a:p>
        </p:txBody>
      </p:sp>
      <p:grpSp>
        <p:nvGrpSpPr>
          <p:cNvPr id="3" name="Group 18"/>
          <p:cNvGrpSpPr>
            <a:grpSpLocks/>
          </p:cNvGrpSpPr>
          <p:nvPr/>
        </p:nvGrpSpPr>
        <p:grpSpPr bwMode="auto">
          <a:xfrm>
            <a:off x="1371600" y="3200400"/>
            <a:ext cx="7467600" cy="3200400"/>
            <a:chOff x="864" y="2016"/>
            <a:chExt cx="4704" cy="2016"/>
          </a:xfrm>
        </p:grpSpPr>
        <p:sp>
          <p:nvSpPr>
            <p:cNvPr id="15371" name="Rectangle 2"/>
            <p:cNvSpPr>
              <a:spLocks noChangeArrowheads="1"/>
            </p:cNvSpPr>
            <p:nvPr/>
          </p:nvSpPr>
          <p:spPr bwMode="auto">
            <a:xfrm>
              <a:off x="3744" y="2016"/>
              <a:ext cx="1824" cy="2016"/>
            </a:xfrm>
            <a:prstGeom prst="rect">
              <a:avLst/>
            </a:prstGeom>
            <a:noFill/>
            <a:ln w="9525">
              <a:noFill/>
              <a:miter lim="800000"/>
              <a:headEnd/>
              <a:tailEnd/>
            </a:ln>
          </p:spPr>
          <p:txBody>
            <a:bodyPr anchor="ctr"/>
            <a:lstStyle/>
            <a:p>
              <a:pPr eaLnBrk="1" hangingPunct="1"/>
              <a:r>
                <a:rPr lang="sr-Latn-CS" sz="2400">
                  <a:solidFill>
                    <a:srgbClr val="333399"/>
                  </a:solidFill>
                  <a:latin typeface="Comic Sans MS" pitchFamily="66" charset="0"/>
                </a:rPr>
                <a:t>Amplitude:</a:t>
              </a:r>
              <a:r>
                <a:rPr lang="en-US" sz="2400">
                  <a:solidFill>
                    <a:srgbClr val="333399"/>
                  </a:solidFill>
                  <a:latin typeface="Comic Sans MS" pitchFamily="66" charset="0"/>
                </a:rPr>
                <a:t/>
              </a:r>
              <a:br>
                <a:rPr lang="en-US" sz="2400">
                  <a:solidFill>
                    <a:srgbClr val="333399"/>
                  </a:solidFill>
                  <a:latin typeface="Comic Sans MS" pitchFamily="66" charset="0"/>
                </a:rPr>
              </a:br>
              <a:r>
                <a:rPr lang="en-US" sz="2400">
                  <a:solidFill>
                    <a:srgbClr val="333399"/>
                  </a:solidFill>
                  <a:latin typeface="Comic Sans MS" pitchFamily="66" charset="0"/>
                </a:rPr>
                <a:t>a</a:t>
              </a:r>
              <a:r>
                <a:rPr lang="sr-Latn-CS" sz="2400" baseline="-25000">
                  <a:solidFill>
                    <a:srgbClr val="333399"/>
                  </a:solidFill>
                  <a:latin typeface="Comic Sans MS" pitchFamily="66" charset="0"/>
                </a:rPr>
                <a:t>0</a:t>
              </a:r>
              <a:r>
                <a:rPr lang="en-US" sz="2400" baseline="-25000">
                  <a:solidFill>
                    <a:srgbClr val="333399"/>
                  </a:solidFill>
                  <a:latin typeface="Comic Sans MS" pitchFamily="66" charset="0"/>
                </a:rPr>
                <a:t> </a:t>
              </a:r>
              <a:r>
                <a:rPr lang="en-US" sz="2400">
                  <a:solidFill>
                    <a:srgbClr val="333399"/>
                  </a:solidFill>
                  <a:latin typeface="Comic Sans MS" pitchFamily="66" charset="0"/>
                </a:rPr>
                <a:t>= 0</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1 </a:t>
              </a:r>
              <a:r>
                <a:rPr lang="en-US" sz="2400">
                  <a:solidFill>
                    <a:srgbClr val="333399"/>
                  </a:solidFill>
                  <a:latin typeface="Comic Sans MS" pitchFamily="66" charset="0"/>
                </a:rPr>
                <a:t>= 0,26</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2 </a:t>
              </a:r>
              <a:r>
                <a:rPr lang="en-US" sz="2400">
                  <a:solidFill>
                    <a:srgbClr val="333399"/>
                  </a:solidFill>
                  <a:latin typeface="Comic Sans MS" pitchFamily="66" charset="0"/>
                </a:rPr>
                <a:t>= 0,30</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3 </a:t>
              </a:r>
              <a:r>
                <a:rPr lang="en-US" sz="2400">
                  <a:solidFill>
                    <a:srgbClr val="333399"/>
                  </a:solidFill>
                  <a:latin typeface="Comic Sans MS" pitchFamily="66" charset="0"/>
                </a:rPr>
                <a:t>= 0</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4 </a:t>
              </a:r>
              <a:r>
                <a:rPr lang="en-US" sz="2400">
                  <a:solidFill>
                    <a:srgbClr val="333399"/>
                  </a:solidFill>
                  <a:latin typeface="Comic Sans MS" pitchFamily="66" charset="0"/>
                </a:rPr>
                <a:t>= 0,26</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5 </a:t>
              </a:r>
              <a:r>
                <a:rPr lang="en-US" sz="2400">
                  <a:solidFill>
                    <a:srgbClr val="333399"/>
                  </a:solidFill>
                  <a:latin typeface="Comic Sans MS" pitchFamily="66" charset="0"/>
                </a:rPr>
                <a:t>= 0,30</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6 </a:t>
              </a:r>
              <a:r>
                <a:rPr lang="en-US" sz="2400">
                  <a:solidFill>
                    <a:srgbClr val="333399"/>
                  </a:solidFill>
                  <a:latin typeface="Comic Sans MS" pitchFamily="66" charset="0"/>
                </a:rPr>
                <a:t>= a</a:t>
              </a:r>
              <a:r>
                <a:rPr lang="en-US" sz="2400" baseline="-25000">
                  <a:solidFill>
                    <a:srgbClr val="333399"/>
                  </a:solidFill>
                  <a:latin typeface="Comic Sans MS" pitchFamily="66" charset="0"/>
                </a:rPr>
                <a:t>7 </a:t>
              </a:r>
              <a:r>
                <a:rPr lang="en-US" sz="2400">
                  <a:solidFill>
                    <a:srgbClr val="333399"/>
                  </a:solidFill>
                  <a:latin typeface="Comic Sans MS" pitchFamily="66" charset="0"/>
                </a:rPr>
                <a:t>= a</a:t>
              </a:r>
              <a:r>
                <a:rPr lang="en-US" sz="2400" baseline="-25000">
                  <a:solidFill>
                    <a:srgbClr val="333399"/>
                  </a:solidFill>
                  <a:latin typeface="Comic Sans MS" pitchFamily="66" charset="0"/>
                </a:rPr>
                <a:t>8</a:t>
              </a:r>
              <a:r>
                <a:rPr lang="en-US" sz="3600" baseline="-25000">
                  <a:solidFill>
                    <a:srgbClr val="333399"/>
                  </a:solidFill>
                  <a:latin typeface="Comic Sans MS" pitchFamily="66" charset="0"/>
                </a:rPr>
                <a:t> </a:t>
              </a:r>
              <a:r>
                <a:rPr lang="en-US" sz="2400">
                  <a:solidFill>
                    <a:srgbClr val="333399"/>
                  </a:solidFill>
                  <a:latin typeface="Comic Sans MS" pitchFamily="66" charset="0"/>
                </a:rPr>
                <a:t>= a</a:t>
              </a:r>
              <a:r>
                <a:rPr lang="en-US" sz="2400" baseline="-25000">
                  <a:solidFill>
                    <a:srgbClr val="333399"/>
                  </a:solidFill>
                  <a:latin typeface="Comic Sans MS" pitchFamily="66" charset="0"/>
                </a:rPr>
                <a:t>9</a:t>
              </a:r>
              <a:r>
                <a:rPr lang="en-US" sz="3600" baseline="-25000">
                  <a:solidFill>
                    <a:srgbClr val="333399"/>
                  </a:solidFill>
                  <a:latin typeface="Comic Sans MS" pitchFamily="66" charset="0"/>
                </a:rPr>
                <a:t> </a:t>
              </a:r>
              <a:r>
                <a:rPr lang="en-US" sz="2400">
                  <a:solidFill>
                    <a:srgbClr val="333399"/>
                  </a:solidFill>
                  <a:latin typeface="Comic Sans MS" pitchFamily="66" charset="0"/>
                </a:rPr>
                <a:t>= 0</a:t>
              </a:r>
              <a:br>
                <a:rPr lang="en-US" sz="2400">
                  <a:solidFill>
                    <a:srgbClr val="333399"/>
                  </a:solidFill>
                  <a:latin typeface="Comic Sans MS" pitchFamily="66" charset="0"/>
                </a:rPr>
              </a:br>
              <a:r>
                <a:rPr lang="en-US" sz="2400">
                  <a:solidFill>
                    <a:srgbClr val="333399"/>
                  </a:solidFill>
                  <a:latin typeface="Comic Sans MS" pitchFamily="66" charset="0"/>
                </a:rPr>
                <a:t>a</a:t>
              </a:r>
              <a:r>
                <a:rPr lang="en-US" sz="2400" baseline="-25000">
                  <a:solidFill>
                    <a:srgbClr val="333399"/>
                  </a:solidFill>
                  <a:latin typeface="Comic Sans MS" pitchFamily="66" charset="0"/>
                </a:rPr>
                <a:t>10 </a:t>
              </a:r>
              <a:r>
                <a:rPr lang="en-US" sz="2400">
                  <a:solidFill>
                    <a:srgbClr val="333399"/>
                  </a:solidFill>
                  <a:latin typeface="Comic Sans MS" pitchFamily="66" charset="0"/>
                </a:rPr>
                <a:t>= 0.4</a:t>
              </a:r>
            </a:p>
          </p:txBody>
        </p:sp>
        <p:sp>
          <p:nvSpPr>
            <p:cNvPr id="15372" name="Line 16"/>
            <p:cNvSpPr>
              <a:spLocks noChangeShapeType="1"/>
            </p:cNvSpPr>
            <p:nvPr/>
          </p:nvSpPr>
          <p:spPr bwMode="auto">
            <a:xfrm flipH="1">
              <a:off x="864" y="2592"/>
              <a:ext cx="2832" cy="288"/>
            </a:xfrm>
            <a:prstGeom prst="line">
              <a:avLst/>
            </a:prstGeom>
            <a:noFill/>
            <a:ln w="9525">
              <a:solidFill>
                <a:srgbClr val="FF3300"/>
              </a:solidFill>
              <a:round/>
              <a:headEnd/>
              <a:tailEnd type="triangle" w="med" len="med"/>
            </a:ln>
          </p:spPr>
          <p:txBody>
            <a:bodyPr/>
            <a:lstStyle/>
            <a:p>
              <a:endParaRPr lang="en-US"/>
            </a:p>
          </p:txBody>
        </p:sp>
        <p:sp>
          <p:nvSpPr>
            <p:cNvPr id="15373" name="Line 17"/>
            <p:cNvSpPr>
              <a:spLocks noChangeShapeType="1"/>
            </p:cNvSpPr>
            <p:nvPr/>
          </p:nvSpPr>
          <p:spPr bwMode="auto">
            <a:xfrm flipH="1" flipV="1">
              <a:off x="1536" y="2880"/>
              <a:ext cx="2160" cy="384"/>
            </a:xfrm>
            <a:prstGeom prst="line">
              <a:avLst/>
            </a:prstGeom>
            <a:noFill/>
            <a:ln w="9525">
              <a:solidFill>
                <a:srgbClr val="FF33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P spid="716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3"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16</a:t>
            </a:fld>
            <a:endParaRPr lang="en-US" sz="1400">
              <a:latin typeface="Times New Roman" pitchFamily="18" charset="0"/>
            </a:endParaRPr>
          </a:p>
        </p:txBody>
      </p:sp>
      <p:pic>
        <p:nvPicPr>
          <p:cNvPr id="15366" name="Picture 7"/>
          <p:cNvPicPr>
            <a:picLocks noChangeAspect="1" noChangeArrowheads="1"/>
          </p:cNvPicPr>
          <p:nvPr/>
        </p:nvPicPr>
        <p:blipFill>
          <a:blip r:embed="rId3" cstate="print"/>
          <a:srcRect/>
          <a:stretch>
            <a:fillRect/>
          </a:stretch>
        </p:blipFill>
        <p:spPr bwMode="auto">
          <a:xfrm>
            <a:off x="304800" y="228600"/>
            <a:ext cx="8534400" cy="6200775"/>
          </a:xfrm>
          <a:prstGeom prst="rect">
            <a:avLst/>
          </a:prstGeom>
          <a:noFill/>
          <a:ln w="9525">
            <a:noFill/>
            <a:miter lim="800000"/>
            <a:headEnd/>
            <a:tailEnd/>
          </a:ln>
        </p:spPr>
      </p:pic>
      <p:sp>
        <p:nvSpPr>
          <p:cNvPr id="8" name="Left Brace 7"/>
          <p:cNvSpPr/>
          <p:nvPr/>
        </p:nvSpPr>
        <p:spPr bwMode="auto">
          <a:xfrm rot="-5400000">
            <a:off x="5844540" y="1013460"/>
            <a:ext cx="609600" cy="3124200"/>
          </a:xfrm>
          <a:prstGeom prst="leftBrace">
            <a:avLst>
              <a:gd name="adj1" fmla="val 44047"/>
              <a:gd name="adj2" fmla="val 6626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 Box 13"/>
          <p:cNvSpPr txBox="1">
            <a:spLocks noChangeArrowheads="1"/>
          </p:cNvSpPr>
          <p:nvPr/>
        </p:nvSpPr>
        <p:spPr bwMode="auto">
          <a:xfrm>
            <a:off x="6431280" y="2811780"/>
            <a:ext cx="404278" cy="523220"/>
          </a:xfrm>
          <a:prstGeom prst="rect">
            <a:avLst/>
          </a:prstGeom>
          <a:noFill/>
          <a:ln w="9525">
            <a:noFill/>
            <a:miter lim="800000"/>
            <a:headEnd/>
            <a:tailEnd/>
          </a:ln>
        </p:spPr>
        <p:txBody>
          <a:bodyPr wrap="none">
            <a:spAutoFit/>
          </a:bodyPr>
          <a:lstStyle/>
          <a:p>
            <a:r>
              <a:rPr lang="sr-Latn-CS" sz="2800" b="1" i="1" dirty="0" smtClean="0">
                <a:solidFill>
                  <a:srgbClr val="CC3300"/>
                </a:solidFill>
              </a:rPr>
              <a:t>T</a:t>
            </a:r>
            <a:endParaRPr lang="en-US" sz="2800" dirty="0"/>
          </a:p>
        </p:txBody>
      </p:sp>
      <p:sp>
        <p:nvSpPr>
          <p:cNvPr id="10" name="Left Brace 9"/>
          <p:cNvSpPr/>
          <p:nvPr/>
        </p:nvSpPr>
        <p:spPr bwMode="auto">
          <a:xfrm rot="5400000">
            <a:off x="1962150" y="3371850"/>
            <a:ext cx="464820" cy="579120"/>
          </a:xfrm>
          <a:prstGeom prst="leftBrace">
            <a:avLst>
              <a:gd name="adj1" fmla="val 16805"/>
              <a:gd name="adj2" fmla="val 49936"/>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 Box 13"/>
          <p:cNvSpPr txBox="1">
            <a:spLocks noChangeArrowheads="1"/>
          </p:cNvSpPr>
          <p:nvPr/>
        </p:nvSpPr>
        <p:spPr bwMode="auto">
          <a:xfrm>
            <a:off x="1905000" y="2971800"/>
            <a:ext cx="704039" cy="523220"/>
          </a:xfrm>
          <a:prstGeom prst="rect">
            <a:avLst/>
          </a:prstGeom>
          <a:noFill/>
          <a:ln w="9525">
            <a:noFill/>
            <a:miter lim="800000"/>
            <a:headEnd/>
            <a:tailEnd/>
          </a:ln>
        </p:spPr>
        <p:txBody>
          <a:bodyPr wrap="none">
            <a:spAutoFit/>
          </a:bodyPr>
          <a:lstStyle/>
          <a:p>
            <a:r>
              <a:rPr lang="sr-Latn-CS" sz="2800" b="1" i="1" dirty="0" smtClean="0">
                <a:solidFill>
                  <a:srgbClr val="CC3300"/>
                </a:solidFill>
              </a:rPr>
              <a:t>1/T</a:t>
            </a:r>
            <a:endParaRPr lang="en-US" sz="2800" dirty="0"/>
          </a:p>
        </p:txBody>
      </p:sp>
      <p:sp>
        <p:nvSpPr>
          <p:cNvPr id="12" name="Text Box 13"/>
          <p:cNvSpPr txBox="1">
            <a:spLocks noChangeArrowheads="1"/>
          </p:cNvSpPr>
          <p:nvPr/>
        </p:nvSpPr>
        <p:spPr bwMode="auto">
          <a:xfrm>
            <a:off x="2743200" y="3200400"/>
            <a:ext cx="5767541" cy="461665"/>
          </a:xfrm>
          <a:prstGeom prst="rect">
            <a:avLst/>
          </a:prstGeom>
          <a:solidFill>
            <a:schemeClr val="bg1"/>
          </a:solidFill>
          <a:ln w="9525">
            <a:noFill/>
            <a:miter lim="800000"/>
            <a:headEnd/>
            <a:tailEnd/>
          </a:ln>
        </p:spPr>
        <p:txBody>
          <a:bodyPr wrap="none">
            <a:spAutoFit/>
          </a:bodyPr>
          <a:lstStyle/>
          <a:p>
            <a:r>
              <a:rPr lang="sr-Latn-CS" sz="2400" b="1" i="1" dirty="0" smtClean="0">
                <a:solidFill>
                  <a:srgbClr val="CC3300"/>
                </a:solidFill>
              </a:rPr>
              <a:t>Harmonik svakih 1/T, odnosno, 100 Hz</a:t>
            </a:r>
            <a:endParaRPr lang="en-US" sz="2400" dirty="0"/>
          </a:p>
        </p:txBody>
      </p:sp>
      <p:sp>
        <p:nvSpPr>
          <p:cNvPr id="13" name="Oval 12"/>
          <p:cNvSpPr/>
          <p:nvPr/>
        </p:nvSpPr>
        <p:spPr bwMode="auto">
          <a:xfrm>
            <a:off x="1850231" y="447675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409825" y="4193381"/>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971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3548063" y="448151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4114800" y="41910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648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5257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791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400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6936581" y="362426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6200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6387" name="Footer Placeholder 4"/>
          <p:cNvSpPr>
            <a:spLocks noGrp="1"/>
          </p:cNvSpPr>
          <p:nvPr>
            <p:ph type="ftr" sz="quarter" idx="11"/>
          </p:nvPr>
        </p:nvSpPr>
        <p:spPr>
          <a:noFill/>
        </p:spPr>
        <p:txBody>
          <a:bodyPr/>
          <a:lstStyle/>
          <a:p>
            <a:r>
              <a:rPr lang="sr-Latn-CS" smtClean="0"/>
              <a:t>Primena DSP</a:t>
            </a:r>
            <a:endParaRPr lang="en-US" smtClean="0"/>
          </a:p>
        </p:txBody>
      </p:sp>
      <p:sp>
        <p:nvSpPr>
          <p:cNvPr id="16388" name="Slide Number Placeholder 5"/>
          <p:cNvSpPr>
            <a:spLocks noGrp="1"/>
          </p:cNvSpPr>
          <p:nvPr>
            <p:ph type="sldNum" sz="quarter" idx="12"/>
          </p:nvPr>
        </p:nvSpPr>
        <p:spPr>
          <a:noFill/>
        </p:spPr>
        <p:txBody>
          <a:bodyPr/>
          <a:lstStyle/>
          <a:p>
            <a:fld id="{618F7833-F92A-4BF1-82E7-1F1EBAAB498C}" type="slidenum">
              <a:rPr lang="en-US" smtClean="0"/>
              <a:pPr/>
              <a:t>17</a:t>
            </a:fld>
            <a:endParaRPr lang="en-US" smtClean="0"/>
          </a:p>
        </p:txBody>
      </p:sp>
      <p:sp>
        <p:nvSpPr>
          <p:cNvPr id="16389" name="Text Box 9"/>
          <p:cNvSpPr txBox="1">
            <a:spLocks noChangeArrowheads="1"/>
          </p:cNvSpPr>
          <p:nvPr/>
        </p:nvSpPr>
        <p:spPr bwMode="auto">
          <a:xfrm>
            <a:off x="152400" y="1295400"/>
            <a:ext cx="3200400" cy="1236663"/>
          </a:xfrm>
          <a:prstGeom prst="rect">
            <a:avLst/>
          </a:prstGeom>
          <a:noFill/>
          <a:ln w="9525">
            <a:noFill/>
            <a:miter lim="800000"/>
            <a:headEnd/>
            <a:tailEnd/>
          </a:ln>
        </p:spPr>
        <p:txBody>
          <a:bodyPr>
            <a:spAutoFit/>
          </a:bodyPr>
          <a:lstStyle/>
          <a:p>
            <a:pPr>
              <a:spcBef>
                <a:spcPct val="50000"/>
              </a:spcBef>
            </a:pPr>
            <a:r>
              <a:rPr lang="sr-Latn-CS"/>
              <a:t>Perioda 			 </a:t>
            </a:r>
            <a:r>
              <a:rPr lang="sr-Latn-CS" i="1"/>
              <a:t>T </a:t>
            </a:r>
          </a:p>
          <a:p>
            <a:pPr>
              <a:spcBef>
                <a:spcPct val="50000"/>
              </a:spcBef>
            </a:pPr>
            <a:r>
              <a:rPr lang="sr-Latn-CS" i="1"/>
              <a:t>Osn. učestanost	         f=1/T</a:t>
            </a:r>
          </a:p>
          <a:p>
            <a:pPr>
              <a:spcBef>
                <a:spcPct val="50000"/>
              </a:spcBef>
            </a:pPr>
            <a:r>
              <a:rPr lang="sr-Latn-CS" i="1"/>
              <a:t>Kružna učestanost  </a:t>
            </a:r>
            <a:r>
              <a:rPr lang="sr-Latn-CS" sz="2000" i="1">
                <a:sym typeface="Symbol" pitchFamily="18" charset="2"/>
              </a:rPr>
              <a:t></a:t>
            </a:r>
            <a:r>
              <a:rPr lang="sr-Latn-CS"/>
              <a:t> = 2</a:t>
            </a:r>
            <a:r>
              <a:rPr lang="sr-Latn-CS">
                <a:sym typeface="Symbol" pitchFamily="18" charset="2"/>
              </a:rPr>
              <a:t>/</a:t>
            </a:r>
            <a:r>
              <a:rPr lang="sr-Latn-CS" i="1">
                <a:sym typeface="Symbol" pitchFamily="18" charset="2"/>
              </a:rPr>
              <a:t>T</a:t>
            </a:r>
            <a:r>
              <a:rPr lang="sr-Latn-CS">
                <a:sym typeface="Symbol" pitchFamily="18" charset="2"/>
              </a:rPr>
              <a:t> </a:t>
            </a:r>
          </a:p>
        </p:txBody>
      </p:sp>
      <p:sp>
        <p:nvSpPr>
          <p:cNvPr id="16390"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a:t>Signal četvrtki</a:t>
            </a:r>
            <a:endParaRPr lang="en-US" sz="2400" b="1"/>
          </a:p>
        </p:txBody>
      </p:sp>
      <p:sp>
        <p:nvSpPr>
          <p:cNvPr id="89102" name="Text Box 14"/>
          <p:cNvSpPr txBox="1">
            <a:spLocks noChangeArrowheads="1"/>
          </p:cNvSpPr>
          <p:nvPr/>
        </p:nvSpPr>
        <p:spPr bwMode="auto">
          <a:xfrm>
            <a:off x="685800" y="3767138"/>
            <a:ext cx="1752600" cy="519112"/>
          </a:xfrm>
          <a:prstGeom prst="rect">
            <a:avLst/>
          </a:prstGeom>
          <a:noFill/>
          <a:ln w="9525">
            <a:noFill/>
            <a:miter lim="800000"/>
            <a:headEnd/>
            <a:tailEnd/>
          </a:ln>
        </p:spPr>
        <p:txBody>
          <a:bodyPr>
            <a:spAutoFit/>
          </a:bodyPr>
          <a:lstStyle/>
          <a:p>
            <a:pPr>
              <a:spcBef>
                <a:spcPct val="50000"/>
              </a:spcBef>
            </a:pPr>
            <a:r>
              <a:rPr lang="sr-Latn-CS" sz="2800" i="1">
                <a:latin typeface="Times New Roman" pitchFamily="18" charset="0"/>
              </a:rPr>
              <a:t> x</a:t>
            </a:r>
            <a:r>
              <a:rPr lang="sr-Latn-CS" sz="2400"/>
              <a:t>(t) = 0 +</a:t>
            </a:r>
            <a:endParaRPr lang="en-US" sz="2400"/>
          </a:p>
        </p:txBody>
      </p:sp>
      <p:sp>
        <p:nvSpPr>
          <p:cNvPr id="1639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6393" name="Group 39"/>
          <p:cNvGrpSpPr>
            <a:grpSpLocks/>
          </p:cNvGrpSpPr>
          <p:nvPr/>
        </p:nvGrpSpPr>
        <p:grpSpPr bwMode="auto">
          <a:xfrm>
            <a:off x="3657600" y="304800"/>
            <a:ext cx="4953000" cy="3200400"/>
            <a:chOff x="2304" y="0"/>
            <a:chExt cx="3120" cy="2016"/>
          </a:xfrm>
        </p:grpSpPr>
        <p:sp>
          <p:nvSpPr>
            <p:cNvPr id="16402"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6403"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6404"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6405"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6406"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6407"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6408"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6409"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6410"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6411"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6412"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6413"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6414"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6415"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6416"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6417"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6418"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6419"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0"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1"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6422"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sp>
        <p:nvSpPr>
          <p:cNvPr id="89128" name="AutoShape 40"/>
          <p:cNvSpPr>
            <a:spLocks noChangeArrowheads="1"/>
          </p:cNvSpPr>
          <p:nvPr/>
        </p:nvSpPr>
        <p:spPr bwMode="auto">
          <a:xfrm>
            <a:off x="1524000" y="5029200"/>
            <a:ext cx="3352800" cy="609600"/>
          </a:xfrm>
          <a:prstGeom prst="wedgeRoundRectCallout">
            <a:avLst>
              <a:gd name="adj1" fmla="val -41384"/>
              <a:gd name="adj2" fmla="val -172398"/>
              <a:gd name="adj3" fmla="val 16667"/>
            </a:avLst>
          </a:prstGeom>
          <a:noFill/>
          <a:ln w="9525">
            <a:solidFill>
              <a:schemeClr val="accent2"/>
            </a:solidFill>
            <a:miter lim="800000"/>
            <a:headEnd/>
            <a:tailEnd/>
          </a:ln>
        </p:spPr>
        <p:txBody>
          <a:bodyPr/>
          <a:lstStyle/>
          <a:p>
            <a:pPr algn="ctr"/>
            <a:r>
              <a:rPr lang="sr-Latn-CS">
                <a:solidFill>
                  <a:srgbClr val="0033CC"/>
                </a:solidFill>
              </a:rPr>
              <a:t>Nulti harmonik (jednosmerna komponenta)</a:t>
            </a:r>
            <a:endParaRPr lang="en-US">
              <a:solidFill>
                <a:srgbClr val="0033CC"/>
              </a:solidFill>
            </a:endParaRPr>
          </a:p>
        </p:txBody>
      </p:sp>
      <p:sp>
        <p:nvSpPr>
          <p:cNvPr id="89129" name="Text Box 41"/>
          <p:cNvSpPr txBox="1">
            <a:spLocks noChangeArrowheads="1"/>
          </p:cNvSpPr>
          <p:nvPr/>
        </p:nvSpPr>
        <p:spPr bwMode="auto">
          <a:xfrm>
            <a:off x="2057400" y="3810000"/>
            <a:ext cx="1905000" cy="457200"/>
          </a:xfrm>
          <a:prstGeom prst="rect">
            <a:avLst/>
          </a:prstGeom>
          <a:noFill/>
          <a:ln w="9525">
            <a:noFill/>
            <a:miter lim="800000"/>
            <a:headEnd/>
            <a:tailEnd/>
          </a:ln>
        </p:spPr>
        <p:txBody>
          <a:bodyPr>
            <a:spAutoFit/>
          </a:bodyPr>
          <a:lstStyle/>
          <a:p>
            <a:pPr>
              <a:spcBef>
                <a:spcPct val="50000"/>
              </a:spcBef>
            </a:pPr>
            <a:r>
              <a:rPr lang="sr-Latn-CS" sz="2400">
                <a:solidFill>
                  <a:srgbClr val="CC3300"/>
                </a:solidFill>
              </a:rPr>
              <a:t>4/</a:t>
            </a:r>
            <a:r>
              <a:rPr lang="sr-Latn-CS" sz="2400">
                <a:solidFill>
                  <a:srgbClr val="CC3300"/>
                </a:solidFill>
                <a:sym typeface="Symbol" pitchFamily="18" charset="2"/>
              </a:rPr>
              <a:t></a:t>
            </a:r>
            <a:r>
              <a:rPr lang="sr-Latn-CS"/>
              <a:t> </a:t>
            </a:r>
            <a:r>
              <a:rPr lang="sr-Latn-CS" sz="2400"/>
              <a:t>sin(</a:t>
            </a:r>
            <a:r>
              <a:rPr lang="sr-Latn-CS" sz="2400" i="1">
                <a:sym typeface="Symbol" pitchFamily="18" charset="2"/>
              </a:rPr>
              <a:t> t) +</a:t>
            </a:r>
            <a:endParaRPr lang="en-US" sz="2400" i="1">
              <a:sym typeface="Symbol" pitchFamily="18" charset="2"/>
            </a:endParaRPr>
          </a:p>
        </p:txBody>
      </p:sp>
      <p:sp>
        <p:nvSpPr>
          <p:cNvPr id="89130" name="AutoShape 42"/>
          <p:cNvSpPr>
            <a:spLocks noChangeArrowheads="1"/>
          </p:cNvSpPr>
          <p:nvPr/>
        </p:nvSpPr>
        <p:spPr bwMode="auto">
          <a:xfrm>
            <a:off x="1600200" y="5029200"/>
            <a:ext cx="3352800" cy="762000"/>
          </a:xfrm>
          <a:prstGeom prst="wedgeRoundRectCallout">
            <a:avLst>
              <a:gd name="adj1" fmla="val -7625"/>
              <a:gd name="adj2" fmla="val -157917"/>
              <a:gd name="adj3" fmla="val 16667"/>
            </a:avLst>
          </a:prstGeom>
          <a:noFill/>
          <a:ln w="9525">
            <a:solidFill>
              <a:schemeClr val="accent2"/>
            </a:solidFill>
            <a:miter lim="800000"/>
            <a:headEnd/>
            <a:tailEnd/>
          </a:ln>
        </p:spPr>
        <p:txBody>
          <a:bodyPr/>
          <a:lstStyle/>
          <a:p>
            <a:pPr algn="ctr"/>
            <a:r>
              <a:rPr lang="sr-Latn-CS">
                <a:solidFill>
                  <a:srgbClr val="0033CC"/>
                </a:solidFill>
              </a:rPr>
              <a:t>PRVI harmonik (osnovne učestanosti </a:t>
            </a:r>
            <a:r>
              <a:rPr lang="sr-Latn-CS" i="1">
                <a:solidFill>
                  <a:srgbClr val="0033CC"/>
                </a:solidFill>
              </a:rPr>
              <a:t>f </a:t>
            </a:r>
            <a:r>
              <a:rPr lang="sr-Latn-CS">
                <a:solidFill>
                  <a:srgbClr val="0033CC"/>
                </a:solidFill>
              </a:rPr>
              <a:t>=1/</a:t>
            </a:r>
            <a:r>
              <a:rPr lang="sr-Latn-CS" i="1">
                <a:solidFill>
                  <a:srgbClr val="0033CC"/>
                </a:solidFill>
              </a:rPr>
              <a:t>T </a:t>
            </a:r>
            <a:r>
              <a:rPr lang="sr-Latn-CS">
                <a:solidFill>
                  <a:srgbClr val="0033CC"/>
                </a:solidFill>
              </a:rPr>
              <a:t>)</a:t>
            </a:r>
            <a:endParaRPr lang="en-US">
              <a:solidFill>
                <a:srgbClr val="0033CC"/>
              </a:solidFill>
            </a:endParaRPr>
          </a:p>
        </p:txBody>
      </p:sp>
      <p:sp>
        <p:nvSpPr>
          <p:cNvPr id="89131" name="Text Box 43"/>
          <p:cNvSpPr txBox="1">
            <a:spLocks noChangeArrowheads="1"/>
          </p:cNvSpPr>
          <p:nvPr/>
        </p:nvSpPr>
        <p:spPr bwMode="auto">
          <a:xfrm>
            <a:off x="3886200" y="3810000"/>
            <a:ext cx="2362200" cy="457200"/>
          </a:xfrm>
          <a:prstGeom prst="rect">
            <a:avLst/>
          </a:prstGeom>
          <a:noFill/>
          <a:ln w="9525">
            <a:noFill/>
            <a:miter lim="800000"/>
            <a:headEnd/>
            <a:tailEnd/>
          </a:ln>
        </p:spPr>
        <p:txBody>
          <a:bodyPr>
            <a:spAutoFit/>
          </a:bodyPr>
          <a:lstStyle/>
          <a:p>
            <a:pPr>
              <a:spcBef>
                <a:spcPct val="50000"/>
              </a:spcBef>
            </a:pPr>
            <a:r>
              <a:rPr lang="sr-Latn-CS" sz="2400">
                <a:solidFill>
                  <a:srgbClr val="CC3300"/>
                </a:solidFill>
              </a:rPr>
              <a:t>4/3</a:t>
            </a:r>
            <a:r>
              <a:rPr lang="sr-Latn-CS" sz="2400">
                <a:solidFill>
                  <a:srgbClr val="CC3300"/>
                </a:solidFill>
                <a:sym typeface="Symbol" pitchFamily="18" charset="2"/>
              </a:rPr>
              <a:t></a:t>
            </a:r>
            <a:r>
              <a:rPr lang="sr-Latn-CS"/>
              <a:t> </a:t>
            </a:r>
            <a:r>
              <a:rPr lang="sr-Latn-CS" sz="2400"/>
              <a:t>sin(3</a:t>
            </a:r>
            <a:r>
              <a:rPr lang="sr-Latn-CS" sz="2400" i="1">
                <a:sym typeface="Symbol" pitchFamily="18" charset="2"/>
              </a:rPr>
              <a:t> t) +</a:t>
            </a:r>
            <a:endParaRPr lang="en-US" sz="2400" i="1">
              <a:sym typeface="Symbol" pitchFamily="18" charset="2"/>
            </a:endParaRPr>
          </a:p>
        </p:txBody>
      </p:sp>
      <p:sp>
        <p:nvSpPr>
          <p:cNvPr id="89132" name="AutoShape 44"/>
          <p:cNvSpPr>
            <a:spLocks noChangeArrowheads="1"/>
          </p:cNvSpPr>
          <p:nvPr/>
        </p:nvSpPr>
        <p:spPr bwMode="auto">
          <a:xfrm>
            <a:off x="1371600" y="4800600"/>
            <a:ext cx="3810000" cy="457200"/>
          </a:xfrm>
          <a:prstGeom prst="wedgeRoundRectCallout">
            <a:avLst>
              <a:gd name="adj1" fmla="val 46167"/>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Treći harmonik (učestanosti 3</a:t>
            </a:r>
            <a:r>
              <a:rPr lang="sr-Latn-CS" i="1">
                <a:solidFill>
                  <a:srgbClr val="0033CC"/>
                </a:solidFill>
              </a:rPr>
              <a:t>f </a:t>
            </a:r>
            <a:r>
              <a:rPr lang="sr-Latn-CS">
                <a:solidFill>
                  <a:srgbClr val="0033CC"/>
                </a:solidFill>
              </a:rPr>
              <a:t>)</a:t>
            </a:r>
            <a:endParaRPr lang="en-US">
              <a:solidFill>
                <a:srgbClr val="0033CC"/>
              </a:solidFill>
            </a:endParaRPr>
          </a:p>
        </p:txBody>
      </p:sp>
      <p:sp>
        <p:nvSpPr>
          <p:cNvPr id="89133" name="Text Box 45"/>
          <p:cNvSpPr txBox="1">
            <a:spLocks noChangeArrowheads="1"/>
          </p:cNvSpPr>
          <p:nvPr/>
        </p:nvSpPr>
        <p:spPr bwMode="auto">
          <a:xfrm>
            <a:off x="6019800" y="3810000"/>
            <a:ext cx="2362200" cy="457200"/>
          </a:xfrm>
          <a:prstGeom prst="rect">
            <a:avLst/>
          </a:prstGeom>
          <a:noFill/>
          <a:ln w="9525">
            <a:noFill/>
            <a:miter lim="800000"/>
            <a:headEnd/>
            <a:tailEnd/>
          </a:ln>
        </p:spPr>
        <p:txBody>
          <a:bodyPr>
            <a:spAutoFit/>
          </a:bodyPr>
          <a:lstStyle/>
          <a:p>
            <a:pPr>
              <a:spcBef>
                <a:spcPct val="50000"/>
              </a:spcBef>
            </a:pPr>
            <a:r>
              <a:rPr lang="sr-Latn-CS" sz="2400">
                <a:solidFill>
                  <a:srgbClr val="CC3300"/>
                </a:solidFill>
              </a:rPr>
              <a:t>4/5</a:t>
            </a:r>
            <a:r>
              <a:rPr lang="sr-Latn-CS" sz="2400">
                <a:solidFill>
                  <a:srgbClr val="CC3300"/>
                </a:solidFill>
                <a:sym typeface="Symbol" pitchFamily="18" charset="2"/>
              </a:rPr>
              <a:t></a:t>
            </a:r>
            <a:r>
              <a:rPr lang="sr-Latn-CS"/>
              <a:t> </a:t>
            </a:r>
            <a:r>
              <a:rPr lang="sr-Latn-CS" sz="2400"/>
              <a:t>sin(5</a:t>
            </a:r>
            <a:r>
              <a:rPr lang="sr-Latn-CS" sz="2400" i="1">
                <a:sym typeface="Symbol" pitchFamily="18" charset="2"/>
              </a:rPr>
              <a:t> t) +</a:t>
            </a:r>
            <a:endParaRPr lang="en-US" sz="2400" i="1">
              <a:sym typeface="Symbol" pitchFamily="18" charset="2"/>
            </a:endParaRPr>
          </a:p>
        </p:txBody>
      </p:sp>
      <p:sp>
        <p:nvSpPr>
          <p:cNvPr id="89134" name="AutoShape 46"/>
          <p:cNvSpPr>
            <a:spLocks noChangeArrowheads="1"/>
          </p:cNvSpPr>
          <p:nvPr/>
        </p:nvSpPr>
        <p:spPr bwMode="auto">
          <a:xfrm>
            <a:off x="3505200" y="4800600"/>
            <a:ext cx="3581400" cy="457200"/>
          </a:xfrm>
          <a:prstGeom prst="wedgeRoundRectCallout">
            <a:avLst>
              <a:gd name="adj1" fmla="val 52306"/>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Peti harmonik (učestanosti 5</a:t>
            </a:r>
            <a:r>
              <a:rPr lang="sr-Latn-CS" i="1">
                <a:solidFill>
                  <a:srgbClr val="0033CC"/>
                </a:solidFill>
              </a:rPr>
              <a:t>f </a:t>
            </a:r>
            <a:r>
              <a:rPr lang="sr-Latn-CS">
                <a:solidFill>
                  <a:srgbClr val="0033CC"/>
                </a:solidFill>
              </a:rPr>
              <a:t>)</a:t>
            </a:r>
            <a:endParaRPr lang="en-US">
              <a:solidFill>
                <a:srgbClr val="0033CC"/>
              </a:solidFill>
            </a:endParaRPr>
          </a:p>
        </p:txBody>
      </p:sp>
      <p:sp>
        <p:nvSpPr>
          <p:cNvPr id="89136" name="Text Box 48"/>
          <p:cNvSpPr txBox="1">
            <a:spLocks noChangeArrowheads="1"/>
          </p:cNvSpPr>
          <p:nvPr/>
        </p:nvSpPr>
        <p:spPr bwMode="auto">
          <a:xfrm>
            <a:off x="8153400" y="3733800"/>
            <a:ext cx="609600" cy="519113"/>
          </a:xfrm>
          <a:prstGeom prst="rect">
            <a:avLst/>
          </a:prstGeom>
          <a:noFill/>
          <a:ln w="9525">
            <a:noFill/>
            <a:miter lim="800000"/>
            <a:headEnd/>
            <a:tailEnd/>
          </a:ln>
        </p:spPr>
        <p:txBody>
          <a:bodyPr>
            <a:spAutoFit/>
          </a:bodyPr>
          <a:lstStyle/>
          <a:p>
            <a:pPr>
              <a:spcBef>
                <a:spcPct val="50000"/>
              </a:spcBef>
            </a:pPr>
            <a:r>
              <a:rPr lang="sr-Latn-CS" sz="2800" b="1"/>
              <a:t>...</a:t>
            </a:r>
            <a:endParaRPr lang="en-US" sz="2800" b="1" i="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891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89128"/>
                                        </p:tgtEl>
                                      </p:cBhvr>
                                    </p:animEffect>
                                    <p:set>
                                      <p:cBhvr>
                                        <p:cTn id="14" dur="1" fill="hold">
                                          <p:stCondLst>
                                            <p:cond delay="499"/>
                                          </p:stCondLst>
                                        </p:cTn>
                                        <p:tgtEl>
                                          <p:spTgt spid="89128"/>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9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1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89130"/>
                                        </p:tgtEl>
                                      </p:cBhvr>
                                    </p:animEffect>
                                    <p:set>
                                      <p:cBhvr>
                                        <p:cTn id="24" dur="1" fill="hold">
                                          <p:stCondLst>
                                            <p:cond delay="499"/>
                                          </p:stCondLst>
                                        </p:cTn>
                                        <p:tgtEl>
                                          <p:spTgt spid="89130"/>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89131"/>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8913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91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89132"/>
                                        </p:tgtEl>
                                      </p:cBhvr>
                                    </p:animEffect>
                                    <p:set>
                                      <p:cBhvr>
                                        <p:cTn id="37" dur="1" fill="hold">
                                          <p:stCondLst>
                                            <p:cond delay="499"/>
                                          </p:stCondLst>
                                        </p:cTn>
                                        <p:tgtEl>
                                          <p:spTgt spid="89132"/>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8913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89133"/>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891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89134"/>
                                        </p:tgtEl>
                                      </p:cBhvr>
                                    </p:animEffect>
                                    <p:set>
                                      <p:cBhvr>
                                        <p:cTn id="50" dur="1" fill="hold">
                                          <p:stCondLst>
                                            <p:cond delay="499"/>
                                          </p:stCondLst>
                                        </p:cTn>
                                        <p:tgtEl>
                                          <p:spTgt spid="89134"/>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89136"/>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89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p:bldP spid="89128" grpId="0" animBg="1"/>
      <p:bldP spid="89128" grpId="1" animBg="1"/>
      <p:bldP spid="89129" grpId="0"/>
      <p:bldP spid="89130" grpId="0" animBg="1"/>
      <p:bldP spid="89130" grpId="1" animBg="1"/>
      <p:bldP spid="89131" grpId="0"/>
      <p:bldP spid="89131" grpId="1"/>
      <p:bldP spid="89132" grpId="0" animBg="1"/>
      <p:bldP spid="89132" grpId="1" animBg="1"/>
      <p:bldP spid="89133" grpId="0"/>
      <p:bldP spid="89133" grpId="1"/>
      <p:bldP spid="89134" grpId="0" animBg="1"/>
      <p:bldP spid="89134" grpId="1" animBg="1"/>
      <p:bldP spid="89136" grpId="0"/>
      <p:bldP spid="8913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028"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1029"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F97E901E-391E-4BC5-9F7B-7062E53E8633}" type="slidenum">
              <a:rPr lang="en-US" sz="1400">
                <a:latin typeface="Times New Roman" pitchFamily="18" charset="0"/>
              </a:rPr>
              <a:pPr algn="r"/>
              <a:t>18</a:t>
            </a:fld>
            <a:endParaRPr lang="en-US" sz="1400">
              <a:latin typeface="Times New Roman" pitchFamily="18" charset="0"/>
            </a:endParaRPr>
          </a:p>
        </p:txBody>
      </p:sp>
      <p:sp>
        <p:nvSpPr>
          <p:cNvPr id="1030" name="Text Box 9"/>
          <p:cNvSpPr txBox="1">
            <a:spLocks noChangeArrowheads="1"/>
          </p:cNvSpPr>
          <p:nvPr/>
        </p:nvSpPr>
        <p:spPr bwMode="auto">
          <a:xfrm>
            <a:off x="152400" y="1295400"/>
            <a:ext cx="3200400" cy="1236663"/>
          </a:xfrm>
          <a:prstGeom prst="rect">
            <a:avLst/>
          </a:prstGeom>
          <a:noFill/>
          <a:ln w="9525">
            <a:noFill/>
            <a:miter lim="800000"/>
            <a:headEnd/>
            <a:tailEnd/>
          </a:ln>
        </p:spPr>
        <p:txBody>
          <a:bodyPr>
            <a:spAutoFit/>
          </a:bodyPr>
          <a:lstStyle/>
          <a:p>
            <a:pPr>
              <a:spcBef>
                <a:spcPct val="50000"/>
              </a:spcBef>
            </a:pPr>
            <a:r>
              <a:rPr lang="sr-Latn-CS"/>
              <a:t>Perioda 			 </a:t>
            </a:r>
            <a:r>
              <a:rPr lang="sr-Latn-CS" i="1"/>
              <a:t>T </a:t>
            </a:r>
          </a:p>
          <a:p>
            <a:pPr>
              <a:spcBef>
                <a:spcPct val="50000"/>
              </a:spcBef>
            </a:pPr>
            <a:r>
              <a:rPr lang="sr-Latn-CS" i="1"/>
              <a:t>Osn. učestanost	         f</a:t>
            </a:r>
            <a:r>
              <a:rPr lang="en-US" i="1" baseline="-25000"/>
              <a:t>1</a:t>
            </a:r>
            <a:r>
              <a:rPr lang="sr-Latn-CS" i="1"/>
              <a:t>=1/T</a:t>
            </a:r>
          </a:p>
          <a:p>
            <a:pPr>
              <a:spcBef>
                <a:spcPct val="50000"/>
              </a:spcBef>
            </a:pPr>
            <a:r>
              <a:rPr lang="sr-Latn-CS" i="1"/>
              <a:t>Kružna učestanost  </a:t>
            </a:r>
            <a:r>
              <a:rPr lang="sr-Latn-CS" sz="2000" i="1">
                <a:sym typeface="Symbol" pitchFamily="18" charset="2"/>
              </a:rPr>
              <a:t></a:t>
            </a:r>
            <a:r>
              <a:rPr lang="sr-Latn-CS"/>
              <a:t> = 2</a:t>
            </a:r>
            <a:r>
              <a:rPr lang="sr-Latn-CS">
                <a:sym typeface="Symbol" pitchFamily="18" charset="2"/>
              </a:rPr>
              <a:t>/</a:t>
            </a:r>
            <a:r>
              <a:rPr lang="sr-Latn-CS" i="1">
                <a:sym typeface="Symbol" pitchFamily="18" charset="2"/>
              </a:rPr>
              <a:t>T</a:t>
            </a:r>
            <a:r>
              <a:rPr lang="sr-Latn-CS">
                <a:sym typeface="Symbol" pitchFamily="18" charset="2"/>
              </a:rPr>
              <a:t> </a:t>
            </a:r>
          </a:p>
        </p:txBody>
      </p:sp>
      <p:sp>
        <p:nvSpPr>
          <p:cNvPr id="1031"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a:t>Signal četvrtki</a:t>
            </a:r>
            <a:endParaRPr lang="en-US" sz="2400" b="1"/>
          </a:p>
        </p:txBody>
      </p:sp>
      <p:sp>
        <p:nvSpPr>
          <p:cNvPr id="103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033" name="Group 39"/>
          <p:cNvGrpSpPr>
            <a:grpSpLocks/>
          </p:cNvGrpSpPr>
          <p:nvPr/>
        </p:nvGrpSpPr>
        <p:grpSpPr bwMode="auto">
          <a:xfrm>
            <a:off x="3657600" y="304800"/>
            <a:ext cx="4953000" cy="3200400"/>
            <a:chOff x="2304" y="0"/>
            <a:chExt cx="3120" cy="2016"/>
          </a:xfrm>
        </p:grpSpPr>
        <p:sp>
          <p:nvSpPr>
            <p:cNvPr id="1035"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036"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037"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038"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039"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040"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041"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042"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043"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044"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045"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046"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047"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048"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049"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050"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051"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052"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3"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4"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055"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graphicFrame>
        <p:nvGraphicFramePr>
          <p:cNvPr id="1026" name="Object 21"/>
          <p:cNvGraphicFramePr>
            <a:graphicFrameLocks noChangeAspect="1"/>
          </p:cNvGraphicFramePr>
          <p:nvPr/>
        </p:nvGraphicFramePr>
        <p:xfrm>
          <a:off x="533400" y="3429000"/>
          <a:ext cx="6553200" cy="3181350"/>
        </p:xfrm>
        <a:graphic>
          <a:graphicData uri="http://schemas.openxmlformats.org/presentationml/2006/ole">
            <p:oleObj spid="_x0000_s1033" name="Picture" r:id="rId3" imgW="3494803" imgH="3123566" progId="Word.Picture.8">
              <p:embed/>
            </p:oleObj>
          </a:graphicData>
        </a:graphic>
      </p:graphicFrame>
      <p:sp>
        <p:nvSpPr>
          <p:cNvPr id="1034" name="Text Box 10"/>
          <p:cNvSpPr txBox="1">
            <a:spLocks noChangeArrowheads="1"/>
          </p:cNvSpPr>
          <p:nvPr/>
        </p:nvSpPr>
        <p:spPr bwMode="auto">
          <a:xfrm>
            <a:off x="5334000" y="3886200"/>
            <a:ext cx="3657600" cy="457200"/>
          </a:xfrm>
          <a:prstGeom prst="rect">
            <a:avLst/>
          </a:prstGeom>
          <a:noFill/>
          <a:ln w="9525">
            <a:noFill/>
            <a:miter lim="800000"/>
            <a:headEnd/>
            <a:tailEnd/>
          </a:ln>
        </p:spPr>
        <p:txBody>
          <a:bodyPr>
            <a:spAutoFit/>
          </a:bodyPr>
          <a:lstStyle/>
          <a:p>
            <a:pPr>
              <a:spcBef>
                <a:spcPct val="50000"/>
              </a:spcBef>
            </a:pPr>
            <a:r>
              <a:rPr lang="en-US" sz="2400" b="1"/>
              <a:t>Spektar s</a:t>
            </a:r>
            <a:r>
              <a:rPr lang="sr-Latn-CS" sz="2400" b="1"/>
              <a:t>ignal</a:t>
            </a:r>
            <a:r>
              <a:rPr lang="en-US" sz="2400" b="1"/>
              <a:t>a</a:t>
            </a:r>
            <a:r>
              <a:rPr lang="sr-Latn-CS" sz="2400" b="1"/>
              <a:t> četvrtki</a:t>
            </a:r>
            <a:endParaRPr lang="en-US"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057" name="Footer Placeholder 4"/>
          <p:cNvSpPr>
            <a:spLocks noGrp="1"/>
          </p:cNvSpPr>
          <p:nvPr>
            <p:ph type="ftr" sz="quarter" idx="11"/>
          </p:nvPr>
        </p:nvSpPr>
        <p:spPr>
          <a:noFill/>
        </p:spPr>
        <p:txBody>
          <a:bodyPr/>
          <a:lstStyle/>
          <a:p>
            <a:r>
              <a:rPr lang="sr-Latn-CS" smtClean="0"/>
              <a:t>Primena DSP</a:t>
            </a:r>
            <a:endParaRPr lang="en-US" smtClean="0"/>
          </a:p>
        </p:txBody>
      </p:sp>
      <p:sp>
        <p:nvSpPr>
          <p:cNvPr id="2058" name="Slide Number Placeholder 5"/>
          <p:cNvSpPr>
            <a:spLocks noGrp="1"/>
          </p:cNvSpPr>
          <p:nvPr>
            <p:ph type="sldNum" sz="quarter" idx="12"/>
          </p:nvPr>
        </p:nvSpPr>
        <p:spPr>
          <a:noFill/>
        </p:spPr>
        <p:txBody>
          <a:bodyPr/>
          <a:lstStyle/>
          <a:p>
            <a:fld id="{117ADBB3-4D50-4F80-B4C0-087E208D5486}" type="slidenum">
              <a:rPr lang="en-US" smtClean="0"/>
              <a:pPr/>
              <a:t>19</a:t>
            </a:fld>
            <a:endParaRPr lang="en-US" smtClean="0"/>
          </a:p>
        </p:txBody>
      </p:sp>
      <p:grpSp>
        <p:nvGrpSpPr>
          <p:cNvPr id="2" name="Group 7"/>
          <p:cNvGrpSpPr>
            <a:grpSpLocks/>
          </p:cNvGrpSpPr>
          <p:nvPr/>
        </p:nvGrpSpPr>
        <p:grpSpPr bwMode="auto">
          <a:xfrm>
            <a:off x="776288" y="1827213"/>
            <a:ext cx="7770812" cy="3271837"/>
            <a:chOff x="489" y="1151"/>
            <a:chExt cx="4895" cy="2061"/>
          </a:xfrm>
        </p:grpSpPr>
        <p:graphicFrame>
          <p:nvGraphicFramePr>
            <p:cNvPr id="2055" name="Object 8"/>
            <p:cNvGraphicFramePr>
              <a:graphicFrameLocks noChangeAspect="1"/>
            </p:cNvGraphicFramePr>
            <p:nvPr/>
          </p:nvGraphicFramePr>
          <p:xfrm>
            <a:off x="489" y="1727"/>
            <a:ext cx="1503" cy="508"/>
          </p:xfrm>
          <a:graphic>
            <a:graphicData uri="http://schemas.openxmlformats.org/presentationml/2006/ole">
              <p:oleObj spid="_x0000_s2092" name="Equation" r:id="rId3" imgW="1651000" imgH="558800" progId="Equation.3">
                <p:embed/>
              </p:oleObj>
            </a:graphicData>
          </a:graphic>
        </p:graphicFrame>
        <p:pic>
          <p:nvPicPr>
            <p:cNvPr id="2072" name="Picture 9"/>
            <p:cNvPicPr>
              <a:picLocks noChangeAspect="1" noChangeArrowheads="1"/>
            </p:cNvPicPr>
            <p:nvPr/>
          </p:nvPicPr>
          <p:blipFill>
            <a:blip r:embed="rId4" cstate="print"/>
            <a:srcRect/>
            <a:stretch>
              <a:fillRect/>
            </a:stretch>
          </p:blipFill>
          <p:spPr bwMode="auto">
            <a:xfrm>
              <a:off x="2303" y="1151"/>
              <a:ext cx="3081" cy="2061"/>
            </a:xfrm>
            <a:prstGeom prst="rect">
              <a:avLst/>
            </a:prstGeom>
            <a:noFill/>
            <a:ln w="9525">
              <a:noFill/>
              <a:miter lim="800000"/>
              <a:headEnd/>
              <a:tailEnd/>
            </a:ln>
          </p:spPr>
        </p:pic>
      </p:grpSp>
      <p:grpSp>
        <p:nvGrpSpPr>
          <p:cNvPr id="3" name="Group 10"/>
          <p:cNvGrpSpPr>
            <a:grpSpLocks/>
          </p:cNvGrpSpPr>
          <p:nvPr/>
        </p:nvGrpSpPr>
        <p:grpSpPr bwMode="auto">
          <a:xfrm>
            <a:off x="776288" y="1827213"/>
            <a:ext cx="7770812" cy="3271837"/>
            <a:chOff x="489" y="1151"/>
            <a:chExt cx="4895" cy="2061"/>
          </a:xfrm>
        </p:grpSpPr>
        <p:pic>
          <p:nvPicPr>
            <p:cNvPr id="2071" name="Picture 11"/>
            <p:cNvPicPr>
              <a:picLocks noChangeAspect="1" noChangeArrowheads="1"/>
            </p:cNvPicPr>
            <p:nvPr/>
          </p:nvPicPr>
          <p:blipFill>
            <a:blip r:embed="rId5" cstate="print"/>
            <a:srcRect/>
            <a:stretch>
              <a:fillRect/>
            </a:stretch>
          </p:blipFill>
          <p:spPr bwMode="auto">
            <a:xfrm>
              <a:off x="2303" y="1151"/>
              <a:ext cx="3081" cy="2061"/>
            </a:xfrm>
            <a:prstGeom prst="rect">
              <a:avLst/>
            </a:prstGeom>
            <a:noFill/>
            <a:ln w="9525">
              <a:noFill/>
              <a:miter lim="800000"/>
              <a:headEnd/>
              <a:tailEnd/>
            </a:ln>
          </p:spPr>
        </p:pic>
        <p:graphicFrame>
          <p:nvGraphicFramePr>
            <p:cNvPr id="2054" name="Object 12"/>
            <p:cNvGraphicFramePr>
              <a:graphicFrameLocks noChangeAspect="1"/>
            </p:cNvGraphicFramePr>
            <p:nvPr/>
          </p:nvGraphicFramePr>
          <p:xfrm>
            <a:off x="489" y="1727"/>
            <a:ext cx="1502" cy="508"/>
          </p:xfrm>
          <a:graphic>
            <a:graphicData uri="http://schemas.openxmlformats.org/presentationml/2006/ole">
              <p:oleObj spid="_x0000_s2093" name="Equation" r:id="rId6" imgW="1651000" imgH="558800" progId="Equation.3">
                <p:embed/>
              </p:oleObj>
            </a:graphicData>
          </a:graphic>
        </p:graphicFrame>
      </p:grpSp>
      <p:grpSp>
        <p:nvGrpSpPr>
          <p:cNvPr id="4" name="Group 13"/>
          <p:cNvGrpSpPr>
            <a:grpSpLocks/>
          </p:cNvGrpSpPr>
          <p:nvPr/>
        </p:nvGrpSpPr>
        <p:grpSpPr bwMode="auto">
          <a:xfrm>
            <a:off x="776288" y="1827213"/>
            <a:ext cx="7770812" cy="3271837"/>
            <a:chOff x="489" y="1151"/>
            <a:chExt cx="4895" cy="2061"/>
          </a:xfrm>
        </p:grpSpPr>
        <p:graphicFrame>
          <p:nvGraphicFramePr>
            <p:cNvPr id="2053" name="Object 14"/>
            <p:cNvGraphicFramePr>
              <a:graphicFrameLocks noChangeAspect="1"/>
            </p:cNvGraphicFramePr>
            <p:nvPr/>
          </p:nvGraphicFramePr>
          <p:xfrm>
            <a:off x="489" y="1727"/>
            <a:ext cx="1503" cy="508"/>
          </p:xfrm>
          <a:graphic>
            <a:graphicData uri="http://schemas.openxmlformats.org/presentationml/2006/ole">
              <p:oleObj spid="_x0000_s2094" name="Equation" r:id="rId7" imgW="1651000" imgH="558800" progId="Equation.3">
                <p:embed/>
              </p:oleObj>
            </a:graphicData>
          </a:graphic>
        </p:graphicFrame>
        <p:pic>
          <p:nvPicPr>
            <p:cNvPr id="2070" name="Picture 15"/>
            <p:cNvPicPr>
              <a:picLocks noChangeAspect="1" noChangeArrowheads="1"/>
            </p:cNvPicPr>
            <p:nvPr/>
          </p:nvPicPr>
          <p:blipFill>
            <a:blip r:embed="rId8" cstate="print"/>
            <a:srcRect/>
            <a:stretch>
              <a:fillRect/>
            </a:stretch>
          </p:blipFill>
          <p:spPr bwMode="auto">
            <a:xfrm>
              <a:off x="2303" y="1151"/>
              <a:ext cx="3081" cy="2061"/>
            </a:xfrm>
            <a:prstGeom prst="rect">
              <a:avLst/>
            </a:prstGeom>
            <a:noFill/>
            <a:ln w="9525">
              <a:noFill/>
              <a:miter lim="800000"/>
              <a:headEnd/>
              <a:tailEnd/>
            </a:ln>
          </p:spPr>
        </p:pic>
      </p:grpSp>
      <p:grpSp>
        <p:nvGrpSpPr>
          <p:cNvPr id="5" name="Group 16"/>
          <p:cNvGrpSpPr>
            <a:grpSpLocks/>
          </p:cNvGrpSpPr>
          <p:nvPr/>
        </p:nvGrpSpPr>
        <p:grpSpPr bwMode="auto">
          <a:xfrm>
            <a:off x="776288" y="1827213"/>
            <a:ext cx="7770812" cy="3271837"/>
            <a:chOff x="489" y="1151"/>
            <a:chExt cx="4895" cy="2061"/>
          </a:xfrm>
        </p:grpSpPr>
        <p:graphicFrame>
          <p:nvGraphicFramePr>
            <p:cNvPr id="2052" name="Object 17"/>
            <p:cNvGraphicFramePr>
              <a:graphicFrameLocks noChangeAspect="1"/>
            </p:cNvGraphicFramePr>
            <p:nvPr/>
          </p:nvGraphicFramePr>
          <p:xfrm>
            <a:off x="489" y="1727"/>
            <a:ext cx="1468" cy="509"/>
          </p:xfrm>
          <a:graphic>
            <a:graphicData uri="http://schemas.openxmlformats.org/presentationml/2006/ole">
              <p:oleObj spid="_x0000_s2095" name="Equation" r:id="rId9" imgW="1612900" imgH="558800" progId="Equation.3">
                <p:embed/>
              </p:oleObj>
            </a:graphicData>
          </a:graphic>
        </p:graphicFrame>
        <p:pic>
          <p:nvPicPr>
            <p:cNvPr id="2069" name="Picture 18"/>
            <p:cNvPicPr>
              <a:picLocks noChangeAspect="1" noChangeArrowheads="1"/>
            </p:cNvPicPr>
            <p:nvPr/>
          </p:nvPicPr>
          <p:blipFill>
            <a:blip r:embed="rId10" cstate="print"/>
            <a:srcRect/>
            <a:stretch>
              <a:fillRect/>
            </a:stretch>
          </p:blipFill>
          <p:spPr bwMode="auto">
            <a:xfrm>
              <a:off x="2303" y="1151"/>
              <a:ext cx="3081" cy="2061"/>
            </a:xfrm>
            <a:prstGeom prst="rect">
              <a:avLst/>
            </a:prstGeom>
            <a:noFill/>
            <a:ln w="9525">
              <a:noFill/>
              <a:miter lim="800000"/>
              <a:headEnd/>
              <a:tailEnd/>
            </a:ln>
          </p:spPr>
        </p:pic>
      </p:grpSp>
      <p:pic>
        <p:nvPicPr>
          <p:cNvPr id="88083" name="Picture 19"/>
          <p:cNvPicPr>
            <a:picLocks noChangeAspect="1" noChangeArrowheads="1"/>
          </p:cNvPicPr>
          <p:nvPr/>
        </p:nvPicPr>
        <p:blipFill>
          <a:blip r:embed="rId11" cstate="print"/>
          <a:srcRect/>
          <a:stretch>
            <a:fillRect/>
          </a:stretch>
        </p:blipFill>
        <p:spPr bwMode="auto">
          <a:xfrm>
            <a:off x="3657600" y="1828800"/>
            <a:ext cx="4891088" cy="3271838"/>
          </a:xfrm>
          <a:prstGeom prst="rect">
            <a:avLst/>
          </a:prstGeom>
          <a:noFill/>
          <a:ln w="9525">
            <a:noFill/>
            <a:miter lim="800000"/>
            <a:headEnd/>
            <a:tailEnd/>
          </a:ln>
        </p:spPr>
      </p:pic>
      <p:grpSp>
        <p:nvGrpSpPr>
          <p:cNvPr id="6" name="Group 20"/>
          <p:cNvGrpSpPr>
            <a:grpSpLocks/>
          </p:cNvGrpSpPr>
          <p:nvPr/>
        </p:nvGrpSpPr>
        <p:grpSpPr bwMode="auto">
          <a:xfrm>
            <a:off x="776288" y="1827213"/>
            <a:ext cx="7770812" cy="3271837"/>
            <a:chOff x="489" y="1151"/>
            <a:chExt cx="4895" cy="2061"/>
          </a:xfrm>
        </p:grpSpPr>
        <p:graphicFrame>
          <p:nvGraphicFramePr>
            <p:cNvPr id="2051" name="Object 21"/>
            <p:cNvGraphicFramePr>
              <a:graphicFrameLocks noChangeAspect="1"/>
            </p:cNvGraphicFramePr>
            <p:nvPr/>
          </p:nvGraphicFramePr>
          <p:xfrm>
            <a:off x="489" y="1727"/>
            <a:ext cx="1521" cy="514"/>
          </p:xfrm>
          <a:graphic>
            <a:graphicData uri="http://schemas.openxmlformats.org/presentationml/2006/ole">
              <p:oleObj spid="_x0000_s2096" name="Equation" r:id="rId12" imgW="1651000" imgH="558800" progId="Equation.3">
                <p:embed/>
              </p:oleObj>
            </a:graphicData>
          </a:graphic>
        </p:graphicFrame>
        <p:pic>
          <p:nvPicPr>
            <p:cNvPr id="2068" name="Picture 22"/>
            <p:cNvPicPr>
              <a:picLocks noChangeAspect="1" noChangeArrowheads="1"/>
            </p:cNvPicPr>
            <p:nvPr/>
          </p:nvPicPr>
          <p:blipFill>
            <a:blip r:embed="rId13" cstate="print"/>
            <a:srcRect/>
            <a:stretch>
              <a:fillRect/>
            </a:stretch>
          </p:blipFill>
          <p:spPr bwMode="auto">
            <a:xfrm>
              <a:off x="2303" y="1151"/>
              <a:ext cx="3081" cy="2061"/>
            </a:xfrm>
            <a:prstGeom prst="rect">
              <a:avLst/>
            </a:prstGeom>
            <a:noFill/>
            <a:ln w="9525">
              <a:noFill/>
              <a:miter lim="800000"/>
              <a:headEnd/>
              <a:tailEnd/>
            </a:ln>
          </p:spPr>
        </p:pic>
      </p:grpSp>
      <p:grpSp>
        <p:nvGrpSpPr>
          <p:cNvPr id="7" name="Group 23"/>
          <p:cNvGrpSpPr>
            <a:grpSpLocks/>
          </p:cNvGrpSpPr>
          <p:nvPr/>
        </p:nvGrpSpPr>
        <p:grpSpPr bwMode="auto">
          <a:xfrm>
            <a:off x="762000" y="1828800"/>
            <a:ext cx="7761288" cy="3262313"/>
            <a:chOff x="489" y="1151"/>
            <a:chExt cx="4889" cy="2055"/>
          </a:xfrm>
        </p:grpSpPr>
        <p:pic>
          <p:nvPicPr>
            <p:cNvPr id="2067" name="Picture 24"/>
            <p:cNvPicPr>
              <a:picLocks noChangeAspect="1" noChangeArrowheads="1"/>
            </p:cNvPicPr>
            <p:nvPr/>
          </p:nvPicPr>
          <p:blipFill>
            <a:blip r:embed="rId14" cstate="print"/>
            <a:srcRect/>
            <a:stretch>
              <a:fillRect/>
            </a:stretch>
          </p:blipFill>
          <p:spPr bwMode="auto">
            <a:xfrm>
              <a:off x="2303" y="1151"/>
              <a:ext cx="3075" cy="2055"/>
            </a:xfrm>
            <a:prstGeom prst="rect">
              <a:avLst/>
            </a:prstGeom>
            <a:noFill/>
            <a:ln w="9525">
              <a:noFill/>
              <a:miter lim="800000"/>
              <a:headEnd/>
              <a:tailEnd/>
            </a:ln>
          </p:spPr>
        </p:pic>
        <p:graphicFrame>
          <p:nvGraphicFramePr>
            <p:cNvPr id="2050" name="Object 25"/>
            <p:cNvGraphicFramePr>
              <a:graphicFrameLocks noChangeAspect="1"/>
            </p:cNvGraphicFramePr>
            <p:nvPr/>
          </p:nvGraphicFramePr>
          <p:xfrm>
            <a:off x="489" y="1727"/>
            <a:ext cx="1549" cy="509"/>
          </p:xfrm>
          <a:graphic>
            <a:graphicData uri="http://schemas.openxmlformats.org/presentationml/2006/ole">
              <p:oleObj spid="_x0000_s2097" name="Equation" r:id="rId15" imgW="1701800" imgH="558800" progId="">
                <p:embed/>
              </p:oleObj>
            </a:graphicData>
          </a:graphic>
        </p:graphicFrame>
      </p:grpSp>
      <p:sp>
        <p:nvSpPr>
          <p:cNvPr id="88091" name="Text Box 27"/>
          <p:cNvSpPr txBox="1">
            <a:spLocks noChangeArrowheads="1"/>
          </p:cNvSpPr>
          <p:nvPr/>
        </p:nvSpPr>
        <p:spPr bwMode="auto">
          <a:xfrm rot="-5400000">
            <a:off x="2705100" y="2933700"/>
            <a:ext cx="2362200" cy="304800"/>
          </a:xfrm>
          <a:prstGeom prst="rect">
            <a:avLst/>
          </a:prstGeom>
          <a:solidFill>
            <a:schemeClr val="bg1"/>
          </a:solidFill>
          <a:ln w="9525">
            <a:noFill/>
            <a:miter lim="800000"/>
            <a:headEnd/>
            <a:tailEnd/>
          </a:ln>
        </p:spPr>
        <p:txBody>
          <a:bodyPr>
            <a:spAutoFit/>
          </a:bodyPr>
          <a:lstStyle/>
          <a:p>
            <a:pPr>
              <a:spcBef>
                <a:spcPct val="50000"/>
              </a:spcBef>
            </a:pPr>
            <a:r>
              <a:rPr lang="sr-Latn-CS" sz="1400" b="1"/>
              <a:t>četvrtke sw(t)</a:t>
            </a:r>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8083"/>
                                        </p:tgtEl>
                                        <p:attrNameLst>
                                          <p:attrName>style.visibility</p:attrName>
                                        </p:attrNameLst>
                                      </p:cBhvr>
                                      <p:to>
                                        <p:strVal val="visible"/>
                                      </p:to>
                                    </p:set>
                                  </p:childTnLst>
                                  <p:subTnLst>
                                    <p:set>
                                      <p:cBhvr override="childStyle">
                                        <p:cTn dur="1" fill="hold" display="0" masterRel="nextClick" afterEffect="1"/>
                                        <p:tgtEl>
                                          <p:spTgt spid="8808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3315" name="Footer Placeholder 4"/>
          <p:cNvSpPr>
            <a:spLocks noGrp="1"/>
          </p:cNvSpPr>
          <p:nvPr>
            <p:ph type="ftr" sz="quarter" idx="11"/>
          </p:nvPr>
        </p:nvSpPr>
        <p:spPr>
          <a:noFill/>
        </p:spPr>
        <p:txBody>
          <a:bodyPr/>
          <a:lstStyle/>
          <a:p>
            <a:r>
              <a:rPr lang="sr-Latn-CS" smtClean="0"/>
              <a:t>Primena DSP</a:t>
            </a:r>
            <a:endParaRPr lang="en-US" smtClean="0"/>
          </a:p>
        </p:txBody>
      </p:sp>
      <p:sp>
        <p:nvSpPr>
          <p:cNvPr id="13316" name="Slide Number Placeholder 5"/>
          <p:cNvSpPr>
            <a:spLocks noGrp="1"/>
          </p:cNvSpPr>
          <p:nvPr>
            <p:ph type="sldNum" sz="quarter" idx="12"/>
          </p:nvPr>
        </p:nvSpPr>
        <p:spPr>
          <a:noFill/>
        </p:spPr>
        <p:txBody>
          <a:bodyPr/>
          <a:lstStyle/>
          <a:p>
            <a:fld id="{310D0646-62F0-4405-8820-A535D5A06E0A}" type="slidenum">
              <a:rPr lang="en-US" smtClean="0"/>
              <a:pPr/>
              <a:t>2</a:t>
            </a:fld>
            <a:endParaRPr lang="en-US" smtClean="0"/>
          </a:p>
        </p:txBody>
      </p:sp>
      <p:sp>
        <p:nvSpPr>
          <p:cNvPr id="13317" name="Rectangle 2"/>
          <p:cNvSpPr>
            <a:spLocks noGrp="1" noChangeArrowheads="1"/>
          </p:cNvSpPr>
          <p:nvPr>
            <p:ph type="title"/>
          </p:nvPr>
        </p:nvSpPr>
        <p:spPr>
          <a:xfrm>
            <a:off x="685800" y="2514600"/>
            <a:ext cx="7772400" cy="1143000"/>
          </a:xfrm>
        </p:spPr>
        <p:txBody>
          <a:bodyPr/>
          <a:lstStyle/>
          <a:p>
            <a:pPr eaLnBrk="1" hangingPunct="1"/>
            <a:r>
              <a:rPr lang="en-US" sz="6000" dirty="0" smtClean="0"/>
              <a:t>O </a:t>
            </a:r>
            <a:r>
              <a:rPr lang="en-US" sz="6000" dirty="0" err="1" smtClean="0"/>
              <a:t>ra</a:t>
            </a:r>
            <a:r>
              <a:rPr lang="sr-Latn-CS" sz="6000" dirty="0" smtClean="0"/>
              <a:t>zvojnoj opremi i softveru</a:t>
            </a:r>
            <a:endParaRPr lang="en-US" sz="6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7411" name="Footer Placeholder 4"/>
          <p:cNvSpPr>
            <a:spLocks noGrp="1"/>
          </p:cNvSpPr>
          <p:nvPr>
            <p:ph type="ftr" sz="quarter" idx="11"/>
          </p:nvPr>
        </p:nvSpPr>
        <p:spPr>
          <a:noFill/>
        </p:spPr>
        <p:txBody>
          <a:bodyPr/>
          <a:lstStyle/>
          <a:p>
            <a:r>
              <a:rPr lang="sr-Latn-CS" smtClean="0"/>
              <a:t>Primena DSP</a:t>
            </a:r>
            <a:endParaRPr lang="en-US" smtClean="0"/>
          </a:p>
        </p:txBody>
      </p:sp>
      <p:sp>
        <p:nvSpPr>
          <p:cNvPr id="17412" name="Slide Number Placeholder 5"/>
          <p:cNvSpPr>
            <a:spLocks noGrp="1"/>
          </p:cNvSpPr>
          <p:nvPr>
            <p:ph type="sldNum" sz="quarter" idx="12"/>
          </p:nvPr>
        </p:nvSpPr>
        <p:spPr>
          <a:noFill/>
        </p:spPr>
        <p:txBody>
          <a:bodyPr/>
          <a:lstStyle/>
          <a:p>
            <a:fld id="{9A3F9A18-9012-4834-9617-FC1467477580}" type="slidenum">
              <a:rPr lang="en-US" smtClean="0"/>
              <a:pPr/>
              <a:t>20</a:t>
            </a:fld>
            <a:endParaRPr lang="en-US" smtClean="0"/>
          </a:p>
        </p:txBody>
      </p:sp>
      <p:grpSp>
        <p:nvGrpSpPr>
          <p:cNvPr id="17413" name="Group 2"/>
          <p:cNvGrpSpPr>
            <a:grpSpLocks/>
          </p:cNvGrpSpPr>
          <p:nvPr/>
        </p:nvGrpSpPr>
        <p:grpSpPr bwMode="auto">
          <a:xfrm>
            <a:off x="1066800" y="1143000"/>
            <a:ext cx="7162800" cy="4948238"/>
            <a:chOff x="672" y="720"/>
            <a:chExt cx="4512" cy="3117"/>
          </a:xfrm>
        </p:grpSpPr>
        <p:pic>
          <p:nvPicPr>
            <p:cNvPr id="17415" name="Picture 3"/>
            <p:cNvPicPr>
              <a:picLocks noChangeAspect="1" noChangeArrowheads="1"/>
            </p:cNvPicPr>
            <p:nvPr/>
          </p:nvPicPr>
          <p:blipFill>
            <a:blip r:embed="rId2" cstate="print"/>
            <a:srcRect/>
            <a:stretch>
              <a:fillRect/>
            </a:stretch>
          </p:blipFill>
          <p:spPr bwMode="auto">
            <a:xfrm>
              <a:off x="672" y="720"/>
              <a:ext cx="4512" cy="3117"/>
            </a:xfrm>
            <a:prstGeom prst="rect">
              <a:avLst/>
            </a:prstGeom>
            <a:noFill/>
            <a:ln w="9525">
              <a:noFill/>
              <a:miter lim="800000"/>
              <a:headEnd/>
              <a:tailEnd/>
            </a:ln>
          </p:spPr>
        </p:pic>
        <p:sp>
          <p:nvSpPr>
            <p:cNvPr id="17416" name="Rectangle 4"/>
            <p:cNvSpPr>
              <a:spLocks noChangeArrowheads="1"/>
            </p:cNvSpPr>
            <p:nvPr/>
          </p:nvSpPr>
          <p:spPr bwMode="auto">
            <a:xfrm>
              <a:off x="768" y="1248"/>
              <a:ext cx="205" cy="1692"/>
            </a:xfrm>
            <a:prstGeom prst="rect">
              <a:avLst/>
            </a:prstGeom>
            <a:solidFill>
              <a:schemeClr val="bg1"/>
            </a:solidFill>
            <a:ln w="9525">
              <a:noFill/>
              <a:miter lim="800000"/>
              <a:headEnd/>
              <a:tailEnd/>
            </a:ln>
          </p:spPr>
          <p:txBody>
            <a:bodyPr wrap="none" anchor="ctr"/>
            <a:lstStyle/>
            <a:p>
              <a:endParaRPr lang="en-US"/>
            </a:p>
          </p:txBody>
        </p:sp>
      </p:grpSp>
      <p:sp>
        <p:nvSpPr>
          <p:cNvPr id="17414" name="Text Box 5"/>
          <p:cNvSpPr txBox="1">
            <a:spLocks noChangeArrowheads="1"/>
          </p:cNvSpPr>
          <p:nvPr/>
        </p:nvSpPr>
        <p:spPr bwMode="auto">
          <a:xfrm>
            <a:off x="228600" y="533400"/>
            <a:ext cx="7391400" cy="457200"/>
          </a:xfrm>
          <a:prstGeom prst="rect">
            <a:avLst/>
          </a:prstGeom>
          <a:noFill/>
          <a:ln w="9525">
            <a:noFill/>
            <a:miter lim="800000"/>
            <a:headEnd/>
            <a:tailEnd/>
          </a:ln>
        </p:spPr>
        <p:txBody>
          <a:bodyPr>
            <a:spAutoFit/>
          </a:bodyPr>
          <a:lstStyle/>
          <a:p>
            <a:pPr>
              <a:spcBef>
                <a:spcPct val="50000"/>
              </a:spcBef>
            </a:pPr>
            <a:r>
              <a:rPr lang="sr-Latn-CS" sz="2400" b="1"/>
              <a:t>Zaključno sa 79. harmonikom, signal izgleda:</a:t>
            </a:r>
            <a:endParaRPr lang="en-US" sz="24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21</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en-US" dirty="0" err="1" smtClean="0"/>
              <a:t>Prvi</a:t>
            </a:r>
            <a:r>
              <a:rPr lang="en-US" dirty="0" smtClean="0"/>
              <a:t> </a:t>
            </a:r>
            <a:r>
              <a:rPr lang="en-US" dirty="0" err="1" smtClean="0"/>
              <a:t>i</a:t>
            </a:r>
            <a:r>
              <a:rPr lang="en-US" dirty="0" smtClean="0"/>
              <a:t> </a:t>
            </a:r>
            <a:r>
              <a:rPr lang="sr-Latn-CS" dirty="0" smtClean="0"/>
              <a:t>20% </a:t>
            </a:r>
            <a:r>
              <a:rPr lang="en-US" dirty="0" err="1" smtClean="0"/>
              <a:t>tre</a:t>
            </a:r>
            <a:r>
              <a:rPr lang="sr-Latn-CS" dirty="0" smtClean="0"/>
              <a:t>ćeg harmonika</a:t>
            </a:r>
            <a:endParaRPr lang="en-US" dirty="0" smtClean="0"/>
          </a:p>
        </p:txBody>
      </p:sp>
      <p:pic>
        <p:nvPicPr>
          <p:cNvPr id="9" name="Picture 4"/>
          <p:cNvPicPr>
            <a:picLocks noChangeAspect="1" noChangeArrowheads="1"/>
          </p:cNvPicPr>
          <p:nvPr/>
        </p:nvPicPr>
        <p:blipFill>
          <a:blip r:embed="rId3" cstate="print"/>
          <a:srcRect/>
          <a:stretch>
            <a:fillRect/>
          </a:stretch>
        </p:blipFill>
        <p:spPr bwMode="auto">
          <a:xfrm>
            <a:off x="1917700" y="1438275"/>
            <a:ext cx="5308600" cy="39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22</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en-US" dirty="0" err="1" smtClean="0"/>
              <a:t>Prvi</a:t>
            </a:r>
            <a:r>
              <a:rPr lang="en-US" dirty="0" smtClean="0"/>
              <a:t> </a:t>
            </a:r>
            <a:r>
              <a:rPr lang="en-US" dirty="0" err="1" smtClean="0"/>
              <a:t>i</a:t>
            </a:r>
            <a:r>
              <a:rPr lang="en-US" dirty="0" smtClean="0"/>
              <a:t> </a:t>
            </a:r>
            <a:r>
              <a:rPr lang="sr-Latn-CS" dirty="0" smtClean="0"/>
              <a:t>20% </a:t>
            </a:r>
            <a:r>
              <a:rPr lang="en-US" dirty="0" err="1" smtClean="0"/>
              <a:t>tre</a:t>
            </a:r>
            <a:r>
              <a:rPr lang="sr-Latn-CS" dirty="0" smtClean="0"/>
              <a:t>ćeg harmonika</a:t>
            </a:r>
            <a:endParaRPr lang="en-US" dirty="0" smtClean="0"/>
          </a:p>
        </p:txBody>
      </p:sp>
      <p:pic>
        <p:nvPicPr>
          <p:cNvPr id="7" name="Picture 4"/>
          <p:cNvPicPr>
            <a:picLocks noChangeAspect="1" noChangeArrowheads="1"/>
          </p:cNvPicPr>
          <p:nvPr/>
        </p:nvPicPr>
        <p:blipFill>
          <a:blip r:embed="rId3" cstate="print"/>
          <a:srcRect/>
          <a:stretch>
            <a:fillRect/>
          </a:stretch>
        </p:blipFill>
        <p:spPr bwMode="auto">
          <a:xfrm>
            <a:off x="1917700" y="1438275"/>
            <a:ext cx="5308600" cy="39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23</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en-US" dirty="0" err="1" smtClean="0"/>
              <a:t>Prvi</a:t>
            </a:r>
            <a:r>
              <a:rPr lang="en-US" dirty="0" smtClean="0"/>
              <a:t> </a:t>
            </a:r>
            <a:r>
              <a:rPr lang="en-US" dirty="0" err="1" smtClean="0"/>
              <a:t>i</a:t>
            </a:r>
            <a:r>
              <a:rPr lang="en-US" dirty="0" smtClean="0"/>
              <a:t> </a:t>
            </a:r>
            <a:r>
              <a:rPr lang="sr-Latn-CS" dirty="0" smtClean="0"/>
              <a:t>20% </a:t>
            </a:r>
            <a:r>
              <a:rPr lang="en-US" dirty="0" err="1" smtClean="0"/>
              <a:t>tre</a:t>
            </a:r>
            <a:r>
              <a:rPr lang="sr-Latn-CS" dirty="0" smtClean="0"/>
              <a:t>ćeg harmonika</a:t>
            </a:r>
            <a:endParaRPr lang="en-US" dirty="0" smtClean="0"/>
          </a:p>
        </p:txBody>
      </p:sp>
      <p:pic>
        <p:nvPicPr>
          <p:cNvPr id="8" name="Picture 5"/>
          <p:cNvPicPr>
            <a:picLocks noChangeAspect="1" noChangeArrowheads="1"/>
          </p:cNvPicPr>
          <p:nvPr/>
        </p:nvPicPr>
        <p:blipFill>
          <a:blip r:embed="rId3" cstate="print"/>
          <a:srcRect/>
          <a:stretch>
            <a:fillRect/>
          </a:stretch>
        </p:blipFill>
        <p:spPr bwMode="auto">
          <a:xfrm>
            <a:off x="1917700" y="1435100"/>
            <a:ext cx="5308600" cy="39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24</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en-US" dirty="0" err="1" smtClean="0"/>
              <a:t>Prvi</a:t>
            </a:r>
            <a:r>
              <a:rPr lang="en-US" dirty="0" smtClean="0"/>
              <a:t> </a:t>
            </a:r>
            <a:r>
              <a:rPr lang="en-US" dirty="0" err="1" smtClean="0"/>
              <a:t>i</a:t>
            </a:r>
            <a:r>
              <a:rPr lang="en-US" dirty="0" smtClean="0"/>
              <a:t> </a:t>
            </a:r>
            <a:r>
              <a:rPr lang="sr-Latn-CS" dirty="0" smtClean="0"/>
              <a:t>20% </a:t>
            </a:r>
            <a:r>
              <a:rPr lang="en-US" dirty="0" err="1" smtClean="0"/>
              <a:t>tre</a:t>
            </a:r>
            <a:r>
              <a:rPr lang="sr-Latn-CS" dirty="0" smtClean="0"/>
              <a:t>ćeg harmonika</a:t>
            </a:r>
            <a:endParaRPr lang="en-US" dirty="0" smtClean="0"/>
          </a:p>
        </p:txBody>
      </p:sp>
      <p:pic>
        <p:nvPicPr>
          <p:cNvPr id="7" name="Picture 5"/>
          <p:cNvPicPr>
            <a:picLocks noChangeAspect="1" noChangeArrowheads="1"/>
          </p:cNvPicPr>
          <p:nvPr/>
        </p:nvPicPr>
        <p:blipFill>
          <a:blip r:embed="rId3" cstate="print"/>
          <a:srcRect/>
          <a:stretch>
            <a:fillRect/>
          </a:stretch>
        </p:blipFill>
        <p:spPr bwMode="auto">
          <a:xfrm>
            <a:off x="1917700" y="1438275"/>
            <a:ext cx="5308600" cy="39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25</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en-US" dirty="0" err="1" smtClean="0"/>
              <a:t>Prvi</a:t>
            </a:r>
            <a:r>
              <a:rPr lang="en-US" dirty="0" smtClean="0"/>
              <a:t> </a:t>
            </a:r>
            <a:r>
              <a:rPr lang="en-US" dirty="0" err="1" smtClean="0"/>
              <a:t>i</a:t>
            </a:r>
            <a:r>
              <a:rPr lang="en-US" dirty="0" smtClean="0"/>
              <a:t> </a:t>
            </a:r>
            <a:r>
              <a:rPr lang="sr-Latn-CS" dirty="0" smtClean="0"/>
              <a:t>20% </a:t>
            </a:r>
            <a:r>
              <a:rPr lang="en-US" dirty="0" err="1" smtClean="0"/>
              <a:t>tre</a:t>
            </a:r>
            <a:r>
              <a:rPr lang="sr-Latn-CS" dirty="0" smtClean="0"/>
              <a:t>ćeg harmonika</a:t>
            </a:r>
            <a:endParaRPr lang="en-US" dirty="0" smtClean="0"/>
          </a:p>
        </p:txBody>
      </p:sp>
      <p:pic>
        <p:nvPicPr>
          <p:cNvPr id="7" name="Picture 5"/>
          <p:cNvPicPr>
            <a:picLocks noChangeAspect="1" noChangeArrowheads="1"/>
          </p:cNvPicPr>
          <p:nvPr/>
        </p:nvPicPr>
        <p:blipFill>
          <a:blip r:embed="rId3" cstate="print"/>
          <a:srcRect/>
          <a:stretch>
            <a:fillRect/>
          </a:stretch>
        </p:blipFill>
        <p:spPr bwMode="auto">
          <a:xfrm>
            <a:off x="4038600" y="1600200"/>
            <a:ext cx="4668016" cy="3505200"/>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srcRect/>
          <a:stretch>
            <a:fillRect/>
          </a:stretch>
        </p:blipFill>
        <p:spPr bwMode="auto">
          <a:xfrm>
            <a:off x="152400" y="1600200"/>
            <a:ext cx="4668016" cy="3505200"/>
          </a:xfrm>
          <a:prstGeom prst="rect">
            <a:avLst/>
          </a:prstGeom>
          <a:noFill/>
          <a:ln w="9525">
            <a:noFill/>
            <a:miter lim="800000"/>
            <a:headEnd/>
            <a:tailEnd/>
          </a:ln>
          <a:effectLst/>
        </p:spPr>
      </p:pic>
      <p:grpSp>
        <p:nvGrpSpPr>
          <p:cNvPr id="32" name="Group 31"/>
          <p:cNvGrpSpPr/>
          <p:nvPr/>
        </p:nvGrpSpPr>
        <p:grpSpPr>
          <a:xfrm>
            <a:off x="1169645" y="3352800"/>
            <a:ext cx="1573555" cy="1198264"/>
            <a:chOff x="990600" y="3883968"/>
            <a:chExt cx="1573555" cy="1198264"/>
          </a:xfrm>
        </p:grpSpPr>
        <p:cxnSp>
          <p:nvCxnSpPr>
            <p:cNvPr id="10" name="Straight Arrow Connector 9"/>
            <p:cNvCxnSpPr/>
            <p:nvPr/>
          </p:nvCxnSpPr>
          <p:spPr bwMode="auto">
            <a:xfrm rot="5400000">
              <a:off x="646906" y="4533900"/>
              <a:ext cx="838994" cy="794"/>
            </a:xfrm>
            <a:prstGeom prst="straightConnector1">
              <a:avLst/>
            </a:prstGeom>
            <a:solidFill>
              <a:schemeClr val="accent1"/>
            </a:solidFill>
            <a:ln w="9525" cap="flat" cmpd="sng" algn="ctr">
              <a:solidFill>
                <a:schemeClr val="tx1"/>
              </a:solidFill>
              <a:prstDash val="solid"/>
              <a:round/>
              <a:headEnd type="arrow" w="med" len="med"/>
              <a:tailEnd type="none"/>
            </a:ln>
            <a:effectLst/>
          </p:spPr>
        </p:cxnSp>
        <p:cxnSp>
          <p:nvCxnSpPr>
            <p:cNvPr id="12" name="Straight Arrow Connector 11"/>
            <p:cNvCxnSpPr/>
            <p:nvPr/>
          </p:nvCxnSpPr>
          <p:spPr bwMode="auto">
            <a:xfrm>
              <a:off x="990600" y="48768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Connector 15"/>
            <p:cNvCxnSpPr/>
            <p:nvPr/>
          </p:nvCxnSpPr>
          <p:spPr bwMode="auto">
            <a:xfrm rot="5400000">
              <a:off x="1257300" y="4838700"/>
              <a:ext cx="76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1503363" y="4856162"/>
              <a:ext cx="41275"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1715294" y="4837906"/>
              <a:ext cx="76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flipH="1" flipV="1">
              <a:off x="990600" y="4572000"/>
              <a:ext cx="609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flipH="1" flipV="1">
              <a:off x="1701006" y="4826000"/>
              <a:ext cx="102394" cy="79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5" name="TextBox 24"/>
            <p:cNvSpPr txBox="1"/>
            <p:nvPr/>
          </p:nvSpPr>
          <p:spPr>
            <a:xfrm>
              <a:off x="1219200" y="4114800"/>
              <a:ext cx="248786" cy="230832"/>
            </a:xfrm>
            <a:prstGeom prst="rect">
              <a:avLst/>
            </a:prstGeom>
            <a:noFill/>
          </p:spPr>
          <p:txBody>
            <a:bodyPr wrap="none" rtlCol="0">
              <a:spAutoFit/>
            </a:bodyPr>
            <a:lstStyle/>
            <a:p>
              <a:r>
                <a:rPr lang="sr-Latn-CS" sz="900" b="1" dirty="0" smtClean="0"/>
                <a:t>1</a:t>
              </a:r>
              <a:endParaRPr lang="en-US" b="1" dirty="0"/>
            </a:p>
          </p:txBody>
        </p:sp>
        <p:sp>
          <p:nvSpPr>
            <p:cNvPr id="26" name="TextBox 25"/>
            <p:cNvSpPr txBox="1"/>
            <p:nvPr/>
          </p:nvSpPr>
          <p:spPr>
            <a:xfrm>
              <a:off x="1676400" y="4614218"/>
              <a:ext cx="344966" cy="230832"/>
            </a:xfrm>
            <a:prstGeom prst="rect">
              <a:avLst/>
            </a:prstGeom>
            <a:noFill/>
          </p:spPr>
          <p:txBody>
            <a:bodyPr wrap="none" rtlCol="0">
              <a:spAutoFit/>
            </a:bodyPr>
            <a:lstStyle/>
            <a:p>
              <a:r>
                <a:rPr lang="sr-Latn-CS" sz="900" b="1" dirty="0" smtClean="0"/>
                <a:t>0,2</a:t>
              </a:r>
              <a:endParaRPr lang="en-US" b="1" dirty="0"/>
            </a:p>
          </p:txBody>
        </p:sp>
        <p:sp>
          <p:nvSpPr>
            <p:cNvPr id="27" name="TextBox 26"/>
            <p:cNvSpPr txBox="1"/>
            <p:nvPr/>
          </p:nvSpPr>
          <p:spPr>
            <a:xfrm>
              <a:off x="990600" y="3883968"/>
              <a:ext cx="774571" cy="230832"/>
            </a:xfrm>
            <a:prstGeom prst="rect">
              <a:avLst/>
            </a:prstGeom>
            <a:noFill/>
          </p:spPr>
          <p:txBody>
            <a:bodyPr wrap="none" rtlCol="0">
              <a:spAutoFit/>
            </a:bodyPr>
            <a:lstStyle/>
            <a:p>
              <a:r>
                <a:rPr lang="sr-Latn-CS" sz="900" b="1" dirty="0" smtClean="0"/>
                <a:t>SPEKTAR:</a:t>
              </a:r>
              <a:endParaRPr lang="en-US" b="1" dirty="0"/>
            </a:p>
          </p:txBody>
        </p:sp>
        <p:sp>
          <p:nvSpPr>
            <p:cNvPr id="28" name="TextBox 27"/>
            <p:cNvSpPr txBox="1"/>
            <p:nvPr/>
          </p:nvSpPr>
          <p:spPr>
            <a:xfrm>
              <a:off x="1165225" y="4848225"/>
              <a:ext cx="280846" cy="230832"/>
            </a:xfrm>
            <a:prstGeom prst="rect">
              <a:avLst/>
            </a:prstGeom>
            <a:noFill/>
          </p:spPr>
          <p:txBody>
            <a:bodyPr wrap="none" rtlCol="0">
              <a:spAutoFit/>
            </a:bodyPr>
            <a:lstStyle/>
            <a:p>
              <a:r>
                <a:rPr lang="sr-Latn-CS" sz="900" b="1" dirty="0" smtClean="0"/>
                <a:t>1.</a:t>
              </a:r>
              <a:endParaRPr lang="en-US" b="1" dirty="0"/>
            </a:p>
          </p:txBody>
        </p:sp>
        <p:sp>
          <p:nvSpPr>
            <p:cNvPr id="29" name="TextBox 28"/>
            <p:cNvSpPr txBox="1"/>
            <p:nvPr/>
          </p:nvSpPr>
          <p:spPr>
            <a:xfrm>
              <a:off x="1625600" y="4851400"/>
              <a:ext cx="280846" cy="230832"/>
            </a:xfrm>
            <a:prstGeom prst="rect">
              <a:avLst/>
            </a:prstGeom>
            <a:noFill/>
          </p:spPr>
          <p:txBody>
            <a:bodyPr wrap="none" rtlCol="0">
              <a:spAutoFit/>
            </a:bodyPr>
            <a:lstStyle/>
            <a:p>
              <a:r>
                <a:rPr lang="sr-Latn-CS" sz="900" b="1" dirty="0" smtClean="0"/>
                <a:t>3.</a:t>
              </a:r>
              <a:endParaRPr lang="en-US" b="1" dirty="0"/>
            </a:p>
          </p:txBody>
        </p:sp>
        <p:sp>
          <p:nvSpPr>
            <p:cNvPr id="30" name="TextBox 29"/>
            <p:cNvSpPr txBox="1"/>
            <p:nvPr/>
          </p:nvSpPr>
          <p:spPr>
            <a:xfrm>
              <a:off x="1905000" y="4848225"/>
              <a:ext cx="659155" cy="230832"/>
            </a:xfrm>
            <a:prstGeom prst="rect">
              <a:avLst/>
            </a:prstGeom>
            <a:noFill/>
          </p:spPr>
          <p:txBody>
            <a:bodyPr wrap="none" rtlCol="0">
              <a:spAutoFit/>
            </a:bodyPr>
            <a:lstStyle/>
            <a:p>
              <a:r>
                <a:rPr lang="sr-Latn-CS" sz="900" dirty="0" smtClean="0"/>
                <a:t>harmonik</a:t>
              </a:r>
              <a:endParaRPr lang="en-US" sz="900" dirty="0"/>
            </a:p>
          </p:txBody>
        </p:sp>
      </p:grpSp>
      <p:grpSp>
        <p:nvGrpSpPr>
          <p:cNvPr id="33" name="Group 32"/>
          <p:cNvGrpSpPr/>
          <p:nvPr/>
        </p:nvGrpSpPr>
        <p:grpSpPr>
          <a:xfrm>
            <a:off x="5029200" y="3373736"/>
            <a:ext cx="1573555" cy="1198264"/>
            <a:chOff x="990600" y="3883968"/>
            <a:chExt cx="1573555" cy="1198264"/>
          </a:xfrm>
        </p:grpSpPr>
        <p:cxnSp>
          <p:nvCxnSpPr>
            <p:cNvPr id="34" name="Straight Arrow Connector 33"/>
            <p:cNvCxnSpPr/>
            <p:nvPr/>
          </p:nvCxnSpPr>
          <p:spPr bwMode="auto">
            <a:xfrm rot="5400000">
              <a:off x="646906" y="4533900"/>
              <a:ext cx="838994" cy="794"/>
            </a:xfrm>
            <a:prstGeom prst="straightConnector1">
              <a:avLst/>
            </a:prstGeom>
            <a:solidFill>
              <a:schemeClr val="accent1"/>
            </a:solidFill>
            <a:ln w="9525" cap="flat" cmpd="sng" algn="ctr">
              <a:solidFill>
                <a:schemeClr val="tx1"/>
              </a:solidFill>
              <a:prstDash val="solid"/>
              <a:round/>
              <a:headEnd type="arrow" w="med" len="med"/>
              <a:tailEnd type="none"/>
            </a:ln>
            <a:effectLst/>
          </p:spPr>
        </p:cxnSp>
        <p:cxnSp>
          <p:nvCxnSpPr>
            <p:cNvPr id="35" name="Straight Arrow Connector 34"/>
            <p:cNvCxnSpPr/>
            <p:nvPr/>
          </p:nvCxnSpPr>
          <p:spPr bwMode="auto">
            <a:xfrm>
              <a:off x="990600" y="48768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Connector 35"/>
            <p:cNvCxnSpPr/>
            <p:nvPr/>
          </p:nvCxnSpPr>
          <p:spPr bwMode="auto">
            <a:xfrm rot="5400000">
              <a:off x="1257300" y="4838700"/>
              <a:ext cx="76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1503363" y="4856162"/>
              <a:ext cx="41275"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1715294" y="4837906"/>
              <a:ext cx="76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5400000" flipH="1" flipV="1">
              <a:off x="990600" y="4572000"/>
              <a:ext cx="609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flipH="1" flipV="1">
              <a:off x="1701006" y="4826000"/>
              <a:ext cx="102394" cy="79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1" name="TextBox 40"/>
            <p:cNvSpPr txBox="1"/>
            <p:nvPr/>
          </p:nvSpPr>
          <p:spPr>
            <a:xfrm>
              <a:off x="1219200" y="4114800"/>
              <a:ext cx="248786" cy="230832"/>
            </a:xfrm>
            <a:prstGeom prst="rect">
              <a:avLst/>
            </a:prstGeom>
            <a:noFill/>
          </p:spPr>
          <p:txBody>
            <a:bodyPr wrap="none" rtlCol="0">
              <a:spAutoFit/>
            </a:bodyPr>
            <a:lstStyle/>
            <a:p>
              <a:r>
                <a:rPr lang="sr-Latn-CS" sz="900" b="1" dirty="0" smtClean="0"/>
                <a:t>1</a:t>
              </a:r>
              <a:endParaRPr lang="en-US" b="1" dirty="0"/>
            </a:p>
          </p:txBody>
        </p:sp>
        <p:sp>
          <p:nvSpPr>
            <p:cNvPr id="42" name="TextBox 41"/>
            <p:cNvSpPr txBox="1"/>
            <p:nvPr/>
          </p:nvSpPr>
          <p:spPr>
            <a:xfrm>
              <a:off x="1676400" y="4614218"/>
              <a:ext cx="344966" cy="230832"/>
            </a:xfrm>
            <a:prstGeom prst="rect">
              <a:avLst/>
            </a:prstGeom>
            <a:noFill/>
          </p:spPr>
          <p:txBody>
            <a:bodyPr wrap="none" rtlCol="0">
              <a:spAutoFit/>
            </a:bodyPr>
            <a:lstStyle/>
            <a:p>
              <a:r>
                <a:rPr lang="sr-Latn-CS" sz="900" b="1" dirty="0" smtClean="0"/>
                <a:t>0,2</a:t>
              </a:r>
              <a:endParaRPr lang="en-US" b="1" dirty="0"/>
            </a:p>
          </p:txBody>
        </p:sp>
        <p:sp>
          <p:nvSpPr>
            <p:cNvPr id="43" name="TextBox 42"/>
            <p:cNvSpPr txBox="1"/>
            <p:nvPr/>
          </p:nvSpPr>
          <p:spPr>
            <a:xfrm>
              <a:off x="990600" y="3883968"/>
              <a:ext cx="774571" cy="230832"/>
            </a:xfrm>
            <a:prstGeom prst="rect">
              <a:avLst/>
            </a:prstGeom>
            <a:noFill/>
          </p:spPr>
          <p:txBody>
            <a:bodyPr wrap="none" rtlCol="0">
              <a:spAutoFit/>
            </a:bodyPr>
            <a:lstStyle/>
            <a:p>
              <a:r>
                <a:rPr lang="sr-Latn-CS" sz="900" b="1" dirty="0" smtClean="0"/>
                <a:t>SPEKTAR:</a:t>
              </a:r>
              <a:endParaRPr lang="en-US" b="1" dirty="0"/>
            </a:p>
          </p:txBody>
        </p:sp>
        <p:sp>
          <p:nvSpPr>
            <p:cNvPr id="44" name="TextBox 43"/>
            <p:cNvSpPr txBox="1"/>
            <p:nvPr/>
          </p:nvSpPr>
          <p:spPr>
            <a:xfrm>
              <a:off x="1165225" y="4848225"/>
              <a:ext cx="280846" cy="230832"/>
            </a:xfrm>
            <a:prstGeom prst="rect">
              <a:avLst/>
            </a:prstGeom>
            <a:noFill/>
          </p:spPr>
          <p:txBody>
            <a:bodyPr wrap="none" rtlCol="0">
              <a:spAutoFit/>
            </a:bodyPr>
            <a:lstStyle/>
            <a:p>
              <a:r>
                <a:rPr lang="sr-Latn-CS" sz="900" b="1" dirty="0" smtClean="0"/>
                <a:t>1.</a:t>
              </a:r>
              <a:endParaRPr lang="en-US" b="1" dirty="0"/>
            </a:p>
          </p:txBody>
        </p:sp>
        <p:sp>
          <p:nvSpPr>
            <p:cNvPr id="45" name="TextBox 44"/>
            <p:cNvSpPr txBox="1"/>
            <p:nvPr/>
          </p:nvSpPr>
          <p:spPr>
            <a:xfrm>
              <a:off x="1625600" y="4851400"/>
              <a:ext cx="280846" cy="230832"/>
            </a:xfrm>
            <a:prstGeom prst="rect">
              <a:avLst/>
            </a:prstGeom>
            <a:noFill/>
          </p:spPr>
          <p:txBody>
            <a:bodyPr wrap="none" rtlCol="0">
              <a:spAutoFit/>
            </a:bodyPr>
            <a:lstStyle/>
            <a:p>
              <a:r>
                <a:rPr lang="sr-Latn-CS" sz="900" b="1" dirty="0" smtClean="0"/>
                <a:t>3.</a:t>
              </a:r>
              <a:endParaRPr lang="en-US" b="1" dirty="0"/>
            </a:p>
          </p:txBody>
        </p:sp>
        <p:sp>
          <p:nvSpPr>
            <p:cNvPr id="46" name="TextBox 45"/>
            <p:cNvSpPr txBox="1"/>
            <p:nvPr/>
          </p:nvSpPr>
          <p:spPr>
            <a:xfrm>
              <a:off x="1905000" y="4848225"/>
              <a:ext cx="659155" cy="230832"/>
            </a:xfrm>
            <a:prstGeom prst="rect">
              <a:avLst/>
            </a:prstGeom>
            <a:noFill/>
          </p:spPr>
          <p:txBody>
            <a:bodyPr wrap="none" rtlCol="0">
              <a:spAutoFit/>
            </a:bodyPr>
            <a:lstStyle/>
            <a:p>
              <a:r>
                <a:rPr lang="sr-Latn-CS" sz="900" dirty="0" smtClean="0"/>
                <a:t>harmonik</a:t>
              </a:r>
              <a:endParaRPr lang="en-US" sz="900" dirty="0"/>
            </a:p>
          </p:txBody>
        </p:sp>
      </p:grpSp>
      <p:sp>
        <p:nvSpPr>
          <p:cNvPr id="47" name="Text Box 14"/>
          <p:cNvSpPr txBox="1">
            <a:spLocks noChangeArrowheads="1"/>
          </p:cNvSpPr>
          <p:nvPr/>
        </p:nvSpPr>
        <p:spPr bwMode="auto">
          <a:xfrm>
            <a:off x="152400" y="5486400"/>
            <a:ext cx="4724400" cy="523220"/>
          </a:xfrm>
          <a:prstGeom prst="rect">
            <a:avLst/>
          </a:prstGeom>
          <a:noFill/>
          <a:ln w="9525">
            <a:noFill/>
            <a:miter lim="800000"/>
            <a:headEnd/>
            <a:tailEnd/>
          </a:ln>
          <a:effectLst/>
        </p:spPr>
        <p:txBody>
          <a:bodyPr wrap="square">
            <a:spAutoFit/>
          </a:bodyPr>
          <a:lstStyle/>
          <a:p>
            <a:pPr algn="ctr">
              <a:spcBef>
                <a:spcPct val="50000"/>
              </a:spcBef>
              <a:defRPr/>
            </a:pPr>
            <a:r>
              <a:rPr lang="sr-Latn-CS" sz="2800" dirty="0" smtClean="0">
                <a:solidFill>
                  <a:srgbClr val="C00000"/>
                </a:solidFill>
                <a:effectLst>
                  <a:outerShdw blurRad="38100" dist="38100" dir="2700000" algn="tl">
                    <a:srgbClr val="FFFFFF"/>
                  </a:outerShdw>
                </a:effectLst>
                <a:latin typeface="Comic Sans MS" pitchFamily="66" charset="0"/>
              </a:rPr>
              <a:t>Identični</a:t>
            </a:r>
            <a:r>
              <a:rPr lang="en-GB" sz="2800" dirty="0" smtClean="0">
                <a:solidFill>
                  <a:srgbClr val="C00000"/>
                </a:solidFill>
                <a:effectLst>
                  <a:outerShdw blurRad="38100" dist="38100" dir="2700000" algn="tl">
                    <a:srgbClr val="FFFFFF"/>
                  </a:outerShdw>
                </a:effectLst>
                <a:latin typeface="Comic Sans MS" pitchFamily="66" charset="0"/>
              </a:rPr>
              <a:t> </a:t>
            </a:r>
            <a:r>
              <a:rPr lang="en-GB" sz="2800" dirty="0" err="1" smtClean="0">
                <a:solidFill>
                  <a:srgbClr val="C00000"/>
                </a:solidFill>
                <a:effectLst>
                  <a:outerShdw blurRad="38100" dist="38100" dir="2700000" algn="tl">
                    <a:srgbClr val="FFFFFF"/>
                  </a:outerShdw>
                </a:effectLst>
                <a:latin typeface="Comic Sans MS" pitchFamily="66" charset="0"/>
              </a:rPr>
              <a:t>spektr</a:t>
            </a:r>
            <a:r>
              <a:rPr lang="sr-Latn-CS" sz="2800" dirty="0" smtClean="0">
                <a:solidFill>
                  <a:srgbClr val="C00000"/>
                </a:solidFill>
                <a:effectLst>
                  <a:outerShdw blurRad="38100" dist="38100" dir="2700000" algn="tl">
                    <a:srgbClr val="FFFFFF"/>
                  </a:outerShdw>
                </a:effectLst>
                <a:latin typeface="Comic Sans MS" pitchFamily="66" charset="0"/>
              </a:rPr>
              <a:t>i ???</a:t>
            </a:r>
            <a:endParaRPr lang="en-GB" sz="2800" dirty="0">
              <a:solidFill>
                <a:srgbClr val="C00000"/>
              </a:solidFill>
              <a:effectLst>
                <a:outerShdw blurRad="38100" dist="38100" dir="2700000" algn="tl">
                  <a:srgbClr val="FFFFFF"/>
                </a:outerShdw>
              </a:effectLst>
              <a:latin typeface="Comic Sans MS" pitchFamily="66" charset="0"/>
            </a:endParaRPr>
          </a:p>
        </p:txBody>
      </p:sp>
      <p:sp>
        <p:nvSpPr>
          <p:cNvPr id="48" name="Text Box 14"/>
          <p:cNvSpPr txBox="1">
            <a:spLocks noChangeArrowheads="1"/>
          </p:cNvSpPr>
          <p:nvPr/>
        </p:nvSpPr>
        <p:spPr bwMode="auto">
          <a:xfrm>
            <a:off x="4495800" y="5181600"/>
            <a:ext cx="4191000" cy="1015663"/>
          </a:xfrm>
          <a:prstGeom prst="rect">
            <a:avLst/>
          </a:prstGeom>
          <a:noFill/>
          <a:ln w="9525">
            <a:noFill/>
            <a:miter lim="800000"/>
            <a:headEnd/>
            <a:tailEnd/>
          </a:ln>
          <a:effectLst/>
        </p:spPr>
        <p:txBody>
          <a:bodyPr wrap="square">
            <a:spAutoFit/>
          </a:bodyPr>
          <a:lstStyle/>
          <a:p>
            <a:pPr algn="ctr">
              <a:spcBef>
                <a:spcPct val="50000"/>
              </a:spcBef>
              <a:defRPr/>
            </a:pPr>
            <a:r>
              <a:rPr lang="sr-Latn-CS" sz="2800" dirty="0" smtClean="0">
                <a:solidFill>
                  <a:srgbClr val="C00000"/>
                </a:solidFill>
                <a:effectLst>
                  <a:outerShdw blurRad="38100" dist="38100" dir="2700000" algn="tl">
                    <a:srgbClr val="FFFFFF"/>
                  </a:outerShdw>
                </a:effectLst>
                <a:latin typeface="Comic Sans MS" pitchFamily="66" charset="0"/>
              </a:rPr>
              <a:t>Amplitudski </a:t>
            </a:r>
            <a:r>
              <a:rPr lang="sr-Latn-CS" sz="3000" b="1" dirty="0" smtClean="0">
                <a:solidFill>
                  <a:srgbClr val="C00000"/>
                </a:solidFill>
                <a:effectLst>
                  <a:outerShdw blurRad="38100" dist="38100" dir="2700000" algn="tl">
                    <a:srgbClr val="FFFFFF"/>
                  </a:outerShdw>
                </a:effectLst>
                <a:latin typeface="Comic Sans MS" pitchFamily="66" charset="0"/>
              </a:rPr>
              <a:t>DA</a:t>
            </a:r>
            <a:r>
              <a:rPr lang="sr-Latn-CS" sz="2800" dirty="0" smtClean="0">
                <a:solidFill>
                  <a:srgbClr val="C00000"/>
                </a:solidFill>
                <a:effectLst>
                  <a:outerShdw blurRad="38100" dist="38100" dir="2700000" algn="tl">
                    <a:srgbClr val="FFFFFF"/>
                  </a:outerShdw>
                </a:effectLst>
                <a:latin typeface="Comic Sans MS" pitchFamily="66" charset="0"/>
              </a:rPr>
              <a:t>, </a:t>
            </a:r>
          </a:p>
          <a:p>
            <a:pPr algn="ctr">
              <a:spcBef>
                <a:spcPts val="0"/>
              </a:spcBef>
              <a:defRPr/>
            </a:pPr>
            <a:r>
              <a:rPr lang="sr-Latn-CS" sz="2800" dirty="0" smtClean="0">
                <a:solidFill>
                  <a:srgbClr val="C00000"/>
                </a:solidFill>
                <a:effectLst>
                  <a:outerShdw blurRad="38100" dist="38100" dir="2700000" algn="tl">
                    <a:srgbClr val="FFFFFF"/>
                  </a:outerShdw>
                </a:effectLst>
                <a:latin typeface="Comic Sans MS" pitchFamily="66" charset="0"/>
              </a:rPr>
              <a:t>ali </a:t>
            </a:r>
            <a:r>
              <a:rPr lang="sr-Latn-CS" sz="3000" b="1" u="sng" dirty="0" smtClean="0">
                <a:solidFill>
                  <a:srgbClr val="C00000"/>
                </a:solidFill>
                <a:effectLst>
                  <a:outerShdw blurRad="38100" dist="38100" dir="2700000" algn="tl">
                    <a:srgbClr val="FFFFFF"/>
                  </a:outerShdw>
                </a:effectLst>
                <a:latin typeface="Comic Sans MS" pitchFamily="66" charset="0"/>
              </a:rPr>
              <a:t>ne</a:t>
            </a:r>
            <a:r>
              <a:rPr lang="sr-Latn-CS" sz="2800" u="sng" dirty="0" smtClean="0">
                <a:solidFill>
                  <a:srgbClr val="C00000"/>
                </a:solidFill>
                <a:effectLst>
                  <a:outerShdw blurRad="38100" dist="38100" dir="2700000" algn="tl">
                    <a:srgbClr val="FFFFFF"/>
                  </a:outerShdw>
                </a:effectLst>
                <a:latin typeface="Comic Sans MS" pitchFamily="66" charset="0"/>
              </a:rPr>
              <a:t> i fazni</a:t>
            </a:r>
            <a:endParaRPr lang="en-GB" sz="2800" u="sng" dirty="0">
              <a:solidFill>
                <a:srgbClr val="C00000"/>
              </a:solidFill>
              <a:effectLst>
                <a:outerShdw blurRad="38100" dist="38100" dir="2700000" algn="tl">
                  <a:srgbClr val="FFFFFF"/>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103" name="Footer Placeholder 4"/>
          <p:cNvSpPr>
            <a:spLocks noGrp="1"/>
          </p:cNvSpPr>
          <p:nvPr>
            <p:ph type="ftr" sz="quarter" idx="11"/>
          </p:nvPr>
        </p:nvSpPr>
        <p:spPr>
          <a:noFill/>
        </p:spPr>
        <p:txBody>
          <a:bodyPr/>
          <a:lstStyle/>
          <a:p>
            <a:r>
              <a:rPr lang="sr-Latn-CS" smtClean="0"/>
              <a:t>Primena DSP</a:t>
            </a:r>
            <a:endParaRPr lang="en-US" smtClean="0"/>
          </a:p>
        </p:txBody>
      </p:sp>
      <p:sp>
        <p:nvSpPr>
          <p:cNvPr id="4104" name="Slide Number Placeholder 5"/>
          <p:cNvSpPr>
            <a:spLocks noGrp="1"/>
          </p:cNvSpPr>
          <p:nvPr>
            <p:ph type="sldNum" sz="quarter" idx="12"/>
          </p:nvPr>
        </p:nvSpPr>
        <p:spPr>
          <a:noFill/>
        </p:spPr>
        <p:txBody>
          <a:bodyPr/>
          <a:lstStyle/>
          <a:p>
            <a:fld id="{3AC22AB8-B472-4367-B2FA-BA3366EF6418}" type="slidenum">
              <a:rPr lang="en-US" smtClean="0"/>
              <a:pPr/>
              <a:t>26</a:t>
            </a:fld>
            <a:endParaRPr lang="en-US" smtClean="0"/>
          </a:p>
        </p:txBody>
      </p:sp>
      <p:graphicFrame>
        <p:nvGraphicFramePr>
          <p:cNvPr id="140292" name="Object 4"/>
          <p:cNvGraphicFramePr>
            <a:graphicFrameLocks noChangeAspect="1"/>
          </p:cNvGraphicFramePr>
          <p:nvPr/>
        </p:nvGraphicFramePr>
        <p:xfrm>
          <a:off x="5638800" y="3429000"/>
          <a:ext cx="2970213" cy="2660650"/>
        </p:xfrm>
        <a:graphic>
          <a:graphicData uri="http://schemas.openxmlformats.org/presentationml/2006/ole">
            <p:oleObj spid="_x0000_s4126" name="Picture" r:id="rId4" imgW="3494803" imgH="3123566" progId="Word.Picture.8">
              <p:embed/>
            </p:oleObj>
          </a:graphicData>
        </a:graphic>
      </p:graphicFrame>
      <p:grpSp>
        <p:nvGrpSpPr>
          <p:cNvPr id="2" name="Group 5"/>
          <p:cNvGrpSpPr>
            <a:grpSpLocks/>
          </p:cNvGrpSpPr>
          <p:nvPr/>
        </p:nvGrpSpPr>
        <p:grpSpPr bwMode="auto">
          <a:xfrm>
            <a:off x="3733800" y="990600"/>
            <a:ext cx="4953000" cy="5105400"/>
            <a:chOff x="2352" y="624"/>
            <a:chExt cx="3120" cy="3216"/>
          </a:xfrm>
        </p:grpSpPr>
        <p:sp>
          <p:nvSpPr>
            <p:cNvPr id="4113" name="Text Box 6"/>
            <p:cNvSpPr txBox="1">
              <a:spLocks noChangeArrowheads="1"/>
            </p:cNvSpPr>
            <p:nvPr/>
          </p:nvSpPr>
          <p:spPr bwMode="auto">
            <a:xfrm>
              <a:off x="2496" y="2976"/>
              <a:ext cx="864" cy="247"/>
            </a:xfrm>
            <a:prstGeom prst="rect">
              <a:avLst/>
            </a:prstGeom>
            <a:noFill/>
            <a:ln w="25400">
              <a:solidFill>
                <a:srgbClr val="3366FF"/>
              </a:solidFill>
              <a:miter lim="800000"/>
              <a:headEnd/>
              <a:tailEnd/>
            </a:ln>
          </p:spPr>
          <p:txBody>
            <a:bodyPr>
              <a:spAutoFit/>
            </a:bodyPr>
            <a:lstStyle/>
            <a:p>
              <a:pPr algn="ctr">
                <a:spcBef>
                  <a:spcPct val="50000"/>
                </a:spcBef>
              </a:pPr>
              <a:r>
                <a:rPr lang="en-US" i="1"/>
                <a:t>f</a:t>
              </a:r>
              <a:r>
                <a:rPr lang="en-US" sz="2400" i="1" baseline="-15000"/>
                <a:t>k</a:t>
              </a:r>
              <a:r>
                <a:rPr lang="en-US" i="1"/>
                <a:t>=k </a:t>
              </a:r>
              <a:r>
                <a:rPr lang="en-US" i="1">
                  <a:sym typeface="Symbol" pitchFamily="18" charset="2"/>
                </a:rPr>
                <a:t>/2</a:t>
              </a:r>
              <a:r>
                <a:rPr lang="en-US">
                  <a:sym typeface="Symbol" pitchFamily="18" charset="2"/>
                </a:rPr>
                <a:t></a:t>
              </a:r>
              <a:endParaRPr lang="en-US" b="1" i="1">
                <a:solidFill>
                  <a:srgbClr val="F89F00"/>
                </a:solidFill>
                <a:sym typeface="Symbol" pitchFamily="18" charset="2"/>
              </a:endParaRPr>
            </a:p>
          </p:txBody>
        </p:sp>
        <p:sp>
          <p:nvSpPr>
            <p:cNvPr id="4114" name="Text Box 7"/>
            <p:cNvSpPr txBox="1">
              <a:spLocks noChangeArrowheads="1"/>
            </p:cNvSpPr>
            <p:nvPr/>
          </p:nvSpPr>
          <p:spPr bwMode="auto">
            <a:xfrm>
              <a:off x="2400" y="2448"/>
              <a:ext cx="1152" cy="423"/>
            </a:xfrm>
            <a:prstGeom prst="rect">
              <a:avLst/>
            </a:prstGeom>
            <a:noFill/>
            <a:ln w="9525">
              <a:noFill/>
              <a:miter lim="800000"/>
              <a:headEnd/>
              <a:tailEnd/>
            </a:ln>
          </p:spPr>
          <p:txBody>
            <a:bodyPr>
              <a:spAutoFit/>
            </a:bodyPr>
            <a:lstStyle/>
            <a:p>
              <a:pPr>
                <a:spcBef>
                  <a:spcPct val="20000"/>
                </a:spcBef>
              </a:pPr>
              <a:r>
                <a:rPr lang="en-GB" b="1" i="1" dirty="0" err="1">
                  <a:solidFill>
                    <a:srgbClr val="CC3300"/>
                  </a:solidFill>
                </a:rPr>
                <a:t>r</a:t>
              </a:r>
              <a:r>
                <a:rPr lang="en-GB" b="1" i="1" baseline="-25000" dirty="0" err="1">
                  <a:solidFill>
                    <a:srgbClr val="CC3300"/>
                  </a:solidFill>
                </a:rPr>
                <a:t>K</a:t>
              </a:r>
              <a:r>
                <a:rPr lang="en-GB" dirty="0"/>
                <a:t> = </a:t>
              </a:r>
              <a:r>
                <a:rPr lang="en-GB" dirty="0" err="1"/>
                <a:t>amplitud</a:t>
              </a:r>
              <a:r>
                <a:rPr lang="sr-Latn-CS" dirty="0"/>
                <a:t>a</a:t>
              </a:r>
              <a:r>
                <a:rPr lang="en-GB" dirty="0"/>
                <a:t>, </a:t>
              </a:r>
              <a:r>
                <a:rPr lang="en-GB" b="1" i="1" dirty="0">
                  <a:solidFill>
                    <a:srgbClr val="CC3300"/>
                  </a:solidFill>
                  <a:sym typeface="Symbol" pitchFamily="18" charset="2"/>
                </a:rPr>
                <a:t></a:t>
              </a:r>
              <a:r>
                <a:rPr lang="en-GB" b="1" i="1" baseline="-25000" dirty="0">
                  <a:solidFill>
                    <a:srgbClr val="CC3300"/>
                  </a:solidFill>
                </a:rPr>
                <a:t>K</a:t>
              </a:r>
              <a:r>
                <a:rPr lang="en-GB" b="1" dirty="0">
                  <a:solidFill>
                    <a:schemeClr val="hlink"/>
                  </a:solidFill>
                  <a:sym typeface="Symbol" pitchFamily="18" charset="2"/>
                </a:rPr>
                <a:t> </a:t>
              </a:r>
              <a:r>
                <a:rPr lang="en-GB" dirty="0">
                  <a:sym typeface="Symbol" pitchFamily="18" charset="2"/>
                </a:rPr>
                <a:t>= </a:t>
              </a:r>
              <a:r>
                <a:rPr lang="sr-Latn-CS" dirty="0">
                  <a:sym typeface="Symbol" pitchFamily="18" charset="2"/>
                </a:rPr>
                <a:t>f</a:t>
              </a:r>
              <a:r>
                <a:rPr lang="en-GB" dirty="0">
                  <a:sym typeface="Symbol" pitchFamily="18" charset="2"/>
                </a:rPr>
                <a:t>a</a:t>
              </a:r>
              <a:r>
                <a:rPr lang="sr-Latn-CS" dirty="0">
                  <a:sym typeface="Symbol" pitchFamily="18" charset="2"/>
                </a:rPr>
                <a:t>za</a:t>
              </a:r>
              <a:r>
                <a:rPr lang="en-GB" sz="2000" dirty="0"/>
                <a:t> </a:t>
              </a:r>
            </a:p>
          </p:txBody>
        </p:sp>
        <p:graphicFrame>
          <p:nvGraphicFramePr>
            <p:cNvPr id="4101" name="Object 8"/>
            <p:cNvGraphicFramePr>
              <a:graphicFrameLocks noChangeAspect="1"/>
            </p:cNvGraphicFramePr>
            <p:nvPr/>
          </p:nvGraphicFramePr>
          <p:xfrm>
            <a:off x="2352" y="624"/>
            <a:ext cx="2641" cy="1395"/>
          </p:xfrm>
          <a:graphic>
            <a:graphicData uri="http://schemas.openxmlformats.org/presentationml/2006/ole">
              <p:oleObj spid="_x0000_s4127" name="Picture" r:id="rId5" imgW="5591381" imgH="2951641" progId="Word.Picture.8">
                <p:embed/>
              </p:oleObj>
            </a:graphicData>
          </a:graphic>
        </p:graphicFrame>
        <p:grpSp>
          <p:nvGrpSpPr>
            <p:cNvPr id="4115" name="Group 9"/>
            <p:cNvGrpSpPr>
              <a:grpSpLocks/>
            </p:cNvGrpSpPr>
            <p:nvPr/>
          </p:nvGrpSpPr>
          <p:grpSpPr bwMode="auto">
            <a:xfrm>
              <a:off x="3552" y="1584"/>
              <a:ext cx="1920" cy="2256"/>
              <a:chOff x="3552" y="1584"/>
              <a:chExt cx="1920" cy="2256"/>
            </a:xfrm>
          </p:grpSpPr>
          <p:sp>
            <p:nvSpPr>
              <p:cNvPr id="4116" name="Text Box 10"/>
              <p:cNvSpPr txBox="1">
                <a:spLocks noChangeArrowheads="1"/>
              </p:cNvSpPr>
              <p:nvPr/>
            </p:nvSpPr>
            <p:spPr bwMode="auto">
              <a:xfrm>
                <a:off x="3744" y="1824"/>
                <a:ext cx="1496" cy="250"/>
              </a:xfrm>
              <a:prstGeom prst="rect">
                <a:avLst/>
              </a:prstGeom>
              <a:noFill/>
              <a:ln w="9525">
                <a:noFill/>
                <a:miter lim="800000"/>
                <a:headEnd/>
                <a:tailEnd/>
              </a:ln>
            </p:spPr>
            <p:txBody>
              <a:bodyPr wrap="none">
                <a:spAutoFit/>
              </a:bodyPr>
              <a:lstStyle/>
              <a:p>
                <a:pPr algn="ctr">
                  <a:spcBef>
                    <a:spcPct val="20000"/>
                  </a:spcBef>
                </a:pPr>
                <a:r>
                  <a:rPr lang="sr-Latn-CS"/>
                  <a:t>x</a:t>
                </a:r>
                <a:r>
                  <a:rPr lang="en-GB" baseline="-25000"/>
                  <a:t>k</a:t>
                </a:r>
                <a:r>
                  <a:rPr lang="en-GB"/>
                  <a:t> =</a:t>
                </a:r>
                <a:r>
                  <a:rPr lang="en-GB">
                    <a:solidFill>
                      <a:schemeClr val="hlink"/>
                    </a:solidFill>
                  </a:rPr>
                  <a:t> </a:t>
                </a:r>
                <a:r>
                  <a:rPr lang="en-GB" b="1" i="1">
                    <a:solidFill>
                      <a:srgbClr val="CC3300"/>
                    </a:solidFill>
                  </a:rPr>
                  <a:t>r</a:t>
                </a:r>
                <a:r>
                  <a:rPr lang="en-GB" b="1" i="1" baseline="-25000">
                    <a:solidFill>
                      <a:srgbClr val="CC3300"/>
                    </a:solidFill>
                  </a:rPr>
                  <a:t>k</a:t>
                </a:r>
                <a:r>
                  <a:rPr lang="en-GB"/>
                  <a:t> cos (</a:t>
                </a:r>
                <a:r>
                  <a:rPr lang="en-US" i="1">
                    <a:sym typeface="Symbol" pitchFamily="18" charset="2"/>
                  </a:rPr>
                  <a:t></a:t>
                </a:r>
                <a:r>
                  <a:rPr lang="en-GB" i="1"/>
                  <a:t>k</a:t>
                </a:r>
                <a:r>
                  <a:rPr lang="en-GB"/>
                  <a:t> </a:t>
                </a:r>
                <a:r>
                  <a:rPr lang="en-GB" i="1"/>
                  <a:t>t</a:t>
                </a:r>
                <a:r>
                  <a:rPr lang="en-GB"/>
                  <a:t> + </a:t>
                </a:r>
                <a:r>
                  <a:rPr lang="en-GB" b="1" i="1">
                    <a:solidFill>
                      <a:srgbClr val="CC3300"/>
                    </a:solidFill>
                    <a:sym typeface="Symbol" pitchFamily="18" charset="2"/>
                  </a:rPr>
                  <a:t></a:t>
                </a:r>
                <a:r>
                  <a:rPr lang="en-GB" b="1" i="1" baseline="-25000">
                    <a:solidFill>
                      <a:srgbClr val="CC3300"/>
                    </a:solidFill>
                  </a:rPr>
                  <a:t>k</a:t>
                </a:r>
                <a:r>
                  <a:rPr lang="en-GB">
                    <a:sym typeface="Symbol" pitchFamily="18" charset="2"/>
                  </a:rPr>
                  <a:t>)</a:t>
                </a:r>
                <a:r>
                  <a:rPr lang="en-GB" sz="2000"/>
                  <a:t> </a:t>
                </a:r>
              </a:p>
            </p:txBody>
          </p:sp>
          <p:sp>
            <p:nvSpPr>
              <p:cNvPr id="4117" name="AutoShape 11"/>
              <p:cNvSpPr>
                <a:spLocks noChangeArrowheads="1"/>
              </p:cNvSpPr>
              <p:nvPr/>
            </p:nvSpPr>
            <p:spPr bwMode="auto">
              <a:xfrm>
                <a:off x="3552" y="1728"/>
                <a:ext cx="1920" cy="2112"/>
              </a:xfrm>
              <a:prstGeom prst="roundRect">
                <a:avLst>
                  <a:gd name="adj" fmla="val 11250"/>
                </a:avLst>
              </a:prstGeom>
              <a:noFill/>
              <a:ln w="12700">
                <a:solidFill>
                  <a:schemeClr val="tx1"/>
                </a:solidFill>
                <a:round/>
                <a:headEnd/>
                <a:tailEnd/>
              </a:ln>
            </p:spPr>
            <p:txBody>
              <a:bodyPr wrap="none" anchor="ctr"/>
              <a:lstStyle/>
              <a:p>
                <a:endParaRPr lang="en-US"/>
              </a:p>
            </p:txBody>
          </p:sp>
          <p:sp>
            <p:nvSpPr>
              <p:cNvPr id="4118" name="Text Box 12"/>
              <p:cNvSpPr txBox="1">
                <a:spLocks noChangeArrowheads="1"/>
              </p:cNvSpPr>
              <p:nvPr/>
            </p:nvSpPr>
            <p:spPr bwMode="auto">
              <a:xfrm>
                <a:off x="4080" y="1584"/>
                <a:ext cx="768" cy="231"/>
              </a:xfrm>
              <a:prstGeom prst="rect">
                <a:avLst/>
              </a:prstGeom>
              <a:solidFill>
                <a:srgbClr val="99CCFF"/>
              </a:solidFill>
              <a:ln w="9525">
                <a:noFill/>
                <a:miter lim="800000"/>
                <a:headEnd/>
                <a:tailEnd/>
              </a:ln>
            </p:spPr>
            <p:txBody>
              <a:bodyPr>
                <a:spAutoFit/>
              </a:bodyPr>
              <a:lstStyle/>
              <a:p>
                <a:pPr algn="ctr">
                  <a:spcBef>
                    <a:spcPct val="20000"/>
                  </a:spcBef>
                </a:pPr>
                <a:r>
                  <a:rPr lang="en-GB">
                    <a:latin typeface="Comic Sans MS" pitchFamily="66" charset="0"/>
                  </a:rPr>
                  <a:t>Polarna</a:t>
                </a:r>
                <a:r>
                  <a:rPr lang="en-GB"/>
                  <a:t> </a:t>
                </a:r>
                <a:endParaRPr lang="en-GB" sz="2000"/>
              </a:p>
            </p:txBody>
          </p:sp>
        </p:grpSp>
      </p:grpSp>
      <p:grpSp>
        <p:nvGrpSpPr>
          <p:cNvPr id="4" name="Group 13"/>
          <p:cNvGrpSpPr>
            <a:grpSpLocks/>
          </p:cNvGrpSpPr>
          <p:nvPr/>
        </p:nvGrpSpPr>
        <p:grpSpPr bwMode="auto">
          <a:xfrm>
            <a:off x="609600" y="990600"/>
            <a:ext cx="2438400" cy="1379538"/>
            <a:chOff x="384" y="624"/>
            <a:chExt cx="1536" cy="869"/>
          </a:xfrm>
        </p:grpSpPr>
        <p:sp>
          <p:nvSpPr>
            <p:cNvPr id="140302" name="Text Box 14"/>
            <p:cNvSpPr txBox="1">
              <a:spLocks noChangeArrowheads="1"/>
            </p:cNvSpPr>
            <p:nvPr/>
          </p:nvSpPr>
          <p:spPr bwMode="auto">
            <a:xfrm>
              <a:off x="384" y="624"/>
              <a:ext cx="1536" cy="250"/>
            </a:xfrm>
            <a:prstGeom prst="rect">
              <a:avLst/>
            </a:prstGeom>
            <a:noFill/>
            <a:ln w="9525">
              <a:noFill/>
              <a:miter lim="800000"/>
              <a:headEnd/>
              <a:tailEnd/>
            </a:ln>
            <a:effectLst/>
          </p:spPr>
          <p:txBody>
            <a:bodyPr>
              <a:spAutoFit/>
            </a:bodyPr>
            <a:lstStyle/>
            <a:p>
              <a:pPr algn="ctr">
                <a:spcBef>
                  <a:spcPct val="50000"/>
                </a:spcBef>
                <a:defRPr/>
              </a:pPr>
              <a:r>
                <a:rPr lang="en-GB" sz="2000" dirty="0" err="1">
                  <a:effectLst>
                    <a:outerShdw blurRad="38100" dist="38100" dir="2700000" algn="tl">
                      <a:srgbClr val="FFFFFF"/>
                    </a:outerShdw>
                  </a:effectLst>
                  <a:latin typeface="Comic Sans MS" pitchFamily="66" charset="0"/>
                </a:rPr>
                <a:t>Predstave</a:t>
              </a:r>
              <a:r>
                <a:rPr lang="en-GB" sz="2000" dirty="0">
                  <a:effectLst>
                    <a:outerShdw blurRad="38100" dist="38100" dir="2700000" algn="tl">
                      <a:srgbClr val="FFFFFF"/>
                    </a:outerShdw>
                  </a:effectLst>
                  <a:latin typeface="Comic Sans MS" pitchFamily="66" charset="0"/>
                </a:rPr>
                <a:t> </a:t>
              </a:r>
              <a:r>
                <a:rPr lang="en-GB" sz="2000" dirty="0" err="1">
                  <a:effectLst>
                    <a:outerShdw blurRad="38100" dist="38100" dir="2700000" algn="tl">
                      <a:srgbClr val="FFFFFF"/>
                    </a:outerShdw>
                  </a:effectLst>
                  <a:latin typeface="Comic Sans MS" pitchFamily="66" charset="0"/>
                </a:rPr>
                <a:t>spektra</a:t>
              </a:r>
              <a:r>
                <a:rPr lang="en-GB" sz="2000" dirty="0">
                  <a:effectLst>
                    <a:outerShdw blurRad="38100" dist="38100" dir="2700000" algn="tl">
                      <a:srgbClr val="FFFFFF"/>
                    </a:outerShdw>
                  </a:effectLst>
                  <a:latin typeface="Comic Sans MS" pitchFamily="66" charset="0"/>
                </a:rPr>
                <a:t>:</a:t>
              </a:r>
            </a:p>
          </p:txBody>
        </p:sp>
        <p:graphicFrame>
          <p:nvGraphicFramePr>
            <p:cNvPr id="4100" name="Object 15"/>
            <p:cNvGraphicFramePr>
              <a:graphicFrameLocks noChangeAspect="1"/>
            </p:cNvGraphicFramePr>
            <p:nvPr/>
          </p:nvGraphicFramePr>
          <p:xfrm>
            <a:off x="646" y="1112"/>
            <a:ext cx="794" cy="381"/>
          </p:xfrm>
          <a:graphic>
            <a:graphicData uri="http://schemas.openxmlformats.org/presentationml/2006/ole">
              <p:oleObj spid="_x0000_s4128" name="Equation" r:id="rId6" imgW="901309" imgH="431613" progId="">
                <p:embed/>
              </p:oleObj>
            </a:graphicData>
          </a:graphic>
        </p:graphicFrame>
      </p:grpSp>
      <p:grpSp>
        <p:nvGrpSpPr>
          <p:cNvPr id="5" name="Group 16"/>
          <p:cNvGrpSpPr>
            <a:grpSpLocks/>
          </p:cNvGrpSpPr>
          <p:nvPr/>
        </p:nvGrpSpPr>
        <p:grpSpPr bwMode="auto">
          <a:xfrm>
            <a:off x="457200" y="2514600"/>
            <a:ext cx="3276600" cy="3581400"/>
            <a:chOff x="288" y="1584"/>
            <a:chExt cx="2064" cy="2256"/>
          </a:xfrm>
        </p:grpSpPr>
        <p:sp>
          <p:nvSpPr>
            <p:cNvPr id="4109" name="AutoShape 17"/>
            <p:cNvSpPr>
              <a:spLocks noChangeArrowheads="1"/>
            </p:cNvSpPr>
            <p:nvPr/>
          </p:nvSpPr>
          <p:spPr bwMode="auto">
            <a:xfrm>
              <a:off x="288" y="1728"/>
              <a:ext cx="2064" cy="2112"/>
            </a:xfrm>
            <a:prstGeom prst="roundRect">
              <a:avLst>
                <a:gd name="adj" fmla="val 8333"/>
              </a:avLst>
            </a:prstGeom>
            <a:noFill/>
            <a:ln w="12700">
              <a:solidFill>
                <a:schemeClr val="tx1"/>
              </a:solidFill>
              <a:round/>
              <a:headEnd/>
              <a:tailEnd/>
            </a:ln>
          </p:spPr>
          <p:txBody>
            <a:bodyPr wrap="none" anchor="ctr"/>
            <a:lstStyle/>
            <a:p>
              <a:endParaRPr lang="en-US"/>
            </a:p>
          </p:txBody>
        </p:sp>
        <p:sp>
          <p:nvSpPr>
            <p:cNvPr id="4110" name="Text Box 18"/>
            <p:cNvSpPr txBox="1">
              <a:spLocks noChangeArrowheads="1"/>
            </p:cNvSpPr>
            <p:nvPr/>
          </p:nvSpPr>
          <p:spPr bwMode="auto">
            <a:xfrm>
              <a:off x="768" y="1584"/>
              <a:ext cx="1200" cy="231"/>
            </a:xfrm>
            <a:prstGeom prst="rect">
              <a:avLst/>
            </a:prstGeom>
            <a:solidFill>
              <a:srgbClr val="99CCFF"/>
            </a:solidFill>
            <a:ln w="9525">
              <a:noFill/>
              <a:miter lim="800000"/>
              <a:headEnd/>
              <a:tailEnd/>
            </a:ln>
          </p:spPr>
          <p:txBody>
            <a:bodyPr>
              <a:spAutoFit/>
            </a:bodyPr>
            <a:lstStyle/>
            <a:p>
              <a:pPr algn="ctr">
                <a:spcBef>
                  <a:spcPct val="20000"/>
                </a:spcBef>
              </a:pPr>
              <a:r>
                <a:rPr lang="en-GB">
                  <a:latin typeface="Comic Sans MS" pitchFamily="66" charset="0"/>
                </a:rPr>
                <a:t>Ortogonalna</a:t>
              </a:r>
            </a:p>
          </p:txBody>
        </p:sp>
        <p:sp>
          <p:nvSpPr>
            <p:cNvPr id="4111" name="Text Box 19"/>
            <p:cNvSpPr txBox="1">
              <a:spLocks noChangeArrowheads="1"/>
            </p:cNvSpPr>
            <p:nvPr/>
          </p:nvSpPr>
          <p:spPr bwMode="auto">
            <a:xfrm>
              <a:off x="384" y="1824"/>
              <a:ext cx="1940" cy="231"/>
            </a:xfrm>
            <a:prstGeom prst="rect">
              <a:avLst/>
            </a:prstGeom>
            <a:noFill/>
            <a:ln w="9525">
              <a:noFill/>
              <a:miter lim="800000"/>
              <a:headEnd/>
              <a:tailEnd/>
            </a:ln>
          </p:spPr>
          <p:txBody>
            <a:bodyPr wrap="none">
              <a:spAutoFit/>
            </a:bodyPr>
            <a:lstStyle/>
            <a:p>
              <a:pPr algn="ctr">
                <a:spcBef>
                  <a:spcPct val="20000"/>
                </a:spcBef>
              </a:pPr>
              <a:r>
                <a:rPr lang="sr-Latn-CS" i="1"/>
                <a:t>x</a:t>
              </a:r>
              <a:r>
                <a:rPr lang="en-GB" i="1" baseline="-25000"/>
                <a:t>k</a:t>
              </a:r>
              <a:r>
                <a:rPr lang="en-GB"/>
                <a:t> =</a:t>
              </a:r>
              <a:r>
                <a:rPr lang="en-GB" b="1">
                  <a:solidFill>
                    <a:schemeClr val="hlink"/>
                  </a:solidFill>
                </a:rPr>
                <a:t> </a:t>
              </a:r>
              <a:r>
                <a:rPr lang="en-GB" b="1" i="1">
                  <a:solidFill>
                    <a:srgbClr val="CC3300"/>
                  </a:solidFill>
                </a:rPr>
                <a:t>a</a:t>
              </a:r>
              <a:r>
                <a:rPr lang="en-GB" b="1" i="1" baseline="-25000">
                  <a:solidFill>
                    <a:srgbClr val="CC3300"/>
                  </a:solidFill>
                </a:rPr>
                <a:t>k</a:t>
              </a:r>
              <a:r>
                <a:rPr lang="en-GB"/>
                <a:t>cos(</a:t>
              </a:r>
              <a:r>
                <a:rPr lang="en-US">
                  <a:sym typeface="Symbol" pitchFamily="18" charset="2"/>
                </a:rPr>
                <a:t></a:t>
              </a:r>
              <a:r>
                <a:rPr lang="en-GB"/>
                <a:t>k t) - </a:t>
              </a:r>
              <a:r>
                <a:rPr lang="en-GB" b="1" i="1">
                  <a:solidFill>
                    <a:srgbClr val="CC3300"/>
                  </a:solidFill>
                </a:rPr>
                <a:t>b</a:t>
              </a:r>
              <a:r>
                <a:rPr lang="en-GB" b="1" i="1" baseline="-25000">
                  <a:solidFill>
                    <a:srgbClr val="CC3300"/>
                  </a:solidFill>
                </a:rPr>
                <a:t>k</a:t>
              </a:r>
              <a:r>
                <a:rPr lang="en-GB"/>
                <a:t>sin(</a:t>
              </a:r>
              <a:r>
                <a:rPr lang="en-US">
                  <a:sym typeface="Symbol" pitchFamily="18" charset="2"/>
                </a:rPr>
                <a:t></a:t>
              </a:r>
              <a:r>
                <a:rPr lang="en-GB"/>
                <a:t>k t)</a:t>
              </a:r>
              <a:r>
                <a:rPr lang="en-GB" sz="1600"/>
                <a:t> </a:t>
              </a:r>
              <a:endParaRPr lang="en-GB" sz="2000"/>
            </a:p>
          </p:txBody>
        </p:sp>
      </p:grpSp>
      <p:graphicFrame>
        <p:nvGraphicFramePr>
          <p:cNvPr id="4099" name="Object 21"/>
          <p:cNvGraphicFramePr>
            <a:graphicFrameLocks noChangeAspect="1"/>
          </p:cNvGraphicFramePr>
          <p:nvPr/>
        </p:nvGraphicFramePr>
        <p:xfrm>
          <a:off x="533400" y="3505200"/>
          <a:ext cx="2968625" cy="2660650"/>
        </p:xfrm>
        <a:graphic>
          <a:graphicData uri="http://schemas.openxmlformats.org/presentationml/2006/ole">
            <p:oleObj spid="_x0000_s4129" name="Picture" r:id="rId7" imgW="3494803" imgH="3123566" progId="Word.Picture.8">
              <p:embed/>
            </p:oleObj>
          </a:graphicData>
        </a:graphic>
      </p:graphicFrame>
      <p:sp>
        <p:nvSpPr>
          <p:cNvPr id="4108" name="Text Box 22"/>
          <p:cNvSpPr txBox="1">
            <a:spLocks noChangeArrowheads="1"/>
          </p:cNvSpPr>
          <p:nvPr/>
        </p:nvSpPr>
        <p:spPr bwMode="auto">
          <a:xfrm>
            <a:off x="3505200" y="5486400"/>
            <a:ext cx="2362200" cy="336550"/>
          </a:xfrm>
          <a:prstGeom prst="rect">
            <a:avLst/>
          </a:prstGeom>
          <a:noFill/>
          <a:ln w="9525">
            <a:noFill/>
            <a:miter lim="800000"/>
            <a:headEnd/>
            <a:tailEnd/>
          </a:ln>
        </p:spPr>
        <p:txBody>
          <a:bodyPr>
            <a:spAutoFit/>
          </a:bodyPr>
          <a:lstStyle/>
          <a:p>
            <a:pPr algn="ctr"/>
            <a:r>
              <a:rPr lang="en-GB" sz="1600" b="1">
                <a:latin typeface="Comic Sans MS" pitchFamily="66" charset="0"/>
              </a:rPr>
              <a:t>Spektar </a:t>
            </a:r>
            <a:r>
              <a:rPr lang="sr-Latn-CS" sz="1600" b="1">
                <a:latin typeface="Comic Sans MS" pitchFamily="66" charset="0"/>
              </a:rPr>
              <a:t>četvrtki</a:t>
            </a:r>
            <a:endParaRPr lang="en-GB" sz="16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0292"/>
                                        </p:tgtEl>
                                        <p:attrNameLst>
                                          <p:attrName>style.visibility</p:attrName>
                                        </p:attrNameLst>
                                      </p:cBhvr>
                                      <p:to>
                                        <p:strVal val="visible"/>
                                      </p:to>
                                    </p:set>
                                    <p:animEffect transition="in" filter="wipe(up)">
                                      <p:cBhvr>
                                        <p:cTn id="19"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6" name="Footer Placeholder 4"/>
          <p:cNvSpPr>
            <a:spLocks noGrp="1"/>
          </p:cNvSpPr>
          <p:nvPr>
            <p:ph type="ftr" sz="quarter" idx="11"/>
          </p:nvPr>
        </p:nvSpPr>
        <p:spPr>
          <a:noFill/>
        </p:spPr>
        <p:txBody>
          <a:bodyPr/>
          <a:lstStyle/>
          <a:p>
            <a:r>
              <a:rPr lang="sr-Latn-CS" smtClean="0"/>
              <a:t>Primena DSP</a:t>
            </a:r>
            <a:endParaRPr lang="en-US" smtClean="0"/>
          </a:p>
        </p:txBody>
      </p:sp>
      <p:sp>
        <p:nvSpPr>
          <p:cNvPr id="3077" name="Slide Number Placeholder 5"/>
          <p:cNvSpPr>
            <a:spLocks noGrp="1"/>
          </p:cNvSpPr>
          <p:nvPr>
            <p:ph type="sldNum" sz="quarter" idx="12"/>
          </p:nvPr>
        </p:nvSpPr>
        <p:spPr>
          <a:noFill/>
        </p:spPr>
        <p:txBody>
          <a:bodyPr/>
          <a:lstStyle/>
          <a:p>
            <a:fld id="{947EEB10-F22B-4E07-B7BE-A2F7ACBDB4F2}" type="slidenum">
              <a:rPr lang="en-US" smtClean="0"/>
              <a:pPr/>
              <a:t>27</a:t>
            </a:fld>
            <a:endParaRPr lang="en-US" smtClean="0"/>
          </a:p>
        </p:txBody>
      </p:sp>
      <p:sp>
        <p:nvSpPr>
          <p:cNvPr id="3078" name="Rectangle 6"/>
          <p:cNvSpPr>
            <a:spLocks noGrp="1" noChangeArrowheads="1"/>
          </p:cNvSpPr>
          <p:nvPr>
            <p:ph type="title"/>
          </p:nvPr>
        </p:nvSpPr>
        <p:spPr>
          <a:xfrm>
            <a:off x="685800" y="0"/>
            <a:ext cx="7772400" cy="1143000"/>
          </a:xfrm>
          <a:noFill/>
        </p:spPr>
        <p:txBody>
          <a:bodyPr/>
          <a:lstStyle/>
          <a:p>
            <a:pPr eaLnBrk="1" hangingPunct="1"/>
            <a:r>
              <a:rPr lang="sr-Latn-CS" smtClean="0"/>
              <a:t>Originalni izraz za spektar</a:t>
            </a:r>
            <a:endParaRPr lang="en-US" smtClean="0"/>
          </a:p>
        </p:txBody>
      </p:sp>
      <p:pic>
        <p:nvPicPr>
          <p:cNvPr id="141322" name="Picture 10"/>
          <p:cNvPicPr>
            <a:picLocks noChangeAspect="1" noChangeArrowheads="1"/>
          </p:cNvPicPr>
          <p:nvPr/>
        </p:nvPicPr>
        <p:blipFill>
          <a:blip r:embed="rId4" cstate="print"/>
          <a:srcRect/>
          <a:stretch>
            <a:fillRect/>
          </a:stretch>
        </p:blipFill>
        <p:spPr bwMode="auto">
          <a:xfrm>
            <a:off x="228600" y="2895600"/>
            <a:ext cx="8610600" cy="2501900"/>
          </a:xfrm>
          <a:prstGeom prst="rect">
            <a:avLst/>
          </a:prstGeom>
          <a:noFill/>
          <a:ln w="9525">
            <a:noFill/>
            <a:miter lim="800000"/>
            <a:headEnd/>
            <a:tailEnd/>
          </a:ln>
        </p:spPr>
      </p:pic>
      <p:graphicFrame>
        <p:nvGraphicFramePr>
          <p:cNvPr id="12" name="Object 11"/>
          <p:cNvGraphicFramePr>
            <a:graphicFrameLocks noChangeAspect="1"/>
          </p:cNvGraphicFramePr>
          <p:nvPr/>
        </p:nvGraphicFramePr>
        <p:xfrm>
          <a:off x="914400" y="1219200"/>
          <a:ext cx="7135813" cy="1219200"/>
        </p:xfrm>
        <a:graphic>
          <a:graphicData uri="http://schemas.openxmlformats.org/presentationml/2006/ole">
            <p:oleObj spid="_x0000_s3085" name="Equation" r:id="rId5" imgW="25273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8435" name="Footer Placeholder 4"/>
          <p:cNvSpPr>
            <a:spLocks noGrp="1"/>
          </p:cNvSpPr>
          <p:nvPr>
            <p:ph type="ftr" sz="quarter" idx="11"/>
          </p:nvPr>
        </p:nvSpPr>
        <p:spPr>
          <a:noFill/>
        </p:spPr>
        <p:txBody>
          <a:bodyPr/>
          <a:lstStyle/>
          <a:p>
            <a:r>
              <a:rPr lang="sr-Latn-CS" smtClean="0"/>
              <a:t>Primena DSP</a:t>
            </a:r>
            <a:endParaRPr lang="en-US" smtClean="0"/>
          </a:p>
        </p:txBody>
      </p:sp>
      <p:sp>
        <p:nvSpPr>
          <p:cNvPr id="18436" name="Slide Number Placeholder 5"/>
          <p:cNvSpPr>
            <a:spLocks noGrp="1"/>
          </p:cNvSpPr>
          <p:nvPr>
            <p:ph type="sldNum" sz="quarter" idx="12"/>
          </p:nvPr>
        </p:nvSpPr>
        <p:spPr>
          <a:noFill/>
        </p:spPr>
        <p:txBody>
          <a:bodyPr/>
          <a:lstStyle/>
          <a:p>
            <a:fld id="{5AD016FB-356B-4B21-9811-4FAA38EE34F5}" type="slidenum">
              <a:rPr lang="en-US" smtClean="0"/>
              <a:pPr/>
              <a:t>28</a:t>
            </a:fld>
            <a:endParaRPr lang="en-US" smtClean="0"/>
          </a:p>
        </p:txBody>
      </p:sp>
      <p:pic>
        <p:nvPicPr>
          <p:cNvPr id="18437" name="Picture 6"/>
          <p:cNvPicPr>
            <a:picLocks noChangeAspect="1" noChangeArrowheads="1"/>
          </p:cNvPicPr>
          <p:nvPr/>
        </p:nvPicPr>
        <p:blipFill>
          <a:blip r:embed="rId2" cstate="print"/>
          <a:srcRect/>
          <a:stretch>
            <a:fillRect/>
          </a:stretch>
        </p:blipFill>
        <p:spPr bwMode="auto">
          <a:xfrm>
            <a:off x="152400" y="152400"/>
            <a:ext cx="8610600" cy="4292600"/>
          </a:xfrm>
          <a:prstGeom prst="rect">
            <a:avLst/>
          </a:prstGeom>
          <a:noFill/>
          <a:ln w="9525">
            <a:noFill/>
            <a:miter lim="800000"/>
            <a:headEnd/>
            <a:tailEnd/>
          </a:ln>
        </p:spPr>
      </p:pic>
      <p:pic>
        <p:nvPicPr>
          <p:cNvPr id="144392" name="Picture 8"/>
          <p:cNvPicPr>
            <a:picLocks noChangeAspect="1" noChangeArrowheads="1"/>
          </p:cNvPicPr>
          <p:nvPr/>
        </p:nvPicPr>
        <p:blipFill>
          <a:blip r:embed="rId3" cstate="print"/>
          <a:srcRect/>
          <a:stretch>
            <a:fillRect/>
          </a:stretch>
        </p:blipFill>
        <p:spPr bwMode="auto">
          <a:xfrm>
            <a:off x="152400" y="4572000"/>
            <a:ext cx="8610600" cy="177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9459" name="Footer Placeholder 4"/>
          <p:cNvSpPr>
            <a:spLocks noGrp="1"/>
          </p:cNvSpPr>
          <p:nvPr>
            <p:ph type="ftr" sz="quarter" idx="11"/>
          </p:nvPr>
        </p:nvSpPr>
        <p:spPr>
          <a:noFill/>
        </p:spPr>
        <p:txBody>
          <a:bodyPr/>
          <a:lstStyle/>
          <a:p>
            <a:r>
              <a:rPr lang="sr-Latn-CS" smtClean="0"/>
              <a:t>Primena DSP</a:t>
            </a:r>
            <a:endParaRPr lang="en-US" smtClean="0"/>
          </a:p>
        </p:txBody>
      </p:sp>
      <p:sp>
        <p:nvSpPr>
          <p:cNvPr id="19460" name="Slide Number Placeholder 5"/>
          <p:cNvSpPr>
            <a:spLocks noGrp="1"/>
          </p:cNvSpPr>
          <p:nvPr>
            <p:ph type="sldNum" sz="quarter" idx="12"/>
          </p:nvPr>
        </p:nvSpPr>
        <p:spPr>
          <a:noFill/>
        </p:spPr>
        <p:txBody>
          <a:bodyPr/>
          <a:lstStyle/>
          <a:p>
            <a:fld id="{8C9DC2FE-7012-4D16-A50B-69CA6927E99C}" type="slidenum">
              <a:rPr lang="en-US" smtClean="0"/>
              <a:pPr/>
              <a:t>29</a:t>
            </a:fld>
            <a:endParaRPr lang="en-US" smtClean="0"/>
          </a:p>
        </p:txBody>
      </p:sp>
      <p:grpSp>
        <p:nvGrpSpPr>
          <p:cNvPr id="19461" name="Group 5"/>
          <p:cNvGrpSpPr>
            <a:grpSpLocks/>
          </p:cNvGrpSpPr>
          <p:nvPr/>
        </p:nvGrpSpPr>
        <p:grpSpPr bwMode="auto">
          <a:xfrm>
            <a:off x="152400" y="152400"/>
            <a:ext cx="8991600" cy="6108700"/>
            <a:chOff x="96" y="96"/>
            <a:chExt cx="5550" cy="3704"/>
          </a:xfrm>
        </p:grpSpPr>
        <p:pic>
          <p:nvPicPr>
            <p:cNvPr id="19462" name="Picture 2"/>
            <p:cNvPicPr>
              <a:picLocks noChangeAspect="1" noChangeArrowheads="1"/>
            </p:cNvPicPr>
            <p:nvPr/>
          </p:nvPicPr>
          <p:blipFill>
            <a:blip r:embed="rId2" cstate="print"/>
            <a:srcRect r="-2322" b="88905"/>
            <a:stretch>
              <a:fillRect/>
            </a:stretch>
          </p:blipFill>
          <p:spPr bwMode="auto">
            <a:xfrm>
              <a:off x="96" y="96"/>
              <a:ext cx="5550" cy="300"/>
            </a:xfrm>
            <a:prstGeom prst="rect">
              <a:avLst/>
            </a:prstGeom>
            <a:noFill/>
            <a:ln w="9525">
              <a:noFill/>
              <a:miter lim="800000"/>
              <a:headEnd/>
              <a:tailEnd/>
            </a:ln>
          </p:spPr>
        </p:pic>
        <p:pic>
          <p:nvPicPr>
            <p:cNvPr id="19463" name="Picture 4"/>
            <p:cNvPicPr>
              <a:picLocks noChangeAspect="1" noChangeArrowheads="1"/>
            </p:cNvPicPr>
            <p:nvPr/>
          </p:nvPicPr>
          <p:blipFill>
            <a:blip r:embed="rId3" cstate="print"/>
            <a:srcRect/>
            <a:stretch>
              <a:fillRect/>
            </a:stretch>
          </p:blipFill>
          <p:spPr bwMode="auto">
            <a:xfrm>
              <a:off x="96" y="384"/>
              <a:ext cx="5464" cy="341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171" name="Footer Placeholder 4"/>
          <p:cNvSpPr>
            <a:spLocks noGrp="1"/>
          </p:cNvSpPr>
          <p:nvPr>
            <p:ph type="ftr" sz="quarter" idx="11"/>
          </p:nvPr>
        </p:nvSpPr>
        <p:spPr>
          <a:noFill/>
        </p:spPr>
        <p:txBody>
          <a:bodyPr/>
          <a:lstStyle/>
          <a:p>
            <a:r>
              <a:rPr lang="sr-Latn-CS" smtClean="0"/>
              <a:t>Primena DSP</a:t>
            </a:r>
            <a:endParaRPr lang="en-US" smtClean="0"/>
          </a:p>
        </p:txBody>
      </p:sp>
      <p:sp>
        <p:nvSpPr>
          <p:cNvPr id="7172" name="Slide Number Placeholder 5"/>
          <p:cNvSpPr>
            <a:spLocks noGrp="1"/>
          </p:cNvSpPr>
          <p:nvPr>
            <p:ph type="sldNum" sz="quarter" idx="12"/>
          </p:nvPr>
        </p:nvSpPr>
        <p:spPr>
          <a:noFill/>
        </p:spPr>
        <p:txBody>
          <a:bodyPr/>
          <a:lstStyle/>
          <a:p>
            <a:fld id="{22973D1C-2D39-4171-B97B-2D9932C9C37F}" type="slidenum">
              <a:rPr lang="en-US" smtClean="0"/>
              <a:pPr/>
              <a:t>3</a:t>
            </a:fld>
            <a:endParaRPr lang="en-US" smtClean="0"/>
          </a:p>
        </p:txBody>
      </p:sp>
      <p:pic>
        <p:nvPicPr>
          <p:cNvPr id="7173" name="Picture 7"/>
          <p:cNvPicPr>
            <a:picLocks noChangeAspect="1" noChangeArrowheads="1"/>
          </p:cNvPicPr>
          <p:nvPr/>
        </p:nvPicPr>
        <p:blipFill>
          <a:blip r:embed="rId3" cstate="print"/>
          <a:srcRect/>
          <a:stretch>
            <a:fillRect/>
          </a:stretch>
        </p:blipFill>
        <p:spPr bwMode="auto">
          <a:xfrm>
            <a:off x="1295400" y="0"/>
            <a:ext cx="6815138" cy="6477000"/>
          </a:xfrm>
          <a:prstGeom prst="rect">
            <a:avLst/>
          </a:prstGeom>
          <a:noFill/>
          <a:ln w="25400">
            <a:noFill/>
            <a:miter lim="800000"/>
            <a:headEnd type="none" w="sm" len="sm"/>
            <a:tailEnd type="none" w="sm" len="sm"/>
          </a:ln>
        </p:spPr>
      </p:pic>
      <p:sp>
        <p:nvSpPr>
          <p:cNvPr id="85000" name="AutoShape 8"/>
          <p:cNvSpPr>
            <a:spLocks noChangeArrowheads="1"/>
          </p:cNvSpPr>
          <p:nvPr/>
        </p:nvSpPr>
        <p:spPr bwMode="auto">
          <a:xfrm>
            <a:off x="4800600" y="2514600"/>
            <a:ext cx="1066800" cy="381000"/>
          </a:xfrm>
          <a:prstGeom prst="wedgeRoundRectCallout">
            <a:avLst>
              <a:gd name="adj1" fmla="val -108037"/>
              <a:gd name="adj2" fmla="val 120417"/>
              <a:gd name="adj3" fmla="val 16667"/>
            </a:avLst>
          </a:prstGeom>
          <a:solidFill>
            <a:srgbClr val="FFFF00"/>
          </a:solidFill>
          <a:ln w="9525">
            <a:solidFill>
              <a:schemeClr val="tx1"/>
            </a:solidFill>
            <a:miter lim="800000"/>
            <a:headEnd/>
            <a:tailEnd/>
          </a:ln>
        </p:spPr>
        <p:txBody>
          <a:bodyPr/>
          <a:lstStyle/>
          <a:p>
            <a:pPr algn="ctr"/>
            <a:r>
              <a:rPr lang="sr-Latn-CS"/>
              <a:t>COFF</a:t>
            </a:r>
            <a:endParaRPr lang="en-US"/>
          </a:p>
        </p:txBody>
      </p:sp>
      <p:sp>
        <p:nvSpPr>
          <p:cNvPr id="85001" name="AutoShape 9"/>
          <p:cNvSpPr>
            <a:spLocks noChangeArrowheads="1"/>
          </p:cNvSpPr>
          <p:nvPr/>
        </p:nvSpPr>
        <p:spPr bwMode="auto">
          <a:xfrm>
            <a:off x="533400" y="4419600"/>
            <a:ext cx="1066800" cy="381000"/>
          </a:xfrm>
          <a:prstGeom prst="wedgeRoundRectCallout">
            <a:avLst>
              <a:gd name="adj1" fmla="val 251190"/>
              <a:gd name="adj2" fmla="val -70833"/>
              <a:gd name="adj3" fmla="val 16667"/>
            </a:avLst>
          </a:prstGeom>
          <a:solidFill>
            <a:srgbClr val="FFFF00"/>
          </a:solidFill>
          <a:ln w="9525">
            <a:solidFill>
              <a:schemeClr val="tx1"/>
            </a:solidFill>
            <a:miter lim="800000"/>
            <a:headEnd/>
            <a:tailEnd/>
          </a:ln>
        </p:spPr>
        <p:txBody>
          <a:bodyPr/>
          <a:lstStyle/>
          <a:p>
            <a:pPr algn="ctr"/>
            <a:r>
              <a:rPr lang="sr-Latn-CS"/>
              <a:t>ELF</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P spid="850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srcRect/>
          <a:stretch>
            <a:fillRect/>
          </a:stretch>
        </p:blipFill>
        <p:spPr bwMode="auto">
          <a:xfrm>
            <a:off x="1219200" y="838200"/>
            <a:ext cx="6473825" cy="4860925"/>
          </a:xfrm>
          <a:prstGeom prst="rect">
            <a:avLst/>
          </a:prstGeom>
          <a:noFill/>
          <a:ln w="9525">
            <a:noFill/>
            <a:miter lim="800000"/>
            <a:headEnd/>
            <a:tailEnd/>
          </a:ln>
        </p:spPr>
      </p:pic>
      <p:sp>
        <p:nvSpPr>
          <p:cNvPr id="20483" name="Text Box 5"/>
          <p:cNvSpPr txBox="1">
            <a:spLocks noChangeArrowheads="1"/>
          </p:cNvSpPr>
          <p:nvPr/>
        </p:nvSpPr>
        <p:spPr bwMode="auto">
          <a:xfrm>
            <a:off x="457200" y="5562600"/>
            <a:ext cx="2209800" cy="366713"/>
          </a:xfrm>
          <a:prstGeom prst="rect">
            <a:avLst/>
          </a:prstGeom>
          <a:noFill/>
          <a:ln w="9525">
            <a:noFill/>
            <a:miter lim="800000"/>
            <a:headEnd/>
            <a:tailEnd/>
          </a:ln>
        </p:spPr>
        <p:txBody>
          <a:bodyPr>
            <a:spAutoFit/>
          </a:bodyPr>
          <a:lstStyle/>
          <a:p>
            <a:pPr>
              <a:spcBef>
                <a:spcPct val="50000"/>
              </a:spcBef>
            </a:pPr>
            <a:r>
              <a:rPr lang="en-US">
                <a:solidFill>
                  <a:srgbClr val="3366FF"/>
                </a:solidFill>
              </a:rPr>
              <a:t>plot</a:t>
            </a:r>
            <a:r>
              <a:rPr lang="en-US"/>
              <a:t> (tr)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609600" y="304800"/>
            <a:ext cx="6245225" cy="4689475"/>
          </a:xfrm>
          <a:prstGeom prst="rect">
            <a:avLst/>
          </a:prstGeom>
          <a:noFill/>
          <a:ln w="9525">
            <a:noFill/>
            <a:miter lim="800000"/>
            <a:headEnd/>
            <a:tailEnd/>
          </a:ln>
        </p:spPr>
      </p:pic>
      <p:pic>
        <p:nvPicPr>
          <p:cNvPr id="80901" name="Picture 5"/>
          <p:cNvPicPr>
            <a:picLocks noChangeAspect="1" noChangeArrowheads="1"/>
          </p:cNvPicPr>
          <p:nvPr/>
        </p:nvPicPr>
        <p:blipFill>
          <a:blip r:embed="rId4" cstate="print"/>
          <a:srcRect/>
          <a:stretch>
            <a:fillRect/>
          </a:stretch>
        </p:blipFill>
        <p:spPr bwMode="auto">
          <a:xfrm>
            <a:off x="3048000" y="2362200"/>
            <a:ext cx="5638800" cy="4233863"/>
          </a:xfrm>
          <a:prstGeom prst="rect">
            <a:avLst/>
          </a:prstGeom>
          <a:noFill/>
          <a:ln w="9525">
            <a:noFill/>
            <a:miter lim="800000"/>
            <a:headEnd/>
            <a:tailEnd/>
          </a:ln>
        </p:spPr>
      </p:pic>
      <p:sp>
        <p:nvSpPr>
          <p:cNvPr id="21508" name="Text Box 6"/>
          <p:cNvSpPr txBox="1">
            <a:spLocks noChangeArrowheads="1"/>
          </p:cNvSpPr>
          <p:nvPr/>
        </p:nvSpPr>
        <p:spPr bwMode="auto">
          <a:xfrm>
            <a:off x="457200" y="5334000"/>
            <a:ext cx="2209800" cy="366713"/>
          </a:xfrm>
          <a:prstGeom prst="rect">
            <a:avLst/>
          </a:prstGeom>
          <a:noFill/>
          <a:ln w="9525">
            <a:noFill/>
            <a:miter lim="800000"/>
            <a:headEnd/>
            <a:tailEnd/>
          </a:ln>
        </p:spPr>
        <p:txBody>
          <a:bodyPr>
            <a:spAutoFit/>
          </a:bodyPr>
          <a:lstStyle/>
          <a:p>
            <a:pPr>
              <a:spcBef>
                <a:spcPct val="50000"/>
              </a:spcBef>
            </a:pPr>
            <a:r>
              <a:rPr lang="en-US">
                <a:solidFill>
                  <a:srgbClr val="3366FF"/>
                </a:solidFill>
              </a:rPr>
              <a:t>plot</a:t>
            </a:r>
            <a:r>
              <a:rPr lang="en-US"/>
              <a:t> (</a:t>
            </a:r>
            <a:r>
              <a:rPr lang="en-US">
                <a:solidFill>
                  <a:srgbClr val="3366FF"/>
                </a:solidFill>
              </a:rPr>
              <a:t>abs</a:t>
            </a:r>
            <a:r>
              <a:rPr lang="en-US"/>
              <a:t>(</a:t>
            </a:r>
            <a:r>
              <a:rPr lang="en-US">
                <a:solidFill>
                  <a:srgbClr val="3366FF"/>
                </a:solidFill>
              </a:rPr>
              <a:t>fft</a:t>
            </a:r>
            <a:r>
              <a:rPr lang="en-US"/>
              <a:t>(tr)))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cstate="print"/>
          <a:srcRect/>
          <a:stretch>
            <a:fillRect/>
          </a:stretch>
        </p:blipFill>
        <p:spPr bwMode="auto">
          <a:xfrm>
            <a:off x="228600" y="228600"/>
            <a:ext cx="5308600" cy="3986213"/>
          </a:xfrm>
          <a:prstGeom prst="rect">
            <a:avLst/>
          </a:prstGeom>
          <a:noFill/>
          <a:ln w="9525">
            <a:noFill/>
            <a:miter lim="800000"/>
            <a:headEnd/>
            <a:tailEnd/>
          </a:ln>
        </p:spPr>
      </p:pic>
      <p:pic>
        <p:nvPicPr>
          <p:cNvPr id="82949" name="Picture 5"/>
          <p:cNvPicPr>
            <a:picLocks noChangeAspect="1" noChangeArrowheads="1"/>
          </p:cNvPicPr>
          <p:nvPr/>
        </p:nvPicPr>
        <p:blipFill>
          <a:blip r:embed="rId4" cstate="print"/>
          <a:srcRect/>
          <a:stretch>
            <a:fillRect/>
          </a:stretch>
        </p:blipFill>
        <p:spPr bwMode="auto">
          <a:xfrm>
            <a:off x="3429000" y="2667000"/>
            <a:ext cx="5308600" cy="3986213"/>
          </a:xfrm>
          <a:prstGeom prst="rect">
            <a:avLst/>
          </a:prstGeom>
          <a:noFill/>
          <a:ln w="9525">
            <a:noFill/>
            <a:miter lim="800000"/>
            <a:headEnd/>
            <a:tailEnd/>
          </a:ln>
        </p:spPr>
      </p:pic>
      <p:sp>
        <p:nvSpPr>
          <p:cNvPr id="82951" name="Text Box 7"/>
          <p:cNvSpPr txBox="1">
            <a:spLocks noChangeArrowheads="1"/>
          </p:cNvSpPr>
          <p:nvPr/>
        </p:nvSpPr>
        <p:spPr bwMode="auto">
          <a:xfrm>
            <a:off x="457200" y="5334000"/>
            <a:ext cx="2209800" cy="366713"/>
          </a:xfrm>
          <a:prstGeom prst="rect">
            <a:avLst/>
          </a:prstGeom>
          <a:noFill/>
          <a:ln w="9525">
            <a:noFill/>
            <a:miter lim="800000"/>
            <a:headEnd/>
            <a:tailEnd/>
          </a:ln>
        </p:spPr>
        <p:txBody>
          <a:bodyPr>
            <a:spAutoFit/>
          </a:bodyPr>
          <a:lstStyle/>
          <a:p>
            <a:pPr>
              <a:spcBef>
                <a:spcPct val="50000"/>
              </a:spcBef>
            </a:pPr>
            <a:r>
              <a:rPr lang="en-US">
                <a:solidFill>
                  <a:srgbClr val="3366FF"/>
                </a:solidFill>
              </a:rPr>
              <a:t>plot</a:t>
            </a:r>
            <a:r>
              <a:rPr lang="en-US"/>
              <a:t> (</a:t>
            </a:r>
            <a:r>
              <a:rPr lang="en-US">
                <a:solidFill>
                  <a:srgbClr val="3366FF"/>
                </a:solidFill>
              </a:rPr>
              <a:t>abs</a:t>
            </a:r>
            <a:r>
              <a:rPr lang="en-US"/>
              <a:t>(</a:t>
            </a:r>
            <a:r>
              <a:rPr lang="en-US">
                <a:solidFill>
                  <a:srgbClr val="3366FF"/>
                </a:solidFill>
              </a:rPr>
              <a:t>fft</a:t>
            </a:r>
            <a:r>
              <a:rPr lang="en-US"/>
              <a:t>(sig)))</a:t>
            </a:r>
          </a:p>
        </p:txBody>
      </p:sp>
      <p:sp>
        <p:nvSpPr>
          <p:cNvPr id="22533" name="Text Box 8"/>
          <p:cNvSpPr txBox="1">
            <a:spLocks noChangeArrowheads="1"/>
          </p:cNvSpPr>
          <p:nvPr/>
        </p:nvSpPr>
        <p:spPr bwMode="auto">
          <a:xfrm>
            <a:off x="5486400" y="762000"/>
            <a:ext cx="3124200" cy="1006475"/>
          </a:xfrm>
          <a:prstGeom prst="rect">
            <a:avLst/>
          </a:prstGeom>
          <a:noFill/>
          <a:ln w="9525">
            <a:noFill/>
            <a:miter lim="800000"/>
            <a:headEnd/>
            <a:tailEnd/>
          </a:ln>
        </p:spPr>
        <p:txBody>
          <a:bodyPr>
            <a:spAutoFit/>
          </a:bodyPr>
          <a:lstStyle/>
          <a:p>
            <a:r>
              <a:rPr lang="en-US" sz="2000"/>
              <a:t>sig = sin(2*pi*1*t) </a:t>
            </a:r>
          </a:p>
          <a:p>
            <a:r>
              <a:rPr lang="en-US" sz="2000"/>
              <a:t>+ 0.2*sin(2*pi*2*t)</a:t>
            </a:r>
          </a:p>
          <a:p>
            <a:r>
              <a:rPr lang="en-US" sz="2000"/>
              <a:t>+ 0.1*randn(size(t));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p:cNvPicPr>
            <a:picLocks noChangeAspect="1" noChangeArrowheads="1"/>
          </p:cNvPicPr>
          <p:nvPr/>
        </p:nvPicPr>
        <p:blipFill>
          <a:blip r:embed="rId3" cstate="print"/>
          <a:srcRect/>
          <a:stretch>
            <a:fillRect/>
          </a:stretch>
        </p:blipFill>
        <p:spPr bwMode="auto">
          <a:xfrm>
            <a:off x="381000" y="228600"/>
            <a:ext cx="5308600" cy="3986213"/>
          </a:xfrm>
          <a:prstGeom prst="rect">
            <a:avLst/>
          </a:prstGeom>
          <a:noFill/>
          <a:ln w="9525">
            <a:noFill/>
            <a:miter lim="800000"/>
            <a:headEnd/>
            <a:tailEnd/>
          </a:ln>
        </p:spPr>
      </p:pic>
      <p:pic>
        <p:nvPicPr>
          <p:cNvPr id="83972" name="Picture 4"/>
          <p:cNvPicPr>
            <a:picLocks noChangeAspect="1" noChangeArrowheads="1"/>
          </p:cNvPicPr>
          <p:nvPr/>
        </p:nvPicPr>
        <p:blipFill>
          <a:blip r:embed="rId4" cstate="print"/>
          <a:srcRect/>
          <a:stretch>
            <a:fillRect/>
          </a:stretch>
        </p:blipFill>
        <p:spPr bwMode="auto">
          <a:xfrm>
            <a:off x="3962400" y="2871788"/>
            <a:ext cx="5308600" cy="3986212"/>
          </a:xfrm>
          <a:prstGeom prst="rect">
            <a:avLst/>
          </a:prstGeom>
          <a:noFill/>
          <a:ln w="9525">
            <a:noFill/>
            <a:miter lim="800000"/>
            <a:headEnd/>
            <a:tailEnd/>
          </a:ln>
        </p:spPr>
      </p:pic>
      <p:pic>
        <p:nvPicPr>
          <p:cNvPr id="83975" name="Picture 7"/>
          <p:cNvPicPr>
            <a:picLocks noChangeAspect="1" noChangeArrowheads="1"/>
          </p:cNvPicPr>
          <p:nvPr/>
        </p:nvPicPr>
        <p:blipFill>
          <a:blip r:embed="rId5" cstate="print"/>
          <a:srcRect/>
          <a:stretch>
            <a:fillRect/>
          </a:stretch>
        </p:blipFill>
        <p:spPr bwMode="auto">
          <a:xfrm>
            <a:off x="-190500" y="2871788"/>
            <a:ext cx="5308600" cy="3986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8397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4579" name="Footer Placeholder 4"/>
          <p:cNvSpPr>
            <a:spLocks noGrp="1"/>
          </p:cNvSpPr>
          <p:nvPr>
            <p:ph type="ftr" sz="quarter" idx="11"/>
          </p:nvPr>
        </p:nvSpPr>
        <p:spPr>
          <a:noFill/>
        </p:spPr>
        <p:txBody>
          <a:bodyPr/>
          <a:lstStyle/>
          <a:p>
            <a:r>
              <a:rPr lang="sr-Latn-CS" smtClean="0"/>
              <a:t>Primena DSP</a:t>
            </a:r>
            <a:endParaRPr lang="en-US" smtClean="0"/>
          </a:p>
        </p:txBody>
      </p:sp>
      <p:sp>
        <p:nvSpPr>
          <p:cNvPr id="24580" name="Slide Number Placeholder 5"/>
          <p:cNvSpPr>
            <a:spLocks noGrp="1"/>
          </p:cNvSpPr>
          <p:nvPr>
            <p:ph type="sldNum" sz="quarter" idx="12"/>
          </p:nvPr>
        </p:nvSpPr>
        <p:spPr>
          <a:noFill/>
        </p:spPr>
        <p:txBody>
          <a:bodyPr/>
          <a:lstStyle/>
          <a:p>
            <a:fld id="{6B41A30C-DF6D-44F2-BC9B-89A9CC3EFBEC}" type="slidenum">
              <a:rPr lang="en-US" smtClean="0"/>
              <a:pPr/>
              <a:t>34</a:t>
            </a:fld>
            <a:endParaRPr lang="en-US" smtClean="0"/>
          </a:p>
        </p:txBody>
      </p:sp>
      <p:sp>
        <p:nvSpPr>
          <p:cNvPr id="24581" name="Rectangle 2"/>
          <p:cNvSpPr>
            <a:spLocks noGrp="1" noChangeArrowheads="1"/>
          </p:cNvSpPr>
          <p:nvPr>
            <p:ph type="title"/>
          </p:nvPr>
        </p:nvSpPr>
        <p:spPr>
          <a:xfrm>
            <a:off x="609600" y="2819400"/>
            <a:ext cx="7772400" cy="1143000"/>
          </a:xfrm>
        </p:spPr>
        <p:txBody>
          <a:bodyPr/>
          <a:lstStyle/>
          <a:p>
            <a:pPr eaLnBrk="1" hangingPunct="1"/>
            <a:r>
              <a:rPr lang="sr-Latn-CS" sz="6000" smtClean="0"/>
              <a:t>Diskretizacija</a:t>
            </a:r>
            <a:r>
              <a:rPr lang="en-US" sz="6000" smtClean="0"/>
              <a:t> signala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5603" name="Footer Placeholder 4"/>
          <p:cNvSpPr>
            <a:spLocks noGrp="1"/>
          </p:cNvSpPr>
          <p:nvPr>
            <p:ph type="ftr" sz="quarter" idx="11"/>
          </p:nvPr>
        </p:nvSpPr>
        <p:spPr>
          <a:noFill/>
        </p:spPr>
        <p:txBody>
          <a:bodyPr/>
          <a:lstStyle/>
          <a:p>
            <a:r>
              <a:rPr lang="sr-Latn-CS" smtClean="0"/>
              <a:t>Primena DSP</a:t>
            </a:r>
            <a:endParaRPr lang="en-US" smtClean="0"/>
          </a:p>
        </p:txBody>
      </p:sp>
      <p:sp>
        <p:nvSpPr>
          <p:cNvPr id="25604" name="Slide Number Placeholder 5"/>
          <p:cNvSpPr>
            <a:spLocks noGrp="1"/>
          </p:cNvSpPr>
          <p:nvPr>
            <p:ph type="sldNum" sz="quarter" idx="12"/>
          </p:nvPr>
        </p:nvSpPr>
        <p:spPr>
          <a:noFill/>
        </p:spPr>
        <p:txBody>
          <a:bodyPr/>
          <a:lstStyle/>
          <a:p>
            <a:fld id="{35EF111D-D162-4271-BA15-C8F4680CFB3F}" type="slidenum">
              <a:rPr lang="en-US" smtClean="0"/>
              <a:pPr/>
              <a:t>35</a:t>
            </a:fld>
            <a:endParaRPr lang="en-US" smtClean="0"/>
          </a:p>
        </p:txBody>
      </p:sp>
      <p:grpSp>
        <p:nvGrpSpPr>
          <p:cNvPr id="2" name="Group 32"/>
          <p:cNvGrpSpPr>
            <a:grpSpLocks/>
          </p:cNvGrpSpPr>
          <p:nvPr/>
        </p:nvGrpSpPr>
        <p:grpSpPr bwMode="auto">
          <a:xfrm>
            <a:off x="1981200" y="1676400"/>
            <a:ext cx="5527675" cy="4062413"/>
            <a:chOff x="1200" y="1152"/>
            <a:chExt cx="3482" cy="2559"/>
          </a:xfrm>
        </p:grpSpPr>
        <p:pic>
          <p:nvPicPr>
            <p:cNvPr id="25655" name="Picture 8"/>
            <p:cNvPicPr>
              <a:picLocks noChangeAspect="1" noChangeArrowheads="1"/>
            </p:cNvPicPr>
            <p:nvPr/>
          </p:nvPicPr>
          <p:blipFill>
            <a:blip r:embed="rId2" cstate="print"/>
            <a:srcRect/>
            <a:stretch>
              <a:fillRect/>
            </a:stretch>
          </p:blipFill>
          <p:spPr bwMode="auto">
            <a:xfrm>
              <a:off x="1200" y="1200"/>
              <a:ext cx="3344" cy="2511"/>
            </a:xfrm>
            <a:prstGeom prst="rect">
              <a:avLst/>
            </a:prstGeom>
            <a:noFill/>
            <a:ln w="9525">
              <a:noFill/>
              <a:miter lim="800000"/>
              <a:headEnd/>
              <a:tailEnd/>
            </a:ln>
          </p:spPr>
        </p:pic>
        <p:sp>
          <p:nvSpPr>
            <p:cNvPr id="25656" name="Text Box 28"/>
            <p:cNvSpPr txBox="1">
              <a:spLocks noChangeArrowheads="1"/>
            </p:cNvSpPr>
            <p:nvPr/>
          </p:nvSpPr>
          <p:spPr bwMode="auto">
            <a:xfrm>
              <a:off x="1616" y="1154"/>
              <a:ext cx="240" cy="173"/>
            </a:xfrm>
            <a:prstGeom prst="rect">
              <a:avLst/>
            </a:prstGeom>
            <a:noFill/>
            <a:ln w="9525">
              <a:noFill/>
              <a:miter lim="800000"/>
              <a:headEnd/>
              <a:tailEnd/>
            </a:ln>
          </p:spPr>
          <p:txBody>
            <a:bodyPr>
              <a:spAutoFit/>
            </a:bodyPr>
            <a:lstStyle/>
            <a:p>
              <a:pPr>
                <a:spcBef>
                  <a:spcPct val="50000"/>
                </a:spcBef>
              </a:pPr>
              <a:r>
                <a:rPr lang="en-US" sz="1200"/>
                <a:t>[</a:t>
              </a:r>
              <a:r>
                <a:rPr lang="sr-Latn-CS" sz="1200"/>
                <a:t>V</a:t>
              </a:r>
              <a:r>
                <a:rPr lang="en-US" sz="1200"/>
                <a:t>]</a:t>
              </a:r>
            </a:p>
          </p:txBody>
        </p:sp>
        <p:sp>
          <p:nvSpPr>
            <p:cNvPr id="25657" name="Line 29"/>
            <p:cNvSpPr>
              <a:spLocks noChangeShapeType="1"/>
            </p:cNvSpPr>
            <p:nvPr/>
          </p:nvSpPr>
          <p:spPr bwMode="auto">
            <a:xfrm flipV="1">
              <a:off x="1638" y="1152"/>
              <a:ext cx="0" cy="240"/>
            </a:xfrm>
            <a:prstGeom prst="line">
              <a:avLst/>
            </a:prstGeom>
            <a:noFill/>
            <a:ln w="6350">
              <a:solidFill>
                <a:schemeClr val="tx1"/>
              </a:solidFill>
              <a:round/>
              <a:headEnd/>
              <a:tailEnd type="triangle" w="med" len="med"/>
            </a:ln>
          </p:spPr>
          <p:txBody>
            <a:bodyPr/>
            <a:lstStyle/>
            <a:p>
              <a:endParaRPr lang="en-US"/>
            </a:p>
          </p:txBody>
        </p:sp>
        <p:sp>
          <p:nvSpPr>
            <p:cNvPr id="25658" name="Line 30"/>
            <p:cNvSpPr>
              <a:spLocks noChangeShapeType="1"/>
            </p:cNvSpPr>
            <p:nvPr/>
          </p:nvSpPr>
          <p:spPr bwMode="auto">
            <a:xfrm>
              <a:off x="4228" y="3436"/>
              <a:ext cx="240" cy="0"/>
            </a:xfrm>
            <a:prstGeom prst="line">
              <a:avLst/>
            </a:prstGeom>
            <a:noFill/>
            <a:ln w="6350">
              <a:solidFill>
                <a:schemeClr val="tx1"/>
              </a:solidFill>
              <a:round/>
              <a:headEnd/>
              <a:tailEnd type="triangle" w="med" len="med"/>
            </a:ln>
          </p:spPr>
          <p:txBody>
            <a:bodyPr/>
            <a:lstStyle/>
            <a:p>
              <a:endParaRPr lang="en-US"/>
            </a:p>
          </p:txBody>
        </p:sp>
        <p:sp>
          <p:nvSpPr>
            <p:cNvPr id="25659" name="Text Box 31"/>
            <p:cNvSpPr txBox="1">
              <a:spLocks noChangeArrowheads="1"/>
            </p:cNvSpPr>
            <p:nvPr/>
          </p:nvSpPr>
          <p:spPr bwMode="auto">
            <a:xfrm>
              <a:off x="4394" y="3291"/>
              <a:ext cx="288" cy="154"/>
            </a:xfrm>
            <a:prstGeom prst="rect">
              <a:avLst/>
            </a:prstGeom>
            <a:noFill/>
            <a:ln w="9525">
              <a:noFill/>
              <a:miter lim="800000"/>
              <a:headEnd/>
              <a:tailEnd/>
            </a:ln>
          </p:spPr>
          <p:txBody>
            <a:bodyPr>
              <a:spAutoFit/>
            </a:bodyPr>
            <a:lstStyle/>
            <a:p>
              <a:pPr>
                <a:spcBef>
                  <a:spcPct val="50000"/>
                </a:spcBef>
              </a:pPr>
              <a:r>
                <a:rPr lang="en-US" sz="1000"/>
                <a:t>[ms]</a:t>
              </a:r>
            </a:p>
          </p:txBody>
        </p:sp>
      </p:grpSp>
      <p:sp>
        <p:nvSpPr>
          <p:cNvPr id="25606" name="Rectangle 2"/>
          <p:cNvSpPr>
            <a:spLocks noGrp="1" noChangeArrowheads="1"/>
          </p:cNvSpPr>
          <p:nvPr>
            <p:ph type="title"/>
          </p:nvPr>
        </p:nvSpPr>
        <p:spPr>
          <a:xfrm>
            <a:off x="685800" y="228600"/>
            <a:ext cx="7772400" cy="685800"/>
          </a:xfrm>
          <a:noFill/>
        </p:spPr>
        <p:txBody>
          <a:bodyPr lIns="0" tIns="0" rIns="0" bIns="0"/>
          <a:lstStyle/>
          <a:p>
            <a:pPr eaLnBrk="1" hangingPunct="1"/>
            <a:r>
              <a:rPr lang="sr-Latn-CS" smtClean="0"/>
              <a:t>Diskretizacija po vremenu</a:t>
            </a:r>
            <a:endParaRPr lang="en-US" smtClean="0"/>
          </a:p>
        </p:txBody>
      </p:sp>
      <p:pic>
        <p:nvPicPr>
          <p:cNvPr id="102409" name="Picture 9"/>
          <p:cNvPicPr>
            <a:picLocks noChangeAspect="1" noChangeArrowheads="1"/>
          </p:cNvPicPr>
          <p:nvPr/>
        </p:nvPicPr>
        <p:blipFill>
          <a:blip r:embed="rId3" cstate="print"/>
          <a:srcRect/>
          <a:stretch>
            <a:fillRect/>
          </a:stretch>
        </p:blipFill>
        <p:spPr bwMode="auto">
          <a:xfrm>
            <a:off x="1981200" y="1752600"/>
            <a:ext cx="5308600" cy="3986213"/>
          </a:xfrm>
          <a:prstGeom prst="rect">
            <a:avLst/>
          </a:prstGeom>
          <a:noFill/>
          <a:ln w="9525">
            <a:noFill/>
            <a:miter lim="800000"/>
            <a:headEnd/>
            <a:tailEnd/>
          </a:ln>
        </p:spPr>
      </p:pic>
      <p:sp>
        <p:nvSpPr>
          <p:cNvPr id="102416" name="Text Box 16"/>
          <p:cNvSpPr txBox="1">
            <a:spLocks noChangeArrowheads="1"/>
          </p:cNvSpPr>
          <p:nvPr/>
        </p:nvSpPr>
        <p:spPr bwMode="auto">
          <a:xfrm>
            <a:off x="1828800" y="5715000"/>
            <a:ext cx="6477000" cy="244475"/>
          </a:xfrm>
          <a:prstGeom prst="rect">
            <a:avLst/>
          </a:prstGeom>
          <a:noFill/>
          <a:ln w="9525">
            <a:noFill/>
            <a:miter lim="800000"/>
            <a:headEnd/>
            <a:tailEnd/>
          </a:ln>
        </p:spPr>
        <p:txBody>
          <a:bodyPr>
            <a:spAutoFit/>
          </a:bodyPr>
          <a:lstStyle/>
          <a:p>
            <a:pPr>
              <a:spcBef>
                <a:spcPct val="50000"/>
              </a:spcBef>
            </a:pPr>
            <a:r>
              <a:rPr lang="en-US" sz="1000" b="1"/>
              <a:t>2.4647</a:t>
            </a:r>
            <a:r>
              <a:rPr lang="sr-Latn-CS" sz="1000" b="1"/>
              <a:t>,</a:t>
            </a:r>
            <a:r>
              <a:rPr lang="en-US" sz="1000" b="1"/>
              <a:t>  2.8230</a:t>
            </a:r>
            <a:r>
              <a:rPr lang="sr-Latn-CS" sz="1000" b="1"/>
              <a:t>,</a:t>
            </a:r>
            <a:r>
              <a:rPr lang="en-US" sz="1000" b="1"/>
              <a:t>  2.9927</a:t>
            </a:r>
            <a:r>
              <a:rPr lang="sr-Latn-CS" sz="1000" b="1"/>
              <a:t>,</a:t>
            </a:r>
            <a:r>
              <a:rPr lang="en-US" sz="1000" b="1"/>
              <a:t>  2.9350</a:t>
            </a:r>
            <a:r>
              <a:rPr lang="sr-Latn-CS" sz="1000" b="1"/>
              <a:t>,</a:t>
            </a:r>
            <a:r>
              <a:rPr lang="en-US" sz="1000" b="1"/>
              <a:t>  2.6631</a:t>
            </a:r>
            <a:r>
              <a:rPr lang="sr-Latn-CS" sz="1000" b="1"/>
              <a:t>,</a:t>
            </a:r>
            <a:r>
              <a:rPr lang="en-US" sz="1000" b="1"/>
              <a:t>  2.2393</a:t>
            </a:r>
            <a:r>
              <a:rPr lang="sr-Latn-CS" sz="1000" b="1"/>
              <a:t>,</a:t>
            </a:r>
            <a:r>
              <a:rPr lang="en-US" sz="1000" b="1"/>
              <a:t>  1.7607</a:t>
            </a:r>
            <a:r>
              <a:rPr lang="sr-Latn-CS" sz="1000" b="1"/>
              <a:t>,</a:t>
            </a:r>
            <a:r>
              <a:rPr lang="en-US" sz="1000" b="1"/>
              <a:t>  1.3369</a:t>
            </a:r>
            <a:r>
              <a:rPr lang="sr-Latn-CS" sz="1000" b="1"/>
              <a:t>,</a:t>
            </a:r>
            <a:r>
              <a:rPr lang="en-US" sz="1000" b="1"/>
              <a:t>  1.0650</a:t>
            </a:r>
            <a:r>
              <a:rPr lang="sr-Latn-CS" sz="1000" b="1"/>
              <a:t>,</a:t>
            </a:r>
            <a:r>
              <a:rPr lang="en-US" sz="1000" b="1"/>
              <a:t>  1.0073</a:t>
            </a:r>
            <a:r>
              <a:rPr lang="sr-Latn-CS" sz="1000" b="1"/>
              <a:t>,</a:t>
            </a:r>
            <a:r>
              <a:rPr lang="en-US" sz="1000" b="1"/>
              <a:t>  1.1770</a:t>
            </a:r>
            <a:r>
              <a:rPr lang="sr-Latn-CS" sz="1000" b="1"/>
              <a:t>,  </a:t>
            </a:r>
            <a:r>
              <a:rPr lang="en-US" sz="1000" b="1"/>
              <a:t>1.5353</a:t>
            </a:r>
            <a:r>
              <a:rPr lang="sr-Latn-CS" sz="1000" b="1"/>
              <a:t>,  2.0000</a:t>
            </a:r>
            <a:endParaRPr lang="en-US" sz="1000" b="1"/>
          </a:p>
        </p:txBody>
      </p:sp>
      <p:grpSp>
        <p:nvGrpSpPr>
          <p:cNvPr id="3" name="Group 27"/>
          <p:cNvGrpSpPr>
            <a:grpSpLocks/>
          </p:cNvGrpSpPr>
          <p:nvPr/>
        </p:nvGrpSpPr>
        <p:grpSpPr bwMode="auto">
          <a:xfrm>
            <a:off x="2743200" y="2057400"/>
            <a:ext cx="4038600" cy="2408238"/>
            <a:chOff x="1008" y="768"/>
            <a:chExt cx="2544" cy="1517"/>
          </a:xfrm>
        </p:grpSpPr>
        <p:sp>
          <p:nvSpPr>
            <p:cNvPr id="25646" name="Text Box 18"/>
            <p:cNvSpPr txBox="1">
              <a:spLocks noChangeArrowheads="1"/>
            </p:cNvSpPr>
            <p:nvPr/>
          </p:nvSpPr>
          <p:spPr bwMode="auto">
            <a:xfrm>
              <a:off x="1008" y="1296"/>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2.4647</a:t>
              </a:r>
              <a:r>
                <a:rPr lang="sr-Latn-CS" sz="800" b="1"/>
                <a:t>V</a:t>
              </a:r>
              <a:endParaRPr lang="en-US" sz="800" b="1"/>
            </a:p>
          </p:txBody>
        </p:sp>
        <p:sp>
          <p:nvSpPr>
            <p:cNvPr id="25647" name="Text Box 19"/>
            <p:cNvSpPr txBox="1">
              <a:spLocks noChangeArrowheads="1"/>
            </p:cNvSpPr>
            <p:nvPr/>
          </p:nvSpPr>
          <p:spPr bwMode="auto">
            <a:xfrm>
              <a:off x="1200" y="1056"/>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2.8230</a:t>
              </a:r>
              <a:r>
                <a:rPr lang="sr-Latn-CS" sz="800" b="1"/>
                <a:t>V</a:t>
              </a:r>
              <a:endParaRPr lang="en-US" sz="800" b="1"/>
            </a:p>
          </p:txBody>
        </p:sp>
        <p:sp>
          <p:nvSpPr>
            <p:cNvPr id="25648" name="Text Box 20"/>
            <p:cNvSpPr txBox="1">
              <a:spLocks noChangeArrowheads="1"/>
            </p:cNvSpPr>
            <p:nvPr/>
          </p:nvSpPr>
          <p:spPr bwMode="auto">
            <a:xfrm>
              <a:off x="1392" y="768"/>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a:t>
              </a:r>
              <a:r>
                <a:rPr lang="sr-Latn-CS" sz="800" b="1"/>
                <a:t>9927V</a:t>
              </a:r>
              <a:endParaRPr lang="en-US" sz="800" b="1"/>
            </a:p>
          </p:txBody>
        </p:sp>
        <p:sp>
          <p:nvSpPr>
            <p:cNvPr id="25649" name="Text Box 21"/>
            <p:cNvSpPr txBox="1">
              <a:spLocks noChangeArrowheads="1"/>
            </p:cNvSpPr>
            <p:nvPr/>
          </p:nvSpPr>
          <p:spPr bwMode="auto">
            <a:xfrm>
              <a:off x="1728" y="960"/>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a:t>
              </a:r>
              <a:r>
                <a:rPr lang="sr-Latn-CS" sz="800" b="1"/>
                <a:t>9350V</a:t>
              </a:r>
              <a:endParaRPr lang="en-US" sz="800" b="1"/>
            </a:p>
          </p:txBody>
        </p:sp>
        <p:sp>
          <p:nvSpPr>
            <p:cNvPr id="25650" name="Text Box 22"/>
            <p:cNvSpPr txBox="1">
              <a:spLocks noChangeArrowheads="1"/>
            </p:cNvSpPr>
            <p:nvPr/>
          </p:nvSpPr>
          <p:spPr bwMode="auto">
            <a:xfrm>
              <a:off x="1824" y="1152"/>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a:t>
              </a:r>
              <a:r>
                <a:rPr lang="sr-Latn-CS" sz="800" b="1"/>
                <a:t>6631V</a:t>
              </a:r>
              <a:endParaRPr lang="en-US" sz="800" b="1"/>
            </a:p>
          </p:txBody>
        </p:sp>
        <p:sp>
          <p:nvSpPr>
            <p:cNvPr id="25651" name="Text Box 23"/>
            <p:cNvSpPr txBox="1">
              <a:spLocks noChangeArrowheads="1"/>
            </p:cNvSpPr>
            <p:nvPr/>
          </p:nvSpPr>
          <p:spPr bwMode="auto">
            <a:xfrm>
              <a:off x="2016" y="1440"/>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a:t>
              </a:r>
              <a:r>
                <a:rPr lang="sr-Latn-CS" sz="800" b="1"/>
                <a:t>2393V</a:t>
              </a:r>
              <a:endParaRPr lang="en-US" sz="800" b="1"/>
            </a:p>
          </p:txBody>
        </p:sp>
        <p:sp>
          <p:nvSpPr>
            <p:cNvPr id="25652" name="Text Box 24"/>
            <p:cNvSpPr txBox="1">
              <a:spLocks noChangeArrowheads="1"/>
            </p:cNvSpPr>
            <p:nvPr/>
          </p:nvSpPr>
          <p:spPr bwMode="auto">
            <a:xfrm>
              <a:off x="2256" y="1728"/>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sr-Latn-CS" sz="800" b="1"/>
                <a:t>1</a:t>
              </a:r>
              <a:r>
                <a:rPr lang="en-US" sz="800" b="1"/>
                <a:t>.</a:t>
              </a:r>
              <a:r>
                <a:rPr lang="sr-Latn-CS" sz="800" b="1"/>
                <a:t>7607V</a:t>
              </a:r>
              <a:endParaRPr lang="en-US" sz="800" b="1"/>
            </a:p>
          </p:txBody>
        </p:sp>
        <p:sp>
          <p:nvSpPr>
            <p:cNvPr id="25653" name="Text Box 25"/>
            <p:cNvSpPr txBox="1">
              <a:spLocks noChangeArrowheads="1"/>
            </p:cNvSpPr>
            <p:nvPr/>
          </p:nvSpPr>
          <p:spPr bwMode="auto">
            <a:xfrm>
              <a:off x="2832" y="2208"/>
              <a:ext cx="336" cy="77"/>
            </a:xfrm>
            <a:prstGeom prst="rect">
              <a:avLst/>
            </a:prstGeom>
            <a:solidFill>
              <a:schemeClr val="bg1"/>
            </a:solidFill>
            <a:ln w="9525">
              <a:noFill/>
              <a:miter lim="800000"/>
              <a:headEnd/>
              <a:tailEnd/>
            </a:ln>
          </p:spPr>
          <p:txBody>
            <a:bodyPr lIns="0" tIns="0" rIns="0" bIns="0">
              <a:spAutoFit/>
            </a:bodyPr>
            <a:lstStyle/>
            <a:p>
              <a:pPr>
                <a:spcBef>
                  <a:spcPct val="50000"/>
                </a:spcBef>
              </a:pPr>
              <a:r>
                <a:rPr lang="sr-Latn-CS" sz="800" b="1"/>
                <a:t>1</a:t>
              </a:r>
              <a:r>
                <a:rPr lang="en-US" sz="800" b="1"/>
                <a:t>.</a:t>
              </a:r>
              <a:r>
                <a:rPr lang="sr-Latn-CS" sz="800" b="1"/>
                <a:t>0073V</a:t>
              </a:r>
              <a:endParaRPr lang="en-US" sz="800" b="1"/>
            </a:p>
          </p:txBody>
        </p:sp>
        <p:sp>
          <p:nvSpPr>
            <p:cNvPr id="25654" name="Text Box 26"/>
            <p:cNvSpPr txBox="1">
              <a:spLocks noChangeArrowheads="1"/>
            </p:cNvSpPr>
            <p:nvPr/>
          </p:nvSpPr>
          <p:spPr bwMode="auto">
            <a:xfrm>
              <a:off x="3264" y="1872"/>
              <a:ext cx="288" cy="77"/>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800" b="1"/>
                <a:t>2.</a:t>
              </a:r>
              <a:r>
                <a:rPr lang="sr-Latn-CS" sz="800" b="1"/>
                <a:t>2393V</a:t>
              </a:r>
              <a:endParaRPr lang="en-US" sz="800" b="1"/>
            </a:p>
          </p:txBody>
        </p:sp>
      </p:grpSp>
      <p:pic>
        <p:nvPicPr>
          <p:cNvPr id="102410" name="Picture 10"/>
          <p:cNvPicPr>
            <a:picLocks noChangeAspect="1" noChangeArrowheads="1"/>
          </p:cNvPicPr>
          <p:nvPr/>
        </p:nvPicPr>
        <p:blipFill>
          <a:blip r:embed="rId4" cstate="print"/>
          <a:srcRect/>
          <a:stretch>
            <a:fillRect/>
          </a:stretch>
        </p:blipFill>
        <p:spPr bwMode="auto">
          <a:xfrm>
            <a:off x="1981200" y="1752600"/>
            <a:ext cx="5308600" cy="3986213"/>
          </a:xfrm>
          <a:prstGeom prst="rect">
            <a:avLst/>
          </a:prstGeom>
          <a:noFill/>
          <a:ln w="9525">
            <a:noFill/>
            <a:miter lim="800000"/>
            <a:headEnd/>
            <a:tailEnd/>
          </a:ln>
        </p:spPr>
      </p:pic>
      <p:sp>
        <p:nvSpPr>
          <p:cNvPr id="102433" name="Rectangle 33"/>
          <p:cNvSpPr>
            <a:spLocks noChangeArrowheads="1"/>
          </p:cNvSpPr>
          <p:nvPr/>
        </p:nvSpPr>
        <p:spPr bwMode="auto">
          <a:xfrm>
            <a:off x="685800" y="914400"/>
            <a:ext cx="7772400" cy="685800"/>
          </a:xfrm>
          <a:prstGeom prst="rect">
            <a:avLst/>
          </a:prstGeom>
          <a:noFill/>
          <a:ln w="9525">
            <a:noFill/>
            <a:miter lim="800000"/>
            <a:headEnd/>
            <a:tailEnd/>
          </a:ln>
        </p:spPr>
        <p:txBody>
          <a:bodyPr lIns="0" tIns="0" rIns="0" bIns="0" anchor="ctr"/>
          <a:lstStyle/>
          <a:p>
            <a:pPr algn="ctr" eaLnBrk="1" hangingPunct="1"/>
            <a:r>
              <a:rPr lang="en-US" sz="4000">
                <a:solidFill>
                  <a:srgbClr val="333399"/>
                </a:solidFill>
                <a:latin typeface="Comic Sans MS" pitchFamily="66" charset="0"/>
              </a:rPr>
              <a:t>i nivou (3-bit AD)</a:t>
            </a:r>
          </a:p>
        </p:txBody>
      </p:sp>
      <p:grpSp>
        <p:nvGrpSpPr>
          <p:cNvPr id="4" name="Group 81"/>
          <p:cNvGrpSpPr>
            <a:grpSpLocks/>
          </p:cNvGrpSpPr>
          <p:nvPr/>
        </p:nvGrpSpPr>
        <p:grpSpPr bwMode="auto">
          <a:xfrm>
            <a:off x="2667000" y="1905000"/>
            <a:ext cx="4124325" cy="3317875"/>
            <a:chOff x="1680" y="1200"/>
            <a:chExt cx="2598" cy="2090"/>
          </a:xfrm>
        </p:grpSpPr>
        <p:grpSp>
          <p:nvGrpSpPr>
            <p:cNvPr id="25625" name="Group 66"/>
            <p:cNvGrpSpPr>
              <a:grpSpLocks/>
            </p:cNvGrpSpPr>
            <p:nvPr/>
          </p:nvGrpSpPr>
          <p:grpSpPr bwMode="auto">
            <a:xfrm>
              <a:off x="1680" y="1320"/>
              <a:ext cx="2598" cy="1970"/>
              <a:chOff x="1680" y="1320"/>
              <a:chExt cx="2598" cy="1970"/>
            </a:xfrm>
          </p:grpSpPr>
          <p:sp>
            <p:nvSpPr>
              <p:cNvPr id="25631" name="Line 34"/>
              <p:cNvSpPr>
                <a:spLocks noChangeShapeType="1"/>
              </p:cNvSpPr>
              <p:nvPr/>
            </p:nvSpPr>
            <p:spPr bwMode="auto">
              <a:xfrm>
                <a:off x="1680" y="1488"/>
                <a:ext cx="2592" cy="0"/>
              </a:xfrm>
              <a:prstGeom prst="line">
                <a:avLst/>
              </a:prstGeom>
              <a:noFill/>
              <a:ln w="9525">
                <a:solidFill>
                  <a:srgbClr val="0033CC"/>
                </a:solidFill>
                <a:round/>
                <a:headEnd/>
                <a:tailEnd/>
              </a:ln>
            </p:spPr>
            <p:txBody>
              <a:bodyPr/>
              <a:lstStyle/>
              <a:p>
                <a:endParaRPr lang="en-US"/>
              </a:p>
            </p:txBody>
          </p:sp>
          <p:sp>
            <p:nvSpPr>
              <p:cNvPr id="25632" name="Line 35"/>
              <p:cNvSpPr>
                <a:spLocks noChangeShapeType="1"/>
              </p:cNvSpPr>
              <p:nvPr/>
            </p:nvSpPr>
            <p:spPr bwMode="auto">
              <a:xfrm>
                <a:off x="1680" y="1746"/>
                <a:ext cx="2592" cy="0"/>
              </a:xfrm>
              <a:prstGeom prst="line">
                <a:avLst/>
              </a:prstGeom>
              <a:noFill/>
              <a:ln w="9525">
                <a:solidFill>
                  <a:srgbClr val="0033CC"/>
                </a:solidFill>
                <a:round/>
                <a:headEnd/>
                <a:tailEnd/>
              </a:ln>
            </p:spPr>
            <p:txBody>
              <a:bodyPr/>
              <a:lstStyle/>
              <a:p>
                <a:endParaRPr lang="en-US"/>
              </a:p>
            </p:txBody>
          </p:sp>
          <p:sp>
            <p:nvSpPr>
              <p:cNvPr id="25633" name="Line 36"/>
              <p:cNvSpPr>
                <a:spLocks noChangeShapeType="1"/>
              </p:cNvSpPr>
              <p:nvPr/>
            </p:nvSpPr>
            <p:spPr bwMode="auto">
              <a:xfrm>
                <a:off x="1680" y="2016"/>
                <a:ext cx="2592" cy="0"/>
              </a:xfrm>
              <a:prstGeom prst="line">
                <a:avLst/>
              </a:prstGeom>
              <a:noFill/>
              <a:ln w="9525">
                <a:solidFill>
                  <a:srgbClr val="0033CC"/>
                </a:solidFill>
                <a:round/>
                <a:headEnd/>
                <a:tailEnd/>
              </a:ln>
            </p:spPr>
            <p:txBody>
              <a:bodyPr/>
              <a:lstStyle/>
              <a:p>
                <a:endParaRPr lang="en-US"/>
              </a:p>
            </p:txBody>
          </p:sp>
          <p:sp>
            <p:nvSpPr>
              <p:cNvPr id="25634" name="Line 37"/>
              <p:cNvSpPr>
                <a:spLocks noChangeShapeType="1"/>
              </p:cNvSpPr>
              <p:nvPr/>
            </p:nvSpPr>
            <p:spPr bwMode="auto">
              <a:xfrm>
                <a:off x="1683" y="2283"/>
                <a:ext cx="2592" cy="0"/>
              </a:xfrm>
              <a:prstGeom prst="line">
                <a:avLst/>
              </a:prstGeom>
              <a:noFill/>
              <a:ln w="9525">
                <a:solidFill>
                  <a:srgbClr val="0033CC"/>
                </a:solidFill>
                <a:round/>
                <a:headEnd/>
                <a:tailEnd/>
              </a:ln>
            </p:spPr>
            <p:txBody>
              <a:bodyPr/>
              <a:lstStyle/>
              <a:p>
                <a:endParaRPr lang="en-US"/>
              </a:p>
            </p:txBody>
          </p:sp>
          <p:sp>
            <p:nvSpPr>
              <p:cNvPr id="25635" name="Line 38"/>
              <p:cNvSpPr>
                <a:spLocks noChangeShapeType="1"/>
              </p:cNvSpPr>
              <p:nvPr/>
            </p:nvSpPr>
            <p:spPr bwMode="auto">
              <a:xfrm>
                <a:off x="1680" y="2544"/>
                <a:ext cx="2592" cy="0"/>
              </a:xfrm>
              <a:prstGeom prst="line">
                <a:avLst/>
              </a:prstGeom>
              <a:noFill/>
              <a:ln w="9525">
                <a:solidFill>
                  <a:srgbClr val="0033CC"/>
                </a:solidFill>
                <a:round/>
                <a:headEnd/>
                <a:tailEnd/>
              </a:ln>
            </p:spPr>
            <p:txBody>
              <a:bodyPr/>
              <a:lstStyle/>
              <a:p>
                <a:endParaRPr lang="en-US"/>
              </a:p>
            </p:txBody>
          </p:sp>
          <p:sp>
            <p:nvSpPr>
              <p:cNvPr id="25636" name="Line 39"/>
              <p:cNvSpPr>
                <a:spLocks noChangeShapeType="1"/>
              </p:cNvSpPr>
              <p:nvPr/>
            </p:nvSpPr>
            <p:spPr bwMode="auto">
              <a:xfrm>
                <a:off x="1680" y="2811"/>
                <a:ext cx="2592" cy="0"/>
              </a:xfrm>
              <a:prstGeom prst="line">
                <a:avLst/>
              </a:prstGeom>
              <a:noFill/>
              <a:ln w="9525">
                <a:solidFill>
                  <a:srgbClr val="0033CC"/>
                </a:solidFill>
                <a:round/>
                <a:headEnd/>
                <a:tailEnd/>
              </a:ln>
            </p:spPr>
            <p:txBody>
              <a:bodyPr/>
              <a:lstStyle/>
              <a:p>
                <a:endParaRPr lang="en-US"/>
              </a:p>
            </p:txBody>
          </p:sp>
          <p:sp>
            <p:nvSpPr>
              <p:cNvPr id="25637" name="Line 40"/>
              <p:cNvSpPr>
                <a:spLocks noChangeShapeType="1"/>
              </p:cNvSpPr>
              <p:nvPr/>
            </p:nvSpPr>
            <p:spPr bwMode="auto">
              <a:xfrm>
                <a:off x="1686" y="3093"/>
                <a:ext cx="2592" cy="0"/>
              </a:xfrm>
              <a:prstGeom prst="line">
                <a:avLst/>
              </a:prstGeom>
              <a:noFill/>
              <a:ln w="9525">
                <a:solidFill>
                  <a:srgbClr val="0033CC"/>
                </a:solidFill>
                <a:round/>
                <a:headEnd/>
                <a:tailEnd/>
              </a:ln>
            </p:spPr>
            <p:txBody>
              <a:bodyPr/>
              <a:lstStyle/>
              <a:p>
                <a:endParaRPr lang="en-US"/>
              </a:p>
            </p:txBody>
          </p:sp>
          <p:sp>
            <p:nvSpPr>
              <p:cNvPr id="25638" name="Text Box 47"/>
              <p:cNvSpPr txBox="1">
                <a:spLocks noChangeArrowheads="1"/>
              </p:cNvSpPr>
              <p:nvPr/>
            </p:nvSpPr>
            <p:spPr bwMode="auto">
              <a:xfrm>
                <a:off x="1776" y="3156"/>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000</a:t>
                </a:r>
                <a:r>
                  <a:rPr lang="en-US" sz="1400" baseline="-25000">
                    <a:solidFill>
                      <a:schemeClr val="accent2"/>
                    </a:solidFill>
                  </a:rPr>
                  <a:t>2</a:t>
                </a:r>
              </a:p>
            </p:txBody>
          </p:sp>
          <p:sp>
            <p:nvSpPr>
              <p:cNvPr id="25639" name="Text Box 48"/>
              <p:cNvSpPr txBox="1">
                <a:spLocks noChangeArrowheads="1"/>
              </p:cNvSpPr>
              <p:nvPr/>
            </p:nvSpPr>
            <p:spPr bwMode="auto">
              <a:xfrm>
                <a:off x="1776" y="2886"/>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001</a:t>
                </a:r>
                <a:r>
                  <a:rPr lang="en-US" sz="1400" baseline="-25000">
                    <a:solidFill>
                      <a:schemeClr val="accent2"/>
                    </a:solidFill>
                  </a:rPr>
                  <a:t>2</a:t>
                </a:r>
              </a:p>
            </p:txBody>
          </p:sp>
          <p:sp>
            <p:nvSpPr>
              <p:cNvPr id="25640" name="Text Box 49"/>
              <p:cNvSpPr txBox="1">
                <a:spLocks noChangeArrowheads="1"/>
              </p:cNvSpPr>
              <p:nvPr/>
            </p:nvSpPr>
            <p:spPr bwMode="auto">
              <a:xfrm>
                <a:off x="1776" y="2640"/>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010</a:t>
                </a:r>
                <a:r>
                  <a:rPr lang="en-US" sz="1400" baseline="-25000">
                    <a:solidFill>
                      <a:schemeClr val="accent2"/>
                    </a:solidFill>
                  </a:rPr>
                  <a:t>2</a:t>
                </a:r>
              </a:p>
            </p:txBody>
          </p:sp>
          <p:sp>
            <p:nvSpPr>
              <p:cNvPr id="25641" name="Text Box 50"/>
              <p:cNvSpPr txBox="1">
                <a:spLocks noChangeArrowheads="1"/>
              </p:cNvSpPr>
              <p:nvPr/>
            </p:nvSpPr>
            <p:spPr bwMode="auto">
              <a:xfrm>
                <a:off x="1776" y="2352"/>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011</a:t>
                </a:r>
                <a:r>
                  <a:rPr lang="en-US" sz="1400" baseline="-25000">
                    <a:solidFill>
                      <a:schemeClr val="accent2"/>
                    </a:solidFill>
                  </a:rPr>
                  <a:t>2</a:t>
                </a:r>
              </a:p>
            </p:txBody>
          </p:sp>
          <p:sp>
            <p:nvSpPr>
              <p:cNvPr id="25642" name="Text Box 51"/>
              <p:cNvSpPr txBox="1">
                <a:spLocks noChangeArrowheads="1"/>
              </p:cNvSpPr>
              <p:nvPr/>
            </p:nvSpPr>
            <p:spPr bwMode="auto">
              <a:xfrm>
                <a:off x="1776" y="2112"/>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100</a:t>
                </a:r>
                <a:r>
                  <a:rPr lang="en-US" sz="1400" baseline="-25000">
                    <a:solidFill>
                      <a:schemeClr val="accent2"/>
                    </a:solidFill>
                  </a:rPr>
                  <a:t>2</a:t>
                </a:r>
              </a:p>
            </p:txBody>
          </p:sp>
          <p:sp>
            <p:nvSpPr>
              <p:cNvPr id="25643" name="Text Box 52"/>
              <p:cNvSpPr txBox="1">
                <a:spLocks noChangeArrowheads="1"/>
              </p:cNvSpPr>
              <p:nvPr/>
            </p:nvSpPr>
            <p:spPr bwMode="auto">
              <a:xfrm>
                <a:off x="1776" y="1824"/>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101</a:t>
                </a:r>
                <a:r>
                  <a:rPr lang="en-US" sz="1400" baseline="-25000">
                    <a:solidFill>
                      <a:schemeClr val="accent2"/>
                    </a:solidFill>
                  </a:rPr>
                  <a:t>2</a:t>
                </a:r>
              </a:p>
            </p:txBody>
          </p:sp>
          <p:sp>
            <p:nvSpPr>
              <p:cNvPr id="25644" name="Text Box 53"/>
              <p:cNvSpPr txBox="1">
                <a:spLocks noChangeArrowheads="1"/>
              </p:cNvSpPr>
              <p:nvPr/>
            </p:nvSpPr>
            <p:spPr bwMode="auto">
              <a:xfrm>
                <a:off x="1776" y="1536"/>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110</a:t>
                </a:r>
                <a:r>
                  <a:rPr lang="en-US" sz="1400" baseline="-25000">
                    <a:solidFill>
                      <a:schemeClr val="accent2"/>
                    </a:solidFill>
                  </a:rPr>
                  <a:t>2</a:t>
                </a:r>
              </a:p>
            </p:txBody>
          </p:sp>
          <p:sp>
            <p:nvSpPr>
              <p:cNvPr id="25645" name="Text Box 54"/>
              <p:cNvSpPr txBox="1">
                <a:spLocks noChangeArrowheads="1"/>
              </p:cNvSpPr>
              <p:nvPr/>
            </p:nvSpPr>
            <p:spPr bwMode="auto">
              <a:xfrm>
                <a:off x="1776" y="1320"/>
                <a:ext cx="240" cy="134"/>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400">
                    <a:solidFill>
                      <a:schemeClr val="accent2"/>
                    </a:solidFill>
                  </a:rPr>
                  <a:t>111</a:t>
                </a:r>
                <a:r>
                  <a:rPr lang="en-US" sz="1400" baseline="-25000">
                    <a:solidFill>
                      <a:schemeClr val="accent2"/>
                    </a:solidFill>
                  </a:rPr>
                  <a:t>2</a:t>
                </a:r>
              </a:p>
            </p:txBody>
          </p:sp>
        </p:grpSp>
        <p:grpSp>
          <p:nvGrpSpPr>
            <p:cNvPr id="25626" name="Group 80"/>
            <p:cNvGrpSpPr>
              <a:grpSpLocks/>
            </p:cNvGrpSpPr>
            <p:nvPr/>
          </p:nvGrpSpPr>
          <p:grpSpPr bwMode="auto">
            <a:xfrm>
              <a:off x="1680" y="1200"/>
              <a:ext cx="2594" cy="1893"/>
              <a:chOff x="1680" y="1200"/>
              <a:chExt cx="2594" cy="1893"/>
            </a:xfrm>
          </p:grpSpPr>
          <p:sp>
            <p:nvSpPr>
              <p:cNvPr id="25627" name="Rectangle 55"/>
              <p:cNvSpPr>
                <a:spLocks noChangeArrowheads="1"/>
              </p:cNvSpPr>
              <p:nvPr/>
            </p:nvSpPr>
            <p:spPr bwMode="auto">
              <a:xfrm>
                <a:off x="1680" y="2811"/>
                <a:ext cx="2592" cy="282"/>
              </a:xfrm>
              <a:prstGeom prst="rect">
                <a:avLst/>
              </a:prstGeom>
              <a:solidFill>
                <a:srgbClr val="99CCFF">
                  <a:alpha val="14117"/>
                </a:srgbClr>
              </a:solidFill>
              <a:ln w="9525">
                <a:noFill/>
                <a:miter lim="800000"/>
                <a:headEnd/>
                <a:tailEnd/>
              </a:ln>
            </p:spPr>
            <p:txBody>
              <a:bodyPr wrap="none" anchor="ctr"/>
              <a:lstStyle/>
              <a:p>
                <a:endParaRPr lang="en-US"/>
              </a:p>
            </p:txBody>
          </p:sp>
          <p:sp>
            <p:nvSpPr>
              <p:cNvPr id="25628" name="Rectangle 56"/>
              <p:cNvSpPr>
                <a:spLocks noChangeArrowheads="1"/>
              </p:cNvSpPr>
              <p:nvPr/>
            </p:nvSpPr>
            <p:spPr bwMode="auto">
              <a:xfrm>
                <a:off x="1680" y="2283"/>
                <a:ext cx="2592" cy="255"/>
              </a:xfrm>
              <a:prstGeom prst="rect">
                <a:avLst/>
              </a:prstGeom>
              <a:solidFill>
                <a:srgbClr val="99CCFF">
                  <a:alpha val="14117"/>
                </a:srgbClr>
              </a:solidFill>
              <a:ln w="9525">
                <a:noFill/>
                <a:miter lim="800000"/>
                <a:headEnd/>
                <a:tailEnd/>
              </a:ln>
            </p:spPr>
            <p:txBody>
              <a:bodyPr wrap="none" anchor="ctr"/>
              <a:lstStyle/>
              <a:p>
                <a:endParaRPr lang="en-US"/>
              </a:p>
            </p:txBody>
          </p:sp>
          <p:sp>
            <p:nvSpPr>
              <p:cNvPr id="25629" name="Rectangle 57"/>
              <p:cNvSpPr>
                <a:spLocks noChangeArrowheads="1"/>
              </p:cNvSpPr>
              <p:nvPr/>
            </p:nvSpPr>
            <p:spPr bwMode="auto">
              <a:xfrm>
                <a:off x="1682" y="1748"/>
                <a:ext cx="2592" cy="264"/>
              </a:xfrm>
              <a:prstGeom prst="rect">
                <a:avLst/>
              </a:prstGeom>
              <a:solidFill>
                <a:srgbClr val="99CCFF">
                  <a:alpha val="14117"/>
                </a:srgbClr>
              </a:solidFill>
              <a:ln w="9525">
                <a:noFill/>
                <a:miter lim="800000"/>
                <a:headEnd/>
                <a:tailEnd/>
              </a:ln>
            </p:spPr>
            <p:txBody>
              <a:bodyPr wrap="none" anchor="ctr"/>
              <a:lstStyle/>
              <a:p>
                <a:endParaRPr lang="en-US"/>
              </a:p>
            </p:txBody>
          </p:sp>
          <p:sp>
            <p:nvSpPr>
              <p:cNvPr id="25630" name="Rectangle 58"/>
              <p:cNvSpPr>
                <a:spLocks noChangeArrowheads="1"/>
              </p:cNvSpPr>
              <p:nvPr/>
            </p:nvSpPr>
            <p:spPr bwMode="auto">
              <a:xfrm>
                <a:off x="1680" y="1200"/>
                <a:ext cx="2592" cy="282"/>
              </a:xfrm>
              <a:prstGeom prst="rect">
                <a:avLst/>
              </a:prstGeom>
              <a:solidFill>
                <a:srgbClr val="99CCFF">
                  <a:alpha val="14117"/>
                </a:srgbClr>
              </a:solidFill>
              <a:ln w="9525">
                <a:noFill/>
                <a:miter lim="800000"/>
                <a:headEnd/>
                <a:tailEnd/>
              </a:ln>
            </p:spPr>
            <p:txBody>
              <a:bodyPr wrap="none" anchor="ctr"/>
              <a:lstStyle/>
              <a:p>
                <a:endParaRPr lang="en-US"/>
              </a:p>
            </p:txBody>
          </p:sp>
        </p:grpSp>
      </p:grpSp>
      <p:sp>
        <p:nvSpPr>
          <p:cNvPr id="102468" name="Text Box 68"/>
          <p:cNvSpPr txBox="1">
            <a:spLocks noChangeArrowheads="1"/>
          </p:cNvSpPr>
          <p:nvPr/>
        </p:nvSpPr>
        <p:spPr bwMode="auto">
          <a:xfrm>
            <a:off x="1828800" y="5638800"/>
            <a:ext cx="6477000" cy="473075"/>
          </a:xfrm>
          <a:prstGeom prst="rect">
            <a:avLst/>
          </a:prstGeom>
          <a:noFill/>
          <a:ln w="9525">
            <a:noFill/>
            <a:miter lim="800000"/>
            <a:headEnd/>
            <a:tailEnd/>
          </a:ln>
        </p:spPr>
        <p:txBody>
          <a:bodyPr>
            <a:spAutoFit/>
          </a:bodyPr>
          <a:lstStyle/>
          <a:p>
            <a:pPr>
              <a:spcBef>
                <a:spcPct val="50000"/>
              </a:spcBef>
            </a:pPr>
            <a:r>
              <a:rPr lang="en-US" sz="1000" b="1"/>
              <a:t>101</a:t>
            </a:r>
            <a:r>
              <a:rPr lang="en-US" sz="1000" b="1" baseline="-25000"/>
              <a:t>2</a:t>
            </a:r>
            <a:r>
              <a:rPr lang="sr-Latn-CS" sz="1000" b="1"/>
              <a:t>,</a:t>
            </a:r>
            <a:r>
              <a:rPr lang="en-US" sz="1000" b="1"/>
              <a:t> 110</a:t>
            </a:r>
            <a:r>
              <a:rPr lang="en-US" sz="1000" b="1" baseline="-25000"/>
              <a:t>2</a:t>
            </a:r>
            <a:r>
              <a:rPr lang="sr-Latn-CS" sz="1000" b="1"/>
              <a:t>,</a:t>
            </a:r>
            <a:r>
              <a:rPr lang="en-US" sz="1000" b="1"/>
              <a:t> 111</a:t>
            </a:r>
            <a:r>
              <a:rPr lang="en-US" sz="1000" b="1" baseline="-25000"/>
              <a:t>2</a:t>
            </a:r>
            <a:r>
              <a:rPr lang="en-US" sz="1000" b="1"/>
              <a:t> </a:t>
            </a:r>
            <a:r>
              <a:rPr lang="sr-Latn-CS" sz="1000" b="1"/>
              <a:t>,</a:t>
            </a:r>
            <a:r>
              <a:rPr lang="en-US" sz="1000" b="1"/>
              <a:t> 111</a:t>
            </a:r>
            <a:r>
              <a:rPr lang="en-US" sz="1000" b="1" baseline="-25000"/>
              <a:t>2</a:t>
            </a:r>
            <a:r>
              <a:rPr lang="en-US" sz="1000" b="1"/>
              <a:t> </a:t>
            </a:r>
            <a:r>
              <a:rPr lang="sr-Latn-CS" sz="1000" b="1"/>
              <a:t>,</a:t>
            </a:r>
            <a:r>
              <a:rPr lang="en-US" sz="1000" b="1"/>
              <a:t> 110</a:t>
            </a:r>
            <a:r>
              <a:rPr lang="en-US" sz="1000" b="1" baseline="-25000"/>
              <a:t>2</a:t>
            </a:r>
            <a:r>
              <a:rPr lang="sr-Latn-CS" sz="1000" b="1"/>
              <a:t>,</a:t>
            </a:r>
            <a:r>
              <a:rPr lang="en-US" sz="1000" b="1"/>
              <a:t> 101</a:t>
            </a:r>
            <a:r>
              <a:rPr lang="en-US" sz="1000" b="1" baseline="-25000"/>
              <a:t>2</a:t>
            </a:r>
            <a:r>
              <a:rPr lang="sr-Latn-CS" sz="1000" b="1"/>
              <a:t>,</a:t>
            </a:r>
            <a:r>
              <a:rPr lang="en-US" sz="1000" b="1"/>
              <a:t> 100</a:t>
            </a:r>
            <a:r>
              <a:rPr lang="en-US" sz="1000" b="1" baseline="-25000"/>
              <a:t>2</a:t>
            </a:r>
            <a:r>
              <a:rPr lang="sr-Latn-CS" sz="1000" b="1"/>
              <a:t>,</a:t>
            </a:r>
            <a:r>
              <a:rPr lang="en-US" sz="1000" b="1"/>
              <a:t> 011</a:t>
            </a:r>
            <a:r>
              <a:rPr lang="en-US" sz="1000" b="1" baseline="-25000"/>
              <a:t>2</a:t>
            </a:r>
            <a:r>
              <a:rPr lang="sr-Latn-CS" sz="1000" b="1"/>
              <a:t>,</a:t>
            </a:r>
            <a:r>
              <a:rPr lang="en-US" sz="1000" b="1"/>
              <a:t> 010</a:t>
            </a:r>
            <a:r>
              <a:rPr lang="en-US" sz="1000" b="1" baseline="-25000"/>
              <a:t>2</a:t>
            </a:r>
            <a:r>
              <a:rPr lang="sr-Latn-CS" sz="1000" b="1"/>
              <a:t>,</a:t>
            </a:r>
            <a:r>
              <a:rPr lang="en-US" sz="1000" b="1"/>
              <a:t> 010</a:t>
            </a:r>
            <a:r>
              <a:rPr lang="en-US" sz="1000" b="1" baseline="-25000"/>
              <a:t>2</a:t>
            </a:r>
            <a:r>
              <a:rPr lang="sr-Latn-CS" sz="1000" b="1"/>
              <a:t>,</a:t>
            </a:r>
            <a:r>
              <a:rPr lang="en-US" sz="1000" b="1"/>
              <a:t> 010</a:t>
            </a:r>
            <a:r>
              <a:rPr lang="en-US" sz="1000" b="1" baseline="-25000"/>
              <a:t>2</a:t>
            </a:r>
            <a:r>
              <a:rPr lang="sr-Latn-CS" sz="1000" b="1"/>
              <a:t>,</a:t>
            </a:r>
            <a:r>
              <a:rPr lang="en-US" sz="1000" b="1"/>
              <a:t> 011</a:t>
            </a:r>
            <a:r>
              <a:rPr lang="en-US" sz="1000" b="1" baseline="-25000"/>
              <a:t>2</a:t>
            </a:r>
            <a:r>
              <a:rPr lang="sr-Latn-CS" sz="1000" b="1"/>
              <a:t>,</a:t>
            </a:r>
            <a:r>
              <a:rPr lang="en-US" sz="1000" b="1"/>
              <a:t> 100</a:t>
            </a:r>
            <a:r>
              <a:rPr lang="en-US" sz="1000" b="1" baseline="-25000"/>
              <a:t>2</a:t>
            </a:r>
            <a:r>
              <a:rPr lang="en-US" sz="1000" b="1"/>
              <a:t> </a:t>
            </a:r>
          </a:p>
          <a:p>
            <a:pPr>
              <a:spcBef>
                <a:spcPct val="50000"/>
              </a:spcBef>
            </a:pPr>
            <a:r>
              <a:rPr lang="en-US" sz="1000" b="1"/>
              <a:t>5, 6, 7, 7, 6, 5, 4, 3, 2, 2, 2, 3, 4</a:t>
            </a:r>
          </a:p>
        </p:txBody>
      </p:sp>
      <p:grpSp>
        <p:nvGrpSpPr>
          <p:cNvPr id="7" name="Group 79"/>
          <p:cNvGrpSpPr>
            <a:grpSpLocks/>
          </p:cNvGrpSpPr>
          <p:nvPr/>
        </p:nvGrpSpPr>
        <p:grpSpPr bwMode="auto">
          <a:xfrm>
            <a:off x="2286000" y="2057400"/>
            <a:ext cx="381000" cy="3048000"/>
            <a:chOff x="1440" y="1296"/>
            <a:chExt cx="240" cy="1920"/>
          </a:xfrm>
        </p:grpSpPr>
        <p:sp>
          <p:nvSpPr>
            <p:cNvPr id="25616" name="Rectangle 77"/>
            <p:cNvSpPr>
              <a:spLocks noChangeArrowheads="1"/>
            </p:cNvSpPr>
            <p:nvPr/>
          </p:nvSpPr>
          <p:spPr bwMode="auto">
            <a:xfrm>
              <a:off x="1440" y="1296"/>
              <a:ext cx="240" cy="1920"/>
            </a:xfrm>
            <a:prstGeom prst="rect">
              <a:avLst/>
            </a:prstGeom>
            <a:solidFill>
              <a:schemeClr val="bg1"/>
            </a:solidFill>
            <a:ln w="9525">
              <a:noFill/>
              <a:miter lim="800000"/>
              <a:headEnd/>
              <a:tailEnd/>
            </a:ln>
          </p:spPr>
          <p:txBody>
            <a:bodyPr wrap="none" anchor="ctr"/>
            <a:lstStyle/>
            <a:p>
              <a:endParaRPr lang="en-US"/>
            </a:p>
          </p:txBody>
        </p:sp>
        <p:grpSp>
          <p:nvGrpSpPr>
            <p:cNvPr id="25617" name="Group 78"/>
            <p:cNvGrpSpPr>
              <a:grpSpLocks/>
            </p:cNvGrpSpPr>
            <p:nvPr/>
          </p:nvGrpSpPr>
          <p:grpSpPr bwMode="auto">
            <a:xfrm>
              <a:off x="1584" y="1440"/>
              <a:ext cx="66" cy="1701"/>
              <a:chOff x="1584" y="1440"/>
              <a:chExt cx="66" cy="1701"/>
            </a:xfrm>
          </p:grpSpPr>
          <p:sp>
            <p:nvSpPr>
              <p:cNvPr id="25618" name="Text Box 70"/>
              <p:cNvSpPr txBox="1">
                <a:spLocks noChangeArrowheads="1"/>
              </p:cNvSpPr>
              <p:nvPr/>
            </p:nvSpPr>
            <p:spPr bwMode="auto">
              <a:xfrm>
                <a:off x="1584" y="3026"/>
                <a:ext cx="66" cy="115"/>
              </a:xfrm>
              <a:prstGeom prst="rect">
                <a:avLst/>
              </a:prstGeom>
              <a:noFill/>
              <a:ln w="9525">
                <a:noFill/>
                <a:miter lim="800000"/>
                <a:headEnd/>
                <a:tailEnd/>
              </a:ln>
            </p:spPr>
            <p:txBody>
              <a:bodyPr lIns="0" tIns="0" rIns="0" bIns="0">
                <a:spAutoFit/>
              </a:bodyPr>
              <a:lstStyle/>
              <a:p>
                <a:pPr>
                  <a:spcBef>
                    <a:spcPct val="50000"/>
                  </a:spcBef>
                </a:pPr>
                <a:r>
                  <a:rPr lang="en-US" sz="1200"/>
                  <a:t>1</a:t>
                </a:r>
              </a:p>
            </p:txBody>
          </p:sp>
          <p:sp>
            <p:nvSpPr>
              <p:cNvPr id="25619" name="Text Box 71"/>
              <p:cNvSpPr txBox="1">
                <a:spLocks noChangeArrowheads="1"/>
              </p:cNvSpPr>
              <p:nvPr/>
            </p:nvSpPr>
            <p:spPr bwMode="auto">
              <a:xfrm>
                <a:off x="1584" y="2747"/>
                <a:ext cx="66" cy="115"/>
              </a:xfrm>
              <a:prstGeom prst="rect">
                <a:avLst/>
              </a:prstGeom>
              <a:noFill/>
              <a:ln w="9525">
                <a:noFill/>
                <a:miter lim="800000"/>
                <a:headEnd/>
                <a:tailEnd/>
              </a:ln>
            </p:spPr>
            <p:txBody>
              <a:bodyPr lIns="0" tIns="0" rIns="0" bIns="0">
                <a:spAutoFit/>
              </a:bodyPr>
              <a:lstStyle/>
              <a:p>
                <a:pPr>
                  <a:spcBef>
                    <a:spcPct val="50000"/>
                  </a:spcBef>
                </a:pPr>
                <a:r>
                  <a:rPr lang="en-US" sz="1200"/>
                  <a:t>2</a:t>
                </a:r>
              </a:p>
            </p:txBody>
          </p:sp>
          <p:sp>
            <p:nvSpPr>
              <p:cNvPr id="25620" name="Text Box 72"/>
              <p:cNvSpPr txBox="1">
                <a:spLocks noChangeArrowheads="1"/>
              </p:cNvSpPr>
              <p:nvPr/>
            </p:nvSpPr>
            <p:spPr bwMode="auto">
              <a:xfrm>
                <a:off x="1584" y="2487"/>
                <a:ext cx="66" cy="115"/>
              </a:xfrm>
              <a:prstGeom prst="rect">
                <a:avLst/>
              </a:prstGeom>
              <a:noFill/>
              <a:ln w="9525">
                <a:noFill/>
                <a:miter lim="800000"/>
                <a:headEnd/>
                <a:tailEnd/>
              </a:ln>
            </p:spPr>
            <p:txBody>
              <a:bodyPr lIns="0" tIns="0" rIns="0" bIns="0">
                <a:spAutoFit/>
              </a:bodyPr>
              <a:lstStyle/>
              <a:p>
                <a:pPr>
                  <a:spcBef>
                    <a:spcPct val="50000"/>
                  </a:spcBef>
                </a:pPr>
                <a:r>
                  <a:rPr lang="en-US" sz="1200"/>
                  <a:t>3</a:t>
                </a:r>
              </a:p>
            </p:txBody>
          </p:sp>
          <p:sp>
            <p:nvSpPr>
              <p:cNvPr id="25621" name="Text Box 73"/>
              <p:cNvSpPr txBox="1">
                <a:spLocks noChangeArrowheads="1"/>
              </p:cNvSpPr>
              <p:nvPr/>
            </p:nvSpPr>
            <p:spPr bwMode="auto">
              <a:xfrm>
                <a:off x="1584" y="2208"/>
                <a:ext cx="66" cy="115"/>
              </a:xfrm>
              <a:prstGeom prst="rect">
                <a:avLst/>
              </a:prstGeom>
              <a:noFill/>
              <a:ln w="9525">
                <a:noFill/>
                <a:miter lim="800000"/>
                <a:headEnd/>
                <a:tailEnd/>
              </a:ln>
            </p:spPr>
            <p:txBody>
              <a:bodyPr lIns="0" tIns="0" rIns="0" bIns="0">
                <a:spAutoFit/>
              </a:bodyPr>
              <a:lstStyle/>
              <a:p>
                <a:pPr>
                  <a:spcBef>
                    <a:spcPct val="50000"/>
                  </a:spcBef>
                </a:pPr>
                <a:r>
                  <a:rPr lang="en-US" sz="1200"/>
                  <a:t>4</a:t>
                </a:r>
              </a:p>
            </p:txBody>
          </p:sp>
          <p:sp>
            <p:nvSpPr>
              <p:cNvPr id="25622" name="Text Box 74"/>
              <p:cNvSpPr txBox="1">
                <a:spLocks noChangeArrowheads="1"/>
              </p:cNvSpPr>
              <p:nvPr/>
            </p:nvSpPr>
            <p:spPr bwMode="auto">
              <a:xfrm>
                <a:off x="1584" y="1968"/>
                <a:ext cx="66" cy="115"/>
              </a:xfrm>
              <a:prstGeom prst="rect">
                <a:avLst/>
              </a:prstGeom>
              <a:noFill/>
              <a:ln w="9525">
                <a:noFill/>
                <a:miter lim="800000"/>
                <a:headEnd/>
                <a:tailEnd/>
              </a:ln>
            </p:spPr>
            <p:txBody>
              <a:bodyPr lIns="0" tIns="0" rIns="0" bIns="0">
                <a:spAutoFit/>
              </a:bodyPr>
              <a:lstStyle/>
              <a:p>
                <a:pPr>
                  <a:spcBef>
                    <a:spcPct val="50000"/>
                  </a:spcBef>
                </a:pPr>
                <a:r>
                  <a:rPr lang="en-US" sz="1200"/>
                  <a:t>5</a:t>
                </a:r>
              </a:p>
            </p:txBody>
          </p:sp>
          <p:sp>
            <p:nvSpPr>
              <p:cNvPr id="25623" name="Text Box 75"/>
              <p:cNvSpPr txBox="1">
                <a:spLocks noChangeArrowheads="1"/>
              </p:cNvSpPr>
              <p:nvPr/>
            </p:nvSpPr>
            <p:spPr bwMode="auto">
              <a:xfrm>
                <a:off x="1584" y="1680"/>
                <a:ext cx="66" cy="115"/>
              </a:xfrm>
              <a:prstGeom prst="rect">
                <a:avLst/>
              </a:prstGeom>
              <a:noFill/>
              <a:ln w="9525">
                <a:noFill/>
                <a:miter lim="800000"/>
                <a:headEnd/>
                <a:tailEnd/>
              </a:ln>
            </p:spPr>
            <p:txBody>
              <a:bodyPr lIns="0" tIns="0" rIns="0" bIns="0">
                <a:spAutoFit/>
              </a:bodyPr>
              <a:lstStyle/>
              <a:p>
                <a:pPr>
                  <a:spcBef>
                    <a:spcPct val="50000"/>
                  </a:spcBef>
                </a:pPr>
                <a:r>
                  <a:rPr lang="en-US" sz="1200"/>
                  <a:t>6</a:t>
                </a:r>
              </a:p>
            </p:txBody>
          </p:sp>
          <p:sp>
            <p:nvSpPr>
              <p:cNvPr id="25624" name="Text Box 76"/>
              <p:cNvSpPr txBox="1">
                <a:spLocks noChangeArrowheads="1"/>
              </p:cNvSpPr>
              <p:nvPr/>
            </p:nvSpPr>
            <p:spPr bwMode="auto">
              <a:xfrm>
                <a:off x="1584" y="1440"/>
                <a:ext cx="66" cy="115"/>
              </a:xfrm>
              <a:prstGeom prst="rect">
                <a:avLst/>
              </a:prstGeom>
              <a:noFill/>
              <a:ln w="9525">
                <a:noFill/>
                <a:miter lim="800000"/>
                <a:headEnd/>
                <a:tailEnd/>
              </a:ln>
            </p:spPr>
            <p:txBody>
              <a:bodyPr lIns="0" tIns="0" rIns="0" bIns="0">
                <a:spAutoFit/>
              </a:bodyPr>
              <a:lstStyle/>
              <a:p>
                <a:pPr>
                  <a:spcBef>
                    <a:spcPct val="50000"/>
                  </a:spcBef>
                </a:pPr>
                <a:r>
                  <a:rPr lang="en-US" sz="1200"/>
                  <a:t>7</a:t>
                </a:r>
              </a:p>
            </p:txBody>
          </p:sp>
        </p:grpSp>
      </p:grpSp>
      <p:sp>
        <p:nvSpPr>
          <p:cNvPr id="102484" name="Text Box 84"/>
          <p:cNvSpPr txBox="1">
            <a:spLocks noChangeArrowheads="1"/>
          </p:cNvSpPr>
          <p:nvPr/>
        </p:nvSpPr>
        <p:spPr bwMode="auto">
          <a:xfrm>
            <a:off x="4953000" y="3581400"/>
            <a:ext cx="1219200" cy="274638"/>
          </a:xfrm>
          <a:prstGeom prst="rect">
            <a:avLst/>
          </a:prstGeom>
          <a:solidFill>
            <a:schemeClr val="bg1"/>
          </a:solidFill>
          <a:ln w="9525">
            <a:noFill/>
            <a:miter lim="800000"/>
            <a:headEnd/>
            <a:tailEnd/>
          </a:ln>
        </p:spPr>
        <p:txBody>
          <a:bodyPr lIns="0" tIns="0" rIns="0" bIns="0">
            <a:spAutoFit/>
          </a:bodyPr>
          <a:lstStyle/>
          <a:p>
            <a:pPr>
              <a:spcBef>
                <a:spcPct val="50000"/>
              </a:spcBef>
            </a:pPr>
            <a:r>
              <a:rPr lang="en-US" b="1" i="1">
                <a:solidFill>
                  <a:srgbClr val="333399"/>
                </a:solidFill>
                <a:latin typeface="Comic Sans MS" pitchFamily="66" charset="0"/>
              </a:rPr>
              <a:t>T</a:t>
            </a:r>
            <a:r>
              <a:rPr lang="en-US" b="1" i="1" baseline="-25000">
                <a:solidFill>
                  <a:srgbClr val="333399"/>
                </a:solidFill>
                <a:latin typeface="Comic Sans MS" pitchFamily="66" charset="0"/>
              </a:rPr>
              <a:t>s</a:t>
            </a:r>
            <a:r>
              <a:rPr lang="en-US" b="1">
                <a:solidFill>
                  <a:srgbClr val="333399"/>
                </a:solidFill>
                <a:latin typeface="Comic Sans MS" pitchFamily="66" charset="0"/>
              </a:rPr>
              <a:t> = 77ms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40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24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102484"/>
                                        </p:tgtEl>
                                      </p:cBhvr>
                                    </p:animEffect>
                                    <p:set>
                                      <p:cBhvr>
                                        <p:cTn id="18" dur="1" fill="hold">
                                          <p:stCondLst>
                                            <p:cond delay="999"/>
                                          </p:stCondLst>
                                        </p:cTn>
                                        <p:tgtEl>
                                          <p:spTgt spid="102484"/>
                                        </p:tgtEl>
                                        <p:attrNameLst>
                                          <p:attrName>style.visibility</p:attrName>
                                        </p:attrNameLst>
                                      </p:cBhvr>
                                      <p:to>
                                        <p:strVal val="hidden"/>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024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10"/>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2000"/>
                                        <p:tgtEl>
                                          <p:spTgt spid="102416"/>
                                        </p:tgtEl>
                                      </p:cBhvr>
                                    </p:animEffect>
                                    <p:set>
                                      <p:cBhvr>
                                        <p:cTn id="31" dur="1" fill="hold">
                                          <p:stCondLst>
                                            <p:cond delay="1999"/>
                                          </p:stCondLst>
                                        </p:cTn>
                                        <p:tgtEl>
                                          <p:spTgt spid="102416"/>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02468"/>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1024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6" grpId="0"/>
      <p:bldP spid="102416" grpId="1"/>
      <p:bldP spid="102433" grpId="0"/>
      <p:bldP spid="102468" grpId="0"/>
      <p:bldP spid="102484" grpId="0" animBg="1"/>
      <p:bldP spid="10248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6627" name="Footer Placeholder 4"/>
          <p:cNvSpPr>
            <a:spLocks noGrp="1"/>
          </p:cNvSpPr>
          <p:nvPr>
            <p:ph type="ftr" sz="quarter" idx="11"/>
          </p:nvPr>
        </p:nvSpPr>
        <p:spPr>
          <a:noFill/>
        </p:spPr>
        <p:txBody>
          <a:bodyPr/>
          <a:lstStyle/>
          <a:p>
            <a:r>
              <a:rPr lang="sr-Latn-CS" smtClean="0"/>
              <a:t>Primena DSP</a:t>
            </a:r>
            <a:endParaRPr lang="en-US" smtClean="0"/>
          </a:p>
        </p:txBody>
      </p:sp>
      <p:sp>
        <p:nvSpPr>
          <p:cNvPr id="26628" name="Slide Number Placeholder 5"/>
          <p:cNvSpPr>
            <a:spLocks noGrp="1"/>
          </p:cNvSpPr>
          <p:nvPr>
            <p:ph type="sldNum" sz="quarter" idx="12"/>
          </p:nvPr>
        </p:nvSpPr>
        <p:spPr>
          <a:noFill/>
        </p:spPr>
        <p:txBody>
          <a:bodyPr/>
          <a:lstStyle/>
          <a:p>
            <a:fld id="{76530594-F95E-4513-A3BC-F0B3BC7574C0}" type="slidenum">
              <a:rPr lang="en-US" smtClean="0"/>
              <a:pPr/>
              <a:t>36</a:t>
            </a:fld>
            <a:endParaRPr lang="en-US" smtClean="0"/>
          </a:p>
        </p:txBody>
      </p:sp>
      <p:pic>
        <p:nvPicPr>
          <p:cNvPr id="26629" name="Picture 4"/>
          <p:cNvPicPr>
            <a:picLocks noChangeAspect="1" noChangeArrowheads="1"/>
          </p:cNvPicPr>
          <p:nvPr/>
        </p:nvPicPr>
        <p:blipFill>
          <a:blip r:embed="rId2" cstate="print"/>
          <a:srcRect l="12245"/>
          <a:stretch>
            <a:fillRect/>
          </a:stretch>
        </p:blipFill>
        <p:spPr bwMode="auto">
          <a:xfrm>
            <a:off x="1981200" y="1371600"/>
            <a:ext cx="6007100" cy="5140325"/>
          </a:xfrm>
          <a:prstGeom prst="rect">
            <a:avLst/>
          </a:prstGeom>
          <a:noFill/>
          <a:ln w="9525">
            <a:noFill/>
            <a:miter lim="800000"/>
            <a:headEnd/>
            <a:tailEnd/>
          </a:ln>
        </p:spPr>
      </p:pic>
      <p:grpSp>
        <p:nvGrpSpPr>
          <p:cNvPr id="2" name="Group 40"/>
          <p:cNvGrpSpPr>
            <a:grpSpLocks/>
          </p:cNvGrpSpPr>
          <p:nvPr/>
        </p:nvGrpSpPr>
        <p:grpSpPr bwMode="auto">
          <a:xfrm>
            <a:off x="1766888" y="2047875"/>
            <a:ext cx="228600" cy="3489325"/>
            <a:chOff x="1113" y="1290"/>
            <a:chExt cx="144" cy="2198"/>
          </a:xfrm>
        </p:grpSpPr>
        <p:sp>
          <p:nvSpPr>
            <p:cNvPr id="26657" name="Text Box 5"/>
            <p:cNvSpPr txBox="1">
              <a:spLocks noChangeArrowheads="1"/>
            </p:cNvSpPr>
            <p:nvPr/>
          </p:nvSpPr>
          <p:spPr bwMode="auto">
            <a:xfrm>
              <a:off x="1113" y="3354"/>
              <a:ext cx="144" cy="134"/>
            </a:xfrm>
            <a:prstGeom prst="rect">
              <a:avLst/>
            </a:prstGeom>
            <a:noFill/>
            <a:ln w="9525">
              <a:noFill/>
              <a:miter lim="800000"/>
              <a:headEnd/>
              <a:tailEnd/>
            </a:ln>
          </p:spPr>
          <p:txBody>
            <a:bodyPr lIns="0" tIns="0" rIns="0" bIns="0">
              <a:spAutoFit/>
            </a:bodyPr>
            <a:lstStyle/>
            <a:p>
              <a:pPr>
                <a:spcBef>
                  <a:spcPct val="50000"/>
                </a:spcBef>
              </a:pPr>
              <a:r>
                <a:rPr lang="en-US" sz="1400"/>
                <a:t>1</a:t>
              </a:r>
            </a:p>
          </p:txBody>
        </p:sp>
        <p:sp>
          <p:nvSpPr>
            <p:cNvPr id="26658" name="Text Box 6"/>
            <p:cNvSpPr txBox="1">
              <a:spLocks noChangeArrowheads="1"/>
            </p:cNvSpPr>
            <p:nvPr/>
          </p:nvSpPr>
          <p:spPr bwMode="auto">
            <a:xfrm>
              <a:off x="1113" y="2980"/>
              <a:ext cx="144" cy="134"/>
            </a:xfrm>
            <a:prstGeom prst="rect">
              <a:avLst/>
            </a:prstGeom>
            <a:noFill/>
            <a:ln w="9525">
              <a:noFill/>
              <a:miter lim="800000"/>
              <a:headEnd/>
              <a:tailEnd/>
            </a:ln>
          </p:spPr>
          <p:txBody>
            <a:bodyPr lIns="0" tIns="0" rIns="0" bIns="0">
              <a:spAutoFit/>
            </a:bodyPr>
            <a:lstStyle/>
            <a:p>
              <a:pPr>
                <a:spcBef>
                  <a:spcPct val="50000"/>
                </a:spcBef>
              </a:pPr>
              <a:r>
                <a:rPr lang="en-US" sz="1400"/>
                <a:t>2</a:t>
              </a:r>
            </a:p>
          </p:txBody>
        </p:sp>
        <p:sp>
          <p:nvSpPr>
            <p:cNvPr id="26659" name="Text Box 7"/>
            <p:cNvSpPr txBox="1">
              <a:spLocks noChangeArrowheads="1"/>
            </p:cNvSpPr>
            <p:nvPr/>
          </p:nvSpPr>
          <p:spPr bwMode="auto">
            <a:xfrm>
              <a:off x="1113" y="2644"/>
              <a:ext cx="144" cy="134"/>
            </a:xfrm>
            <a:prstGeom prst="rect">
              <a:avLst/>
            </a:prstGeom>
            <a:noFill/>
            <a:ln w="9525">
              <a:noFill/>
              <a:miter lim="800000"/>
              <a:headEnd/>
              <a:tailEnd/>
            </a:ln>
          </p:spPr>
          <p:txBody>
            <a:bodyPr lIns="0" tIns="0" rIns="0" bIns="0">
              <a:spAutoFit/>
            </a:bodyPr>
            <a:lstStyle/>
            <a:p>
              <a:pPr>
                <a:spcBef>
                  <a:spcPct val="50000"/>
                </a:spcBef>
              </a:pPr>
              <a:r>
                <a:rPr lang="en-US" sz="1400"/>
                <a:t>3</a:t>
              </a:r>
            </a:p>
          </p:txBody>
        </p:sp>
        <p:sp>
          <p:nvSpPr>
            <p:cNvPr id="26660" name="Text Box 8"/>
            <p:cNvSpPr txBox="1">
              <a:spLocks noChangeArrowheads="1"/>
            </p:cNvSpPr>
            <p:nvPr/>
          </p:nvSpPr>
          <p:spPr bwMode="auto">
            <a:xfrm>
              <a:off x="1113" y="2308"/>
              <a:ext cx="144" cy="134"/>
            </a:xfrm>
            <a:prstGeom prst="rect">
              <a:avLst/>
            </a:prstGeom>
            <a:noFill/>
            <a:ln w="9525">
              <a:noFill/>
              <a:miter lim="800000"/>
              <a:headEnd/>
              <a:tailEnd/>
            </a:ln>
          </p:spPr>
          <p:txBody>
            <a:bodyPr lIns="0" tIns="0" rIns="0" bIns="0">
              <a:spAutoFit/>
            </a:bodyPr>
            <a:lstStyle/>
            <a:p>
              <a:pPr>
                <a:spcBef>
                  <a:spcPct val="50000"/>
                </a:spcBef>
              </a:pPr>
              <a:r>
                <a:rPr lang="en-US" sz="1400"/>
                <a:t>4</a:t>
              </a:r>
            </a:p>
          </p:txBody>
        </p:sp>
        <p:sp>
          <p:nvSpPr>
            <p:cNvPr id="26661" name="Text Box 9"/>
            <p:cNvSpPr txBox="1">
              <a:spLocks noChangeArrowheads="1"/>
            </p:cNvSpPr>
            <p:nvPr/>
          </p:nvSpPr>
          <p:spPr bwMode="auto">
            <a:xfrm>
              <a:off x="1113" y="1962"/>
              <a:ext cx="144" cy="134"/>
            </a:xfrm>
            <a:prstGeom prst="rect">
              <a:avLst/>
            </a:prstGeom>
            <a:noFill/>
            <a:ln w="9525">
              <a:noFill/>
              <a:miter lim="800000"/>
              <a:headEnd/>
              <a:tailEnd/>
            </a:ln>
          </p:spPr>
          <p:txBody>
            <a:bodyPr lIns="0" tIns="0" rIns="0" bIns="0">
              <a:spAutoFit/>
            </a:bodyPr>
            <a:lstStyle/>
            <a:p>
              <a:pPr>
                <a:spcBef>
                  <a:spcPct val="50000"/>
                </a:spcBef>
              </a:pPr>
              <a:r>
                <a:rPr lang="en-US" sz="1400"/>
                <a:t>5</a:t>
              </a:r>
            </a:p>
          </p:txBody>
        </p:sp>
        <p:sp>
          <p:nvSpPr>
            <p:cNvPr id="26662" name="Text Box 10"/>
            <p:cNvSpPr txBox="1">
              <a:spLocks noChangeArrowheads="1"/>
            </p:cNvSpPr>
            <p:nvPr/>
          </p:nvSpPr>
          <p:spPr bwMode="auto">
            <a:xfrm>
              <a:off x="1113" y="1626"/>
              <a:ext cx="144" cy="134"/>
            </a:xfrm>
            <a:prstGeom prst="rect">
              <a:avLst/>
            </a:prstGeom>
            <a:noFill/>
            <a:ln w="9525">
              <a:noFill/>
              <a:miter lim="800000"/>
              <a:headEnd/>
              <a:tailEnd/>
            </a:ln>
          </p:spPr>
          <p:txBody>
            <a:bodyPr lIns="0" tIns="0" rIns="0" bIns="0">
              <a:spAutoFit/>
            </a:bodyPr>
            <a:lstStyle/>
            <a:p>
              <a:pPr>
                <a:spcBef>
                  <a:spcPct val="50000"/>
                </a:spcBef>
              </a:pPr>
              <a:r>
                <a:rPr lang="en-US" sz="1400"/>
                <a:t>6</a:t>
              </a:r>
            </a:p>
          </p:txBody>
        </p:sp>
        <p:sp>
          <p:nvSpPr>
            <p:cNvPr id="26663" name="Text Box 11"/>
            <p:cNvSpPr txBox="1">
              <a:spLocks noChangeArrowheads="1"/>
            </p:cNvSpPr>
            <p:nvPr/>
          </p:nvSpPr>
          <p:spPr bwMode="auto">
            <a:xfrm>
              <a:off x="1113" y="1290"/>
              <a:ext cx="144" cy="134"/>
            </a:xfrm>
            <a:prstGeom prst="rect">
              <a:avLst/>
            </a:prstGeom>
            <a:noFill/>
            <a:ln w="9525">
              <a:noFill/>
              <a:miter lim="800000"/>
              <a:headEnd/>
              <a:tailEnd/>
            </a:ln>
          </p:spPr>
          <p:txBody>
            <a:bodyPr lIns="0" tIns="0" rIns="0" bIns="0">
              <a:spAutoFit/>
            </a:bodyPr>
            <a:lstStyle/>
            <a:p>
              <a:pPr>
                <a:spcBef>
                  <a:spcPct val="50000"/>
                </a:spcBef>
              </a:pPr>
              <a:r>
                <a:rPr lang="en-US" sz="1400"/>
                <a:t>7</a:t>
              </a:r>
            </a:p>
          </p:txBody>
        </p:sp>
      </p:grpSp>
      <p:grpSp>
        <p:nvGrpSpPr>
          <p:cNvPr id="3" name="Group 34"/>
          <p:cNvGrpSpPr>
            <a:grpSpLocks/>
          </p:cNvGrpSpPr>
          <p:nvPr/>
        </p:nvGrpSpPr>
        <p:grpSpPr bwMode="auto">
          <a:xfrm>
            <a:off x="2057400" y="2171700"/>
            <a:ext cx="5283200" cy="2695575"/>
            <a:chOff x="1296" y="1362"/>
            <a:chExt cx="3328" cy="1698"/>
          </a:xfrm>
        </p:grpSpPr>
        <p:sp>
          <p:nvSpPr>
            <p:cNvPr id="26638" name="Line 14"/>
            <p:cNvSpPr>
              <a:spLocks noChangeShapeType="1"/>
            </p:cNvSpPr>
            <p:nvPr/>
          </p:nvSpPr>
          <p:spPr bwMode="auto">
            <a:xfrm>
              <a:off x="1296" y="2382"/>
              <a:ext cx="240" cy="0"/>
            </a:xfrm>
            <a:prstGeom prst="line">
              <a:avLst/>
            </a:prstGeom>
            <a:noFill/>
            <a:ln w="28575">
              <a:solidFill>
                <a:srgbClr val="0033CC"/>
              </a:solidFill>
              <a:round/>
              <a:headEnd/>
              <a:tailEnd/>
            </a:ln>
          </p:spPr>
          <p:txBody>
            <a:bodyPr/>
            <a:lstStyle/>
            <a:p>
              <a:endParaRPr lang="en-US"/>
            </a:p>
          </p:txBody>
        </p:sp>
        <p:sp>
          <p:nvSpPr>
            <p:cNvPr id="26639" name="Line 15"/>
            <p:cNvSpPr>
              <a:spLocks noChangeShapeType="1"/>
            </p:cNvSpPr>
            <p:nvPr/>
          </p:nvSpPr>
          <p:spPr bwMode="auto">
            <a:xfrm>
              <a:off x="1534" y="2046"/>
              <a:ext cx="0" cy="336"/>
            </a:xfrm>
            <a:prstGeom prst="line">
              <a:avLst/>
            </a:prstGeom>
            <a:noFill/>
            <a:ln w="28575">
              <a:solidFill>
                <a:srgbClr val="0033CC"/>
              </a:solidFill>
              <a:round/>
              <a:headEnd/>
              <a:tailEnd/>
            </a:ln>
          </p:spPr>
          <p:txBody>
            <a:bodyPr/>
            <a:lstStyle/>
            <a:p>
              <a:endParaRPr lang="en-US"/>
            </a:p>
          </p:txBody>
        </p:sp>
        <p:sp>
          <p:nvSpPr>
            <p:cNvPr id="26640" name="Line 16"/>
            <p:cNvSpPr>
              <a:spLocks noChangeShapeType="1"/>
            </p:cNvSpPr>
            <p:nvPr/>
          </p:nvSpPr>
          <p:spPr bwMode="auto">
            <a:xfrm>
              <a:off x="1536" y="2044"/>
              <a:ext cx="252" cy="0"/>
            </a:xfrm>
            <a:prstGeom prst="line">
              <a:avLst/>
            </a:prstGeom>
            <a:noFill/>
            <a:ln w="28575">
              <a:solidFill>
                <a:srgbClr val="0033CC"/>
              </a:solidFill>
              <a:round/>
              <a:headEnd/>
              <a:tailEnd/>
            </a:ln>
          </p:spPr>
          <p:txBody>
            <a:bodyPr/>
            <a:lstStyle/>
            <a:p>
              <a:endParaRPr lang="en-US"/>
            </a:p>
          </p:txBody>
        </p:sp>
        <p:sp>
          <p:nvSpPr>
            <p:cNvPr id="26641" name="Line 17"/>
            <p:cNvSpPr>
              <a:spLocks noChangeShapeType="1"/>
            </p:cNvSpPr>
            <p:nvPr/>
          </p:nvSpPr>
          <p:spPr bwMode="auto">
            <a:xfrm flipV="1">
              <a:off x="1792" y="1712"/>
              <a:ext cx="0" cy="336"/>
            </a:xfrm>
            <a:prstGeom prst="line">
              <a:avLst/>
            </a:prstGeom>
            <a:noFill/>
            <a:ln w="28575">
              <a:solidFill>
                <a:srgbClr val="0033CC"/>
              </a:solidFill>
              <a:round/>
              <a:headEnd/>
              <a:tailEnd/>
            </a:ln>
          </p:spPr>
          <p:txBody>
            <a:bodyPr/>
            <a:lstStyle/>
            <a:p>
              <a:endParaRPr lang="en-US"/>
            </a:p>
          </p:txBody>
        </p:sp>
        <p:sp>
          <p:nvSpPr>
            <p:cNvPr id="26642" name="Line 18"/>
            <p:cNvSpPr>
              <a:spLocks noChangeShapeType="1"/>
            </p:cNvSpPr>
            <p:nvPr/>
          </p:nvSpPr>
          <p:spPr bwMode="auto">
            <a:xfrm flipV="1">
              <a:off x="2048" y="1364"/>
              <a:ext cx="0" cy="336"/>
            </a:xfrm>
            <a:prstGeom prst="line">
              <a:avLst/>
            </a:prstGeom>
            <a:noFill/>
            <a:ln w="28575">
              <a:solidFill>
                <a:srgbClr val="0033CC"/>
              </a:solidFill>
              <a:round/>
              <a:headEnd/>
              <a:tailEnd/>
            </a:ln>
          </p:spPr>
          <p:txBody>
            <a:bodyPr/>
            <a:lstStyle/>
            <a:p>
              <a:endParaRPr lang="en-US"/>
            </a:p>
          </p:txBody>
        </p:sp>
        <p:sp>
          <p:nvSpPr>
            <p:cNvPr id="26643" name="Line 19"/>
            <p:cNvSpPr>
              <a:spLocks noChangeShapeType="1"/>
            </p:cNvSpPr>
            <p:nvPr/>
          </p:nvSpPr>
          <p:spPr bwMode="auto">
            <a:xfrm flipV="1">
              <a:off x="2562" y="1362"/>
              <a:ext cx="0" cy="336"/>
            </a:xfrm>
            <a:prstGeom prst="line">
              <a:avLst/>
            </a:prstGeom>
            <a:noFill/>
            <a:ln w="28575">
              <a:solidFill>
                <a:srgbClr val="0033CC"/>
              </a:solidFill>
              <a:round/>
              <a:headEnd/>
              <a:tailEnd/>
            </a:ln>
          </p:spPr>
          <p:txBody>
            <a:bodyPr/>
            <a:lstStyle/>
            <a:p>
              <a:endParaRPr lang="en-US"/>
            </a:p>
          </p:txBody>
        </p:sp>
        <p:sp>
          <p:nvSpPr>
            <p:cNvPr id="26644" name="Line 20"/>
            <p:cNvSpPr>
              <a:spLocks noChangeShapeType="1"/>
            </p:cNvSpPr>
            <p:nvPr/>
          </p:nvSpPr>
          <p:spPr bwMode="auto">
            <a:xfrm flipV="1">
              <a:off x="2824" y="1708"/>
              <a:ext cx="0" cy="336"/>
            </a:xfrm>
            <a:prstGeom prst="line">
              <a:avLst/>
            </a:prstGeom>
            <a:noFill/>
            <a:ln w="28575">
              <a:solidFill>
                <a:srgbClr val="0033CC"/>
              </a:solidFill>
              <a:round/>
              <a:headEnd/>
              <a:tailEnd/>
            </a:ln>
          </p:spPr>
          <p:txBody>
            <a:bodyPr/>
            <a:lstStyle/>
            <a:p>
              <a:endParaRPr lang="en-US"/>
            </a:p>
          </p:txBody>
        </p:sp>
        <p:sp>
          <p:nvSpPr>
            <p:cNvPr id="26645" name="Line 21"/>
            <p:cNvSpPr>
              <a:spLocks noChangeShapeType="1"/>
            </p:cNvSpPr>
            <p:nvPr/>
          </p:nvSpPr>
          <p:spPr bwMode="auto">
            <a:xfrm flipV="1">
              <a:off x="3082" y="2046"/>
              <a:ext cx="0" cy="336"/>
            </a:xfrm>
            <a:prstGeom prst="line">
              <a:avLst/>
            </a:prstGeom>
            <a:noFill/>
            <a:ln w="28575">
              <a:solidFill>
                <a:srgbClr val="0033CC"/>
              </a:solidFill>
              <a:round/>
              <a:headEnd/>
              <a:tailEnd/>
            </a:ln>
          </p:spPr>
          <p:txBody>
            <a:bodyPr/>
            <a:lstStyle/>
            <a:p>
              <a:endParaRPr lang="en-US"/>
            </a:p>
          </p:txBody>
        </p:sp>
        <p:sp>
          <p:nvSpPr>
            <p:cNvPr id="26646" name="Line 22"/>
            <p:cNvSpPr>
              <a:spLocks noChangeShapeType="1"/>
            </p:cNvSpPr>
            <p:nvPr/>
          </p:nvSpPr>
          <p:spPr bwMode="auto">
            <a:xfrm>
              <a:off x="1804" y="1704"/>
              <a:ext cx="240" cy="0"/>
            </a:xfrm>
            <a:prstGeom prst="line">
              <a:avLst/>
            </a:prstGeom>
            <a:noFill/>
            <a:ln w="28575">
              <a:solidFill>
                <a:srgbClr val="0033CC"/>
              </a:solidFill>
              <a:round/>
              <a:headEnd/>
              <a:tailEnd/>
            </a:ln>
          </p:spPr>
          <p:txBody>
            <a:bodyPr/>
            <a:lstStyle/>
            <a:p>
              <a:endParaRPr lang="en-US"/>
            </a:p>
          </p:txBody>
        </p:sp>
        <p:sp>
          <p:nvSpPr>
            <p:cNvPr id="26647" name="Line 23"/>
            <p:cNvSpPr>
              <a:spLocks noChangeShapeType="1"/>
            </p:cNvSpPr>
            <p:nvPr/>
          </p:nvSpPr>
          <p:spPr bwMode="auto">
            <a:xfrm>
              <a:off x="2064" y="1366"/>
              <a:ext cx="496" cy="0"/>
            </a:xfrm>
            <a:prstGeom prst="line">
              <a:avLst/>
            </a:prstGeom>
            <a:noFill/>
            <a:ln w="28575">
              <a:solidFill>
                <a:srgbClr val="0033CC"/>
              </a:solidFill>
              <a:round/>
              <a:headEnd/>
              <a:tailEnd/>
            </a:ln>
          </p:spPr>
          <p:txBody>
            <a:bodyPr/>
            <a:lstStyle/>
            <a:p>
              <a:endParaRPr lang="en-US"/>
            </a:p>
          </p:txBody>
        </p:sp>
        <p:sp>
          <p:nvSpPr>
            <p:cNvPr id="26648" name="Line 24"/>
            <p:cNvSpPr>
              <a:spLocks noChangeShapeType="1"/>
            </p:cNvSpPr>
            <p:nvPr/>
          </p:nvSpPr>
          <p:spPr bwMode="auto">
            <a:xfrm>
              <a:off x="2580" y="1704"/>
              <a:ext cx="240" cy="0"/>
            </a:xfrm>
            <a:prstGeom prst="line">
              <a:avLst/>
            </a:prstGeom>
            <a:noFill/>
            <a:ln w="28575">
              <a:solidFill>
                <a:srgbClr val="0033CC"/>
              </a:solidFill>
              <a:round/>
              <a:headEnd/>
              <a:tailEnd/>
            </a:ln>
          </p:spPr>
          <p:txBody>
            <a:bodyPr/>
            <a:lstStyle/>
            <a:p>
              <a:endParaRPr lang="en-US"/>
            </a:p>
          </p:txBody>
        </p:sp>
        <p:sp>
          <p:nvSpPr>
            <p:cNvPr id="26649" name="Line 25"/>
            <p:cNvSpPr>
              <a:spLocks noChangeShapeType="1"/>
            </p:cNvSpPr>
            <p:nvPr/>
          </p:nvSpPr>
          <p:spPr bwMode="auto">
            <a:xfrm>
              <a:off x="2840" y="2044"/>
              <a:ext cx="240" cy="0"/>
            </a:xfrm>
            <a:prstGeom prst="line">
              <a:avLst/>
            </a:prstGeom>
            <a:noFill/>
            <a:ln w="28575">
              <a:solidFill>
                <a:srgbClr val="0033CC"/>
              </a:solidFill>
              <a:round/>
              <a:headEnd/>
              <a:tailEnd/>
            </a:ln>
          </p:spPr>
          <p:txBody>
            <a:bodyPr/>
            <a:lstStyle/>
            <a:p>
              <a:endParaRPr lang="en-US"/>
            </a:p>
          </p:txBody>
        </p:sp>
        <p:sp>
          <p:nvSpPr>
            <p:cNvPr id="26650" name="Line 26"/>
            <p:cNvSpPr>
              <a:spLocks noChangeShapeType="1"/>
            </p:cNvSpPr>
            <p:nvPr/>
          </p:nvSpPr>
          <p:spPr bwMode="auto">
            <a:xfrm>
              <a:off x="3102" y="2382"/>
              <a:ext cx="240" cy="0"/>
            </a:xfrm>
            <a:prstGeom prst="line">
              <a:avLst/>
            </a:prstGeom>
            <a:noFill/>
            <a:ln w="28575">
              <a:solidFill>
                <a:srgbClr val="0033CC"/>
              </a:solidFill>
              <a:round/>
              <a:headEnd/>
              <a:tailEnd/>
            </a:ln>
          </p:spPr>
          <p:txBody>
            <a:bodyPr/>
            <a:lstStyle/>
            <a:p>
              <a:endParaRPr lang="en-US"/>
            </a:p>
          </p:txBody>
        </p:sp>
        <p:sp>
          <p:nvSpPr>
            <p:cNvPr id="26651" name="Line 27"/>
            <p:cNvSpPr>
              <a:spLocks noChangeShapeType="1"/>
            </p:cNvSpPr>
            <p:nvPr/>
          </p:nvSpPr>
          <p:spPr bwMode="auto">
            <a:xfrm flipV="1">
              <a:off x="3338" y="2380"/>
              <a:ext cx="0" cy="336"/>
            </a:xfrm>
            <a:prstGeom prst="line">
              <a:avLst/>
            </a:prstGeom>
            <a:noFill/>
            <a:ln w="28575">
              <a:solidFill>
                <a:srgbClr val="0033CC"/>
              </a:solidFill>
              <a:round/>
              <a:headEnd/>
              <a:tailEnd/>
            </a:ln>
          </p:spPr>
          <p:txBody>
            <a:bodyPr/>
            <a:lstStyle/>
            <a:p>
              <a:endParaRPr lang="en-US"/>
            </a:p>
          </p:txBody>
        </p:sp>
        <p:sp>
          <p:nvSpPr>
            <p:cNvPr id="26652" name="Line 28"/>
            <p:cNvSpPr>
              <a:spLocks noChangeShapeType="1"/>
            </p:cNvSpPr>
            <p:nvPr/>
          </p:nvSpPr>
          <p:spPr bwMode="auto">
            <a:xfrm flipV="1">
              <a:off x="3592" y="2718"/>
              <a:ext cx="0" cy="336"/>
            </a:xfrm>
            <a:prstGeom prst="line">
              <a:avLst/>
            </a:prstGeom>
            <a:noFill/>
            <a:ln w="28575">
              <a:solidFill>
                <a:srgbClr val="0033CC"/>
              </a:solidFill>
              <a:round/>
              <a:headEnd/>
              <a:tailEnd/>
            </a:ln>
          </p:spPr>
          <p:txBody>
            <a:bodyPr/>
            <a:lstStyle/>
            <a:p>
              <a:endParaRPr lang="en-US"/>
            </a:p>
          </p:txBody>
        </p:sp>
        <p:sp>
          <p:nvSpPr>
            <p:cNvPr id="26653" name="Line 30"/>
            <p:cNvSpPr>
              <a:spLocks noChangeShapeType="1"/>
            </p:cNvSpPr>
            <p:nvPr/>
          </p:nvSpPr>
          <p:spPr bwMode="auto">
            <a:xfrm>
              <a:off x="3350" y="2722"/>
              <a:ext cx="240" cy="0"/>
            </a:xfrm>
            <a:prstGeom prst="line">
              <a:avLst/>
            </a:prstGeom>
            <a:noFill/>
            <a:ln w="28575">
              <a:solidFill>
                <a:srgbClr val="0033CC"/>
              </a:solidFill>
              <a:round/>
              <a:headEnd/>
              <a:tailEnd/>
            </a:ln>
          </p:spPr>
          <p:txBody>
            <a:bodyPr/>
            <a:lstStyle/>
            <a:p>
              <a:endParaRPr lang="en-US"/>
            </a:p>
          </p:txBody>
        </p:sp>
        <p:sp>
          <p:nvSpPr>
            <p:cNvPr id="26654" name="Line 31"/>
            <p:cNvSpPr>
              <a:spLocks noChangeShapeType="1"/>
            </p:cNvSpPr>
            <p:nvPr/>
          </p:nvSpPr>
          <p:spPr bwMode="auto">
            <a:xfrm>
              <a:off x="3594" y="3060"/>
              <a:ext cx="768" cy="0"/>
            </a:xfrm>
            <a:prstGeom prst="line">
              <a:avLst/>
            </a:prstGeom>
            <a:noFill/>
            <a:ln w="28575">
              <a:solidFill>
                <a:srgbClr val="0033CC"/>
              </a:solidFill>
              <a:round/>
              <a:headEnd/>
              <a:tailEnd/>
            </a:ln>
          </p:spPr>
          <p:txBody>
            <a:bodyPr/>
            <a:lstStyle/>
            <a:p>
              <a:endParaRPr lang="en-US"/>
            </a:p>
          </p:txBody>
        </p:sp>
        <p:sp>
          <p:nvSpPr>
            <p:cNvPr id="26655" name="Line 32"/>
            <p:cNvSpPr>
              <a:spLocks noChangeShapeType="1"/>
            </p:cNvSpPr>
            <p:nvPr/>
          </p:nvSpPr>
          <p:spPr bwMode="auto">
            <a:xfrm flipV="1">
              <a:off x="4362" y="2716"/>
              <a:ext cx="0" cy="336"/>
            </a:xfrm>
            <a:prstGeom prst="line">
              <a:avLst/>
            </a:prstGeom>
            <a:noFill/>
            <a:ln w="28575">
              <a:solidFill>
                <a:srgbClr val="0033CC"/>
              </a:solidFill>
              <a:round/>
              <a:headEnd/>
              <a:tailEnd/>
            </a:ln>
          </p:spPr>
          <p:txBody>
            <a:bodyPr/>
            <a:lstStyle/>
            <a:p>
              <a:endParaRPr lang="en-US"/>
            </a:p>
          </p:txBody>
        </p:sp>
        <p:sp>
          <p:nvSpPr>
            <p:cNvPr id="26656" name="Line 33"/>
            <p:cNvSpPr>
              <a:spLocks noChangeShapeType="1"/>
            </p:cNvSpPr>
            <p:nvPr/>
          </p:nvSpPr>
          <p:spPr bwMode="auto">
            <a:xfrm>
              <a:off x="4384" y="2722"/>
              <a:ext cx="240" cy="0"/>
            </a:xfrm>
            <a:prstGeom prst="line">
              <a:avLst/>
            </a:prstGeom>
            <a:noFill/>
            <a:ln w="28575">
              <a:solidFill>
                <a:srgbClr val="0033CC"/>
              </a:solidFill>
              <a:round/>
              <a:headEnd/>
              <a:tailEnd/>
            </a:ln>
          </p:spPr>
          <p:txBody>
            <a:bodyPr/>
            <a:lstStyle/>
            <a:p>
              <a:endParaRPr lang="en-US"/>
            </a:p>
          </p:txBody>
        </p:sp>
      </p:grpSp>
      <p:sp>
        <p:nvSpPr>
          <p:cNvPr id="26632" name="Rectangle 35"/>
          <p:cNvSpPr>
            <a:spLocks noChangeArrowheads="1"/>
          </p:cNvSpPr>
          <p:nvPr/>
        </p:nvSpPr>
        <p:spPr bwMode="auto">
          <a:xfrm>
            <a:off x="685800" y="228600"/>
            <a:ext cx="7772400" cy="685800"/>
          </a:xfrm>
          <a:prstGeom prst="rect">
            <a:avLst/>
          </a:prstGeom>
          <a:noFill/>
          <a:ln w="9525">
            <a:noFill/>
            <a:miter lim="800000"/>
            <a:headEnd/>
            <a:tailEnd/>
          </a:ln>
        </p:spPr>
        <p:txBody>
          <a:bodyPr lIns="0" tIns="0" rIns="0" bIns="0" anchor="ctr"/>
          <a:lstStyle/>
          <a:p>
            <a:pPr algn="ctr" eaLnBrk="1" hangingPunct="1"/>
            <a:r>
              <a:rPr lang="sr-Latn-CS" sz="4000">
                <a:solidFill>
                  <a:srgbClr val="333399"/>
                </a:solidFill>
                <a:latin typeface="Comic Sans MS" pitchFamily="66" charset="0"/>
              </a:rPr>
              <a:t>Diskretizacija po vremenu</a:t>
            </a:r>
            <a:endParaRPr lang="en-US" sz="4000">
              <a:solidFill>
                <a:srgbClr val="333399"/>
              </a:solidFill>
              <a:latin typeface="Comic Sans MS" pitchFamily="66" charset="0"/>
            </a:endParaRPr>
          </a:p>
        </p:txBody>
      </p:sp>
      <p:sp>
        <p:nvSpPr>
          <p:cNvPr id="26633" name="Rectangle 36"/>
          <p:cNvSpPr>
            <a:spLocks noChangeArrowheads="1"/>
          </p:cNvSpPr>
          <p:nvPr/>
        </p:nvSpPr>
        <p:spPr bwMode="auto">
          <a:xfrm>
            <a:off x="685800" y="914400"/>
            <a:ext cx="7772400" cy="685800"/>
          </a:xfrm>
          <a:prstGeom prst="rect">
            <a:avLst/>
          </a:prstGeom>
          <a:noFill/>
          <a:ln w="9525">
            <a:noFill/>
            <a:miter lim="800000"/>
            <a:headEnd/>
            <a:tailEnd/>
          </a:ln>
        </p:spPr>
        <p:txBody>
          <a:bodyPr lIns="0" tIns="0" rIns="0" bIns="0" anchor="ctr"/>
          <a:lstStyle/>
          <a:p>
            <a:pPr algn="ctr" eaLnBrk="1" hangingPunct="1"/>
            <a:r>
              <a:rPr lang="en-US" sz="4000">
                <a:solidFill>
                  <a:srgbClr val="333399"/>
                </a:solidFill>
                <a:latin typeface="Comic Sans MS" pitchFamily="66" charset="0"/>
              </a:rPr>
              <a:t>i nivou (3-bit AD)</a:t>
            </a:r>
          </a:p>
        </p:txBody>
      </p:sp>
      <p:sp>
        <p:nvSpPr>
          <p:cNvPr id="103463" name="Text Box 39"/>
          <p:cNvSpPr txBox="1">
            <a:spLocks noChangeArrowheads="1"/>
          </p:cNvSpPr>
          <p:nvPr/>
        </p:nvSpPr>
        <p:spPr bwMode="auto">
          <a:xfrm>
            <a:off x="7162800" y="5943600"/>
            <a:ext cx="1143000" cy="274638"/>
          </a:xfrm>
          <a:prstGeom prst="rect">
            <a:avLst/>
          </a:prstGeom>
          <a:noFill/>
          <a:ln w="9525">
            <a:noFill/>
            <a:miter lim="800000"/>
            <a:headEnd/>
            <a:tailEnd/>
          </a:ln>
        </p:spPr>
        <p:txBody>
          <a:bodyPr lIns="0" tIns="0" rIns="0" bIns="0">
            <a:spAutoFit/>
          </a:bodyPr>
          <a:lstStyle/>
          <a:p>
            <a:pPr>
              <a:spcBef>
                <a:spcPct val="50000"/>
              </a:spcBef>
            </a:pPr>
            <a:r>
              <a:rPr lang="en-US" b="1"/>
              <a:t>1000 ms</a:t>
            </a:r>
          </a:p>
        </p:txBody>
      </p:sp>
      <p:sp>
        <p:nvSpPr>
          <p:cNvPr id="103465" name="Text Box 41"/>
          <p:cNvSpPr txBox="1">
            <a:spLocks noChangeArrowheads="1"/>
          </p:cNvSpPr>
          <p:nvPr/>
        </p:nvSpPr>
        <p:spPr bwMode="auto">
          <a:xfrm>
            <a:off x="1447800" y="1828800"/>
            <a:ext cx="381000" cy="274638"/>
          </a:xfrm>
          <a:prstGeom prst="rect">
            <a:avLst/>
          </a:prstGeom>
          <a:noFill/>
          <a:ln w="9525">
            <a:noFill/>
            <a:miter lim="800000"/>
            <a:headEnd/>
            <a:tailEnd/>
          </a:ln>
        </p:spPr>
        <p:txBody>
          <a:bodyPr lIns="0" tIns="0" rIns="0" bIns="0">
            <a:spAutoFit/>
          </a:bodyPr>
          <a:lstStyle/>
          <a:p>
            <a:pPr>
              <a:spcBef>
                <a:spcPct val="50000"/>
              </a:spcBef>
            </a:pPr>
            <a:r>
              <a:rPr lang="en-US" b="1"/>
              <a:t>3V</a:t>
            </a:r>
          </a:p>
        </p:txBody>
      </p:sp>
      <p:sp>
        <p:nvSpPr>
          <p:cNvPr id="103466" name="Line 42"/>
          <p:cNvSpPr>
            <a:spLocks noChangeShapeType="1"/>
          </p:cNvSpPr>
          <p:nvPr/>
        </p:nvSpPr>
        <p:spPr bwMode="auto">
          <a:xfrm flipH="1">
            <a:off x="1885950" y="2009775"/>
            <a:ext cx="152400" cy="0"/>
          </a:xfrm>
          <a:prstGeom prst="line">
            <a:avLst/>
          </a:prstGeom>
          <a:noFill/>
          <a:ln w="19050">
            <a:solidFill>
              <a:schemeClr val="tx1"/>
            </a:solidFill>
            <a:round/>
            <a:headEnd/>
            <a:tailEnd/>
          </a:ln>
        </p:spPr>
        <p:txBody>
          <a:bodyPr/>
          <a:lstStyle/>
          <a:p>
            <a:endParaRPr lang="en-US"/>
          </a:p>
        </p:txBody>
      </p:sp>
      <p:sp>
        <p:nvSpPr>
          <p:cNvPr id="103468" name="Freeform 44"/>
          <p:cNvSpPr>
            <a:spLocks/>
          </p:cNvSpPr>
          <p:nvPr/>
        </p:nvSpPr>
        <p:spPr bwMode="auto">
          <a:xfrm>
            <a:off x="1990725" y="6048375"/>
            <a:ext cx="5105400" cy="57150"/>
          </a:xfrm>
          <a:custGeom>
            <a:avLst/>
            <a:gdLst>
              <a:gd name="T0" fmla="*/ 0 w 3216"/>
              <a:gd name="T1" fmla="*/ 2147483647 h 36"/>
              <a:gd name="T2" fmla="*/ 2147483647 w 3216"/>
              <a:gd name="T3" fmla="*/ 2147483647 h 36"/>
              <a:gd name="T4" fmla="*/ 2147483647 w 3216"/>
              <a:gd name="T5" fmla="*/ 2147483647 h 36"/>
              <a:gd name="T6" fmla="*/ 2147483647 w 3216"/>
              <a:gd name="T7" fmla="*/ 2147483647 h 36"/>
              <a:gd name="T8" fmla="*/ 2147483647 w 3216"/>
              <a:gd name="T9" fmla="*/ 0 h 36"/>
              <a:gd name="T10" fmla="*/ 0 60000 65536"/>
              <a:gd name="T11" fmla="*/ 0 60000 65536"/>
              <a:gd name="T12" fmla="*/ 0 60000 65536"/>
              <a:gd name="T13" fmla="*/ 0 60000 65536"/>
              <a:gd name="T14" fmla="*/ 0 60000 65536"/>
              <a:gd name="T15" fmla="*/ 0 w 3216"/>
              <a:gd name="T16" fmla="*/ 0 h 36"/>
              <a:gd name="T17" fmla="*/ 3216 w 3216"/>
              <a:gd name="T18" fmla="*/ 36 h 36"/>
            </a:gdLst>
            <a:ahLst/>
            <a:cxnLst>
              <a:cxn ang="T10">
                <a:pos x="T0" y="T1"/>
              </a:cxn>
              <a:cxn ang="T11">
                <a:pos x="T2" y="T3"/>
              </a:cxn>
              <a:cxn ang="T12">
                <a:pos x="T4" y="T5"/>
              </a:cxn>
              <a:cxn ang="T13">
                <a:pos x="T6" y="T7"/>
              </a:cxn>
              <a:cxn ang="T14">
                <a:pos x="T8" y="T9"/>
              </a:cxn>
            </a:cxnLst>
            <a:rect l="T15" t="T16" r="T17" b="T18"/>
            <a:pathLst>
              <a:path w="3216" h="36">
                <a:moveTo>
                  <a:pt x="0" y="36"/>
                </a:moveTo>
                <a:cubicBezTo>
                  <a:pt x="445" y="32"/>
                  <a:pt x="881" y="29"/>
                  <a:pt x="1326" y="36"/>
                </a:cubicBezTo>
                <a:cubicBezTo>
                  <a:pt x="1546" y="32"/>
                  <a:pt x="1674" y="22"/>
                  <a:pt x="1872" y="30"/>
                </a:cubicBezTo>
                <a:cubicBezTo>
                  <a:pt x="2286" y="24"/>
                  <a:pt x="2700" y="24"/>
                  <a:pt x="3114" y="18"/>
                </a:cubicBezTo>
                <a:cubicBezTo>
                  <a:pt x="3148" y="18"/>
                  <a:pt x="3180" y="0"/>
                  <a:pt x="3216" y="0"/>
                </a:cubicBezTo>
              </a:path>
            </a:pathLst>
          </a:custGeom>
          <a:noFill/>
          <a:ln w="28575" cmpd="sng">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0346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34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3468"/>
                                        </p:tgtEl>
                                        <p:attrNameLst>
                                          <p:attrName>style.visibility</p:attrName>
                                        </p:attrNameLst>
                                      </p:cBhvr>
                                      <p:to>
                                        <p:strVal val="visible"/>
                                      </p:to>
                                    </p:set>
                                    <p:animEffect transition="in" filter="blinds(horizontal)">
                                      <p:cBhvr>
                                        <p:cTn id="20" dur="1000"/>
                                        <p:tgtEl>
                                          <p:spTgt spid="103468"/>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03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3" grpId="0"/>
      <p:bldP spid="103465" grpId="0"/>
      <p:bldP spid="103466" grpId="0" animBg="1"/>
      <p:bldP spid="10346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7651" name="Footer Placeholder 4"/>
          <p:cNvSpPr>
            <a:spLocks noGrp="1"/>
          </p:cNvSpPr>
          <p:nvPr>
            <p:ph type="ftr" sz="quarter" idx="11"/>
          </p:nvPr>
        </p:nvSpPr>
        <p:spPr>
          <a:noFill/>
        </p:spPr>
        <p:txBody>
          <a:bodyPr/>
          <a:lstStyle/>
          <a:p>
            <a:r>
              <a:rPr lang="sr-Latn-CS" smtClean="0"/>
              <a:t>Primena DSP</a:t>
            </a:r>
            <a:endParaRPr lang="en-US" smtClean="0"/>
          </a:p>
        </p:txBody>
      </p:sp>
      <p:sp>
        <p:nvSpPr>
          <p:cNvPr id="27652" name="Slide Number Placeholder 5"/>
          <p:cNvSpPr>
            <a:spLocks noGrp="1"/>
          </p:cNvSpPr>
          <p:nvPr>
            <p:ph type="sldNum" sz="quarter" idx="12"/>
          </p:nvPr>
        </p:nvSpPr>
        <p:spPr>
          <a:noFill/>
        </p:spPr>
        <p:txBody>
          <a:bodyPr/>
          <a:lstStyle/>
          <a:p>
            <a:fld id="{C0FB17C8-B419-47C2-B6F7-CF96BADF3498}" type="slidenum">
              <a:rPr lang="en-US" smtClean="0"/>
              <a:pPr/>
              <a:t>37</a:t>
            </a:fld>
            <a:endParaRPr lang="en-US" smtClean="0"/>
          </a:p>
        </p:txBody>
      </p:sp>
      <p:sp>
        <p:nvSpPr>
          <p:cNvPr id="27653" name="Rectangle 2"/>
          <p:cNvSpPr>
            <a:spLocks noGrp="1" noChangeArrowheads="1"/>
          </p:cNvSpPr>
          <p:nvPr>
            <p:ph type="title"/>
          </p:nvPr>
        </p:nvSpPr>
        <p:spPr/>
        <p:txBody>
          <a:bodyPr/>
          <a:lstStyle/>
          <a:p>
            <a:pPr eaLnBrk="1" hangingPunct="1"/>
            <a:r>
              <a:rPr lang="sr-Latn-CS" smtClean="0"/>
              <a:t>Analogno-digitalna konv.</a:t>
            </a:r>
            <a:endParaRPr lang="en-US" smtClean="0"/>
          </a:p>
        </p:txBody>
      </p:sp>
      <p:sp>
        <p:nvSpPr>
          <p:cNvPr id="27654" name="Rectangle 3"/>
          <p:cNvSpPr>
            <a:spLocks noGrp="1" noChangeArrowheads="1"/>
          </p:cNvSpPr>
          <p:nvPr>
            <p:ph type="body" idx="1"/>
          </p:nvPr>
        </p:nvSpPr>
        <p:spPr/>
        <p:txBody>
          <a:bodyPr/>
          <a:lstStyle/>
          <a:p>
            <a:pPr eaLnBrk="1" hangingPunct="1"/>
            <a:r>
              <a:rPr lang="sr-Latn-CS" smtClean="0"/>
              <a:t>Suksesivna aproksimacija</a:t>
            </a:r>
          </a:p>
          <a:p>
            <a:pPr lvl="1" eaLnBrk="1" hangingPunct="1"/>
            <a:r>
              <a:rPr lang="sr-Latn-CS" smtClean="0"/>
              <a:t>“Binarno traženje”</a:t>
            </a:r>
          </a:p>
          <a:p>
            <a:pPr eaLnBrk="1" hangingPunct="1"/>
            <a:r>
              <a:rPr lang="sr-Latn-CS" smtClean="0"/>
              <a:t>Sigma-delta</a:t>
            </a:r>
          </a:p>
          <a:p>
            <a:pPr eaLnBrk="1" hangingPunct="1"/>
            <a:r>
              <a:rPr lang="sr-Latn-CS" smtClean="0"/>
              <a:t>Fleš</a:t>
            </a:r>
          </a:p>
          <a:p>
            <a:pPr eaLnBrk="1" hangingPunct="1"/>
            <a:r>
              <a:rPr lang="sr-Latn-CS" smtClean="0"/>
              <a:t>Dvosrukim nagibom (</a:t>
            </a:r>
            <a:r>
              <a:rPr lang="sr-Latn-CS" i="1" smtClean="0"/>
              <a:t>dual slope</a:t>
            </a:r>
            <a:r>
              <a:rPr lang="sr-Latn-CS" smtClean="0"/>
              <a:t>)</a:t>
            </a:r>
          </a:p>
          <a:p>
            <a:pPr lvl="1" eaLnBrk="1" hangingPunct="1">
              <a:buFontTx/>
              <a:buNone/>
            </a:pPr>
            <a:endParaRPr lang="en-US" sz="3200" i="1" smtClean="0">
              <a:solidFill>
                <a:schemeClr val="tx1"/>
              </a:solidFill>
              <a:sym typeface="Symbol" pitchFamily="18" charset="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8675" name="Footer Placeholder 4"/>
          <p:cNvSpPr>
            <a:spLocks noGrp="1"/>
          </p:cNvSpPr>
          <p:nvPr>
            <p:ph type="ftr" sz="quarter" idx="11"/>
          </p:nvPr>
        </p:nvSpPr>
        <p:spPr>
          <a:noFill/>
        </p:spPr>
        <p:txBody>
          <a:bodyPr/>
          <a:lstStyle/>
          <a:p>
            <a:r>
              <a:rPr lang="sr-Latn-CS" smtClean="0"/>
              <a:t>Primena DSP</a:t>
            </a:r>
            <a:endParaRPr lang="en-US" smtClean="0"/>
          </a:p>
        </p:txBody>
      </p:sp>
      <p:sp>
        <p:nvSpPr>
          <p:cNvPr id="28676" name="Slide Number Placeholder 5"/>
          <p:cNvSpPr>
            <a:spLocks noGrp="1"/>
          </p:cNvSpPr>
          <p:nvPr>
            <p:ph type="sldNum" sz="quarter" idx="12"/>
          </p:nvPr>
        </p:nvSpPr>
        <p:spPr>
          <a:noFill/>
        </p:spPr>
        <p:txBody>
          <a:bodyPr/>
          <a:lstStyle/>
          <a:p>
            <a:fld id="{D48D4424-7FC8-4509-9547-A8458118E7FD}" type="slidenum">
              <a:rPr lang="en-US" smtClean="0"/>
              <a:pPr/>
              <a:t>38</a:t>
            </a:fld>
            <a:endParaRPr lang="en-US" smtClean="0"/>
          </a:p>
        </p:txBody>
      </p:sp>
      <p:pic>
        <p:nvPicPr>
          <p:cNvPr id="28677" name="Picture 5"/>
          <p:cNvPicPr>
            <a:picLocks noChangeAspect="1" noChangeArrowheads="1"/>
          </p:cNvPicPr>
          <p:nvPr/>
        </p:nvPicPr>
        <p:blipFill>
          <a:blip r:embed="rId2" cstate="print"/>
          <a:srcRect t="5815"/>
          <a:stretch>
            <a:fillRect/>
          </a:stretch>
        </p:blipFill>
        <p:spPr bwMode="auto">
          <a:xfrm>
            <a:off x="685800" y="304800"/>
            <a:ext cx="7924800" cy="2468563"/>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l="8772" t="4071" r="5263" b="2290"/>
          <a:stretch>
            <a:fillRect/>
          </a:stretch>
        </p:blipFill>
        <p:spPr bwMode="auto">
          <a:xfrm>
            <a:off x="4953000" y="2819400"/>
            <a:ext cx="3733800" cy="3505200"/>
          </a:xfrm>
          <a:prstGeom prst="rect">
            <a:avLst/>
          </a:prstGeom>
          <a:noFill/>
          <a:ln w="9525">
            <a:noFill/>
            <a:miter lim="800000"/>
            <a:headEnd/>
            <a:tailEnd/>
          </a:ln>
        </p:spPr>
      </p:pic>
      <p:sp>
        <p:nvSpPr>
          <p:cNvPr id="28679" name="Rectangle 8"/>
          <p:cNvSpPr>
            <a:spLocks noChangeArrowheads="1"/>
          </p:cNvSpPr>
          <p:nvPr/>
        </p:nvSpPr>
        <p:spPr bwMode="auto">
          <a:xfrm>
            <a:off x="762000" y="3048000"/>
            <a:ext cx="4114800" cy="457200"/>
          </a:xfrm>
          <a:prstGeom prst="rect">
            <a:avLst/>
          </a:prstGeom>
          <a:noFill/>
          <a:ln w="9525">
            <a:noFill/>
            <a:miter lim="800000"/>
            <a:headEnd/>
            <a:tailEnd/>
          </a:ln>
        </p:spPr>
        <p:txBody>
          <a:bodyPr>
            <a:spAutoFit/>
          </a:bodyPr>
          <a:lstStyle/>
          <a:p>
            <a:r>
              <a:rPr lang="sr-Latn-CS" sz="2400">
                <a:solidFill>
                  <a:srgbClr val="333399"/>
                </a:solidFill>
                <a:latin typeface="Comic Sans MS" pitchFamily="66" charset="0"/>
              </a:rPr>
              <a:t>Sigma-delta AD konvertor</a:t>
            </a:r>
            <a:endParaRPr lang="en-US" sz="2400">
              <a:solidFill>
                <a:srgbClr val="333399"/>
              </a:solidFill>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9699" name="Footer Placeholder 4"/>
          <p:cNvSpPr>
            <a:spLocks noGrp="1"/>
          </p:cNvSpPr>
          <p:nvPr>
            <p:ph type="ftr" sz="quarter" idx="11"/>
          </p:nvPr>
        </p:nvSpPr>
        <p:spPr>
          <a:noFill/>
        </p:spPr>
        <p:txBody>
          <a:bodyPr/>
          <a:lstStyle/>
          <a:p>
            <a:r>
              <a:rPr lang="sr-Latn-CS" smtClean="0"/>
              <a:t>Primena DSP</a:t>
            </a:r>
            <a:endParaRPr lang="en-US" smtClean="0"/>
          </a:p>
        </p:txBody>
      </p:sp>
      <p:sp>
        <p:nvSpPr>
          <p:cNvPr id="29700" name="Slide Number Placeholder 5"/>
          <p:cNvSpPr>
            <a:spLocks noGrp="1"/>
          </p:cNvSpPr>
          <p:nvPr>
            <p:ph type="sldNum" sz="quarter" idx="12"/>
          </p:nvPr>
        </p:nvSpPr>
        <p:spPr>
          <a:noFill/>
        </p:spPr>
        <p:txBody>
          <a:bodyPr/>
          <a:lstStyle/>
          <a:p>
            <a:fld id="{D9CCB981-6A6A-4BFC-8130-B9277E6BD1B9}" type="slidenum">
              <a:rPr lang="en-US" smtClean="0"/>
              <a:pPr/>
              <a:t>39</a:t>
            </a:fld>
            <a:endParaRPr lang="en-US" smtClean="0"/>
          </a:p>
        </p:txBody>
      </p:sp>
      <p:sp>
        <p:nvSpPr>
          <p:cNvPr id="29701" name="Rectangle 2"/>
          <p:cNvSpPr>
            <a:spLocks noGrp="1" noChangeArrowheads="1"/>
          </p:cNvSpPr>
          <p:nvPr>
            <p:ph type="title"/>
          </p:nvPr>
        </p:nvSpPr>
        <p:spPr>
          <a:xfrm>
            <a:off x="609600" y="152400"/>
            <a:ext cx="7772400" cy="1143000"/>
          </a:xfrm>
        </p:spPr>
        <p:txBody>
          <a:bodyPr/>
          <a:lstStyle/>
          <a:p>
            <a:r>
              <a:rPr lang="en-US" smtClean="0"/>
              <a:t>Fle</a:t>
            </a:r>
            <a:r>
              <a:rPr lang="sr-Latn-CS" smtClean="0"/>
              <a:t>š A</a:t>
            </a:r>
            <a:r>
              <a:rPr lang="en-US" smtClean="0"/>
              <a:t>D</a:t>
            </a:r>
            <a:r>
              <a:rPr lang="sr-Latn-CS" smtClean="0"/>
              <a:t> konvertor (trobitni !)</a:t>
            </a:r>
            <a:endParaRPr lang="en-US" smtClean="0"/>
          </a:p>
        </p:txBody>
      </p:sp>
      <p:pic>
        <p:nvPicPr>
          <p:cNvPr id="29702" name="Picture 6" descr="04256"/>
          <p:cNvPicPr>
            <a:picLocks noChangeAspect="1" noChangeArrowheads="1"/>
          </p:cNvPicPr>
          <p:nvPr/>
        </p:nvPicPr>
        <p:blipFill>
          <a:blip r:embed="rId2" cstate="print"/>
          <a:srcRect/>
          <a:stretch>
            <a:fillRect/>
          </a:stretch>
        </p:blipFill>
        <p:spPr bwMode="auto">
          <a:xfrm>
            <a:off x="533400" y="1828800"/>
            <a:ext cx="3524250" cy="3857625"/>
          </a:xfrm>
          <a:prstGeom prst="rect">
            <a:avLst/>
          </a:prstGeom>
          <a:noFill/>
          <a:ln w="9525">
            <a:noFill/>
            <a:miter lim="800000"/>
            <a:headEnd/>
            <a:tailEnd/>
          </a:ln>
        </p:spPr>
      </p:pic>
      <p:pic>
        <p:nvPicPr>
          <p:cNvPr id="147464" name="Picture 8" descr="04258"/>
          <p:cNvPicPr>
            <a:picLocks noChangeAspect="1" noChangeArrowheads="1"/>
          </p:cNvPicPr>
          <p:nvPr/>
        </p:nvPicPr>
        <p:blipFill>
          <a:blip r:embed="rId3" cstate="print"/>
          <a:srcRect/>
          <a:stretch>
            <a:fillRect/>
          </a:stretch>
        </p:blipFill>
        <p:spPr bwMode="auto">
          <a:xfrm>
            <a:off x="4343400" y="1295400"/>
            <a:ext cx="4333875" cy="478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8195" name="Footer Placeholder 4"/>
          <p:cNvSpPr>
            <a:spLocks noGrp="1"/>
          </p:cNvSpPr>
          <p:nvPr>
            <p:ph type="ftr" sz="quarter" idx="11"/>
          </p:nvPr>
        </p:nvSpPr>
        <p:spPr>
          <a:noFill/>
        </p:spPr>
        <p:txBody>
          <a:bodyPr/>
          <a:lstStyle/>
          <a:p>
            <a:r>
              <a:rPr lang="sr-Latn-CS" smtClean="0"/>
              <a:t>Primena DSP</a:t>
            </a:r>
            <a:endParaRPr lang="en-US" smtClean="0"/>
          </a:p>
        </p:txBody>
      </p:sp>
      <p:sp>
        <p:nvSpPr>
          <p:cNvPr id="8196" name="Slide Number Placeholder 5"/>
          <p:cNvSpPr>
            <a:spLocks noGrp="1"/>
          </p:cNvSpPr>
          <p:nvPr>
            <p:ph type="sldNum" sz="quarter" idx="12"/>
          </p:nvPr>
        </p:nvSpPr>
        <p:spPr>
          <a:noFill/>
        </p:spPr>
        <p:txBody>
          <a:bodyPr/>
          <a:lstStyle/>
          <a:p>
            <a:fld id="{CD942FF6-FA14-430F-9511-D4762B8F6FB9}" type="slidenum">
              <a:rPr lang="en-US" smtClean="0"/>
              <a:pPr/>
              <a:t>4</a:t>
            </a:fld>
            <a:endParaRPr lang="en-US" smtClean="0"/>
          </a:p>
        </p:txBody>
      </p:sp>
      <p:pic>
        <p:nvPicPr>
          <p:cNvPr id="8197" name="Picture 11"/>
          <p:cNvPicPr>
            <a:picLocks noChangeAspect="1" noChangeArrowheads="1"/>
          </p:cNvPicPr>
          <p:nvPr/>
        </p:nvPicPr>
        <p:blipFill>
          <a:blip r:embed="rId3" cstate="print"/>
          <a:srcRect/>
          <a:stretch>
            <a:fillRect/>
          </a:stretch>
        </p:blipFill>
        <p:spPr bwMode="auto">
          <a:xfrm>
            <a:off x="0" y="762000"/>
            <a:ext cx="9144000" cy="5076825"/>
          </a:xfrm>
          <a:prstGeom prst="rect">
            <a:avLst/>
          </a:prstGeom>
          <a:noFill/>
          <a:ln w="9525">
            <a:noFill/>
            <a:miter lim="800000"/>
            <a:headEnd/>
            <a:tailEnd/>
          </a:ln>
        </p:spPr>
      </p:pic>
      <p:sp>
        <p:nvSpPr>
          <p:cNvPr id="87045" name="Rectangle 5"/>
          <p:cNvSpPr>
            <a:spLocks noChangeArrowheads="1"/>
          </p:cNvSpPr>
          <p:nvPr/>
        </p:nvSpPr>
        <p:spPr bwMode="auto">
          <a:xfrm>
            <a:off x="152400" y="1638300"/>
            <a:ext cx="8772525" cy="495300"/>
          </a:xfrm>
          <a:prstGeom prst="rect">
            <a:avLst/>
          </a:prstGeom>
          <a:solidFill>
            <a:srgbClr val="FFFF00">
              <a:alpha val="34117"/>
            </a:srgbClr>
          </a:solidFill>
          <a:ln w="25400">
            <a:solidFill>
              <a:srgbClr val="FF0000"/>
            </a:solidFill>
            <a:miter lim="800000"/>
            <a:headEnd/>
            <a:tailEnd/>
          </a:ln>
        </p:spPr>
        <p:txBody>
          <a:bodyPr wrap="none" anchor="ctr"/>
          <a:lstStyle/>
          <a:p>
            <a:endParaRPr lang="en-US"/>
          </a:p>
        </p:txBody>
      </p:sp>
      <p:sp>
        <p:nvSpPr>
          <p:cNvPr id="87046" name="Rectangle 6"/>
          <p:cNvSpPr>
            <a:spLocks noChangeArrowheads="1"/>
          </p:cNvSpPr>
          <p:nvPr/>
        </p:nvSpPr>
        <p:spPr bwMode="auto">
          <a:xfrm>
            <a:off x="123825" y="5276850"/>
            <a:ext cx="8772525" cy="495300"/>
          </a:xfrm>
          <a:prstGeom prst="rect">
            <a:avLst/>
          </a:prstGeom>
          <a:solidFill>
            <a:srgbClr val="FFFF00">
              <a:alpha val="36862"/>
            </a:srgbClr>
          </a:solidFill>
          <a:ln w="25400">
            <a:solidFill>
              <a:srgbClr val="FF0000"/>
            </a:solidFill>
            <a:miter lim="800000"/>
            <a:headEnd/>
            <a:tailEnd/>
          </a:ln>
        </p:spPr>
        <p:txBody>
          <a:bodyPr wrap="none" anchor="ctr"/>
          <a:lstStyle/>
          <a:p>
            <a:endParaRPr lang="en-US"/>
          </a:p>
        </p:txBody>
      </p:sp>
      <p:sp>
        <p:nvSpPr>
          <p:cNvPr id="2" name="Rectangle 5"/>
          <p:cNvSpPr>
            <a:spLocks noChangeArrowheads="1"/>
          </p:cNvSpPr>
          <p:nvPr/>
        </p:nvSpPr>
        <p:spPr bwMode="auto">
          <a:xfrm>
            <a:off x="123825" y="5029200"/>
            <a:ext cx="8772525" cy="228600"/>
          </a:xfrm>
          <a:prstGeom prst="rect">
            <a:avLst/>
          </a:prstGeom>
          <a:solidFill>
            <a:srgbClr val="FF0000">
              <a:alpha val="14902"/>
            </a:srgbClr>
          </a:solidFill>
          <a:ln w="12700">
            <a:solidFill>
              <a:srgbClr val="FF0000"/>
            </a:solidFill>
            <a:miter lim="800000"/>
            <a:headEnd/>
            <a:tailEnd/>
          </a:ln>
        </p:spPr>
        <p:txBody>
          <a:bodyPr wrap="none" anchor="ctr"/>
          <a:lstStyle/>
          <a:p>
            <a:endParaRPr lang="en-US"/>
          </a:p>
        </p:txBody>
      </p:sp>
      <p:sp>
        <p:nvSpPr>
          <p:cNvPr id="3" name="Rectangle 5"/>
          <p:cNvSpPr>
            <a:spLocks noChangeArrowheads="1"/>
          </p:cNvSpPr>
          <p:nvPr/>
        </p:nvSpPr>
        <p:spPr bwMode="auto">
          <a:xfrm>
            <a:off x="133350" y="3619500"/>
            <a:ext cx="8772525" cy="228600"/>
          </a:xfrm>
          <a:prstGeom prst="rect">
            <a:avLst/>
          </a:prstGeom>
          <a:solidFill>
            <a:srgbClr val="FF0000">
              <a:alpha val="14902"/>
            </a:srgbClr>
          </a:solidFill>
          <a:ln w="127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0723" name="Footer Placeholder 4"/>
          <p:cNvSpPr>
            <a:spLocks noGrp="1"/>
          </p:cNvSpPr>
          <p:nvPr>
            <p:ph type="ftr" sz="quarter" idx="11"/>
          </p:nvPr>
        </p:nvSpPr>
        <p:spPr>
          <a:noFill/>
        </p:spPr>
        <p:txBody>
          <a:bodyPr/>
          <a:lstStyle/>
          <a:p>
            <a:r>
              <a:rPr lang="sr-Latn-CS" smtClean="0"/>
              <a:t>Primena DSP</a:t>
            </a:r>
            <a:endParaRPr lang="en-US" smtClean="0"/>
          </a:p>
        </p:txBody>
      </p:sp>
      <p:sp>
        <p:nvSpPr>
          <p:cNvPr id="30724" name="Slide Number Placeholder 5"/>
          <p:cNvSpPr>
            <a:spLocks noGrp="1"/>
          </p:cNvSpPr>
          <p:nvPr>
            <p:ph type="sldNum" sz="quarter" idx="12"/>
          </p:nvPr>
        </p:nvSpPr>
        <p:spPr>
          <a:noFill/>
        </p:spPr>
        <p:txBody>
          <a:bodyPr/>
          <a:lstStyle/>
          <a:p>
            <a:fld id="{FEEAC9B3-607B-463E-9391-7D965565480F}" type="slidenum">
              <a:rPr lang="en-US" smtClean="0"/>
              <a:pPr/>
              <a:t>40</a:t>
            </a:fld>
            <a:endParaRPr lang="en-US" smtClean="0"/>
          </a:p>
        </p:txBody>
      </p:sp>
      <p:sp>
        <p:nvSpPr>
          <p:cNvPr id="30725" name="Rectangle 2"/>
          <p:cNvSpPr>
            <a:spLocks noGrp="1" noChangeArrowheads="1"/>
          </p:cNvSpPr>
          <p:nvPr>
            <p:ph type="title"/>
          </p:nvPr>
        </p:nvSpPr>
        <p:spPr>
          <a:xfrm>
            <a:off x="609600" y="152400"/>
            <a:ext cx="7772400" cy="1143000"/>
          </a:xfrm>
        </p:spPr>
        <p:txBody>
          <a:bodyPr/>
          <a:lstStyle/>
          <a:p>
            <a:r>
              <a:rPr lang="sr-Latn-CS" smtClean="0"/>
              <a:t>A</a:t>
            </a:r>
            <a:r>
              <a:rPr lang="en-US" smtClean="0"/>
              <a:t>D sa dvostukim nagibom</a:t>
            </a:r>
          </a:p>
        </p:txBody>
      </p:sp>
      <p:pic>
        <p:nvPicPr>
          <p:cNvPr id="30726" name="Picture 5" descr="Datoteka:Vremenski dijagram ADC sa dvojnom integracijom.jpg"/>
          <p:cNvPicPr>
            <a:picLocks noChangeAspect="1" noChangeArrowheads="1"/>
          </p:cNvPicPr>
          <p:nvPr/>
        </p:nvPicPr>
        <p:blipFill>
          <a:blip r:embed="rId2" cstate="print"/>
          <a:srcRect t="27287"/>
          <a:stretch>
            <a:fillRect/>
          </a:stretch>
        </p:blipFill>
        <p:spPr bwMode="auto">
          <a:xfrm>
            <a:off x="2438400" y="3657600"/>
            <a:ext cx="3705225" cy="2195513"/>
          </a:xfrm>
          <a:prstGeom prst="rect">
            <a:avLst/>
          </a:prstGeom>
          <a:noFill/>
          <a:ln w="9525">
            <a:noFill/>
            <a:miter lim="800000"/>
            <a:headEnd/>
            <a:tailEnd/>
          </a:ln>
        </p:spPr>
      </p:pic>
      <p:pic>
        <p:nvPicPr>
          <p:cNvPr id="30727" name="Picture 7" descr="File:Basic integrating adc.svg"/>
          <p:cNvPicPr>
            <a:picLocks noChangeAspect="1" noChangeArrowheads="1"/>
          </p:cNvPicPr>
          <p:nvPr/>
        </p:nvPicPr>
        <p:blipFill>
          <a:blip r:embed="rId3" cstate="print"/>
          <a:srcRect/>
          <a:stretch>
            <a:fillRect/>
          </a:stretch>
        </p:blipFill>
        <p:spPr bwMode="auto">
          <a:xfrm>
            <a:off x="2209800" y="1371600"/>
            <a:ext cx="412432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1747" name="Footer Placeholder 4"/>
          <p:cNvSpPr>
            <a:spLocks noGrp="1"/>
          </p:cNvSpPr>
          <p:nvPr>
            <p:ph type="ftr" sz="quarter" idx="11"/>
          </p:nvPr>
        </p:nvSpPr>
        <p:spPr>
          <a:noFill/>
        </p:spPr>
        <p:txBody>
          <a:bodyPr/>
          <a:lstStyle/>
          <a:p>
            <a:r>
              <a:rPr lang="sr-Latn-CS" smtClean="0"/>
              <a:t>Primena DSP</a:t>
            </a:r>
            <a:endParaRPr lang="en-US" smtClean="0"/>
          </a:p>
        </p:txBody>
      </p:sp>
      <p:sp>
        <p:nvSpPr>
          <p:cNvPr id="31748" name="Slide Number Placeholder 5"/>
          <p:cNvSpPr>
            <a:spLocks noGrp="1"/>
          </p:cNvSpPr>
          <p:nvPr>
            <p:ph type="sldNum" sz="quarter" idx="12"/>
          </p:nvPr>
        </p:nvSpPr>
        <p:spPr>
          <a:noFill/>
        </p:spPr>
        <p:txBody>
          <a:bodyPr/>
          <a:lstStyle/>
          <a:p>
            <a:fld id="{C92AB9BC-69E1-4220-BFE0-8940B87C398F}" type="slidenum">
              <a:rPr lang="en-US" smtClean="0"/>
              <a:pPr/>
              <a:t>41</a:t>
            </a:fld>
            <a:endParaRPr lang="en-US" smtClean="0"/>
          </a:p>
        </p:txBody>
      </p:sp>
      <p:sp>
        <p:nvSpPr>
          <p:cNvPr id="31749" name="Rectangle 2"/>
          <p:cNvSpPr>
            <a:spLocks noGrp="1" noChangeArrowheads="1"/>
          </p:cNvSpPr>
          <p:nvPr>
            <p:ph type="title"/>
          </p:nvPr>
        </p:nvSpPr>
        <p:spPr>
          <a:xfrm>
            <a:off x="609600" y="152400"/>
            <a:ext cx="7772400" cy="1143000"/>
          </a:xfrm>
        </p:spPr>
        <p:txBody>
          <a:bodyPr/>
          <a:lstStyle/>
          <a:p>
            <a:r>
              <a:rPr lang="en-US" smtClean="0"/>
              <a:t>D</a:t>
            </a:r>
            <a:r>
              <a:rPr lang="sr-Latn-CS" smtClean="0"/>
              <a:t>A konvertor</a:t>
            </a:r>
            <a:endParaRPr lang="en-US" smtClean="0"/>
          </a:p>
        </p:txBody>
      </p:sp>
      <p:pic>
        <p:nvPicPr>
          <p:cNvPr id="31750" name="Picture 20"/>
          <p:cNvPicPr>
            <a:picLocks noChangeAspect="1" noChangeArrowheads="1"/>
          </p:cNvPicPr>
          <p:nvPr/>
        </p:nvPicPr>
        <p:blipFill>
          <a:blip r:embed="rId2" cstate="print"/>
          <a:srcRect/>
          <a:stretch>
            <a:fillRect/>
          </a:stretch>
        </p:blipFill>
        <p:spPr bwMode="auto">
          <a:xfrm>
            <a:off x="228600" y="1143000"/>
            <a:ext cx="4800600" cy="2863850"/>
          </a:xfrm>
          <a:prstGeom prst="rect">
            <a:avLst/>
          </a:prstGeom>
          <a:noFill/>
          <a:ln w="9525">
            <a:noFill/>
            <a:miter lim="800000"/>
            <a:headEnd/>
            <a:tailEnd/>
          </a:ln>
        </p:spPr>
      </p:pic>
      <p:grpSp>
        <p:nvGrpSpPr>
          <p:cNvPr id="2" name="Group 36"/>
          <p:cNvGrpSpPr>
            <a:grpSpLocks/>
          </p:cNvGrpSpPr>
          <p:nvPr/>
        </p:nvGrpSpPr>
        <p:grpSpPr bwMode="auto">
          <a:xfrm>
            <a:off x="4495800" y="3352800"/>
            <a:ext cx="4343400" cy="3032125"/>
            <a:chOff x="2832" y="2112"/>
            <a:chExt cx="2736" cy="1910"/>
          </a:xfrm>
        </p:grpSpPr>
        <p:pic>
          <p:nvPicPr>
            <p:cNvPr id="31752" name="Picture 35"/>
            <p:cNvPicPr>
              <a:picLocks noChangeAspect="1" noChangeArrowheads="1"/>
            </p:cNvPicPr>
            <p:nvPr/>
          </p:nvPicPr>
          <p:blipFill>
            <a:blip r:embed="rId3" cstate="print"/>
            <a:srcRect l="20221" t="2840"/>
            <a:stretch>
              <a:fillRect/>
            </a:stretch>
          </p:blipFill>
          <p:spPr bwMode="auto">
            <a:xfrm>
              <a:off x="2832" y="2112"/>
              <a:ext cx="2736" cy="1910"/>
            </a:xfrm>
            <a:prstGeom prst="rect">
              <a:avLst/>
            </a:prstGeom>
            <a:noFill/>
            <a:ln w="9525">
              <a:noFill/>
              <a:miter lim="800000"/>
              <a:headEnd/>
              <a:tailEnd/>
            </a:ln>
          </p:spPr>
        </p:pic>
        <p:sp>
          <p:nvSpPr>
            <p:cNvPr id="31753" name="Text Box 32"/>
            <p:cNvSpPr txBox="1">
              <a:spLocks noChangeArrowheads="1"/>
            </p:cNvSpPr>
            <p:nvPr/>
          </p:nvSpPr>
          <p:spPr bwMode="auto">
            <a:xfrm>
              <a:off x="2832" y="2112"/>
              <a:ext cx="313" cy="173"/>
            </a:xfrm>
            <a:prstGeom prst="rect">
              <a:avLst/>
            </a:prstGeom>
            <a:noFill/>
            <a:ln w="9525">
              <a:noFill/>
              <a:miter lim="800000"/>
              <a:headEnd/>
              <a:tailEnd/>
            </a:ln>
          </p:spPr>
          <p:txBody>
            <a:bodyPr wrap="none">
              <a:spAutoFit/>
            </a:bodyPr>
            <a:lstStyle/>
            <a:p>
              <a:r>
                <a:rPr lang="sr-Latn-CS" sz="1200" b="1"/>
                <a:t>msb</a:t>
              </a:r>
              <a:endParaRPr lang="en-US" sz="1200" b="1"/>
            </a:p>
          </p:txBody>
        </p:sp>
        <p:sp>
          <p:nvSpPr>
            <p:cNvPr id="31754" name="Text Box 33"/>
            <p:cNvSpPr txBox="1">
              <a:spLocks noChangeArrowheads="1"/>
            </p:cNvSpPr>
            <p:nvPr/>
          </p:nvSpPr>
          <p:spPr bwMode="auto">
            <a:xfrm>
              <a:off x="2832" y="2640"/>
              <a:ext cx="255" cy="173"/>
            </a:xfrm>
            <a:prstGeom prst="rect">
              <a:avLst/>
            </a:prstGeom>
            <a:noFill/>
            <a:ln w="9525">
              <a:noFill/>
              <a:miter lim="800000"/>
              <a:headEnd/>
              <a:tailEnd/>
            </a:ln>
          </p:spPr>
          <p:txBody>
            <a:bodyPr wrap="none">
              <a:spAutoFit/>
            </a:bodyPr>
            <a:lstStyle/>
            <a:p>
              <a:r>
                <a:rPr lang="sr-Latn-CS" sz="1200" b="1"/>
                <a:t>lsb</a:t>
              </a:r>
              <a:endParaRPr lang="en-US" sz="12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2771" name="Footer Placeholder 4"/>
          <p:cNvSpPr>
            <a:spLocks noGrp="1"/>
          </p:cNvSpPr>
          <p:nvPr>
            <p:ph type="ftr" sz="quarter" idx="11"/>
          </p:nvPr>
        </p:nvSpPr>
        <p:spPr>
          <a:noFill/>
        </p:spPr>
        <p:txBody>
          <a:bodyPr/>
          <a:lstStyle/>
          <a:p>
            <a:r>
              <a:rPr lang="sr-Latn-CS" smtClean="0"/>
              <a:t>Primena DSP</a:t>
            </a:r>
            <a:endParaRPr lang="en-US" smtClean="0"/>
          </a:p>
        </p:txBody>
      </p:sp>
      <p:sp>
        <p:nvSpPr>
          <p:cNvPr id="32772" name="Slide Number Placeholder 5"/>
          <p:cNvSpPr>
            <a:spLocks noGrp="1"/>
          </p:cNvSpPr>
          <p:nvPr>
            <p:ph type="sldNum" sz="quarter" idx="12"/>
          </p:nvPr>
        </p:nvSpPr>
        <p:spPr>
          <a:noFill/>
        </p:spPr>
        <p:txBody>
          <a:bodyPr/>
          <a:lstStyle/>
          <a:p>
            <a:fld id="{5B700077-4F27-47FF-80C1-63113D2F6136}" type="slidenum">
              <a:rPr lang="en-US" smtClean="0"/>
              <a:pPr/>
              <a:t>42</a:t>
            </a:fld>
            <a:endParaRPr lang="en-US" smtClean="0"/>
          </a:p>
        </p:txBody>
      </p:sp>
      <p:sp>
        <p:nvSpPr>
          <p:cNvPr id="32773" name="Rectangle 2"/>
          <p:cNvSpPr>
            <a:spLocks noGrp="1" noChangeArrowheads="1"/>
          </p:cNvSpPr>
          <p:nvPr>
            <p:ph type="title"/>
          </p:nvPr>
        </p:nvSpPr>
        <p:spPr>
          <a:xfrm>
            <a:off x="685800" y="533400"/>
            <a:ext cx="7772400" cy="1143000"/>
          </a:xfrm>
        </p:spPr>
        <p:txBody>
          <a:bodyPr/>
          <a:lstStyle/>
          <a:p>
            <a:pPr eaLnBrk="1" hangingPunct="1"/>
            <a:r>
              <a:rPr lang="sr-Latn-CS" smtClean="0"/>
              <a:t>Analogno-digitalna konv.</a:t>
            </a:r>
            <a:endParaRPr lang="en-US" smtClean="0"/>
          </a:p>
        </p:txBody>
      </p:sp>
      <p:sp>
        <p:nvSpPr>
          <p:cNvPr id="32774" name="Rectangle 6"/>
          <p:cNvSpPr>
            <a:spLocks noGrp="1" noChangeArrowheads="1"/>
          </p:cNvSpPr>
          <p:nvPr>
            <p:ph type="body" sz="half" idx="1"/>
          </p:nvPr>
        </p:nvSpPr>
        <p:spPr>
          <a:xfrm>
            <a:off x="685800" y="1981200"/>
            <a:ext cx="4038600" cy="4114800"/>
          </a:xfrm>
          <a:noFill/>
        </p:spPr>
        <p:txBody>
          <a:bodyPr/>
          <a:lstStyle/>
          <a:p>
            <a:pPr eaLnBrk="1" hangingPunct="1"/>
            <a:r>
              <a:rPr lang="sr-Latn-CS" sz="2800" dirty="0" smtClean="0"/>
              <a:t>Početni uslovi</a:t>
            </a:r>
            <a:endParaRPr lang="en-US" sz="2800" dirty="0" smtClean="0"/>
          </a:p>
          <a:p>
            <a:pPr lvl="1" eaLnBrk="1" hangingPunct="1"/>
            <a:r>
              <a:rPr lang="sr-Latn-CS" sz="2400" dirty="0" smtClean="0"/>
              <a:t>Očekivan maks. &lt; 5V</a:t>
            </a:r>
            <a:endParaRPr lang="en-US" sz="2400" dirty="0" smtClean="0"/>
          </a:p>
          <a:p>
            <a:pPr lvl="1" eaLnBrk="1" hangingPunct="1"/>
            <a:r>
              <a:rPr lang="sr-Latn-CS" sz="2400" dirty="0" smtClean="0"/>
              <a:t>Očekivan min. 0V</a:t>
            </a:r>
            <a:endParaRPr lang="en-US" sz="2400" dirty="0" smtClean="0"/>
          </a:p>
          <a:p>
            <a:pPr lvl="1" eaLnBrk="1" hangingPunct="1"/>
            <a:r>
              <a:rPr lang="en-US" sz="2400" dirty="0" smtClean="0"/>
              <a:t>5</a:t>
            </a:r>
            <a:r>
              <a:rPr lang="sr-Latn-CS" sz="2400" dirty="0" smtClean="0"/>
              <a:t>V </a:t>
            </a:r>
            <a:r>
              <a:rPr lang="sr-Latn-CS" sz="2400" dirty="0" smtClean="0">
                <a:sym typeface="Symbol" pitchFamily="18" charset="2"/>
              </a:rPr>
              <a:t></a:t>
            </a:r>
            <a:r>
              <a:rPr lang="en-US" sz="2400" dirty="0" smtClean="0"/>
              <a:t> </a:t>
            </a:r>
            <a:r>
              <a:rPr lang="sr-Latn-CS" sz="2400" dirty="0" smtClean="0"/>
              <a:t> </a:t>
            </a:r>
            <a:r>
              <a:rPr lang="en-US" sz="2400" dirty="0" smtClean="0"/>
              <a:t>256</a:t>
            </a:r>
          </a:p>
          <a:p>
            <a:pPr lvl="1" eaLnBrk="1" hangingPunct="1"/>
            <a:r>
              <a:rPr lang="sr-Latn-CS" sz="2400" dirty="0" smtClean="0"/>
              <a:t>0V </a:t>
            </a:r>
            <a:r>
              <a:rPr lang="sr-Latn-CS" sz="2400" dirty="0" smtClean="0">
                <a:sym typeface="Symbol" pitchFamily="18" charset="2"/>
              </a:rPr>
              <a:t></a:t>
            </a:r>
            <a:r>
              <a:rPr lang="en-US" sz="2400" dirty="0" smtClean="0"/>
              <a:t> </a:t>
            </a:r>
            <a:r>
              <a:rPr lang="sr-Latn-CS" sz="2400" dirty="0" smtClean="0"/>
              <a:t> 0</a:t>
            </a:r>
            <a:endParaRPr lang="en-US" sz="2400" dirty="0" smtClean="0"/>
          </a:p>
          <a:p>
            <a:pPr eaLnBrk="1" hangingPunct="1"/>
            <a:r>
              <a:rPr lang="sr-Latn-CS" sz="2800" dirty="0" smtClean="0"/>
              <a:t>Mereni napon</a:t>
            </a:r>
            <a:endParaRPr lang="en-US" sz="2800" dirty="0" smtClean="0"/>
          </a:p>
          <a:p>
            <a:pPr lvl="1" eaLnBrk="1" hangingPunct="1"/>
            <a:r>
              <a:rPr lang="en-US" sz="2400" dirty="0" smtClean="0"/>
              <a:t>3.42</a:t>
            </a:r>
            <a:r>
              <a:rPr lang="sr-Latn-CS" sz="2400" dirty="0" smtClean="0"/>
              <a:t> V</a:t>
            </a:r>
            <a:endParaRPr lang="en-US" sz="2400" dirty="0" smtClean="0"/>
          </a:p>
          <a:p>
            <a:pPr lvl="1" eaLnBrk="1" hangingPunct="1"/>
            <a:r>
              <a:rPr lang="sr-Latn-CS" sz="2400" dirty="0" smtClean="0">
                <a:solidFill>
                  <a:srgbClr val="B2B2B2"/>
                </a:solidFill>
              </a:rPr>
              <a:t>Odgovara</a:t>
            </a:r>
            <a:r>
              <a:rPr lang="en-US" sz="2400" dirty="0" smtClean="0">
                <a:solidFill>
                  <a:srgbClr val="B2B2B2"/>
                </a:solidFill>
              </a:rPr>
              <a:t> 175 </a:t>
            </a:r>
          </a:p>
        </p:txBody>
      </p:sp>
      <p:sp>
        <p:nvSpPr>
          <p:cNvPr id="32775" name="Line 7"/>
          <p:cNvSpPr>
            <a:spLocks noChangeShapeType="1"/>
          </p:cNvSpPr>
          <p:nvPr/>
        </p:nvSpPr>
        <p:spPr bwMode="auto">
          <a:xfrm>
            <a:off x="6781800" y="2133600"/>
            <a:ext cx="0" cy="3352800"/>
          </a:xfrm>
          <a:prstGeom prst="line">
            <a:avLst/>
          </a:prstGeom>
          <a:noFill/>
          <a:ln w="76200">
            <a:solidFill>
              <a:schemeClr val="tx1"/>
            </a:solidFill>
            <a:round/>
            <a:headEnd/>
            <a:tailEnd/>
          </a:ln>
        </p:spPr>
        <p:txBody>
          <a:bodyPr/>
          <a:lstStyle/>
          <a:p>
            <a:endParaRPr lang="en-US"/>
          </a:p>
        </p:txBody>
      </p:sp>
      <p:sp>
        <p:nvSpPr>
          <p:cNvPr id="32776" name="Text Box 8"/>
          <p:cNvSpPr txBox="1">
            <a:spLocks noChangeArrowheads="1"/>
          </p:cNvSpPr>
          <p:nvPr/>
        </p:nvSpPr>
        <p:spPr bwMode="auto">
          <a:xfrm>
            <a:off x="5029200" y="1600200"/>
            <a:ext cx="1600200" cy="457200"/>
          </a:xfrm>
          <a:prstGeom prst="rect">
            <a:avLst/>
          </a:prstGeom>
          <a:noFill/>
          <a:ln w="9525">
            <a:noFill/>
            <a:miter lim="800000"/>
            <a:headEnd/>
            <a:tailEnd/>
          </a:ln>
        </p:spPr>
        <p:txBody>
          <a:bodyPr>
            <a:spAutoFit/>
          </a:bodyPr>
          <a:lstStyle/>
          <a:p>
            <a:pPr eaLnBrk="1" hangingPunct="1">
              <a:spcBef>
                <a:spcPct val="50000"/>
              </a:spcBef>
            </a:pPr>
            <a:r>
              <a:rPr lang="en-US" sz="2400"/>
              <a:t>Analog</a:t>
            </a:r>
            <a:r>
              <a:rPr lang="sr-Latn-CS" sz="2400"/>
              <a:t>ni</a:t>
            </a:r>
            <a:endParaRPr lang="en-US" sz="2400"/>
          </a:p>
        </p:txBody>
      </p:sp>
      <p:sp>
        <p:nvSpPr>
          <p:cNvPr id="32777" name="Text Box 9"/>
          <p:cNvSpPr txBox="1">
            <a:spLocks noChangeArrowheads="1"/>
          </p:cNvSpPr>
          <p:nvPr/>
        </p:nvSpPr>
        <p:spPr bwMode="auto">
          <a:xfrm>
            <a:off x="7239000" y="1600200"/>
            <a:ext cx="1295400" cy="457200"/>
          </a:xfrm>
          <a:prstGeom prst="rect">
            <a:avLst/>
          </a:prstGeom>
          <a:noFill/>
          <a:ln w="9525">
            <a:noFill/>
            <a:miter lim="800000"/>
            <a:headEnd/>
            <a:tailEnd/>
          </a:ln>
        </p:spPr>
        <p:txBody>
          <a:bodyPr>
            <a:spAutoFit/>
          </a:bodyPr>
          <a:lstStyle/>
          <a:p>
            <a:pPr eaLnBrk="1" hangingPunct="1">
              <a:spcBef>
                <a:spcPct val="50000"/>
              </a:spcBef>
            </a:pPr>
            <a:r>
              <a:rPr lang="en-US" sz="2400"/>
              <a:t>Digital</a:t>
            </a:r>
            <a:r>
              <a:rPr lang="sr-Latn-CS" sz="2400"/>
              <a:t>ni</a:t>
            </a:r>
            <a:endParaRPr lang="en-US" sz="2400"/>
          </a:p>
        </p:txBody>
      </p:sp>
      <p:sp>
        <p:nvSpPr>
          <p:cNvPr id="32778" name="Text Box 10"/>
          <p:cNvSpPr txBox="1">
            <a:spLocks noChangeArrowheads="1"/>
          </p:cNvSpPr>
          <p:nvPr/>
        </p:nvSpPr>
        <p:spPr bwMode="auto">
          <a:xfrm>
            <a:off x="5486400" y="2057400"/>
            <a:ext cx="10668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5</a:t>
            </a:r>
            <a:r>
              <a:rPr lang="sr-Latn-CS" sz="2400"/>
              <a:t>V</a:t>
            </a:r>
            <a:endParaRPr lang="en-US" sz="2400"/>
          </a:p>
        </p:txBody>
      </p:sp>
      <p:sp>
        <p:nvSpPr>
          <p:cNvPr id="32779" name="Text Box 11"/>
          <p:cNvSpPr txBox="1">
            <a:spLocks noChangeArrowheads="1"/>
          </p:cNvSpPr>
          <p:nvPr/>
        </p:nvSpPr>
        <p:spPr bwMode="auto">
          <a:xfrm>
            <a:off x="7315200" y="1981200"/>
            <a:ext cx="838200" cy="457200"/>
          </a:xfrm>
          <a:prstGeom prst="rect">
            <a:avLst/>
          </a:prstGeom>
          <a:noFill/>
          <a:ln w="9525">
            <a:noFill/>
            <a:miter lim="800000"/>
            <a:headEnd/>
            <a:tailEnd/>
          </a:ln>
        </p:spPr>
        <p:txBody>
          <a:bodyPr>
            <a:spAutoFit/>
          </a:bodyPr>
          <a:lstStyle/>
          <a:p>
            <a:pPr eaLnBrk="1" hangingPunct="1">
              <a:spcBef>
                <a:spcPct val="50000"/>
              </a:spcBef>
            </a:pPr>
            <a:r>
              <a:rPr lang="en-US" sz="2400"/>
              <a:t>256</a:t>
            </a:r>
          </a:p>
        </p:txBody>
      </p:sp>
      <p:sp>
        <p:nvSpPr>
          <p:cNvPr id="32780" name="Text Box 12"/>
          <p:cNvSpPr txBox="1">
            <a:spLocks noChangeArrowheads="1"/>
          </p:cNvSpPr>
          <p:nvPr/>
        </p:nvSpPr>
        <p:spPr bwMode="auto">
          <a:xfrm>
            <a:off x="5562600" y="5105400"/>
            <a:ext cx="7620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0</a:t>
            </a:r>
            <a:r>
              <a:rPr lang="sr-Latn-CS" sz="2400"/>
              <a:t>V</a:t>
            </a:r>
            <a:endParaRPr lang="en-US" sz="2400"/>
          </a:p>
        </p:txBody>
      </p:sp>
      <p:sp>
        <p:nvSpPr>
          <p:cNvPr id="32781" name="Text Box 13"/>
          <p:cNvSpPr txBox="1">
            <a:spLocks noChangeArrowheads="1"/>
          </p:cNvSpPr>
          <p:nvPr/>
        </p:nvSpPr>
        <p:spPr bwMode="auto">
          <a:xfrm>
            <a:off x="7467600" y="5105400"/>
            <a:ext cx="838200" cy="457200"/>
          </a:xfrm>
          <a:prstGeom prst="rect">
            <a:avLst/>
          </a:prstGeom>
          <a:noFill/>
          <a:ln w="9525">
            <a:noFill/>
            <a:miter lim="800000"/>
            <a:headEnd/>
            <a:tailEnd/>
          </a:ln>
        </p:spPr>
        <p:txBody>
          <a:bodyPr>
            <a:spAutoFit/>
          </a:bodyPr>
          <a:lstStyle/>
          <a:p>
            <a:pPr eaLnBrk="1" hangingPunct="1">
              <a:spcBef>
                <a:spcPct val="50000"/>
              </a:spcBef>
            </a:pPr>
            <a:r>
              <a:rPr lang="en-US" sz="2400"/>
              <a:t>0</a:t>
            </a:r>
          </a:p>
        </p:txBody>
      </p:sp>
      <p:sp>
        <p:nvSpPr>
          <p:cNvPr id="32782" name="Line 14"/>
          <p:cNvSpPr>
            <a:spLocks noChangeShapeType="1"/>
          </p:cNvSpPr>
          <p:nvPr/>
        </p:nvSpPr>
        <p:spPr bwMode="auto">
          <a:xfrm>
            <a:off x="6400800" y="3657600"/>
            <a:ext cx="685800" cy="0"/>
          </a:xfrm>
          <a:prstGeom prst="line">
            <a:avLst/>
          </a:prstGeom>
          <a:noFill/>
          <a:ln w="28575">
            <a:solidFill>
              <a:schemeClr val="tx1"/>
            </a:solidFill>
            <a:round/>
            <a:headEnd/>
            <a:tailEnd/>
          </a:ln>
        </p:spPr>
        <p:txBody>
          <a:bodyPr/>
          <a:lstStyle/>
          <a:p>
            <a:endParaRPr lang="en-US"/>
          </a:p>
        </p:txBody>
      </p:sp>
      <p:sp>
        <p:nvSpPr>
          <p:cNvPr id="32783" name="Text Box 15"/>
          <p:cNvSpPr txBox="1">
            <a:spLocks noChangeArrowheads="1"/>
          </p:cNvSpPr>
          <p:nvPr/>
        </p:nvSpPr>
        <p:spPr bwMode="auto">
          <a:xfrm>
            <a:off x="5334000" y="3429000"/>
            <a:ext cx="12954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2.5</a:t>
            </a:r>
            <a:r>
              <a:rPr lang="sr-Latn-CS" sz="2400"/>
              <a:t>V</a:t>
            </a:r>
            <a:endParaRPr lang="en-US" sz="2400"/>
          </a:p>
        </p:txBody>
      </p:sp>
      <p:sp>
        <p:nvSpPr>
          <p:cNvPr id="32784" name="Text Box 16"/>
          <p:cNvSpPr txBox="1">
            <a:spLocks noChangeArrowheads="1"/>
          </p:cNvSpPr>
          <p:nvPr/>
        </p:nvSpPr>
        <p:spPr bwMode="auto">
          <a:xfrm>
            <a:off x="7391400" y="3429000"/>
            <a:ext cx="838200" cy="457200"/>
          </a:xfrm>
          <a:prstGeom prst="rect">
            <a:avLst/>
          </a:prstGeom>
          <a:noFill/>
          <a:ln w="9525">
            <a:noFill/>
            <a:miter lim="800000"/>
            <a:headEnd/>
            <a:tailEnd/>
          </a:ln>
        </p:spPr>
        <p:txBody>
          <a:bodyPr>
            <a:spAutoFit/>
          </a:bodyPr>
          <a:lstStyle/>
          <a:p>
            <a:pPr eaLnBrk="1" hangingPunct="1">
              <a:spcBef>
                <a:spcPct val="50000"/>
              </a:spcBef>
            </a:pPr>
            <a:r>
              <a:rPr lang="en-US" sz="2400"/>
              <a:t>128</a:t>
            </a:r>
          </a:p>
        </p:txBody>
      </p:sp>
      <p:sp>
        <p:nvSpPr>
          <p:cNvPr id="32785" name="Line 17"/>
          <p:cNvSpPr>
            <a:spLocks noChangeShapeType="1"/>
          </p:cNvSpPr>
          <p:nvPr/>
        </p:nvSpPr>
        <p:spPr bwMode="auto">
          <a:xfrm>
            <a:off x="6477000" y="2971800"/>
            <a:ext cx="533400" cy="0"/>
          </a:xfrm>
          <a:prstGeom prst="line">
            <a:avLst/>
          </a:prstGeom>
          <a:noFill/>
          <a:ln w="76200">
            <a:solidFill>
              <a:schemeClr val="tx1"/>
            </a:solidFill>
            <a:round/>
            <a:headEnd/>
            <a:tailEnd/>
          </a:ln>
        </p:spPr>
        <p:txBody>
          <a:bodyPr/>
          <a:lstStyle/>
          <a:p>
            <a:endParaRPr lang="en-US"/>
          </a:p>
        </p:txBody>
      </p:sp>
      <p:sp>
        <p:nvSpPr>
          <p:cNvPr id="32786" name="Text Box 18"/>
          <p:cNvSpPr txBox="1">
            <a:spLocks noChangeArrowheads="1"/>
          </p:cNvSpPr>
          <p:nvPr/>
        </p:nvSpPr>
        <p:spPr bwMode="auto">
          <a:xfrm>
            <a:off x="5257800" y="2743200"/>
            <a:ext cx="15240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CC3300"/>
                </a:solidFill>
              </a:rPr>
              <a:t>3.42</a:t>
            </a:r>
            <a:r>
              <a:rPr lang="sr-Latn-CS" sz="2400">
                <a:solidFill>
                  <a:srgbClr val="CC3300"/>
                </a:solidFill>
              </a:rPr>
              <a:t> V</a:t>
            </a:r>
            <a:endParaRPr lang="en-US" sz="2400">
              <a:solidFill>
                <a:srgbClr val="CC3300"/>
              </a:solidFill>
            </a:endParaRPr>
          </a:p>
        </p:txBody>
      </p:sp>
      <p:sp>
        <p:nvSpPr>
          <p:cNvPr id="32787" name="Text Box 19"/>
          <p:cNvSpPr txBox="1">
            <a:spLocks noChangeArrowheads="1"/>
          </p:cNvSpPr>
          <p:nvPr/>
        </p:nvSpPr>
        <p:spPr bwMode="auto">
          <a:xfrm>
            <a:off x="7162800" y="2667000"/>
            <a:ext cx="1524000" cy="457200"/>
          </a:xfrm>
          <a:prstGeom prst="rect">
            <a:avLst/>
          </a:prstGeom>
          <a:noFill/>
          <a:ln w="9525">
            <a:noFill/>
            <a:miter lim="800000"/>
            <a:headEnd/>
            <a:tailEnd/>
          </a:ln>
        </p:spPr>
        <p:txBody>
          <a:bodyPr>
            <a:spAutoFit/>
          </a:bodyPr>
          <a:lstStyle/>
          <a:p>
            <a:pPr eaLnBrk="1" hangingPunct="1">
              <a:spcBef>
                <a:spcPct val="50000"/>
              </a:spcBef>
            </a:pPr>
            <a:r>
              <a:rPr lang="sr-Latn-CS" sz="2400">
                <a:solidFill>
                  <a:srgbClr val="CC3300"/>
                </a:solidFill>
              </a:rPr>
              <a:t>??  </a:t>
            </a:r>
            <a:r>
              <a:rPr lang="en-US" sz="2400">
                <a:solidFill>
                  <a:srgbClr val="CC3300"/>
                </a:solidFill>
              </a:rPr>
              <a:t> </a:t>
            </a:r>
            <a:r>
              <a:rPr lang="en-US" sz="2400">
                <a:solidFill>
                  <a:srgbClr val="B2B2B2"/>
                </a:solidFill>
              </a:rPr>
              <a:t>(175)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3795" name="Footer Placeholder 4"/>
          <p:cNvSpPr>
            <a:spLocks noGrp="1"/>
          </p:cNvSpPr>
          <p:nvPr>
            <p:ph type="ftr" sz="quarter" idx="11"/>
          </p:nvPr>
        </p:nvSpPr>
        <p:spPr>
          <a:noFill/>
        </p:spPr>
        <p:txBody>
          <a:bodyPr/>
          <a:lstStyle/>
          <a:p>
            <a:r>
              <a:rPr lang="sr-Latn-CS" smtClean="0"/>
              <a:t>Primena DSP</a:t>
            </a:r>
            <a:endParaRPr lang="en-US" smtClean="0"/>
          </a:p>
        </p:txBody>
      </p:sp>
      <p:sp>
        <p:nvSpPr>
          <p:cNvPr id="33796" name="Slide Number Placeholder 5"/>
          <p:cNvSpPr>
            <a:spLocks noGrp="1"/>
          </p:cNvSpPr>
          <p:nvPr>
            <p:ph type="sldNum" sz="quarter" idx="12"/>
          </p:nvPr>
        </p:nvSpPr>
        <p:spPr>
          <a:noFill/>
        </p:spPr>
        <p:txBody>
          <a:bodyPr/>
          <a:lstStyle/>
          <a:p>
            <a:fld id="{2BF23AC3-0CAD-4F05-847A-E9F7D2AE3D0B}" type="slidenum">
              <a:rPr lang="en-US" smtClean="0"/>
              <a:pPr/>
              <a:t>43</a:t>
            </a:fld>
            <a:endParaRPr lang="en-US" smtClean="0"/>
          </a:p>
        </p:txBody>
      </p:sp>
      <p:sp>
        <p:nvSpPr>
          <p:cNvPr id="33797" name="Rectangle 2"/>
          <p:cNvSpPr>
            <a:spLocks noGrp="1" noChangeArrowheads="1"/>
          </p:cNvSpPr>
          <p:nvPr>
            <p:ph type="title"/>
          </p:nvPr>
        </p:nvSpPr>
        <p:spPr>
          <a:xfrm>
            <a:off x="685800" y="533400"/>
            <a:ext cx="7772400" cy="1143000"/>
          </a:xfrm>
        </p:spPr>
        <p:txBody>
          <a:bodyPr/>
          <a:lstStyle/>
          <a:p>
            <a:pPr eaLnBrk="1" hangingPunct="1"/>
            <a:r>
              <a:rPr lang="sr-Latn-CS" smtClean="0"/>
              <a:t>Analogno-digitalna konv.</a:t>
            </a:r>
            <a:endParaRPr lang="en-US" smtClean="0"/>
          </a:p>
        </p:txBody>
      </p:sp>
      <p:sp>
        <p:nvSpPr>
          <p:cNvPr id="33798" name="Rectangle 3"/>
          <p:cNvSpPr>
            <a:spLocks noGrp="1" noChangeArrowheads="1"/>
          </p:cNvSpPr>
          <p:nvPr>
            <p:ph type="body" sz="half" idx="1"/>
          </p:nvPr>
        </p:nvSpPr>
        <p:spPr>
          <a:xfrm>
            <a:off x="457200" y="1981200"/>
            <a:ext cx="4648200" cy="1524000"/>
          </a:xfrm>
          <a:noFill/>
        </p:spPr>
        <p:txBody>
          <a:bodyPr/>
          <a:lstStyle/>
          <a:p>
            <a:pPr eaLnBrk="1" hangingPunct="1"/>
            <a:r>
              <a:rPr lang="sr-Latn-CS" sz="2800" smtClean="0"/>
              <a:t>Prvi takt</a:t>
            </a:r>
            <a:endParaRPr lang="en-US" sz="2800" smtClean="0"/>
          </a:p>
          <a:p>
            <a:pPr lvl="1" eaLnBrk="1" hangingPunct="1"/>
            <a:r>
              <a:rPr lang="sr-Latn-CS" sz="2400" smtClean="0"/>
              <a:t>SAR = </a:t>
            </a:r>
            <a:r>
              <a:rPr lang="sr-Latn-CS" sz="2400" b="1" smtClean="0"/>
              <a:t>1</a:t>
            </a:r>
            <a:r>
              <a:rPr lang="sr-Latn-CS" sz="2400" smtClean="0"/>
              <a:t>000 0000</a:t>
            </a:r>
            <a:r>
              <a:rPr lang="sr-Latn-CS" sz="2400" baseline="-25000" smtClean="0"/>
              <a:t>2</a:t>
            </a:r>
            <a:r>
              <a:rPr lang="sr-Latn-CS" sz="2400" smtClean="0"/>
              <a:t> = 128</a:t>
            </a:r>
          </a:p>
          <a:p>
            <a:pPr lvl="1" eaLnBrk="1" hangingPunct="1"/>
            <a:r>
              <a:rPr lang="sr-Latn-CS" sz="2400" smtClean="0"/>
              <a:t>DAC = 2,5V &lt; 3,42V</a:t>
            </a:r>
            <a:endParaRPr lang="en-US" sz="2400" smtClean="0"/>
          </a:p>
          <a:p>
            <a:pPr lvl="1" eaLnBrk="1" hangingPunct="1">
              <a:buFontTx/>
              <a:buNone/>
            </a:pPr>
            <a:endParaRPr lang="sr-Latn-CS" sz="2400" smtClean="0"/>
          </a:p>
        </p:txBody>
      </p:sp>
      <p:sp>
        <p:nvSpPr>
          <p:cNvPr id="33799" name="Line 4"/>
          <p:cNvSpPr>
            <a:spLocks noChangeShapeType="1"/>
          </p:cNvSpPr>
          <p:nvPr/>
        </p:nvSpPr>
        <p:spPr bwMode="auto">
          <a:xfrm>
            <a:off x="6781800" y="2133600"/>
            <a:ext cx="0" cy="3352800"/>
          </a:xfrm>
          <a:prstGeom prst="line">
            <a:avLst/>
          </a:prstGeom>
          <a:noFill/>
          <a:ln w="76200">
            <a:solidFill>
              <a:schemeClr val="tx1"/>
            </a:solidFill>
            <a:round/>
            <a:headEnd/>
            <a:tailEnd/>
          </a:ln>
        </p:spPr>
        <p:txBody>
          <a:bodyPr/>
          <a:lstStyle/>
          <a:p>
            <a:endParaRPr lang="en-US"/>
          </a:p>
        </p:txBody>
      </p:sp>
      <p:sp>
        <p:nvSpPr>
          <p:cNvPr id="33800" name="Text Box 5"/>
          <p:cNvSpPr txBox="1">
            <a:spLocks noChangeArrowheads="1"/>
          </p:cNvSpPr>
          <p:nvPr/>
        </p:nvSpPr>
        <p:spPr bwMode="auto">
          <a:xfrm>
            <a:off x="5029200" y="1600200"/>
            <a:ext cx="1524000" cy="457200"/>
          </a:xfrm>
          <a:prstGeom prst="rect">
            <a:avLst/>
          </a:prstGeom>
          <a:noFill/>
          <a:ln w="9525">
            <a:noFill/>
            <a:miter lim="800000"/>
            <a:headEnd/>
            <a:tailEnd/>
          </a:ln>
        </p:spPr>
        <p:txBody>
          <a:bodyPr>
            <a:spAutoFit/>
          </a:bodyPr>
          <a:lstStyle/>
          <a:p>
            <a:pPr eaLnBrk="1" hangingPunct="1">
              <a:spcBef>
                <a:spcPct val="50000"/>
              </a:spcBef>
            </a:pPr>
            <a:r>
              <a:rPr lang="en-US" sz="2400"/>
              <a:t>Analog</a:t>
            </a:r>
            <a:r>
              <a:rPr lang="sr-Latn-CS" sz="2400"/>
              <a:t>ni</a:t>
            </a:r>
            <a:endParaRPr lang="en-US" sz="2400"/>
          </a:p>
        </p:txBody>
      </p:sp>
      <p:sp>
        <p:nvSpPr>
          <p:cNvPr id="33801" name="Text Box 6"/>
          <p:cNvSpPr txBox="1">
            <a:spLocks noChangeArrowheads="1"/>
          </p:cNvSpPr>
          <p:nvPr/>
        </p:nvSpPr>
        <p:spPr bwMode="auto">
          <a:xfrm>
            <a:off x="7239000" y="1600200"/>
            <a:ext cx="1295400" cy="457200"/>
          </a:xfrm>
          <a:prstGeom prst="rect">
            <a:avLst/>
          </a:prstGeom>
          <a:noFill/>
          <a:ln w="9525">
            <a:noFill/>
            <a:miter lim="800000"/>
            <a:headEnd/>
            <a:tailEnd/>
          </a:ln>
        </p:spPr>
        <p:txBody>
          <a:bodyPr>
            <a:spAutoFit/>
          </a:bodyPr>
          <a:lstStyle/>
          <a:p>
            <a:pPr eaLnBrk="1" hangingPunct="1">
              <a:spcBef>
                <a:spcPct val="50000"/>
              </a:spcBef>
            </a:pPr>
            <a:r>
              <a:rPr lang="en-US" sz="2400"/>
              <a:t>Digital</a:t>
            </a:r>
            <a:r>
              <a:rPr lang="sr-Latn-CS" sz="2400"/>
              <a:t>ni</a:t>
            </a:r>
            <a:endParaRPr lang="en-US" sz="2400"/>
          </a:p>
        </p:txBody>
      </p:sp>
      <p:sp>
        <p:nvSpPr>
          <p:cNvPr id="33802" name="Text Box 7"/>
          <p:cNvSpPr txBox="1">
            <a:spLocks noChangeArrowheads="1"/>
          </p:cNvSpPr>
          <p:nvPr/>
        </p:nvSpPr>
        <p:spPr bwMode="auto">
          <a:xfrm>
            <a:off x="5486400" y="2057400"/>
            <a:ext cx="1066800" cy="457200"/>
          </a:xfrm>
          <a:prstGeom prst="rect">
            <a:avLst/>
          </a:prstGeom>
          <a:noFill/>
          <a:ln w="9525">
            <a:noFill/>
            <a:miter lim="800000"/>
            <a:headEnd/>
            <a:tailEnd/>
          </a:ln>
        </p:spPr>
        <p:txBody>
          <a:bodyPr>
            <a:spAutoFit/>
          </a:bodyPr>
          <a:lstStyle/>
          <a:p>
            <a:pPr eaLnBrk="1" hangingPunct="1">
              <a:spcBef>
                <a:spcPct val="50000"/>
              </a:spcBef>
            </a:pPr>
            <a:r>
              <a:rPr lang="sr-Latn-CS" sz="2400">
                <a:latin typeface="Times New Roman" pitchFamily="18" charset="0"/>
              </a:rPr>
              <a:t>   </a:t>
            </a:r>
            <a:r>
              <a:rPr lang="en-US" sz="2400"/>
              <a:t>5</a:t>
            </a:r>
            <a:r>
              <a:rPr lang="sr-Latn-CS" sz="2400"/>
              <a:t>V</a:t>
            </a:r>
            <a:endParaRPr lang="en-US" sz="2400"/>
          </a:p>
        </p:txBody>
      </p:sp>
      <p:sp>
        <p:nvSpPr>
          <p:cNvPr id="33803" name="Text Box 8"/>
          <p:cNvSpPr txBox="1">
            <a:spLocks noChangeArrowheads="1"/>
          </p:cNvSpPr>
          <p:nvPr/>
        </p:nvSpPr>
        <p:spPr bwMode="auto">
          <a:xfrm>
            <a:off x="7315200" y="1981200"/>
            <a:ext cx="838200" cy="457200"/>
          </a:xfrm>
          <a:prstGeom prst="rect">
            <a:avLst/>
          </a:prstGeom>
          <a:noFill/>
          <a:ln w="9525">
            <a:noFill/>
            <a:miter lim="800000"/>
            <a:headEnd/>
            <a:tailEnd/>
          </a:ln>
        </p:spPr>
        <p:txBody>
          <a:bodyPr>
            <a:spAutoFit/>
          </a:bodyPr>
          <a:lstStyle/>
          <a:p>
            <a:pPr eaLnBrk="1" hangingPunct="1">
              <a:spcBef>
                <a:spcPct val="50000"/>
              </a:spcBef>
            </a:pPr>
            <a:r>
              <a:rPr lang="en-US" sz="2400"/>
              <a:t>256</a:t>
            </a:r>
          </a:p>
        </p:txBody>
      </p:sp>
      <p:sp>
        <p:nvSpPr>
          <p:cNvPr id="33804" name="Text Box 9"/>
          <p:cNvSpPr txBox="1">
            <a:spLocks noChangeArrowheads="1"/>
          </p:cNvSpPr>
          <p:nvPr/>
        </p:nvSpPr>
        <p:spPr bwMode="auto">
          <a:xfrm>
            <a:off x="5562600" y="5105400"/>
            <a:ext cx="762000" cy="457200"/>
          </a:xfrm>
          <a:prstGeom prst="rect">
            <a:avLst/>
          </a:prstGeom>
          <a:noFill/>
          <a:ln w="9525">
            <a:noFill/>
            <a:miter lim="800000"/>
            <a:headEnd/>
            <a:tailEnd/>
          </a:ln>
        </p:spPr>
        <p:txBody>
          <a:bodyPr>
            <a:spAutoFit/>
          </a:bodyPr>
          <a:lstStyle/>
          <a:p>
            <a:pPr eaLnBrk="1" hangingPunct="1">
              <a:spcBef>
                <a:spcPct val="50000"/>
              </a:spcBef>
            </a:pPr>
            <a:r>
              <a:rPr lang="sr-Latn-CS" sz="2400">
                <a:latin typeface="Times New Roman" pitchFamily="18" charset="0"/>
              </a:rPr>
              <a:t>  </a:t>
            </a:r>
            <a:r>
              <a:rPr lang="en-US" sz="2400"/>
              <a:t>0</a:t>
            </a:r>
            <a:r>
              <a:rPr lang="sr-Latn-CS" sz="2400"/>
              <a:t>V</a:t>
            </a:r>
            <a:endParaRPr lang="en-US" sz="2400"/>
          </a:p>
        </p:txBody>
      </p:sp>
      <p:sp>
        <p:nvSpPr>
          <p:cNvPr id="33805" name="Text Box 10"/>
          <p:cNvSpPr txBox="1">
            <a:spLocks noChangeArrowheads="1"/>
          </p:cNvSpPr>
          <p:nvPr/>
        </p:nvSpPr>
        <p:spPr bwMode="auto">
          <a:xfrm>
            <a:off x="7467600" y="5105400"/>
            <a:ext cx="838200" cy="457200"/>
          </a:xfrm>
          <a:prstGeom prst="rect">
            <a:avLst/>
          </a:prstGeom>
          <a:noFill/>
          <a:ln w="9525">
            <a:noFill/>
            <a:miter lim="800000"/>
            <a:headEnd/>
            <a:tailEnd/>
          </a:ln>
        </p:spPr>
        <p:txBody>
          <a:bodyPr>
            <a:spAutoFit/>
          </a:bodyPr>
          <a:lstStyle/>
          <a:p>
            <a:pPr eaLnBrk="1" hangingPunct="1">
              <a:spcBef>
                <a:spcPct val="50000"/>
              </a:spcBef>
            </a:pPr>
            <a:r>
              <a:rPr lang="en-US" sz="2400"/>
              <a:t>0</a:t>
            </a:r>
          </a:p>
        </p:txBody>
      </p:sp>
      <p:sp>
        <p:nvSpPr>
          <p:cNvPr id="33806" name="Line 11"/>
          <p:cNvSpPr>
            <a:spLocks noChangeShapeType="1"/>
          </p:cNvSpPr>
          <p:nvPr/>
        </p:nvSpPr>
        <p:spPr bwMode="auto">
          <a:xfrm>
            <a:off x="6400800" y="3657600"/>
            <a:ext cx="685800" cy="0"/>
          </a:xfrm>
          <a:prstGeom prst="line">
            <a:avLst/>
          </a:prstGeom>
          <a:noFill/>
          <a:ln w="28575">
            <a:solidFill>
              <a:schemeClr val="tx1"/>
            </a:solidFill>
            <a:round/>
            <a:headEnd/>
            <a:tailEnd/>
          </a:ln>
        </p:spPr>
        <p:txBody>
          <a:bodyPr/>
          <a:lstStyle/>
          <a:p>
            <a:endParaRPr lang="en-US"/>
          </a:p>
        </p:txBody>
      </p:sp>
      <p:sp>
        <p:nvSpPr>
          <p:cNvPr id="33807" name="Text Box 12"/>
          <p:cNvSpPr txBox="1">
            <a:spLocks noChangeArrowheads="1"/>
          </p:cNvSpPr>
          <p:nvPr/>
        </p:nvSpPr>
        <p:spPr bwMode="auto">
          <a:xfrm>
            <a:off x="5334000" y="3429000"/>
            <a:ext cx="1295400" cy="457200"/>
          </a:xfrm>
          <a:prstGeom prst="rect">
            <a:avLst/>
          </a:prstGeom>
          <a:noFill/>
          <a:ln w="9525">
            <a:noFill/>
            <a:miter lim="800000"/>
            <a:headEnd/>
            <a:tailEnd/>
          </a:ln>
        </p:spPr>
        <p:txBody>
          <a:bodyPr>
            <a:spAutoFit/>
          </a:bodyPr>
          <a:lstStyle/>
          <a:p>
            <a:pPr eaLnBrk="1" hangingPunct="1">
              <a:spcBef>
                <a:spcPct val="50000"/>
              </a:spcBef>
            </a:pPr>
            <a:r>
              <a:rPr lang="sr-Latn-CS" sz="2400">
                <a:latin typeface="Times New Roman" pitchFamily="18" charset="0"/>
              </a:rPr>
              <a:t>  </a:t>
            </a:r>
            <a:r>
              <a:rPr lang="en-US" sz="2400"/>
              <a:t>2,5</a:t>
            </a:r>
            <a:r>
              <a:rPr lang="sr-Latn-CS" sz="2400"/>
              <a:t>V</a:t>
            </a:r>
            <a:endParaRPr lang="en-US" sz="2400"/>
          </a:p>
        </p:txBody>
      </p:sp>
      <p:sp>
        <p:nvSpPr>
          <p:cNvPr id="33808" name="Line 14"/>
          <p:cNvSpPr>
            <a:spLocks noChangeShapeType="1"/>
          </p:cNvSpPr>
          <p:nvPr/>
        </p:nvSpPr>
        <p:spPr bwMode="auto">
          <a:xfrm>
            <a:off x="6477000" y="2971800"/>
            <a:ext cx="533400" cy="0"/>
          </a:xfrm>
          <a:prstGeom prst="line">
            <a:avLst/>
          </a:prstGeom>
          <a:noFill/>
          <a:ln w="76200">
            <a:solidFill>
              <a:schemeClr val="tx1"/>
            </a:solidFill>
            <a:round/>
            <a:headEnd/>
            <a:tailEnd/>
          </a:ln>
        </p:spPr>
        <p:txBody>
          <a:bodyPr/>
          <a:lstStyle/>
          <a:p>
            <a:endParaRPr lang="en-US"/>
          </a:p>
        </p:txBody>
      </p:sp>
      <p:sp>
        <p:nvSpPr>
          <p:cNvPr id="33809" name="Text Box 15"/>
          <p:cNvSpPr txBox="1">
            <a:spLocks noChangeArrowheads="1"/>
          </p:cNvSpPr>
          <p:nvPr/>
        </p:nvSpPr>
        <p:spPr bwMode="auto">
          <a:xfrm>
            <a:off x="5257800" y="2743200"/>
            <a:ext cx="15240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CC3300"/>
                </a:solidFill>
              </a:rPr>
              <a:t>3,42</a:t>
            </a:r>
            <a:r>
              <a:rPr lang="sr-Latn-CS" sz="2400">
                <a:solidFill>
                  <a:srgbClr val="CC3300"/>
                </a:solidFill>
              </a:rPr>
              <a:t> V</a:t>
            </a:r>
            <a:endParaRPr lang="en-US" sz="2400">
              <a:solidFill>
                <a:srgbClr val="CC3300"/>
              </a:solidFill>
            </a:endParaRPr>
          </a:p>
        </p:txBody>
      </p:sp>
      <p:sp>
        <p:nvSpPr>
          <p:cNvPr id="104465" name="AutoShape 17"/>
          <p:cNvSpPr>
            <a:spLocks noChangeArrowheads="1"/>
          </p:cNvSpPr>
          <p:nvPr/>
        </p:nvSpPr>
        <p:spPr bwMode="auto">
          <a:xfrm>
            <a:off x="7286625" y="3533775"/>
            <a:ext cx="762000" cy="228600"/>
          </a:xfrm>
          <a:prstGeom prst="leftArrow">
            <a:avLst>
              <a:gd name="adj1" fmla="val 50000"/>
              <a:gd name="adj2" fmla="val 83333"/>
            </a:avLst>
          </a:prstGeom>
          <a:solidFill>
            <a:srgbClr val="CC3300"/>
          </a:solidFill>
          <a:ln w="19050">
            <a:solidFill>
              <a:schemeClr val="tx1"/>
            </a:solidFill>
            <a:miter lim="800000"/>
            <a:headEnd/>
            <a:tailEnd/>
          </a:ln>
        </p:spPr>
        <p:txBody>
          <a:bodyPr wrap="none" anchor="ctr"/>
          <a:lstStyle/>
          <a:p>
            <a:endParaRPr lang="en-US"/>
          </a:p>
        </p:txBody>
      </p:sp>
      <p:sp>
        <p:nvSpPr>
          <p:cNvPr id="104466" name="Text Box 18"/>
          <p:cNvSpPr txBox="1">
            <a:spLocks noChangeArrowheads="1"/>
          </p:cNvSpPr>
          <p:nvPr/>
        </p:nvSpPr>
        <p:spPr bwMode="auto">
          <a:xfrm rot="-1572683">
            <a:off x="3962400" y="2971800"/>
            <a:ext cx="762000" cy="457200"/>
          </a:xfrm>
          <a:prstGeom prst="rect">
            <a:avLst/>
          </a:prstGeom>
          <a:noFill/>
          <a:ln w="9525">
            <a:noFill/>
            <a:miter lim="800000"/>
            <a:headEnd/>
            <a:tailEnd/>
          </a:ln>
        </p:spPr>
        <p:txBody>
          <a:bodyPr>
            <a:spAutoFit/>
          </a:bodyPr>
          <a:lstStyle/>
          <a:p>
            <a:pPr>
              <a:spcBef>
                <a:spcPct val="50000"/>
              </a:spcBef>
            </a:pPr>
            <a:r>
              <a:rPr lang="sr-Latn-CS" sz="2400" b="1">
                <a:solidFill>
                  <a:srgbClr val="CC3300"/>
                </a:solidFill>
              </a:rPr>
              <a:t>OK</a:t>
            </a:r>
            <a:endParaRPr lang="en-US" sz="2400" b="1">
              <a:solidFill>
                <a:srgbClr val="CC3300"/>
              </a:solidFill>
            </a:endParaRPr>
          </a:p>
        </p:txBody>
      </p:sp>
      <p:sp>
        <p:nvSpPr>
          <p:cNvPr id="104467" name="Text Box 19"/>
          <p:cNvSpPr txBox="1">
            <a:spLocks noChangeArrowheads="1"/>
          </p:cNvSpPr>
          <p:nvPr/>
        </p:nvSpPr>
        <p:spPr bwMode="auto">
          <a:xfrm>
            <a:off x="2238375" y="2124075"/>
            <a:ext cx="762000" cy="701675"/>
          </a:xfrm>
          <a:prstGeom prst="rect">
            <a:avLst/>
          </a:prstGeom>
          <a:noFill/>
          <a:ln w="9525">
            <a:noFill/>
            <a:miter lim="800000"/>
            <a:headEnd/>
            <a:tailEnd/>
          </a:ln>
        </p:spPr>
        <p:txBody>
          <a:bodyPr>
            <a:spAutoFit/>
          </a:bodyPr>
          <a:lstStyle/>
          <a:p>
            <a:pPr>
              <a:spcBef>
                <a:spcPct val="50000"/>
              </a:spcBef>
            </a:pPr>
            <a:r>
              <a:rPr lang="sr-Latn-CS" sz="4000" b="1">
                <a:solidFill>
                  <a:srgbClr val="CC3300"/>
                </a:solidFill>
                <a:sym typeface="Wingdings" pitchFamily="2" charset="2"/>
              </a:rPr>
              <a:t></a:t>
            </a:r>
          </a:p>
        </p:txBody>
      </p:sp>
      <p:sp>
        <p:nvSpPr>
          <p:cNvPr id="104468" name="Rectangle 20"/>
          <p:cNvSpPr>
            <a:spLocks noChangeArrowheads="1"/>
          </p:cNvSpPr>
          <p:nvPr/>
        </p:nvSpPr>
        <p:spPr bwMode="auto">
          <a:xfrm>
            <a:off x="457200" y="3352800"/>
            <a:ext cx="4648200" cy="1524000"/>
          </a:xfrm>
          <a:prstGeom prst="rect">
            <a:avLst/>
          </a:prstGeom>
          <a:noFill/>
          <a:ln w="9525">
            <a:noFill/>
            <a:miter lim="800000"/>
            <a:headEnd/>
            <a:tailEnd/>
          </a:ln>
        </p:spPr>
        <p:txBody>
          <a:bodyPr/>
          <a:lstStyle/>
          <a:p>
            <a:pPr marL="342900" indent="-342900" eaLnBrk="1" hangingPunct="1">
              <a:spcBef>
                <a:spcPct val="20000"/>
              </a:spcBef>
              <a:buFontTx/>
              <a:buChar char="•"/>
            </a:pPr>
            <a:r>
              <a:rPr lang="sr-Latn-CS" sz="2800">
                <a:solidFill>
                  <a:srgbClr val="333399"/>
                </a:solidFill>
                <a:latin typeface="Comic Sans MS" pitchFamily="66" charset="0"/>
              </a:rPr>
              <a:t>Drugi takt</a:t>
            </a:r>
            <a:endParaRPr lang="en-US" sz="2800">
              <a:solidFill>
                <a:srgbClr val="333399"/>
              </a:solidFill>
              <a:latin typeface="Comic Sans MS" pitchFamily="66" charset="0"/>
            </a:endParaRPr>
          </a:p>
          <a:p>
            <a:pPr marL="742950" lvl="1" indent="-285750" eaLnBrk="1" hangingPunct="1">
              <a:spcBef>
                <a:spcPct val="20000"/>
              </a:spcBef>
              <a:buFontTx/>
              <a:buChar char="–"/>
            </a:pPr>
            <a:r>
              <a:rPr lang="sr-Latn-CS" sz="2400">
                <a:solidFill>
                  <a:srgbClr val="333399"/>
                </a:solidFill>
                <a:latin typeface="Comic Sans MS" pitchFamily="66" charset="0"/>
              </a:rPr>
              <a:t>SAR = </a:t>
            </a:r>
            <a:r>
              <a:rPr lang="sr-Latn-CS" sz="2400" b="1">
                <a:latin typeface="Comic Sans MS" pitchFamily="66" charset="0"/>
              </a:rPr>
              <a:t>1</a:t>
            </a:r>
            <a:r>
              <a:rPr lang="sr-Latn-CS" sz="2400" b="1">
                <a:solidFill>
                  <a:srgbClr val="333399"/>
                </a:solidFill>
                <a:latin typeface="Comic Sans MS" pitchFamily="66" charset="0"/>
              </a:rPr>
              <a:t>1</a:t>
            </a:r>
            <a:r>
              <a:rPr lang="sr-Latn-CS" sz="2400">
                <a:solidFill>
                  <a:srgbClr val="333399"/>
                </a:solidFill>
                <a:latin typeface="Comic Sans MS" pitchFamily="66" charset="0"/>
              </a:rPr>
              <a:t>00 0000</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192</a:t>
            </a:r>
          </a:p>
          <a:p>
            <a:pPr marL="742950" lvl="1" indent="-285750" eaLnBrk="1" hangingPunct="1">
              <a:spcBef>
                <a:spcPct val="20000"/>
              </a:spcBef>
              <a:buFontTx/>
              <a:buChar char="–"/>
            </a:pPr>
            <a:r>
              <a:rPr lang="sr-Latn-CS" sz="2400">
                <a:solidFill>
                  <a:srgbClr val="333399"/>
                </a:solidFill>
                <a:latin typeface="Comic Sans MS" pitchFamily="66" charset="0"/>
              </a:rPr>
              <a:t>DAC = 3,75V &gt; 3,42V</a:t>
            </a:r>
            <a:endParaRPr lang="en-US" sz="2400">
              <a:solidFill>
                <a:srgbClr val="333399"/>
              </a:solidFill>
              <a:latin typeface="Comic Sans MS" pitchFamily="66" charset="0"/>
            </a:endParaRPr>
          </a:p>
          <a:p>
            <a:pPr marL="742950" lvl="1" indent="-285750" eaLnBrk="1" hangingPunct="1">
              <a:spcBef>
                <a:spcPct val="20000"/>
              </a:spcBef>
            </a:pPr>
            <a:endParaRPr lang="sr-Latn-CS" sz="2400">
              <a:solidFill>
                <a:srgbClr val="333399"/>
              </a:solidFill>
              <a:latin typeface="Comic Sans MS" pitchFamily="66" charset="0"/>
            </a:endParaRPr>
          </a:p>
        </p:txBody>
      </p:sp>
      <p:sp>
        <p:nvSpPr>
          <p:cNvPr id="104469" name="Text Box 21"/>
          <p:cNvSpPr txBox="1">
            <a:spLocks noChangeArrowheads="1"/>
          </p:cNvSpPr>
          <p:nvPr/>
        </p:nvSpPr>
        <p:spPr bwMode="auto">
          <a:xfrm rot="-1572683">
            <a:off x="4191000" y="4038600"/>
            <a:ext cx="762000" cy="701675"/>
          </a:xfrm>
          <a:prstGeom prst="rect">
            <a:avLst/>
          </a:prstGeom>
          <a:noFill/>
          <a:ln w="9525">
            <a:noFill/>
            <a:miter lim="800000"/>
            <a:headEnd/>
            <a:tailEnd/>
          </a:ln>
        </p:spPr>
        <p:txBody>
          <a:bodyPr>
            <a:spAutoFit/>
          </a:bodyPr>
          <a:lstStyle/>
          <a:p>
            <a:pPr>
              <a:spcBef>
                <a:spcPct val="50000"/>
              </a:spcBef>
            </a:pPr>
            <a:r>
              <a:rPr lang="sr-Latn-CS" sz="4000" b="1">
                <a:solidFill>
                  <a:srgbClr val="CC3300"/>
                </a:solidFill>
              </a:rPr>
              <a:t>!</a:t>
            </a:r>
            <a:endParaRPr lang="en-US" sz="4000" b="1">
              <a:solidFill>
                <a:srgbClr val="CC3300"/>
              </a:solidFill>
            </a:endParaRPr>
          </a:p>
        </p:txBody>
      </p:sp>
      <p:sp>
        <p:nvSpPr>
          <p:cNvPr id="104470" name="Text Box 22"/>
          <p:cNvSpPr txBox="1">
            <a:spLocks noChangeArrowheads="1"/>
          </p:cNvSpPr>
          <p:nvPr/>
        </p:nvSpPr>
        <p:spPr bwMode="auto">
          <a:xfrm>
            <a:off x="2286000" y="3657600"/>
            <a:ext cx="762000" cy="701675"/>
          </a:xfrm>
          <a:prstGeom prst="rect">
            <a:avLst/>
          </a:prstGeom>
          <a:noFill/>
          <a:ln w="9525">
            <a:noFill/>
            <a:miter lim="800000"/>
            <a:headEnd/>
            <a:tailEnd/>
          </a:ln>
        </p:spPr>
        <p:txBody>
          <a:bodyPr>
            <a:spAutoFit/>
          </a:bodyPr>
          <a:lstStyle/>
          <a:p>
            <a:pPr>
              <a:spcBef>
                <a:spcPct val="50000"/>
              </a:spcBef>
            </a:pPr>
            <a:r>
              <a:rPr lang="sr-Latn-CS" sz="4000">
                <a:solidFill>
                  <a:srgbClr val="CC3300"/>
                </a:solidFill>
                <a:sym typeface="Wingdings" pitchFamily="2" charset="2"/>
              </a:rPr>
              <a:t></a:t>
            </a:r>
          </a:p>
        </p:txBody>
      </p:sp>
      <p:sp>
        <p:nvSpPr>
          <p:cNvPr id="104471" name="AutoShape 23"/>
          <p:cNvSpPr>
            <a:spLocks noChangeArrowheads="1"/>
          </p:cNvSpPr>
          <p:nvPr/>
        </p:nvSpPr>
        <p:spPr bwMode="auto">
          <a:xfrm>
            <a:off x="7239000" y="2743200"/>
            <a:ext cx="762000" cy="228600"/>
          </a:xfrm>
          <a:prstGeom prst="leftArrow">
            <a:avLst>
              <a:gd name="adj1" fmla="val 50000"/>
              <a:gd name="adj2" fmla="val 83333"/>
            </a:avLst>
          </a:prstGeom>
          <a:solidFill>
            <a:srgbClr val="CC3300"/>
          </a:solidFill>
          <a:ln w="19050">
            <a:solidFill>
              <a:schemeClr val="tx1"/>
            </a:solidFill>
            <a:miter lim="800000"/>
            <a:headEnd/>
            <a:tailEnd/>
          </a:ln>
        </p:spPr>
        <p:txBody>
          <a:bodyPr wrap="none" anchor="ctr"/>
          <a:lstStyle/>
          <a:p>
            <a:endParaRPr lang="en-US"/>
          </a:p>
        </p:txBody>
      </p:sp>
      <p:sp>
        <p:nvSpPr>
          <p:cNvPr id="104472" name="Rectangle 24"/>
          <p:cNvSpPr>
            <a:spLocks noChangeArrowheads="1"/>
          </p:cNvSpPr>
          <p:nvPr/>
        </p:nvSpPr>
        <p:spPr bwMode="auto">
          <a:xfrm>
            <a:off x="457200" y="4876800"/>
            <a:ext cx="4648200" cy="1524000"/>
          </a:xfrm>
          <a:prstGeom prst="rect">
            <a:avLst/>
          </a:prstGeom>
          <a:noFill/>
          <a:ln w="9525">
            <a:noFill/>
            <a:miter lim="800000"/>
            <a:headEnd/>
            <a:tailEnd/>
          </a:ln>
        </p:spPr>
        <p:txBody>
          <a:bodyPr/>
          <a:lstStyle/>
          <a:p>
            <a:pPr marL="342900" indent="-342900" eaLnBrk="1" hangingPunct="1">
              <a:spcBef>
                <a:spcPct val="20000"/>
              </a:spcBef>
              <a:buFontTx/>
              <a:buChar char="•"/>
            </a:pPr>
            <a:r>
              <a:rPr lang="sr-Latn-CS" sz="2800">
                <a:solidFill>
                  <a:srgbClr val="333399"/>
                </a:solidFill>
                <a:latin typeface="Comic Sans MS" pitchFamily="66" charset="0"/>
              </a:rPr>
              <a:t>Treći takt</a:t>
            </a:r>
            <a:endParaRPr lang="en-US" sz="2800">
              <a:solidFill>
                <a:srgbClr val="333399"/>
              </a:solidFill>
              <a:latin typeface="Comic Sans MS" pitchFamily="66" charset="0"/>
            </a:endParaRPr>
          </a:p>
          <a:p>
            <a:pPr marL="742950" lvl="1" indent="-285750" eaLnBrk="1" hangingPunct="1">
              <a:spcBef>
                <a:spcPct val="20000"/>
              </a:spcBef>
              <a:buFontTx/>
              <a:buChar char="–"/>
            </a:pPr>
            <a:r>
              <a:rPr lang="sr-Latn-CS" sz="2400">
                <a:solidFill>
                  <a:srgbClr val="333399"/>
                </a:solidFill>
                <a:latin typeface="Comic Sans MS" pitchFamily="66" charset="0"/>
              </a:rPr>
              <a:t>SAR = </a:t>
            </a:r>
            <a:r>
              <a:rPr lang="sr-Latn-CS" sz="2400" b="1">
                <a:latin typeface="Comic Sans MS" pitchFamily="66" charset="0"/>
              </a:rPr>
              <a:t>10</a:t>
            </a:r>
            <a:r>
              <a:rPr lang="sr-Latn-CS" sz="2400" b="1">
                <a:solidFill>
                  <a:srgbClr val="333399"/>
                </a:solidFill>
                <a:latin typeface="Comic Sans MS" pitchFamily="66" charset="0"/>
              </a:rPr>
              <a:t>1</a:t>
            </a:r>
            <a:r>
              <a:rPr lang="sr-Latn-CS" sz="2400">
                <a:solidFill>
                  <a:srgbClr val="333399"/>
                </a:solidFill>
                <a:latin typeface="Comic Sans MS" pitchFamily="66" charset="0"/>
              </a:rPr>
              <a:t>0 0000</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160</a:t>
            </a:r>
          </a:p>
          <a:p>
            <a:pPr marL="742950" lvl="1" indent="-285750" eaLnBrk="1" hangingPunct="1">
              <a:spcBef>
                <a:spcPct val="20000"/>
              </a:spcBef>
              <a:buFontTx/>
              <a:buChar char="–"/>
            </a:pPr>
            <a:r>
              <a:rPr lang="sr-Latn-CS" sz="2400">
                <a:solidFill>
                  <a:srgbClr val="333399"/>
                </a:solidFill>
                <a:latin typeface="Comic Sans MS" pitchFamily="66" charset="0"/>
              </a:rPr>
              <a:t>DAC = 3,125V &lt; 3,42V</a:t>
            </a:r>
            <a:endParaRPr lang="en-US" sz="2400">
              <a:solidFill>
                <a:srgbClr val="333399"/>
              </a:solidFill>
              <a:latin typeface="Comic Sans MS" pitchFamily="66" charset="0"/>
            </a:endParaRPr>
          </a:p>
          <a:p>
            <a:pPr marL="742950" lvl="1" indent="-285750" eaLnBrk="1" hangingPunct="1">
              <a:spcBef>
                <a:spcPct val="20000"/>
              </a:spcBef>
            </a:pPr>
            <a:endParaRPr lang="sr-Latn-CS" sz="2400">
              <a:solidFill>
                <a:srgbClr val="333399"/>
              </a:solidFill>
              <a:latin typeface="Comic Sans MS" pitchFamily="66" charset="0"/>
            </a:endParaRPr>
          </a:p>
        </p:txBody>
      </p:sp>
      <p:sp>
        <p:nvSpPr>
          <p:cNvPr id="104475" name="Text Box 27"/>
          <p:cNvSpPr txBox="1">
            <a:spLocks noChangeArrowheads="1"/>
          </p:cNvSpPr>
          <p:nvPr/>
        </p:nvSpPr>
        <p:spPr bwMode="auto">
          <a:xfrm rot="-1572683">
            <a:off x="4305300" y="5876925"/>
            <a:ext cx="762000" cy="457200"/>
          </a:xfrm>
          <a:prstGeom prst="rect">
            <a:avLst/>
          </a:prstGeom>
          <a:noFill/>
          <a:ln w="9525">
            <a:noFill/>
            <a:miter lim="800000"/>
            <a:headEnd/>
            <a:tailEnd/>
          </a:ln>
        </p:spPr>
        <p:txBody>
          <a:bodyPr>
            <a:spAutoFit/>
          </a:bodyPr>
          <a:lstStyle/>
          <a:p>
            <a:pPr>
              <a:spcBef>
                <a:spcPct val="50000"/>
              </a:spcBef>
            </a:pPr>
            <a:r>
              <a:rPr lang="sr-Latn-CS" sz="2400" b="1">
                <a:solidFill>
                  <a:srgbClr val="CC3300"/>
                </a:solidFill>
              </a:rPr>
              <a:t>OK</a:t>
            </a:r>
            <a:endParaRPr lang="en-US" sz="2400" b="1">
              <a:solidFill>
                <a:srgbClr val="CC3300"/>
              </a:solidFill>
            </a:endParaRPr>
          </a:p>
        </p:txBody>
      </p:sp>
      <p:sp>
        <p:nvSpPr>
          <p:cNvPr id="104476" name="Text Box 28"/>
          <p:cNvSpPr txBox="1">
            <a:spLocks noChangeArrowheads="1"/>
          </p:cNvSpPr>
          <p:nvPr/>
        </p:nvSpPr>
        <p:spPr bwMode="auto">
          <a:xfrm>
            <a:off x="2581275" y="5029200"/>
            <a:ext cx="762000" cy="701675"/>
          </a:xfrm>
          <a:prstGeom prst="rect">
            <a:avLst/>
          </a:prstGeom>
          <a:noFill/>
          <a:ln w="9525">
            <a:noFill/>
            <a:miter lim="800000"/>
            <a:headEnd/>
            <a:tailEnd/>
          </a:ln>
        </p:spPr>
        <p:txBody>
          <a:bodyPr>
            <a:spAutoFit/>
          </a:bodyPr>
          <a:lstStyle/>
          <a:p>
            <a:pPr>
              <a:spcBef>
                <a:spcPct val="50000"/>
              </a:spcBef>
            </a:pPr>
            <a:r>
              <a:rPr lang="sr-Latn-CS" sz="4000" b="1">
                <a:solidFill>
                  <a:srgbClr val="CC3300"/>
                </a:solidFill>
                <a:sym typeface="Wingdings" pitchFamily="2" charset="2"/>
              </a:rPr>
              <a:t></a:t>
            </a:r>
          </a:p>
        </p:txBody>
      </p:sp>
      <p:sp>
        <p:nvSpPr>
          <p:cNvPr id="104477" name="AutoShape 29"/>
          <p:cNvSpPr>
            <a:spLocks noChangeArrowheads="1"/>
          </p:cNvSpPr>
          <p:nvPr/>
        </p:nvSpPr>
        <p:spPr bwMode="auto">
          <a:xfrm>
            <a:off x="7239000" y="3048000"/>
            <a:ext cx="762000" cy="228600"/>
          </a:xfrm>
          <a:prstGeom prst="leftArrow">
            <a:avLst>
              <a:gd name="adj1" fmla="val 50000"/>
              <a:gd name="adj2" fmla="val 83333"/>
            </a:avLst>
          </a:prstGeom>
          <a:solidFill>
            <a:srgbClr val="CC3300"/>
          </a:solidFill>
          <a:ln w="19050">
            <a:solidFill>
              <a:schemeClr val="tx1"/>
            </a:solidFill>
            <a:miter lim="800000"/>
            <a:headEnd/>
            <a:tailEnd/>
          </a:ln>
        </p:spPr>
        <p:txBody>
          <a:bodyPr wrap="none" anchor="ctr"/>
          <a:lstStyle/>
          <a:p>
            <a:endParaRPr lang="en-US"/>
          </a:p>
        </p:txBody>
      </p:sp>
      <p:sp>
        <p:nvSpPr>
          <p:cNvPr id="104478" name="Text Box 30"/>
          <p:cNvSpPr txBox="1">
            <a:spLocks noChangeArrowheads="1"/>
          </p:cNvSpPr>
          <p:nvPr/>
        </p:nvSpPr>
        <p:spPr bwMode="auto">
          <a:xfrm>
            <a:off x="8010525" y="3457575"/>
            <a:ext cx="838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CC3300"/>
                </a:solidFill>
              </a:rPr>
              <a:t>128</a:t>
            </a:r>
          </a:p>
        </p:txBody>
      </p:sp>
      <p:sp>
        <p:nvSpPr>
          <p:cNvPr id="104479" name="Text Box 31"/>
          <p:cNvSpPr txBox="1">
            <a:spLocks noChangeArrowheads="1"/>
          </p:cNvSpPr>
          <p:nvPr/>
        </p:nvSpPr>
        <p:spPr bwMode="auto">
          <a:xfrm>
            <a:off x="8001000" y="2971800"/>
            <a:ext cx="838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CC3300"/>
                </a:solidFill>
              </a:rPr>
              <a:t>160</a:t>
            </a:r>
          </a:p>
        </p:txBody>
      </p:sp>
      <p:sp>
        <p:nvSpPr>
          <p:cNvPr id="104480" name="Text Box 32"/>
          <p:cNvSpPr txBox="1">
            <a:spLocks noChangeArrowheads="1"/>
          </p:cNvSpPr>
          <p:nvPr/>
        </p:nvSpPr>
        <p:spPr bwMode="auto">
          <a:xfrm>
            <a:off x="8001000" y="2667000"/>
            <a:ext cx="838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CC3300"/>
                </a:solidFill>
              </a:rPr>
              <a:t>192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04467"/>
                                        </p:tgtEl>
                                      </p:cBhvr>
                                    </p:animEffect>
                                    <p:set>
                                      <p:cBhvr>
                                        <p:cTn id="15" dur="1" fill="hold">
                                          <p:stCondLst>
                                            <p:cond delay="999"/>
                                          </p:stCondLst>
                                        </p:cTn>
                                        <p:tgtEl>
                                          <p:spTgt spid="10446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04466"/>
                                        </p:tgtEl>
                                      </p:cBhvr>
                                    </p:animEffect>
                                    <p:set>
                                      <p:cBhvr>
                                        <p:cTn id="18" dur="1" fill="hold">
                                          <p:stCondLst>
                                            <p:cond delay="1999"/>
                                          </p:stCondLst>
                                        </p:cTn>
                                        <p:tgtEl>
                                          <p:spTgt spid="104466"/>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4468"/>
                                        </p:tgtEl>
                                        <p:attrNameLst>
                                          <p:attrName>style.visibility</p:attrName>
                                        </p:attrNameLst>
                                      </p:cBhvr>
                                      <p:to>
                                        <p:strVal val="visible"/>
                                      </p:to>
                                    </p:set>
                                  </p:childTnLst>
                                </p:cTn>
                              </p:par>
                            </p:childTnLst>
                          </p:cTn>
                        </p:par>
                        <p:par>
                          <p:cTn id="22" fill="hold">
                            <p:stCondLst>
                              <p:cond delay="2000"/>
                            </p:stCondLst>
                            <p:childTnLst>
                              <p:par>
                                <p:cTn id="23" presetID="3" presetClass="exit" presetSubtype="10" fill="hold" grpId="0" nodeType="afterEffect">
                                  <p:stCondLst>
                                    <p:cond delay="0"/>
                                  </p:stCondLst>
                                  <p:childTnLst>
                                    <p:animEffect transition="out" filter="blinds(horizontal)">
                                      <p:cBhvr>
                                        <p:cTn id="24" dur="500"/>
                                        <p:tgtEl>
                                          <p:spTgt spid="104465"/>
                                        </p:tgtEl>
                                      </p:cBhvr>
                                    </p:animEffect>
                                    <p:set>
                                      <p:cBhvr>
                                        <p:cTn id="25" dur="1" fill="hold">
                                          <p:stCondLst>
                                            <p:cond delay="499"/>
                                          </p:stCondLst>
                                        </p:cTn>
                                        <p:tgtEl>
                                          <p:spTgt spid="104465"/>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104478"/>
                                        </p:tgtEl>
                                      </p:cBhvr>
                                    </p:animEffect>
                                    <p:set>
                                      <p:cBhvr>
                                        <p:cTn id="28" dur="1" fill="hold">
                                          <p:stCondLst>
                                            <p:cond delay="499"/>
                                          </p:stCondLst>
                                        </p:cTn>
                                        <p:tgtEl>
                                          <p:spTgt spid="104478"/>
                                        </p:tgtEl>
                                        <p:attrNameLst>
                                          <p:attrName>style.visibility</p:attrName>
                                        </p:attrNameLst>
                                      </p:cBhvr>
                                      <p:to>
                                        <p:strVal val="hidden"/>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0447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448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446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447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04470"/>
                                        </p:tgtEl>
                                      </p:cBhvr>
                                    </p:animEffect>
                                    <p:set>
                                      <p:cBhvr>
                                        <p:cTn id="46" dur="1" fill="hold">
                                          <p:stCondLst>
                                            <p:cond delay="1999"/>
                                          </p:stCondLst>
                                        </p:cTn>
                                        <p:tgtEl>
                                          <p:spTgt spid="10447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104469"/>
                                        </p:tgtEl>
                                      </p:cBhvr>
                                    </p:animEffect>
                                    <p:set>
                                      <p:cBhvr>
                                        <p:cTn id="49" dur="1" fill="hold">
                                          <p:stCondLst>
                                            <p:cond delay="1999"/>
                                          </p:stCondLst>
                                        </p:cTn>
                                        <p:tgtEl>
                                          <p:spTgt spid="104469"/>
                                        </p:tgtEl>
                                        <p:attrNameLst>
                                          <p:attrName>style.visibility</p:attrName>
                                        </p:attrNameLst>
                                      </p:cBhvr>
                                      <p:to>
                                        <p:strVal val="hidden"/>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104472"/>
                                        </p:tgtEl>
                                        <p:attrNameLst>
                                          <p:attrName>style.visibility</p:attrName>
                                        </p:attrNameLst>
                                      </p:cBhvr>
                                      <p:to>
                                        <p:strVal val="visible"/>
                                      </p:to>
                                    </p:set>
                                  </p:childTnLst>
                                </p:cTn>
                              </p:par>
                            </p:childTnLst>
                          </p:cTn>
                        </p:par>
                        <p:par>
                          <p:cTn id="53" fill="hold">
                            <p:stCondLst>
                              <p:cond delay="2000"/>
                            </p:stCondLst>
                            <p:childTnLst>
                              <p:par>
                                <p:cTn id="54" presetID="3" presetClass="exit" presetSubtype="10" fill="hold" grpId="1" nodeType="afterEffect">
                                  <p:stCondLst>
                                    <p:cond delay="0"/>
                                  </p:stCondLst>
                                  <p:childTnLst>
                                    <p:animEffect transition="out" filter="blinds(horizontal)">
                                      <p:cBhvr>
                                        <p:cTn id="55" dur="500"/>
                                        <p:tgtEl>
                                          <p:spTgt spid="104471"/>
                                        </p:tgtEl>
                                      </p:cBhvr>
                                    </p:animEffect>
                                    <p:set>
                                      <p:cBhvr>
                                        <p:cTn id="56" dur="1" fill="hold">
                                          <p:stCondLst>
                                            <p:cond delay="499"/>
                                          </p:stCondLst>
                                        </p:cTn>
                                        <p:tgtEl>
                                          <p:spTgt spid="104471"/>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104480"/>
                                        </p:tgtEl>
                                      </p:cBhvr>
                                    </p:animEffect>
                                    <p:set>
                                      <p:cBhvr>
                                        <p:cTn id="59" dur="1" fill="hold">
                                          <p:stCondLst>
                                            <p:cond delay="499"/>
                                          </p:stCondLst>
                                        </p:cTn>
                                        <p:tgtEl>
                                          <p:spTgt spid="104480"/>
                                        </p:tgtEl>
                                        <p:attrNameLst>
                                          <p:attrName>style.visibility</p:attrName>
                                        </p:attrNameLst>
                                      </p:cBhvr>
                                      <p:to>
                                        <p:strVal val="hidden"/>
                                      </p:to>
                                    </p:set>
                                  </p:childTnLst>
                                </p:cTn>
                              </p:par>
                            </p:childTnLst>
                          </p:cTn>
                        </p:par>
                        <p:par>
                          <p:cTn id="60" fill="hold">
                            <p:stCondLst>
                              <p:cond delay="2500"/>
                            </p:stCondLst>
                            <p:childTnLst>
                              <p:par>
                                <p:cTn id="61" presetID="1" presetClass="entr" presetSubtype="0" fill="hold" grpId="0" nodeType="afterEffect">
                                  <p:stCondLst>
                                    <p:cond delay="0"/>
                                  </p:stCondLst>
                                  <p:childTnLst>
                                    <p:set>
                                      <p:cBhvr>
                                        <p:cTn id="62" dur="1" fill="hold">
                                          <p:stCondLst>
                                            <p:cond delay="0"/>
                                          </p:stCondLst>
                                        </p:cTn>
                                        <p:tgtEl>
                                          <p:spTgt spid="1044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44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44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447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1000"/>
                                        <p:tgtEl>
                                          <p:spTgt spid="104476"/>
                                        </p:tgtEl>
                                      </p:cBhvr>
                                    </p:animEffect>
                                    <p:set>
                                      <p:cBhvr>
                                        <p:cTn id="77" dur="1" fill="hold">
                                          <p:stCondLst>
                                            <p:cond delay="999"/>
                                          </p:stCondLst>
                                        </p:cTn>
                                        <p:tgtEl>
                                          <p:spTgt spid="10447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104475"/>
                                        </p:tgtEl>
                                      </p:cBhvr>
                                    </p:animEffect>
                                    <p:set>
                                      <p:cBhvr>
                                        <p:cTn id="80" dur="1" fill="hold">
                                          <p:stCondLst>
                                            <p:cond delay="1999"/>
                                          </p:stCondLst>
                                        </p:cTn>
                                        <p:tgtEl>
                                          <p:spTgt spid="104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animBg="1"/>
      <p:bldP spid="104466" grpId="0"/>
      <p:bldP spid="104466" grpId="1"/>
      <p:bldP spid="104467" grpId="0"/>
      <p:bldP spid="104467" grpId="1"/>
      <p:bldP spid="104468" grpId="0"/>
      <p:bldP spid="104469" grpId="0"/>
      <p:bldP spid="104469" grpId="1"/>
      <p:bldP spid="104470" grpId="0"/>
      <p:bldP spid="104470" grpId="1"/>
      <p:bldP spid="104471" grpId="0" animBg="1"/>
      <p:bldP spid="104471" grpId="1" animBg="1"/>
      <p:bldP spid="104472" grpId="0"/>
      <p:bldP spid="104475" grpId="0"/>
      <p:bldP spid="104475" grpId="1"/>
      <p:bldP spid="104476" grpId="0"/>
      <p:bldP spid="104476" grpId="1"/>
      <p:bldP spid="104477" grpId="0" animBg="1"/>
      <p:bldP spid="104478" grpId="0"/>
      <p:bldP spid="104479" grpId="0"/>
      <p:bldP spid="104480" grpId="0"/>
      <p:bldP spid="10448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4819" name="Footer Placeholder 4"/>
          <p:cNvSpPr>
            <a:spLocks noGrp="1"/>
          </p:cNvSpPr>
          <p:nvPr>
            <p:ph type="ftr" sz="quarter" idx="11"/>
          </p:nvPr>
        </p:nvSpPr>
        <p:spPr>
          <a:noFill/>
        </p:spPr>
        <p:txBody>
          <a:bodyPr/>
          <a:lstStyle/>
          <a:p>
            <a:r>
              <a:rPr lang="sr-Latn-CS" smtClean="0"/>
              <a:t>Primena DSP</a:t>
            </a:r>
            <a:endParaRPr lang="en-US" smtClean="0"/>
          </a:p>
        </p:txBody>
      </p:sp>
      <p:sp>
        <p:nvSpPr>
          <p:cNvPr id="34820" name="Slide Number Placeholder 5"/>
          <p:cNvSpPr>
            <a:spLocks noGrp="1"/>
          </p:cNvSpPr>
          <p:nvPr>
            <p:ph type="sldNum" sz="quarter" idx="12"/>
          </p:nvPr>
        </p:nvSpPr>
        <p:spPr>
          <a:noFill/>
        </p:spPr>
        <p:txBody>
          <a:bodyPr/>
          <a:lstStyle/>
          <a:p>
            <a:fld id="{79FF22C9-A3BF-45A5-9D63-2836EB759922}" type="slidenum">
              <a:rPr lang="en-US" smtClean="0"/>
              <a:pPr/>
              <a:t>44</a:t>
            </a:fld>
            <a:endParaRPr lang="en-US" smtClean="0"/>
          </a:p>
        </p:txBody>
      </p:sp>
      <p:sp>
        <p:nvSpPr>
          <p:cNvPr id="34821" name="Rectangle 2"/>
          <p:cNvSpPr>
            <a:spLocks noGrp="1" noChangeArrowheads="1"/>
          </p:cNvSpPr>
          <p:nvPr>
            <p:ph type="title"/>
          </p:nvPr>
        </p:nvSpPr>
        <p:spPr>
          <a:xfrm>
            <a:off x="685800" y="533400"/>
            <a:ext cx="7772400" cy="1143000"/>
          </a:xfrm>
        </p:spPr>
        <p:txBody>
          <a:bodyPr/>
          <a:lstStyle/>
          <a:p>
            <a:pPr eaLnBrk="1" hangingPunct="1"/>
            <a:r>
              <a:rPr lang="sr-Latn-CS" smtClean="0"/>
              <a:t>Analogno-digitalna konv.</a:t>
            </a:r>
            <a:endParaRPr lang="en-US" smtClean="0"/>
          </a:p>
        </p:txBody>
      </p:sp>
      <p:sp>
        <p:nvSpPr>
          <p:cNvPr id="112643" name="Rectangle 3"/>
          <p:cNvSpPr>
            <a:spLocks noGrp="1" noChangeArrowheads="1"/>
          </p:cNvSpPr>
          <p:nvPr>
            <p:ph type="body" sz="half" idx="1"/>
          </p:nvPr>
        </p:nvSpPr>
        <p:spPr>
          <a:xfrm>
            <a:off x="457200" y="1981200"/>
            <a:ext cx="4648200" cy="1524000"/>
          </a:xfrm>
          <a:noFill/>
        </p:spPr>
        <p:txBody>
          <a:bodyPr/>
          <a:lstStyle/>
          <a:p>
            <a:pPr eaLnBrk="1" hangingPunct="1"/>
            <a:r>
              <a:rPr lang="sr-Latn-CS" sz="2800" smtClean="0"/>
              <a:t>Četvrti takt</a:t>
            </a:r>
            <a:endParaRPr lang="en-US" sz="2800" smtClean="0"/>
          </a:p>
          <a:p>
            <a:pPr lvl="1" eaLnBrk="1" hangingPunct="1"/>
            <a:r>
              <a:rPr lang="sr-Latn-CS" sz="2400" smtClean="0"/>
              <a:t>SAR = </a:t>
            </a:r>
            <a:r>
              <a:rPr lang="sr-Latn-CS" sz="2400" b="1" smtClean="0">
                <a:solidFill>
                  <a:schemeClr val="tx1"/>
                </a:solidFill>
              </a:rPr>
              <a:t>101</a:t>
            </a:r>
            <a:r>
              <a:rPr lang="sr-Latn-CS" sz="2400" b="1" smtClean="0"/>
              <a:t>1</a:t>
            </a:r>
            <a:r>
              <a:rPr lang="sr-Latn-CS" sz="2400" smtClean="0"/>
              <a:t> 0000</a:t>
            </a:r>
            <a:r>
              <a:rPr lang="sr-Latn-CS" sz="2400" baseline="-25000" smtClean="0"/>
              <a:t>2</a:t>
            </a:r>
            <a:r>
              <a:rPr lang="sr-Latn-CS" sz="2400" smtClean="0"/>
              <a:t> = 176</a:t>
            </a:r>
          </a:p>
          <a:p>
            <a:pPr lvl="1" eaLnBrk="1" hangingPunct="1"/>
            <a:r>
              <a:rPr lang="sr-Latn-CS" sz="2400" smtClean="0"/>
              <a:t>DAC = 3,4375V &lt; 3,42V</a:t>
            </a:r>
            <a:endParaRPr lang="en-US" sz="2400" smtClean="0"/>
          </a:p>
          <a:p>
            <a:pPr lvl="1" eaLnBrk="1" hangingPunct="1">
              <a:buFontTx/>
              <a:buNone/>
            </a:pPr>
            <a:endParaRPr lang="sr-Latn-CS" sz="2400" smtClean="0"/>
          </a:p>
        </p:txBody>
      </p:sp>
      <p:sp>
        <p:nvSpPr>
          <p:cNvPr id="34823" name="Line 4"/>
          <p:cNvSpPr>
            <a:spLocks noChangeShapeType="1"/>
          </p:cNvSpPr>
          <p:nvPr/>
        </p:nvSpPr>
        <p:spPr bwMode="auto">
          <a:xfrm>
            <a:off x="6781800" y="2133600"/>
            <a:ext cx="0" cy="3352800"/>
          </a:xfrm>
          <a:prstGeom prst="line">
            <a:avLst/>
          </a:prstGeom>
          <a:noFill/>
          <a:ln w="76200">
            <a:solidFill>
              <a:schemeClr val="tx1"/>
            </a:solidFill>
            <a:round/>
            <a:headEnd/>
            <a:tailEnd/>
          </a:ln>
        </p:spPr>
        <p:txBody>
          <a:bodyPr/>
          <a:lstStyle/>
          <a:p>
            <a:endParaRPr lang="en-US"/>
          </a:p>
        </p:txBody>
      </p:sp>
      <p:sp>
        <p:nvSpPr>
          <p:cNvPr id="34824" name="Text Box 5"/>
          <p:cNvSpPr txBox="1">
            <a:spLocks noChangeArrowheads="1"/>
          </p:cNvSpPr>
          <p:nvPr/>
        </p:nvSpPr>
        <p:spPr bwMode="auto">
          <a:xfrm>
            <a:off x="5029200" y="1600200"/>
            <a:ext cx="1600200" cy="457200"/>
          </a:xfrm>
          <a:prstGeom prst="rect">
            <a:avLst/>
          </a:prstGeom>
          <a:noFill/>
          <a:ln w="9525">
            <a:noFill/>
            <a:miter lim="800000"/>
            <a:headEnd/>
            <a:tailEnd/>
          </a:ln>
        </p:spPr>
        <p:txBody>
          <a:bodyPr>
            <a:spAutoFit/>
          </a:bodyPr>
          <a:lstStyle/>
          <a:p>
            <a:pPr eaLnBrk="1" hangingPunct="1">
              <a:spcBef>
                <a:spcPct val="50000"/>
              </a:spcBef>
            </a:pPr>
            <a:r>
              <a:rPr lang="en-US" sz="2400"/>
              <a:t>Analog</a:t>
            </a:r>
            <a:r>
              <a:rPr lang="sr-Latn-CS" sz="2400"/>
              <a:t>ni</a:t>
            </a:r>
            <a:endParaRPr lang="en-US" sz="2400"/>
          </a:p>
        </p:txBody>
      </p:sp>
      <p:sp>
        <p:nvSpPr>
          <p:cNvPr id="34825" name="Text Box 6"/>
          <p:cNvSpPr txBox="1">
            <a:spLocks noChangeArrowheads="1"/>
          </p:cNvSpPr>
          <p:nvPr/>
        </p:nvSpPr>
        <p:spPr bwMode="auto">
          <a:xfrm>
            <a:off x="7239000" y="1600200"/>
            <a:ext cx="1295400" cy="457200"/>
          </a:xfrm>
          <a:prstGeom prst="rect">
            <a:avLst/>
          </a:prstGeom>
          <a:noFill/>
          <a:ln w="9525">
            <a:noFill/>
            <a:miter lim="800000"/>
            <a:headEnd/>
            <a:tailEnd/>
          </a:ln>
        </p:spPr>
        <p:txBody>
          <a:bodyPr>
            <a:spAutoFit/>
          </a:bodyPr>
          <a:lstStyle/>
          <a:p>
            <a:pPr eaLnBrk="1" hangingPunct="1">
              <a:spcBef>
                <a:spcPct val="50000"/>
              </a:spcBef>
            </a:pPr>
            <a:r>
              <a:rPr lang="en-US" sz="2400"/>
              <a:t>Digital</a:t>
            </a:r>
            <a:r>
              <a:rPr lang="sr-Latn-CS" sz="2400"/>
              <a:t>ni</a:t>
            </a:r>
            <a:endParaRPr lang="en-US" sz="2400"/>
          </a:p>
        </p:txBody>
      </p:sp>
      <p:sp>
        <p:nvSpPr>
          <p:cNvPr id="34826" name="Text Box 7"/>
          <p:cNvSpPr txBox="1">
            <a:spLocks noChangeArrowheads="1"/>
          </p:cNvSpPr>
          <p:nvPr/>
        </p:nvSpPr>
        <p:spPr bwMode="auto">
          <a:xfrm>
            <a:off x="5486400" y="2057400"/>
            <a:ext cx="10668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5</a:t>
            </a:r>
            <a:r>
              <a:rPr lang="sr-Latn-CS" sz="2400"/>
              <a:t>V</a:t>
            </a:r>
            <a:endParaRPr lang="en-US" sz="2400"/>
          </a:p>
        </p:txBody>
      </p:sp>
      <p:sp>
        <p:nvSpPr>
          <p:cNvPr id="34827" name="Text Box 8"/>
          <p:cNvSpPr txBox="1">
            <a:spLocks noChangeArrowheads="1"/>
          </p:cNvSpPr>
          <p:nvPr/>
        </p:nvSpPr>
        <p:spPr bwMode="auto">
          <a:xfrm>
            <a:off x="7315200" y="1981200"/>
            <a:ext cx="838200" cy="457200"/>
          </a:xfrm>
          <a:prstGeom prst="rect">
            <a:avLst/>
          </a:prstGeom>
          <a:noFill/>
          <a:ln w="9525">
            <a:noFill/>
            <a:miter lim="800000"/>
            <a:headEnd/>
            <a:tailEnd/>
          </a:ln>
        </p:spPr>
        <p:txBody>
          <a:bodyPr>
            <a:spAutoFit/>
          </a:bodyPr>
          <a:lstStyle/>
          <a:p>
            <a:pPr eaLnBrk="1" hangingPunct="1">
              <a:spcBef>
                <a:spcPct val="50000"/>
              </a:spcBef>
            </a:pPr>
            <a:r>
              <a:rPr lang="en-US" sz="2400"/>
              <a:t>256</a:t>
            </a:r>
          </a:p>
        </p:txBody>
      </p:sp>
      <p:sp>
        <p:nvSpPr>
          <p:cNvPr id="34828" name="Text Box 9"/>
          <p:cNvSpPr txBox="1">
            <a:spLocks noChangeArrowheads="1"/>
          </p:cNvSpPr>
          <p:nvPr/>
        </p:nvSpPr>
        <p:spPr bwMode="auto">
          <a:xfrm>
            <a:off x="5562600" y="5105400"/>
            <a:ext cx="7620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0</a:t>
            </a:r>
            <a:r>
              <a:rPr lang="sr-Latn-CS" sz="2400"/>
              <a:t>V</a:t>
            </a:r>
            <a:endParaRPr lang="en-US" sz="2400"/>
          </a:p>
        </p:txBody>
      </p:sp>
      <p:sp>
        <p:nvSpPr>
          <p:cNvPr id="34829" name="Text Box 10"/>
          <p:cNvSpPr txBox="1">
            <a:spLocks noChangeArrowheads="1"/>
          </p:cNvSpPr>
          <p:nvPr/>
        </p:nvSpPr>
        <p:spPr bwMode="auto">
          <a:xfrm>
            <a:off x="7467600" y="5105400"/>
            <a:ext cx="838200" cy="457200"/>
          </a:xfrm>
          <a:prstGeom prst="rect">
            <a:avLst/>
          </a:prstGeom>
          <a:noFill/>
          <a:ln w="9525">
            <a:noFill/>
            <a:miter lim="800000"/>
            <a:headEnd/>
            <a:tailEnd/>
          </a:ln>
        </p:spPr>
        <p:txBody>
          <a:bodyPr>
            <a:spAutoFit/>
          </a:bodyPr>
          <a:lstStyle/>
          <a:p>
            <a:pPr eaLnBrk="1" hangingPunct="1">
              <a:spcBef>
                <a:spcPct val="50000"/>
              </a:spcBef>
            </a:pPr>
            <a:r>
              <a:rPr lang="en-US" sz="2400"/>
              <a:t>0</a:t>
            </a:r>
          </a:p>
        </p:txBody>
      </p:sp>
      <p:sp>
        <p:nvSpPr>
          <p:cNvPr id="34830" name="Line 11"/>
          <p:cNvSpPr>
            <a:spLocks noChangeShapeType="1"/>
          </p:cNvSpPr>
          <p:nvPr/>
        </p:nvSpPr>
        <p:spPr bwMode="auto">
          <a:xfrm>
            <a:off x="6400800" y="3657600"/>
            <a:ext cx="685800" cy="0"/>
          </a:xfrm>
          <a:prstGeom prst="line">
            <a:avLst/>
          </a:prstGeom>
          <a:noFill/>
          <a:ln w="28575">
            <a:solidFill>
              <a:schemeClr val="tx1"/>
            </a:solidFill>
            <a:round/>
            <a:headEnd/>
            <a:tailEnd/>
          </a:ln>
        </p:spPr>
        <p:txBody>
          <a:bodyPr/>
          <a:lstStyle/>
          <a:p>
            <a:endParaRPr lang="en-US"/>
          </a:p>
        </p:txBody>
      </p:sp>
      <p:sp>
        <p:nvSpPr>
          <p:cNvPr id="34831" name="Text Box 12"/>
          <p:cNvSpPr txBox="1">
            <a:spLocks noChangeArrowheads="1"/>
          </p:cNvSpPr>
          <p:nvPr/>
        </p:nvSpPr>
        <p:spPr bwMode="auto">
          <a:xfrm>
            <a:off x="5334000" y="3429000"/>
            <a:ext cx="1295400" cy="457200"/>
          </a:xfrm>
          <a:prstGeom prst="rect">
            <a:avLst/>
          </a:prstGeom>
          <a:noFill/>
          <a:ln w="9525">
            <a:noFill/>
            <a:miter lim="800000"/>
            <a:headEnd/>
            <a:tailEnd/>
          </a:ln>
        </p:spPr>
        <p:txBody>
          <a:bodyPr>
            <a:spAutoFit/>
          </a:bodyPr>
          <a:lstStyle/>
          <a:p>
            <a:pPr eaLnBrk="1" hangingPunct="1">
              <a:spcBef>
                <a:spcPct val="50000"/>
              </a:spcBef>
            </a:pPr>
            <a:r>
              <a:rPr lang="sr-Latn-CS" sz="2400"/>
              <a:t>  </a:t>
            </a:r>
            <a:r>
              <a:rPr lang="en-US" sz="2400"/>
              <a:t>2.5</a:t>
            </a:r>
            <a:r>
              <a:rPr lang="sr-Latn-CS" sz="2400"/>
              <a:t>V</a:t>
            </a:r>
            <a:endParaRPr lang="en-US" sz="2400"/>
          </a:p>
        </p:txBody>
      </p:sp>
      <p:sp>
        <p:nvSpPr>
          <p:cNvPr id="34832" name="Line 13"/>
          <p:cNvSpPr>
            <a:spLocks noChangeShapeType="1"/>
          </p:cNvSpPr>
          <p:nvPr/>
        </p:nvSpPr>
        <p:spPr bwMode="auto">
          <a:xfrm>
            <a:off x="6477000" y="2971800"/>
            <a:ext cx="533400" cy="0"/>
          </a:xfrm>
          <a:prstGeom prst="line">
            <a:avLst/>
          </a:prstGeom>
          <a:noFill/>
          <a:ln w="76200">
            <a:solidFill>
              <a:schemeClr val="tx1"/>
            </a:solidFill>
            <a:round/>
            <a:headEnd/>
            <a:tailEnd/>
          </a:ln>
        </p:spPr>
        <p:txBody>
          <a:bodyPr/>
          <a:lstStyle/>
          <a:p>
            <a:endParaRPr lang="en-US"/>
          </a:p>
        </p:txBody>
      </p:sp>
      <p:sp>
        <p:nvSpPr>
          <p:cNvPr id="34833" name="Text Box 14"/>
          <p:cNvSpPr txBox="1">
            <a:spLocks noChangeArrowheads="1"/>
          </p:cNvSpPr>
          <p:nvPr/>
        </p:nvSpPr>
        <p:spPr bwMode="auto">
          <a:xfrm>
            <a:off x="5257800" y="2743200"/>
            <a:ext cx="15240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CC3300"/>
                </a:solidFill>
              </a:rPr>
              <a:t>3.42</a:t>
            </a:r>
            <a:r>
              <a:rPr lang="sr-Latn-CS" sz="2400">
                <a:solidFill>
                  <a:srgbClr val="CC3300"/>
                </a:solidFill>
              </a:rPr>
              <a:t> V</a:t>
            </a:r>
            <a:endParaRPr lang="en-US" sz="2400">
              <a:solidFill>
                <a:srgbClr val="CC3300"/>
              </a:solidFill>
            </a:endParaRPr>
          </a:p>
        </p:txBody>
      </p:sp>
      <p:sp>
        <p:nvSpPr>
          <p:cNvPr id="112658" name="Rectangle 18"/>
          <p:cNvSpPr>
            <a:spLocks noChangeArrowheads="1"/>
          </p:cNvSpPr>
          <p:nvPr/>
        </p:nvSpPr>
        <p:spPr bwMode="auto">
          <a:xfrm>
            <a:off x="457200" y="3276600"/>
            <a:ext cx="4648200" cy="609600"/>
          </a:xfrm>
          <a:prstGeom prst="rect">
            <a:avLst/>
          </a:prstGeom>
          <a:noFill/>
          <a:ln w="9525">
            <a:noFill/>
            <a:miter lim="800000"/>
            <a:headEnd/>
            <a:tailEnd/>
          </a:ln>
        </p:spPr>
        <p:txBody>
          <a:bodyPr/>
          <a:lstStyle/>
          <a:p>
            <a:pPr marL="742950" lvl="1" indent="-285750" eaLnBrk="1" hangingPunct="1">
              <a:spcBef>
                <a:spcPct val="20000"/>
              </a:spcBef>
            </a:pPr>
            <a:r>
              <a:rPr lang="sr-Latn-CS" sz="2400">
                <a:solidFill>
                  <a:srgbClr val="333399"/>
                </a:solidFill>
                <a:latin typeface="Comic Sans MS" pitchFamily="66" charset="0"/>
              </a:rPr>
              <a:t>SAR = </a:t>
            </a:r>
            <a:r>
              <a:rPr lang="sr-Latn-CS" sz="2400" b="1">
                <a:latin typeface="Comic Sans MS" pitchFamily="66" charset="0"/>
              </a:rPr>
              <a:t>1010</a:t>
            </a:r>
            <a:r>
              <a:rPr lang="sr-Latn-CS" sz="2400">
                <a:solidFill>
                  <a:srgbClr val="333399"/>
                </a:solidFill>
                <a:latin typeface="Comic Sans MS" pitchFamily="66" charset="0"/>
              </a:rPr>
              <a:t> </a:t>
            </a:r>
            <a:r>
              <a:rPr lang="sr-Latn-CS" sz="2400" b="1">
                <a:solidFill>
                  <a:srgbClr val="333399"/>
                </a:solidFill>
                <a:latin typeface="Comic Sans MS" pitchFamily="66" charset="0"/>
              </a:rPr>
              <a:t>1</a:t>
            </a:r>
            <a:r>
              <a:rPr lang="sr-Latn-CS" sz="2400">
                <a:solidFill>
                  <a:srgbClr val="333399"/>
                </a:solidFill>
                <a:latin typeface="Comic Sans MS" pitchFamily="66" charset="0"/>
              </a:rPr>
              <a:t>000</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168</a:t>
            </a:r>
          </a:p>
          <a:p>
            <a:pPr marL="742950" lvl="1" indent="-285750" eaLnBrk="1" hangingPunct="1">
              <a:spcBef>
                <a:spcPct val="20000"/>
              </a:spcBef>
            </a:pPr>
            <a:endParaRPr lang="sr-Latn-CS" sz="2400">
              <a:solidFill>
                <a:srgbClr val="333399"/>
              </a:solidFill>
              <a:latin typeface="Comic Sans MS" pitchFamily="66" charset="0"/>
            </a:endParaRPr>
          </a:p>
        </p:txBody>
      </p:sp>
      <p:sp>
        <p:nvSpPr>
          <p:cNvPr id="112665" name="AutoShape 25"/>
          <p:cNvSpPr>
            <a:spLocks noChangeArrowheads="1"/>
          </p:cNvSpPr>
          <p:nvPr/>
        </p:nvSpPr>
        <p:spPr bwMode="auto">
          <a:xfrm>
            <a:off x="7229475" y="2762250"/>
            <a:ext cx="762000" cy="228600"/>
          </a:xfrm>
          <a:prstGeom prst="leftArrow">
            <a:avLst>
              <a:gd name="adj1" fmla="val 50000"/>
              <a:gd name="adj2" fmla="val 83333"/>
            </a:avLst>
          </a:prstGeom>
          <a:solidFill>
            <a:srgbClr val="CC3300"/>
          </a:solidFill>
          <a:ln w="19050">
            <a:solidFill>
              <a:schemeClr val="tx1"/>
            </a:solidFill>
            <a:miter lim="800000"/>
            <a:headEnd/>
            <a:tailEnd/>
          </a:ln>
        </p:spPr>
        <p:txBody>
          <a:bodyPr wrap="none" anchor="ctr"/>
          <a:lstStyle/>
          <a:p>
            <a:endParaRPr lang="en-US"/>
          </a:p>
        </p:txBody>
      </p:sp>
      <p:sp>
        <p:nvSpPr>
          <p:cNvPr id="112666" name="Text Box 26"/>
          <p:cNvSpPr txBox="1">
            <a:spLocks noChangeArrowheads="1"/>
          </p:cNvSpPr>
          <p:nvPr/>
        </p:nvSpPr>
        <p:spPr bwMode="auto">
          <a:xfrm rot="-1572683">
            <a:off x="4495800" y="2743200"/>
            <a:ext cx="762000" cy="701675"/>
          </a:xfrm>
          <a:prstGeom prst="rect">
            <a:avLst/>
          </a:prstGeom>
          <a:noFill/>
          <a:ln w="9525">
            <a:noFill/>
            <a:miter lim="800000"/>
            <a:headEnd/>
            <a:tailEnd/>
          </a:ln>
        </p:spPr>
        <p:txBody>
          <a:bodyPr>
            <a:spAutoFit/>
          </a:bodyPr>
          <a:lstStyle/>
          <a:p>
            <a:pPr>
              <a:spcBef>
                <a:spcPct val="50000"/>
              </a:spcBef>
            </a:pPr>
            <a:r>
              <a:rPr lang="sr-Latn-CS" sz="4000" b="1">
                <a:solidFill>
                  <a:srgbClr val="CC3300"/>
                </a:solidFill>
              </a:rPr>
              <a:t>!</a:t>
            </a:r>
            <a:endParaRPr lang="en-US" sz="4000" b="1">
              <a:solidFill>
                <a:srgbClr val="CC3300"/>
              </a:solidFill>
            </a:endParaRPr>
          </a:p>
        </p:txBody>
      </p:sp>
      <p:sp>
        <p:nvSpPr>
          <p:cNvPr id="112667" name="Text Box 27"/>
          <p:cNvSpPr txBox="1">
            <a:spLocks noChangeArrowheads="1"/>
          </p:cNvSpPr>
          <p:nvPr/>
        </p:nvSpPr>
        <p:spPr bwMode="auto">
          <a:xfrm>
            <a:off x="2667000" y="2362200"/>
            <a:ext cx="762000" cy="701675"/>
          </a:xfrm>
          <a:prstGeom prst="rect">
            <a:avLst/>
          </a:prstGeom>
          <a:noFill/>
          <a:ln w="9525">
            <a:noFill/>
            <a:miter lim="800000"/>
            <a:headEnd/>
            <a:tailEnd/>
          </a:ln>
        </p:spPr>
        <p:txBody>
          <a:bodyPr>
            <a:spAutoFit/>
          </a:bodyPr>
          <a:lstStyle/>
          <a:p>
            <a:pPr>
              <a:spcBef>
                <a:spcPct val="50000"/>
              </a:spcBef>
            </a:pPr>
            <a:r>
              <a:rPr lang="sr-Latn-CS" sz="4000">
                <a:solidFill>
                  <a:srgbClr val="CC3300"/>
                </a:solidFill>
                <a:sym typeface="Wingdings" pitchFamily="2" charset="2"/>
              </a:rPr>
              <a:t></a:t>
            </a:r>
          </a:p>
        </p:txBody>
      </p:sp>
      <p:sp>
        <p:nvSpPr>
          <p:cNvPr id="112668" name="Rectangle 28"/>
          <p:cNvSpPr>
            <a:spLocks noChangeArrowheads="1"/>
          </p:cNvSpPr>
          <p:nvPr/>
        </p:nvSpPr>
        <p:spPr bwMode="auto">
          <a:xfrm>
            <a:off x="457200" y="3657600"/>
            <a:ext cx="4648200" cy="609600"/>
          </a:xfrm>
          <a:prstGeom prst="rect">
            <a:avLst/>
          </a:prstGeom>
          <a:noFill/>
          <a:ln w="9525">
            <a:noFill/>
            <a:miter lim="800000"/>
            <a:headEnd/>
            <a:tailEnd/>
          </a:ln>
        </p:spPr>
        <p:txBody>
          <a:bodyPr/>
          <a:lstStyle/>
          <a:p>
            <a:pPr marL="742950" lvl="1" indent="-285750" eaLnBrk="1" hangingPunct="1">
              <a:spcBef>
                <a:spcPct val="20000"/>
              </a:spcBef>
            </a:pPr>
            <a:r>
              <a:rPr lang="sr-Latn-CS" sz="2400">
                <a:solidFill>
                  <a:srgbClr val="333399"/>
                </a:solidFill>
                <a:latin typeface="Comic Sans MS" pitchFamily="66" charset="0"/>
              </a:rPr>
              <a:t>SAR = </a:t>
            </a:r>
            <a:r>
              <a:rPr lang="sr-Latn-CS" sz="2400" b="1">
                <a:latin typeface="Comic Sans MS" pitchFamily="66" charset="0"/>
              </a:rPr>
              <a:t>1010</a:t>
            </a:r>
            <a:r>
              <a:rPr lang="sr-Latn-CS" sz="2400">
                <a:solidFill>
                  <a:srgbClr val="333399"/>
                </a:solidFill>
                <a:latin typeface="Comic Sans MS" pitchFamily="66" charset="0"/>
              </a:rPr>
              <a:t> </a:t>
            </a:r>
            <a:r>
              <a:rPr lang="sr-Latn-CS" sz="2400" b="1">
                <a:latin typeface="Comic Sans MS" pitchFamily="66" charset="0"/>
              </a:rPr>
              <a:t>1</a:t>
            </a:r>
            <a:r>
              <a:rPr lang="sr-Latn-CS" sz="2400" b="1">
                <a:solidFill>
                  <a:srgbClr val="333399"/>
                </a:solidFill>
                <a:latin typeface="Comic Sans MS" pitchFamily="66" charset="0"/>
              </a:rPr>
              <a:t>1</a:t>
            </a:r>
            <a:r>
              <a:rPr lang="sr-Latn-CS" sz="2400">
                <a:solidFill>
                  <a:srgbClr val="333399"/>
                </a:solidFill>
                <a:latin typeface="Comic Sans MS" pitchFamily="66" charset="0"/>
              </a:rPr>
              <a:t>00</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172</a:t>
            </a:r>
          </a:p>
          <a:p>
            <a:pPr marL="742950" lvl="1" indent="-285750" eaLnBrk="1" hangingPunct="1">
              <a:spcBef>
                <a:spcPct val="20000"/>
              </a:spcBef>
            </a:pPr>
            <a:endParaRPr lang="sr-Latn-CS" sz="2400">
              <a:solidFill>
                <a:srgbClr val="333399"/>
              </a:solidFill>
              <a:latin typeface="Comic Sans MS" pitchFamily="66" charset="0"/>
            </a:endParaRPr>
          </a:p>
        </p:txBody>
      </p:sp>
      <p:sp>
        <p:nvSpPr>
          <p:cNvPr id="112670" name="Rectangle 30"/>
          <p:cNvSpPr>
            <a:spLocks noChangeArrowheads="1"/>
          </p:cNvSpPr>
          <p:nvPr/>
        </p:nvSpPr>
        <p:spPr bwMode="auto">
          <a:xfrm>
            <a:off x="457200" y="4038600"/>
            <a:ext cx="4648200" cy="609600"/>
          </a:xfrm>
          <a:prstGeom prst="rect">
            <a:avLst/>
          </a:prstGeom>
          <a:noFill/>
          <a:ln w="9525">
            <a:noFill/>
            <a:miter lim="800000"/>
            <a:headEnd/>
            <a:tailEnd/>
          </a:ln>
        </p:spPr>
        <p:txBody>
          <a:bodyPr/>
          <a:lstStyle/>
          <a:p>
            <a:pPr marL="742950" lvl="1" indent="-285750" eaLnBrk="1" hangingPunct="1">
              <a:spcBef>
                <a:spcPct val="20000"/>
              </a:spcBef>
            </a:pPr>
            <a:r>
              <a:rPr lang="sr-Latn-CS" sz="2400">
                <a:solidFill>
                  <a:srgbClr val="333399"/>
                </a:solidFill>
                <a:latin typeface="Comic Sans MS" pitchFamily="66" charset="0"/>
              </a:rPr>
              <a:t>SAR = </a:t>
            </a:r>
            <a:r>
              <a:rPr lang="sr-Latn-CS" sz="2400" b="1">
                <a:latin typeface="Comic Sans MS" pitchFamily="66" charset="0"/>
              </a:rPr>
              <a:t>1010</a:t>
            </a:r>
            <a:r>
              <a:rPr lang="sr-Latn-CS" sz="2400">
                <a:solidFill>
                  <a:srgbClr val="333399"/>
                </a:solidFill>
                <a:latin typeface="Comic Sans MS" pitchFamily="66" charset="0"/>
              </a:rPr>
              <a:t> </a:t>
            </a:r>
            <a:r>
              <a:rPr lang="sr-Latn-CS" sz="2400" b="1">
                <a:latin typeface="Comic Sans MS" pitchFamily="66" charset="0"/>
              </a:rPr>
              <a:t>11</a:t>
            </a:r>
            <a:r>
              <a:rPr lang="sr-Latn-CS" sz="2400" b="1">
                <a:solidFill>
                  <a:srgbClr val="333399"/>
                </a:solidFill>
                <a:latin typeface="Comic Sans MS" pitchFamily="66" charset="0"/>
              </a:rPr>
              <a:t>1</a:t>
            </a:r>
            <a:r>
              <a:rPr lang="sr-Latn-CS" sz="2400">
                <a:solidFill>
                  <a:srgbClr val="333399"/>
                </a:solidFill>
                <a:latin typeface="Comic Sans MS" pitchFamily="66" charset="0"/>
              </a:rPr>
              <a:t>0</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174</a:t>
            </a:r>
          </a:p>
          <a:p>
            <a:pPr marL="742950" lvl="1" indent="-285750" eaLnBrk="1" hangingPunct="1">
              <a:spcBef>
                <a:spcPct val="20000"/>
              </a:spcBef>
            </a:pPr>
            <a:endParaRPr lang="sr-Latn-CS" sz="2400">
              <a:solidFill>
                <a:srgbClr val="333399"/>
              </a:solidFill>
              <a:latin typeface="Comic Sans MS" pitchFamily="66" charset="0"/>
            </a:endParaRPr>
          </a:p>
        </p:txBody>
      </p:sp>
      <p:sp>
        <p:nvSpPr>
          <p:cNvPr id="112671" name="Rectangle 31"/>
          <p:cNvSpPr>
            <a:spLocks noChangeArrowheads="1"/>
          </p:cNvSpPr>
          <p:nvPr/>
        </p:nvSpPr>
        <p:spPr bwMode="auto">
          <a:xfrm>
            <a:off x="457200" y="4419600"/>
            <a:ext cx="4648200" cy="609600"/>
          </a:xfrm>
          <a:prstGeom prst="rect">
            <a:avLst/>
          </a:prstGeom>
          <a:noFill/>
          <a:ln w="9525">
            <a:noFill/>
            <a:miter lim="800000"/>
            <a:headEnd/>
            <a:tailEnd/>
          </a:ln>
        </p:spPr>
        <p:txBody>
          <a:bodyPr/>
          <a:lstStyle/>
          <a:p>
            <a:pPr marL="742950" lvl="1" indent="-285750" eaLnBrk="1" hangingPunct="1">
              <a:spcBef>
                <a:spcPct val="20000"/>
              </a:spcBef>
            </a:pPr>
            <a:r>
              <a:rPr lang="sr-Latn-CS" sz="2400">
                <a:solidFill>
                  <a:srgbClr val="333399"/>
                </a:solidFill>
                <a:latin typeface="Comic Sans MS" pitchFamily="66" charset="0"/>
              </a:rPr>
              <a:t>SAR = </a:t>
            </a:r>
            <a:r>
              <a:rPr lang="sr-Latn-CS" sz="2400" b="1">
                <a:latin typeface="Comic Sans MS" pitchFamily="66" charset="0"/>
              </a:rPr>
              <a:t>1010</a:t>
            </a:r>
            <a:r>
              <a:rPr lang="sr-Latn-CS" sz="2400">
                <a:solidFill>
                  <a:srgbClr val="333399"/>
                </a:solidFill>
                <a:latin typeface="Comic Sans MS" pitchFamily="66" charset="0"/>
              </a:rPr>
              <a:t> </a:t>
            </a:r>
            <a:r>
              <a:rPr lang="sr-Latn-CS" sz="2400" b="1">
                <a:latin typeface="Comic Sans MS" pitchFamily="66" charset="0"/>
              </a:rPr>
              <a:t>111</a:t>
            </a:r>
            <a:r>
              <a:rPr lang="sr-Latn-CS" sz="2400" b="1">
                <a:solidFill>
                  <a:srgbClr val="333399"/>
                </a:solidFill>
                <a:latin typeface="Comic Sans MS" pitchFamily="66" charset="0"/>
              </a:rPr>
              <a:t>1</a:t>
            </a:r>
            <a:r>
              <a:rPr lang="sr-Latn-CS" sz="2400" baseline="-25000">
                <a:solidFill>
                  <a:srgbClr val="333399"/>
                </a:solidFill>
                <a:latin typeface="Comic Sans MS" pitchFamily="66" charset="0"/>
              </a:rPr>
              <a:t>2</a:t>
            </a:r>
            <a:r>
              <a:rPr lang="sr-Latn-CS" sz="2400">
                <a:solidFill>
                  <a:srgbClr val="333399"/>
                </a:solidFill>
                <a:latin typeface="Comic Sans MS" pitchFamily="66" charset="0"/>
              </a:rPr>
              <a:t> = 175</a:t>
            </a:r>
          </a:p>
          <a:p>
            <a:pPr marL="742950" lvl="1" indent="-285750" eaLnBrk="1" hangingPunct="1">
              <a:spcBef>
                <a:spcPct val="20000"/>
              </a:spcBef>
            </a:pPr>
            <a:endParaRPr lang="sr-Latn-CS" sz="2400">
              <a:solidFill>
                <a:srgbClr val="333399"/>
              </a:solidFill>
              <a:latin typeface="Comic Sans MS" pitchFamily="66" charset="0"/>
            </a:endParaRPr>
          </a:p>
        </p:txBody>
      </p:sp>
      <p:sp>
        <p:nvSpPr>
          <p:cNvPr id="112672" name="Text Box 32"/>
          <p:cNvSpPr txBox="1">
            <a:spLocks noChangeArrowheads="1"/>
          </p:cNvSpPr>
          <p:nvPr/>
        </p:nvSpPr>
        <p:spPr bwMode="auto">
          <a:xfrm>
            <a:off x="7943850" y="2676525"/>
            <a:ext cx="838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CC3300"/>
                </a:solidFill>
              </a:rPr>
              <a:t>1</a:t>
            </a:r>
            <a:r>
              <a:rPr lang="sr-Latn-CS" b="1">
                <a:solidFill>
                  <a:srgbClr val="CC3300"/>
                </a:solidFill>
              </a:rPr>
              <a:t>76</a:t>
            </a:r>
            <a:endParaRPr lang="en-US" b="1">
              <a:solidFill>
                <a:srgbClr val="CC3300"/>
              </a:solidFill>
            </a:endParaRPr>
          </a:p>
        </p:txBody>
      </p:sp>
      <p:sp>
        <p:nvSpPr>
          <p:cNvPr id="112673" name="AutoShape 33"/>
          <p:cNvSpPr>
            <a:spLocks noChangeArrowheads="1"/>
          </p:cNvSpPr>
          <p:nvPr/>
        </p:nvSpPr>
        <p:spPr bwMode="auto">
          <a:xfrm>
            <a:off x="7239000" y="2819400"/>
            <a:ext cx="762000" cy="228600"/>
          </a:xfrm>
          <a:prstGeom prst="leftArrow">
            <a:avLst>
              <a:gd name="adj1" fmla="val 50000"/>
              <a:gd name="adj2" fmla="val 83333"/>
            </a:avLst>
          </a:prstGeom>
          <a:solidFill>
            <a:srgbClr val="CC3300"/>
          </a:solidFill>
          <a:ln w="19050">
            <a:solidFill>
              <a:schemeClr val="tx1"/>
            </a:solidFill>
            <a:miter lim="800000"/>
            <a:headEnd/>
            <a:tailEnd/>
          </a:ln>
        </p:spPr>
        <p:txBody>
          <a:bodyPr wrap="none" anchor="ctr"/>
          <a:lstStyle/>
          <a:p>
            <a:endParaRPr lang="en-US"/>
          </a:p>
        </p:txBody>
      </p:sp>
      <p:sp>
        <p:nvSpPr>
          <p:cNvPr id="112674" name="Text Box 34"/>
          <p:cNvSpPr txBox="1">
            <a:spLocks noChangeArrowheads="1"/>
          </p:cNvSpPr>
          <p:nvPr/>
        </p:nvSpPr>
        <p:spPr bwMode="auto">
          <a:xfrm>
            <a:off x="7943850" y="2743200"/>
            <a:ext cx="838200"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CC3300"/>
                </a:solidFill>
              </a:rPr>
              <a:t>1</a:t>
            </a:r>
            <a:r>
              <a:rPr lang="sr-Latn-CS" b="1">
                <a:solidFill>
                  <a:srgbClr val="CC3300"/>
                </a:solidFill>
              </a:rPr>
              <a:t>75</a:t>
            </a:r>
            <a:endParaRPr lang="en-US"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12667"/>
                                        </p:tgtEl>
                                      </p:cBhvr>
                                    </p:animEffect>
                                    <p:set>
                                      <p:cBhvr>
                                        <p:cTn id="15" dur="1" fill="hold">
                                          <p:stCondLst>
                                            <p:cond delay="999"/>
                                          </p:stCondLst>
                                        </p:cTn>
                                        <p:tgtEl>
                                          <p:spTgt spid="11266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112666"/>
                                        </p:tgtEl>
                                      </p:cBhvr>
                                    </p:animEffect>
                                    <p:set>
                                      <p:cBhvr>
                                        <p:cTn id="18" dur="1" fill="hold">
                                          <p:stCondLst>
                                            <p:cond delay="999"/>
                                          </p:stCondLst>
                                        </p:cTn>
                                        <p:tgtEl>
                                          <p:spTgt spid="11266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112643">
                                            <p:txEl>
                                              <p:pRg st="0" end="0"/>
                                            </p:txEl>
                                          </p:spTgt>
                                        </p:tgtEl>
                                      </p:cBhvr>
                                    </p:animEffect>
                                    <p:set>
                                      <p:cBhvr>
                                        <p:cTn id="21" dur="1" fill="hold">
                                          <p:stCondLst>
                                            <p:cond delay="999"/>
                                          </p:stCondLst>
                                        </p:cTn>
                                        <p:tgtEl>
                                          <p:spTgt spid="112643">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112643">
                                            <p:txEl>
                                              <p:pRg st="1" end="1"/>
                                            </p:txEl>
                                          </p:spTgt>
                                        </p:tgtEl>
                                      </p:cBhvr>
                                    </p:animEffect>
                                    <p:set>
                                      <p:cBhvr>
                                        <p:cTn id="24" dur="1" fill="hold">
                                          <p:stCondLst>
                                            <p:cond delay="999"/>
                                          </p:stCondLst>
                                        </p:cTn>
                                        <p:tgtEl>
                                          <p:spTgt spid="112643">
                                            <p:txEl>
                                              <p:pRg st="1" end="1"/>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112643">
                                            <p:txEl>
                                              <p:pRg st="2" end="2"/>
                                            </p:txEl>
                                          </p:spTgt>
                                        </p:tgtEl>
                                      </p:cBhvr>
                                    </p:animEffect>
                                    <p:set>
                                      <p:cBhvr>
                                        <p:cTn id="27" dur="1" fill="hold">
                                          <p:stCondLst>
                                            <p:cond delay="999"/>
                                          </p:stCondLst>
                                        </p:cTn>
                                        <p:tgtEl>
                                          <p:spTgt spid="112643">
                                            <p:txEl>
                                              <p:pRg st="2" end="2"/>
                                            </p:txEl>
                                          </p:spTgt>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12672"/>
                                        </p:tgtEl>
                                      </p:cBhvr>
                                    </p:animEffect>
                                    <p:set>
                                      <p:cBhvr>
                                        <p:cTn id="30" dur="1" fill="hold">
                                          <p:stCondLst>
                                            <p:cond delay="499"/>
                                          </p:stCondLst>
                                        </p:cTn>
                                        <p:tgtEl>
                                          <p:spTgt spid="112672"/>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112665"/>
                                        </p:tgtEl>
                                      </p:cBhvr>
                                    </p:animEffect>
                                    <p:set>
                                      <p:cBhvr>
                                        <p:cTn id="33" dur="1" fill="hold">
                                          <p:stCondLst>
                                            <p:cond delay="499"/>
                                          </p:stCondLst>
                                        </p:cTn>
                                        <p:tgtEl>
                                          <p:spTgt spid="11266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126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6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26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26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6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P spid="112658" grpId="0"/>
      <p:bldP spid="112665" grpId="0" animBg="1"/>
      <p:bldP spid="112666" grpId="0"/>
      <p:bldP spid="112666" grpId="1"/>
      <p:bldP spid="112667" grpId="0"/>
      <p:bldP spid="112667" grpId="1"/>
      <p:bldP spid="112668" grpId="0"/>
      <p:bldP spid="112670" grpId="0"/>
      <p:bldP spid="112671" grpId="0"/>
      <p:bldP spid="112672" grpId="0"/>
      <p:bldP spid="112673" grpId="0" animBg="1"/>
      <p:bldP spid="11267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5843" name="Footer Placeholder 4"/>
          <p:cNvSpPr>
            <a:spLocks noGrp="1"/>
          </p:cNvSpPr>
          <p:nvPr>
            <p:ph type="ftr" sz="quarter" idx="11"/>
          </p:nvPr>
        </p:nvSpPr>
        <p:spPr>
          <a:noFill/>
        </p:spPr>
        <p:txBody>
          <a:bodyPr/>
          <a:lstStyle/>
          <a:p>
            <a:r>
              <a:rPr lang="sr-Latn-CS" smtClean="0"/>
              <a:t>Primena DSP</a:t>
            </a:r>
            <a:endParaRPr lang="en-US" smtClean="0"/>
          </a:p>
        </p:txBody>
      </p:sp>
      <p:sp>
        <p:nvSpPr>
          <p:cNvPr id="35844" name="Slide Number Placeholder 5"/>
          <p:cNvSpPr>
            <a:spLocks noGrp="1"/>
          </p:cNvSpPr>
          <p:nvPr>
            <p:ph type="sldNum" sz="quarter" idx="12"/>
          </p:nvPr>
        </p:nvSpPr>
        <p:spPr>
          <a:noFill/>
        </p:spPr>
        <p:txBody>
          <a:bodyPr/>
          <a:lstStyle/>
          <a:p>
            <a:fld id="{498B6552-BB85-47E1-9E8F-C6DBE39064F9}" type="slidenum">
              <a:rPr lang="en-US" smtClean="0"/>
              <a:pPr/>
              <a:t>45</a:t>
            </a:fld>
            <a:endParaRPr lang="en-US" smtClean="0"/>
          </a:p>
        </p:txBody>
      </p:sp>
      <p:sp>
        <p:nvSpPr>
          <p:cNvPr id="35845" name="Rectangle 2"/>
          <p:cNvSpPr>
            <a:spLocks noGrp="1" noChangeArrowheads="1"/>
          </p:cNvSpPr>
          <p:nvPr>
            <p:ph type="title"/>
          </p:nvPr>
        </p:nvSpPr>
        <p:spPr>
          <a:xfrm>
            <a:off x="685800" y="533400"/>
            <a:ext cx="7772400" cy="1143000"/>
          </a:xfrm>
        </p:spPr>
        <p:txBody>
          <a:bodyPr/>
          <a:lstStyle/>
          <a:p>
            <a:pPr eaLnBrk="1" hangingPunct="1"/>
            <a:r>
              <a:rPr lang="sr-Latn-CS" smtClean="0"/>
              <a:t>Analogno-digitalna konv.</a:t>
            </a:r>
            <a:endParaRPr lang="en-US" smtClean="0"/>
          </a:p>
        </p:txBody>
      </p:sp>
      <p:sp>
        <p:nvSpPr>
          <p:cNvPr id="35846" name="Rectangle 3"/>
          <p:cNvSpPr>
            <a:spLocks noGrp="1" noChangeArrowheads="1"/>
          </p:cNvSpPr>
          <p:nvPr>
            <p:ph type="body" sz="half" idx="1"/>
          </p:nvPr>
        </p:nvSpPr>
        <p:spPr>
          <a:xfrm>
            <a:off x="685800" y="1905000"/>
            <a:ext cx="7848600" cy="4191000"/>
          </a:xfrm>
          <a:noFill/>
        </p:spPr>
        <p:txBody>
          <a:bodyPr/>
          <a:lstStyle/>
          <a:p>
            <a:pPr eaLnBrk="1" hangingPunct="1"/>
            <a:r>
              <a:rPr lang="en-US" sz="2800" smtClean="0"/>
              <a:t>Osnovn</a:t>
            </a:r>
            <a:r>
              <a:rPr lang="sr-Latn-CS" sz="2800" smtClean="0"/>
              <a:t>e</a:t>
            </a:r>
            <a:r>
              <a:rPr lang="en-US" sz="2800" smtClean="0"/>
              <a:t> </a:t>
            </a:r>
            <a:r>
              <a:rPr lang="sr-Latn-CS" sz="2800" smtClean="0"/>
              <a:t>kategorije</a:t>
            </a:r>
          </a:p>
          <a:p>
            <a:pPr lvl="1" eaLnBrk="1" hangingPunct="1"/>
            <a:r>
              <a:rPr lang="sr-Latn-CS" sz="2400" smtClean="0"/>
              <a:t>Broj bita </a:t>
            </a:r>
            <a:r>
              <a:rPr lang="sr-Latn-CS" sz="2400" smtClean="0">
                <a:solidFill>
                  <a:srgbClr val="CC3300"/>
                </a:solidFill>
              </a:rPr>
              <a:t>: 12 (4096 vrednosti)</a:t>
            </a:r>
            <a:endParaRPr lang="en-US" sz="2400" smtClean="0">
              <a:solidFill>
                <a:srgbClr val="CC3300"/>
              </a:solidFill>
            </a:endParaRPr>
          </a:p>
          <a:p>
            <a:pPr lvl="1" algn="just" eaLnBrk="1" hangingPunct="1"/>
            <a:r>
              <a:rPr lang="sr-Latn-CS" sz="2400" smtClean="0"/>
              <a:t>1 LSB </a:t>
            </a:r>
            <a:r>
              <a:rPr lang="sr-Latn-CS" sz="2400" smtClean="0">
                <a:solidFill>
                  <a:srgbClr val="CC3300"/>
                </a:solidFill>
              </a:rPr>
              <a:t>: 3.3v/4096</a:t>
            </a:r>
          </a:p>
          <a:p>
            <a:pPr lvl="1" algn="just" eaLnBrk="1" hangingPunct="1"/>
            <a:r>
              <a:rPr lang="en-US" sz="2400" smtClean="0"/>
              <a:t>Gre</a:t>
            </a:r>
            <a:r>
              <a:rPr lang="sr-Latn-CS" sz="2400" smtClean="0"/>
              <a:t>š</a:t>
            </a:r>
            <a:r>
              <a:rPr lang="en-US" sz="2400" smtClean="0"/>
              <a:t>k</a:t>
            </a:r>
            <a:r>
              <a:rPr lang="sr-Latn-CS" sz="2400" smtClean="0"/>
              <a:t>a maksimalne vrednosti (</a:t>
            </a:r>
            <a:r>
              <a:rPr lang="sr-Latn-CS" sz="2400" i="1" smtClean="0"/>
              <a:t>full scale error</a:t>
            </a:r>
            <a:r>
              <a:rPr lang="sr-Latn-CS" sz="2400" smtClean="0"/>
              <a:t>)</a:t>
            </a:r>
            <a:endParaRPr lang="en-US" sz="2400" smtClean="0"/>
          </a:p>
          <a:p>
            <a:pPr lvl="1" eaLnBrk="1" hangingPunct="1"/>
            <a:r>
              <a:rPr lang="en-US" sz="2400" smtClean="0"/>
              <a:t>Ra</a:t>
            </a:r>
            <a:r>
              <a:rPr lang="sr-Latn-CS" sz="2400" smtClean="0"/>
              <a:t>z</a:t>
            </a:r>
            <a:r>
              <a:rPr lang="en-US" sz="2400" smtClean="0"/>
              <a:t>de</a:t>
            </a:r>
            <a:r>
              <a:rPr lang="sr-Latn-CS" sz="2400" smtClean="0"/>
              <a:t>š</a:t>
            </a:r>
            <a:r>
              <a:rPr lang="en-US" sz="2400" smtClean="0"/>
              <a:t>enost nule (</a:t>
            </a:r>
            <a:r>
              <a:rPr lang="en-US" sz="2400" i="1" smtClean="0"/>
              <a:t>zero offset</a:t>
            </a:r>
            <a:r>
              <a:rPr lang="en-US" sz="2400" smtClean="0"/>
              <a:t>)</a:t>
            </a:r>
          </a:p>
          <a:p>
            <a:pPr lvl="1" eaLnBrk="1" hangingPunct="1"/>
            <a:r>
              <a:rPr lang="sr-Latn-CS" sz="2400" smtClean="0"/>
              <a:t>Maksimalna greška (</a:t>
            </a:r>
            <a:r>
              <a:rPr lang="sr-Latn-CS" sz="2400" i="1" smtClean="0"/>
              <a:t>absolute error</a:t>
            </a:r>
            <a:r>
              <a:rPr lang="sr-Latn-CS" sz="2400" smtClean="0"/>
              <a:t>)</a:t>
            </a:r>
            <a:endParaRPr lang="en-US" sz="2400" smtClean="0"/>
          </a:p>
          <a:p>
            <a:pPr lvl="1" eaLnBrk="1" hangingPunct="1"/>
            <a:r>
              <a:rPr lang="sr-Latn-CS" sz="2400" smtClean="0"/>
              <a:t>Diferencijalna nelinearnost</a:t>
            </a:r>
            <a:r>
              <a:rPr lang="en-US" sz="2400" smtClean="0"/>
              <a:t> (</a:t>
            </a:r>
            <a:r>
              <a:rPr lang="en-US" sz="2000" smtClean="0"/>
              <a:t>koliko se opseg ul. napona koji daje isti kôd razlikuje od 1LSB</a:t>
            </a:r>
            <a:r>
              <a:rPr lang="en-US" sz="2400" smtClean="0"/>
              <a:t>) </a:t>
            </a:r>
          </a:p>
          <a:p>
            <a:pPr lvl="2" eaLnBrk="1" hangingPunct="1"/>
            <a:r>
              <a:rPr lang="en-US" sz="2000" b="0" smtClean="0"/>
              <a:t>Propu</a:t>
            </a:r>
            <a:r>
              <a:rPr lang="sr-Latn-CS" sz="2000" b="0" smtClean="0"/>
              <a:t>š</a:t>
            </a:r>
            <a:r>
              <a:rPr lang="en-US" sz="2000" b="0" smtClean="0"/>
              <a:t>teni</a:t>
            </a:r>
            <a:r>
              <a:rPr lang="sr-Latn-CS" sz="2000" b="0" smtClean="0"/>
              <a:t> kodovi (</a:t>
            </a:r>
            <a:r>
              <a:rPr lang="sr-Latn-CS" sz="2000" b="0" i="1" smtClean="0"/>
              <a:t>missing codes</a:t>
            </a:r>
            <a:r>
              <a:rPr lang="sr-Latn-CS" sz="2000" b="0" smtClean="0"/>
              <a:t>)</a:t>
            </a:r>
            <a:r>
              <a:rPr lang="en-US" sz="2000" b="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6867" name="Footer Placeholder 4"/>
          <p:cNvSpPr>
            <a:spLocks noGrp="1"/>
          </p:cNvSpPr>
          <p:nvPr>
            <p:ph type="ftr" sz="quarter" idx="11"/>
          </p:nvPr>
        </p:nvSpPr>
        <p:spPr>
          <a:noFill/>
        </p:spPr>
        <p:txBody>
          <a:bodyPr/>
          <a:lstStyle/>
          <a:p>
            <a:r>
              <a:rPr lang="sr-Latn-CS" smtClean="0"/>
              <a:t>Primena DSP</a:t>
            </a:r>
            <a:endParaRPr lang="en-US" smtClean="0"/>
          </a:p>
        </p:txBody>
      </p:sp>
      <p:sp>
        <p:nvSpPr>
          <p:cNvPr id="36868" name="Slide Number Placeholder 5"/>
          <p:cNvSpPr>
            <a:spLocks noGrp="1"/>
          </p:cNvSpPr>
          <p:nvPr>
            <p:ph type="sldNum" sz="quarter" idx="12"/>
          </p:nvPr>
        </p:nvSpPr>
        <p:spPr>
          <a:noFill/>
        </p:spPr>
        <p:txBody>
          <a:bodyPr/>
          <a:lstStyle/>
          <a:p>
            <a:fld id="{F54EE37D-6336-4973-9566-61D9D97E363A}" type="slidenum">
              <a:rPr lang="en-US" smtClean="0"/>
              <a:pPr/>
              <a:t>46</a:t>
            </a:fld>
            <a:endParaRPr lang="en-US" smtClean="0"/>
          </a:p>
        </p:txBody>
      </p:sp>
      <p:sp>
        <p:nvSpPr>
          <p:cNvPr id="36869" name="Rectangle 2"/>
          <p:cNvSpPr>
            <a:spLocks noGrp="1" noChangeArrowheads="1"/>
          </p:cNvSpPr>
          <p:nvPr>
            <p:ph type="title"/>
          </p:nvPr>
        </p:nvSpPr>
        <p:spPr>
          <a:xfrm>
            <a:off x="762000" y="0"/>
            <a:ext cx="7772400" cy="1143000"/>
          </a:xfrm>
        </p:spPr>
        <p:txBody>
          <a:bodyPr/>
          <a:lstStyle/>
          <a:p>
            <a:pPr eaLnBrk="1" hangingPunct="1"/>
            <a:r>
              <a:rPr lang="sr-Latn-CS" smtClean="0"/>
              <a:t>K</a:t>
            </a:r>
            <a:r>
              <a:rPr lang="en-US" smtClean="0"/>
              <a:t>arakteristika idealn</a:t>
            </a:r>
            <a:r>
              <a:rPr lang="sr-Latn-CS" smtClean="0"/>
              <a:t>og</a:t>
            </a:r>
            <a:r>
              <a:rPr lang="en-US" smtClean="0"/>
              <a:t> </a:t>
            </a:r>
            <a:r>
              <a:rPr lang="sr-Latn-CS" smtClean="0"/>
              <a:t>A</a:t>
            </a:r>
            <a:r>
              <a:rPr lang="en-US" smtClean="0"/>
              <a:t>DC </a:t>
            </a:r>
          </a:p>
        </p:txBody>
      </p:sp>
      <p:grpSp>
        <p:nvGrpSpPr>
          <p:cNvPr id="25" name="Group 24"/>
          <p:cNvGrpSpPr/>
          <p:nvPr/>
        </p:nvGrpSpPr>
        <p:grpSpPr>
          <a:xfrm>
            <a:off x="1828800" y="1143000"/>
            <a:ext cx="5657850" cy="5227638"/>
            <a:chOff x="1828800" y="1143000"/>
            <a:chExt cx="5657850" cy="5227638"/>
          </a:xfrm>
        </p:grpSpPr>
        <p:pic>
          <p:nvPicPr>
            <p:cNvPr id="36882" name="Picture 6"/>
            <p:cNvPicPr>
              <a:picLocks noChangeAspect="1" noChangeArrowheads="1"/>
            </p:cNvPicPr>
            <p:nvPr/>
          </p:nvPicPr>
          <p:blipFill>
            <a:blip r:embed="rId3" cstate="print"/>
            <a:srcRect l="2333" r="-1334"/>
            <a:stretch>
              <a:fillRect/>
            </a:stretch>
          </p:blipFill>
          <p:spPr bwMode="auto">
            <a:xfrm>
              <a:off x="1828800" y="1143000"/>
              <a:ext cx="5657850" cy="5180013"/>
            </a:xfrm>
            <a:prstGeom prst="rect">
              <a:avLst/>
            </a:prstGeom>
            <a:noFill/>
            <a:ln w="9525">
              <a:noFill/>
              <a:miter lim="800000"/>
              <a:headEnd/>
              <a:tailEnd/>
            </a:ln>
          </p:spPr>
        </p:pic>
        <p:sp>
          <p:nvSpPr>
            <p:cNvPr id="36883" name="Text Box 7"/>
            <p:cNvSpPr txBox="1">
              <a:spLocks noChangeArrowheads="1"/>
            </p:cNvSpPr>
            <p:nvPr/>
          </p:nvSpPr>
          <p:spPr bwMode="auto">
            <a:xfrm>
              <a:off x="3905250" y="6096000"/>
              <a:ext cx="1387475" cy="274638"/>
            </a:xfrm>
            <a:prstGeom prst="rect">
              <a:avLst/>
            </a:prstGeom>
            <a:solidFill>
              <a:schemeClr val="bg1"/>
            </a:solidFill>
            <a:ln w="9525">
              <a:noFill/>
              <a:miter lim="800000"/>
              <a:headEnd/>
              <a:tailEnd/>
            </a:ln>
          </p:spPr>
          <p:txBody>
            <a:bodyPr lIns="0" tIns="0" rIns="0" bIns="0">
              <a:spAutoFit/>
            </a:bodyPr>
            <a:lstStyle/>
            <a:p>
              <a:r>
                <a:rPr lang="en-US" sz="1200" b="1"/>
                <a:t>ulazni napon (LSB)</a:t>
              </a:r>
              <a:r>
                <a:rPr lang="en-US"/>
                <a:t> </a:t>
              </a:r>
            </a:p>
          </p:txBody>
        </p:sp>
        <p:sp>
          <p:nvSpPr>
            <p:cNvPr id="36884" name="Text Box 8"/>
            <p:cNvSpPr txBox="1">
              <a:spLocks noChangeArrowheads="1"/>
            </p:cNvSpPr>
            <p:nvPr/>
          </p:nvSpPr>
          <p:spPr bwMode="auto">
            <a:xfrm>
              <a:off x="5505450" y="3533775"/>
              <a:ext cx="1924050" cy="533400"/>
            </a:xfrm>
            <a:prstGeom prst="rect">
              <a:avLst/>
            </a:prstGeom>
            <a:solidFill>
              <a:srgbClr val="CCFFFF"/>
            </a:solidFill>
            <a:ln w="15875">
              <a:solidFill>
                <a:schemeClr val="tx1"/>
              </a:solidFill>
              <a:miter lim="800000"/>
              <a:headEnd/>
              <a:tailEnd/>
            </a:ln>
          </p:spPr>
          <p:txBody>
            <a:bodyPr lIns="36000" tIns="72000" rIns="0" bIns="0"/>
            <a:lstStyle/>
            <a:p>
              <a:pPr>
                <a:lnSpc>
                  <a:spcPct val="70000"/>
                </a:lnSpc>
              </a:pPr>
              <a:r>
                <a:rPr lang="sr-Latn-CS" sz="1200" b="1"/>
                <a:t>U</a:t>
              </a:r>
              <a:r>
                <a:rPr lang="en-US" sz="1200" b="1"/>
                <a:t>lazni napon treba da se promeni </a:t>
              </a:r>
              <a:r>
                <a:rPr lang="sr-Latn-CS" sz="1200" b="1"/>
                <a:t>za tačno 1LSB</a:t>
              </a:r>
              <a:r>
                <a:rPr lang="sr-Latn-CS" sz="1200"/>
                <a:t> </a:t>
              </a:r>
              <a:r>
                <a:rPr lang="en-US"/>
                <a:t> </a:t>
              </a:r>
            </a:p>
          </p:txBody>
        </p:sp>
        <p:sp>
          <p:nvSpPr>
            <p:cNvPr id="36885" name="Text Box 9"/>
            <p:cNvSpPr txBox="1">
              <a:spLocks noChangeArrowheads="1"/>
            </p:cNvSpPr>
            <p:nvPr/>
          </p:nvSpPr>
          <p:spPr bwMode="auto">
            <a:xfrm>
              <a:off x="3905250" y="1295400"/>
              <a:ext cx="1781175" cy="533400"/>
            </a:xfrm>
            <a:prstGeom prst="rect">
              <a:avLst/>
            </a:prstGeom>
            <a:solidFill>
              <a:schemeClr val="bg1"/>
            </a:solidFill>
            <a:ln w="15875">
              <a:solidFill>
                <a:schemeClr val="tx1"/>
              </a:solidFill>
              <a:miter lim="800000"/>
              <a:headEnd/>
              <a:tailEnd/>
            </a:ln>
          </p:spPr>
          <p:txBody>
            <a:bodyPr lIns="36000" tIns="72000" rIns="0" bIns="0"/>
            <a:lstStyle/>
            <a:p>
              <a:pPr>
                <a:lnSpc>
                  <a:spcPct val="70000"/>
                </a:lnSpc>
              </a:pPr>
              <a:r>
                <a:rPr lang="en-US" sz="1200"/>
                <a:t>ulazni napon treba da se promeni </a:t>
              </a:r>
              <a:r>
                <a:rPr lang="sr-Latn-CS" sz="1200"/>
                <a:t>za tačno 1LSB </a:t>
              </a:r>
              <a:r>
                <a:rPr lang="en-US"/>
                <a:t> </a:t>
              </a:r>
            </a:p>
          </p:txBody>
        </p:sp>
        <p:sp>
          <p:nvSpPr>
            <p:cNvPr id="36886" name="Text Box 10"/>
            <p:cNvSpPr txBox="1">
              <a:spLocks noChangeArrowheads="1"/>
            </p:cNvSpPr>
            <p:nvPr/>
          </p:nvSpPr>
          <p:spPr bwMode="auto">
            <a:xfrm>
              <a:off x="3829050" y="1276350"/>
              <a:ext cx="1933575" cy="552450"/>
            </a:xfrm>
            <a:prstGeom prst="rect">
              <a:avLst/>
            </a:prstGeom>
            <a:solidFill>
              <a:srgbClr val="CCFFFF"/>
            </a:solidFill>
            <a:ln w="15875">
              <a:solidFill>
                <a:schemeClr val="tx1"/>
              </a:solidFill>
              <a:miter lim="800000"/>
              <a:headEnd/>
              <a:tailEnd/>
            </a:ln>
          </p:spPr>
          <p:txBody>
            <a:bodyPr lIns="36000" tIns="108000" rIns="0" bIns="0"/>
            <a:lstStyle/>
            <a:p>
              <a:pPr algn="ctr">
                <a:lnSpc>
                  <a:spcPct val="70000"/>
                </a:lnSpc>
              </a:pPr>
              <a:r>
                <a:rPr lang="sr-Latn-CS" sz="1200" b="1" dirty="0"/>
                <a:t>Izlaz 7 se dobija za ul. napon od tačno 6,5 LSB</a:t>
              </a:r>
              <a:r>
                <a:rPr lang="sr-Latn-CS" sz="1200" dirty="0"/>
                <a:t> </a:t>
              </a:r>
              <a:r>
                <a:rPr lang="en-US" dirty="0"/>
                <a:t> </a:t>
              </a:r>
            </a:p>
          </p:txBody>
        </p:sp>
        <p:sp>
          <p:nvSpPr>
            <p:cNvPr id="36887" name="Text Box 11"/>
            <p:cNvSpPr txBox="1">
              <a:spLocks noChangeArrowheads="1"/>
            </p:cNvSpPr>
            <p:nvPr/>
          </p:nvSpPr>
          <p:spPr bwMode="auto">
            <a:xfrm>
              <a:off x="2886075" y="5334000"/>
              <a:ext cx="1704975" cy="476250"/>
            </a:xfrm>
            <a:prstGeom prst="rect">
              <a:avLst/>
            </a:prstGeom>
            <a:solidFill>
              <a:srgbClr val="CCFFFF"/>
            </a:solidFill>
            <a:ln w="15875">
              <a:solidFill>
                <a:schemeClr val="tx1"/>
              </a:solidFill>
              <a:miter lim="800000"/>
              <a:headEnd/>
              <a:tailEnd/>
            </a:ln>
          </p:spPr>
          <p:txBody>
            <a:bodyPr lIns="36000" tIns="72000" rIns="0" bIns="0"/>
            <a:lstStyle/>
            <a:p>
              <a:pPr algn="ctr">
                <a:lnSpc>
                  <a:spcPct val="70000"/>
                </a:lnSpc>
              </a:pPr>
              <a:r>
                <a:rPr lang="sr-Latn-CS" sz="1200" b="1" dirty="0"/>
                <a:t>Prva promena na tačno 0,5LSB</a:t>
              </a:r>
              <a:r>
                <a:rPr lang="sr-Latn-CS" sz="1200" dirty="0"/>
                <a:t> </a:t>
              </a:r>
              <a:r>
                <a:rPr lang="en-US" dirty="0"/>
                <a:t> </a:t>
              </a:r>
            </a:p>
          </p:txBody>
        </p:sp>
        <p:sp>
          <p:nvSpPr>
            <p:cNvPr id="36888" name="Rectangle 13"/>
            <p:cNvSpPr>
              <a:spLocks noChangeArrowheads="1"/>
            </p:cNvSpPr>
            <p:nvPr/>
          </p:nvSpPr>
          <p:spPr bwMode="auto">
            <a:xfrm>
              <a:off x="2686050" y="2743200"/>
              <a:ext cx="1619250" cy="1019175"/>
            </a:xfrm>
            <a:prstGeom prst="rect">
              <a:avLst/>
            </a:prstGeom>
            <a:solidFill>
              <a:schemeClr val="bg1"/>
            </a:solidFill>
            <a:ln w="9525">
              <a:noFill/>
              <a:miter lim="800000"/>
              <a:headEnd/>
              <a:tailEnd/>
            </a:ln>
          </p:spPr>
          <p:txBody>
            <a:bodyPr wrap="none" anchor="ctr"/>
            <a:lstStyle/>
            <a:p>
              <a:endParaRPr lang="en-US"/>
            </a:p>
          </p:txBody>
        </p:sp>
      </p:grpSp>
      <p:sp>
        <p:nvSpPr>
          <p:cNvPr id="36871" name="Oval 15"/>
          <p:cNvSpPr>
            <a:spLocks noChangeArrowheads="1"/>
          </p:cNvSpPr>
          <p:nvPr/>
        </p:nvSpPr>
        <p:spPr bwMode="auto">
          <a:xfrm>
            <a:off x="5105400" y="2667000"/>
            <a:ext cx="152400" cy="76200"/>
          </a:xfrm>
          <a:prstGeom prst="ellipse">
            <a:avLst/>
          </a:prstGeom>
          <a:solidFill>
            <a:schemeClr val="bg1"/>
          </a:solidFill>
          <a:ln w="9525">
            <a:noFill/>
            <a:round/>
            <a:headEnd/>
            <a:tailEnd/>
          </a:ln>
        </p:spPr>
        <p:txBody>
          <a:bodyPr wrap="none" anchor="ctr"/>
          <a:lstStyle/>
          <a:p>
            <a:endParaRPr lang="en-US"/>
          </a:p>
        </p:txBody>
      </p:sp>
      <p:sp>
        <p:nvSpPr>
          <p:cNvPr id="108560" name="AutoShape 16"/>
          <p:cNvSpPr>
            <a:spLocks noChangeArrowheads="1"/>
          </p:cNvSpPr>
          <p:nvPr/>
        </p:nvSpPr>
        <p:spPr bwMode="auto">
          <a:xfrm>
            <a:off x="6553200" y="5181600"/>
            <a:ext cx="1905000" cy="381000"/>
          </a:xfrm>
          <a:prstGeom prst="wedgeRoundRectCallout">
            <a:avLst>
              <a:gd name="adj1" fmla="val -94250"/>
              <a:gd name="adj2" fmla="val 134583"/>
              <a:gd name="adj3" fmla="val 16667"/>
            </a:avLst>
          </a:prstGeom>
          <a:blipFill dpi="0" rotWithShape="1">
            <a:blip r:embed="rId4" cstate="print"/>
            <a:srcRect/>
            <a:tile tx="0" ty="0" sx="100000" sy="100000" flip="none" algn="tl"/>
          </a:blipFill>
          <a:ln w="15875">
            <a:solidFill>
              <a:schemeClr val="tx1"/>
            </a:solidFill>
            <a:miter lim="800000"/>
            <a:headEnd/>
            <a:tailEnd/>
          </a:ln>
        </p:spPr>
        <p:txBody>
          <a:bodyPr/>
          <a:lstStyle/>
          <a:p>
            <a:pPr algn="ctr"/>
            <a:r>
              <a:rPr lang="sr-Latn-CS" sz="1600">
                <a:solidFill>
                  <a:srgbClr val="000099"/>
                </a:solidFill>
                <a:latin typeface="Comic Sans MS" pitchFamily="66" charset="0"/>
              </a:rPr>
              <a:t>Kontinualna osa</a:t>
            </a:r>
            <a:endParaRPr lang="en-US" sz="1600">
              <a:solidFill>
                <a:srgbClr val="000099"/>
              </a:solidFill>
              <a:latin typeface="Comic Sans MS" pitchFamily="66" charset="0"/>
            </a:endParaRPr>
          </a:p>
        </p:txBody>
      </p:sp>
      <p:sp>
        <p:nvSpPr>
          <p:cNvPr id="108561" name="AutoShape 17"/>
          <p:cNvSpPr>
            <a:spLocks noChangeArrowheads="1"/>
          </p:cNvSpPr>
          <p:nvPr/>
        </p:nvSpPr>
        <p:spPr bwMode="auto">
          <a:xfrm>
            <a:off x="152400" y="1676400"/>
            <a:ext cx="1600200" cy="381000"/>
          </a:xfrm>
          <a:prstGeom prst="wedgeRoundRectCallout">
            <a:avLst>
              <a:gd name="adj1" fmla="val 66370"/>
              <a:gd name="adj2" fmla="val -137917"/>
              <a:gd name="adj3" fmla="val 16667"/>
            </a:avLst>
          </a:prstGeom>
          <a:blipFill dpi="0" rotWithShape="1">
            <a:blip r:embed="rId4" cstate="print"/>
            <a:srcRect/>
            <a:tile tx="0" ty="0" sx="100000" sy="100000" flip="none" algn="tl"/>
          </a:blipFill>
          <a:ln w="15875">
            <a:solidFill>
              <a:schemeClr val="tx1"/>
            </a:solidFill>
            <a:miter lim="800000"/>
            <a:headEnd/>
            <a:tailEnd/>
          </a:ln>
        </p:spPr>
        <p:txBody>
          <a:bodyPr/>
          <a:lstStyle/>
          <a:p>
            <a:pPr algn="ctr"/>
            <a:r>
              <a:rPr lang="sr-Latn-CS" sz="1600">
                <a:solidFill>
                  <a:srgbClr val="000099"/>
                </a:solidFill>
                <a:latin typeface="Comic Sans MS" pitchFamily="66" charset="0"/>
              </a:rPr>
              <a:t>Diskretna osa</a:t>
            </a:r>
            <a:endParaRPr lang="en-US" sz="1600">
              <a:solidFill>
                <a:srgbClr val="000099"/>
              </a:solidFill>
              <a:latin typeface="Comic Sans MS" pitchFamily="66" charset="0"/>
            </a:endParaRPr>
          </a:p>
        </p:txBody>
      </p:sp>
      <p:grpSp>
        <p:nvGrpSpPr>
          <p:cNvPr id="3" name="Group 25"/>
          <p:cNvGrpSpPr>
            <a:grpSpLocks/>
          </p:cNvGrpSpPr>
          <p:nvPr/>
        </p:nvGrpSpPr>
        <p:grpSpPr bwMode="auto">
          <a:xfrm>
            <a:off x="1828800" y="1171575"/>
            <a:ext cx="400050" cy="4143375"/>
            <a:chOff x="1152" y="738"/>
            <a:chExt cx="252" cy="2610"/>
          </a:xfrm>
        </p:grpSpPr>
        <p:sp>
          <p:nvSpPr>
            <p:cNvPr id="36875" name="Oval 18"/>
            <p:cNvSpPr>
              <a:spLocks noChangeArrowheads="1"/>
            </p:cNvSpPr>
            <p:nvPr/>
          </p:nvSpPr>
          <p:spPr bwMode="auto">
            <a:xfrm>
              <a:off x="1164" y="3240"/>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76" name="Oval 19"/>
            <p:cNvSpPr>
              <a:spLocks noChangeArrowheads="1"/>
            </p:cNvSpPr>
            <p:nvPr/>
          </p:nvSpPr>
          <p:spPr bwMode="auto">
            <a:xfrm>
              <a:off x="1152" y="2832"/>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77" name="Oval 20"/>
            <p:cNvSpPr>
              <a:spLocks noChangeArrowheads="1"/>
            </p:cNvSpPr>
            <p:nvPr/>
          </p:nvSpPr>
          <p:spPr bwMode="auto">
            <a:xfrm>
              <a:off x="1152" y="2412"/>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78" name="Oval 21"/>
            <p:cNvSpPr>
              <a:spLocks noChangeArrowheads="1"/>
            </p:cNvSpPr>
            <p:nvPr/>
          </p:nvSpPr>
          <p:spPr bwMode="auto">
            <a:xfrm>
              <a:off x="1152" y="1998"/>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79" name="Oval 22"/>
            <p:cNvSpPr>
              <a:spLocks noChangeArrowheads="1"/>
            </p:cNvSpPr>
            <p:nvPr/>
          </p:nvSpPr>
          <p:spPr bwMode="auto">
            <a:xfrm>
              <a:off x="1152" y="1578"/>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80" name="Oval 23"/>
            <p:cNvSpPr>
              <a:spLocks noChangeArrowheads="1"/>
            </p:cNvSpPr>
            <p:nvPr/>
          </p:nvSpPr>
          <p:spPr bwMode="auto">
            <a:xfrm>
              <a:off x="1152" y="1158"/>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sp>
          <p:nvSpPr>
            <p:cNvPr id="36881" name="Oval 24"/>
            <p:cNvSpPr>
              <a:spLocks noChangeArrowheads="1"/>
            </p:cNvSpPr>
            <p:nvPr/>
          </p:nvSpPr>
          <p:spPr bwMode="auto">
            <a:xfrm>
              <a:off x="1152" y="738"/>
              <a:ext cx="240" cy="108"/>
            </a:xfrm>
            <a:prstGeom prst="ellipse">
              <a:avLst/>
            </a:prstGeom>
            <a:solidFill>
              <a:srgbClr val="FFCC00">
                <a:alpha val="34117"/>
              </a:srgbClr>
            </a:solidFill>
            <a:ln w="22225">
              <a:solidFill>
                <a:srgbClr val="CC3300"/>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108560"/>
                                        </p:tgtEl>
                                      </p:cBhvr>
                                    </p:animEffect>
                                    <p:set>
                                      <p:cBhvr>
                                        <p:cTn id="11" dur="1" fill="hold">
                                          <p:stCondLst>
                                            <p:cond delay="499"/>
                                          </p:stCondLst>
                                        </p:cTn>
                                        <p:tgtEl>
                                          <p:spTgt spid="108560"/>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108561"/>
                                        </p:tgtEl>
                                      </p:cBhvr>
                                    </p:animEffect>
                                    <p:set>
                                      <p:cBhvr>
                                        <p:cTn id="14" dur="1" fill="hold">
                                          <p:stCondLst>
                                            <p:cond delay="499"/>
                                          </p:stCondLst>
                                        </p:cTn>
                                        <p:tgtEl>
                                          <p:spTgt spid="108561"/>
                                        </p:tgtEl>
                                        <p:attrNameLst>
                                          <p:attrName>style.visibility</p:attrName>
                                        </p:attrNameLst>
                                      </p:cBhvr>
                                      <p:to>
                                        <p:strVal val="hidden"/>
                                      </p:to>
                                    </p:set>
                                  </p:childTnLst>
                                </p:cTn>
                              </p:par>
                              <p:par>
                                <p:cTn id="15" presetID="3" presetClass="exit" presetSubtype="10" fill="hold" nodeType="with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0" grpId="0" animBg="1"/>
      <p:bldP spid="1085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7891" name="Footer Placeholder 4"/>
          <p:cNvSpPr>
            <a:spLocks noGrp="1"/>
          </p:cNvSpPr>
          <p:nvPr>
            <p:ph type="ftr" sz="quarter" idx="11"/>
          </p:nvPr>
        </p:nvSpPr>
        <p:spPr>
          <a:noFill/>
        </p:spPr>
        <p:txBody>
          <a:bodyPr/>
          <a:lstStyle/>
          <a:p>
            <a:r>
              <a:rPr lang="sr-Latn-CS" smtClean="0"/>
              <a:t>Primena DSP</a:t>
            </a:r>
            <a:endParaRPr lang="en-US" smtClean="0"/>
          </a:p>
        </p:txBody>
      </p:sp>
      <p:sp>
        <p:nvSpPr>
          <p:cNvPr id="37892" name="Slide Number Placeholder 5"/>
          <p:cNvSpPr>
            <a:spLocks noGrp="1"/>
          </p:cNvSpPr>
          <p:nvPr>
            <p:ph type="sldNum" sz="quarter" idx="12"/>
          </p:nvPr>
        </p:nvSpPr>
        <p:spPr>
          <a:noFill/>
        </p:spPr>
        <p:txBody>
          <a:bodyPr/>
          <a:lstStyle/>
          <a:p>
            <a:fld id="{1F566B08-5027-478B-93F9-B29281AF3407}" type="slidenum">
              <a:rPr lang="en-US" smtClean="0"/>
              <a:pPr/>
              <a:t>47</a:t>
            </a:fld>
            <a:endParaRPr lang="en-US" smtClean="0"/>
          </a:p>
        </p:txBody>
      </p:sp>
      <p:sp>
        <p:nvSpPr>
          <p:cNvPr id="37893" name="Rectangle 2"/>
          <p:cNvSpPr>
            <a:spLocks noGrp="1" noChangeArrowheads="1"/>
          </p:cNvSpPr>
          <p:nvPr>
            <p:ph type="title"/>
          </p:nvPr>
        </p:nvSpPr>
        <p:spPr>
          <a:xfrm>
            <a:off x="762000" y="0"/>
            <a:ext cx="7772400" cy="1143000"/>
          </a:xfrm>
        </p:spPr>
        <p:txBody>
          <a:bodyPr/>
          <a:lstStyle/>
          <a:p>
            <a:pPr eaLnBrk="1" hangingPunct="1"/>
            <a:r>
              <a:rPr lang="sr-Latn-CS" smtClean="0"/>
              <a:t>K</a:t>
            </a:r>
            <a:r>
              <a:rPr lang="en-US" smtClean="0"/>
              <a:t>arakteristika </a:t>
            </a:r>
            <a:r>
              <a:rPr lang="sr-Latn-CS" smtClean="0"/>
              <a:t>r</a:t>
            </a:r>
            <a:r>
              <a:rPr lang="en-US" smtClean="0"/>
              <a:t>ealn</a:t>
            </a:r>
            <a:r>
              <a:rPr lang="sr-Latn-CS" smtClean="0"/>
              <a:t>og</a:t>
            </a:r>
            <a:r>
              <a:rPr lang="en-US" smtClean="0"/>
              <a:t> </a:t>
            </a:r>
            <a:r>
              <a:rPr lang="sr-Latn-CS" smtClean="0"/>
              <a:t>A</a:t>
            </a:r>
            <a:r>
              <a:rPr lang="en-US" smtClean="0"/>
              <a:t>DC </a:t>
            </a:r>
          </a:p>
        </p:txBody>
      </p:sp>
      <p:pic>
        <p:nvPicPr>
          <p:cNvPr id="37895" name="Picture 11"/>
          <p:cNvPicPr>
            <a:picLocks noChangeAspect="1" noChangeArrowheads="1"/>
          </p:cNvPicPr>
          <p:nvPr/>
        </p:nvPicPr>
        <p:blipFill>
          <a:blip r:embed="rId3" cstate="print"/>
          <a:srcRect l="1234"/>
          <a:stretch>
            <a:fillRect/>
          </a:stretch>
        </p:blipFill>
        <p:spPr bwMode="auto">
          <a:xfrm>
            <a:off x="1524000" y="914400"/>
            <a:ext cx="6096000" cy="5429250"/>
          </a:xfrm>
          <a:prstGeom prst="rect">
            <a:avLst/>
          </a:prstGeom>
          <a:noFill/>
          <a:ln w="9525">
            <a:noFill/>
            <a:miter lim="800000"/>
            <a:headEnd/>
            <a:tailEnd/>
          </a:ln>
        </p:spPr>
      </p:pic>
      <p:sp>
        <p:nvSpPr>
          <p:cNvPr id="37896" name="Line 12"/>
          <p:cNvSpPr>
            <a:spLocks noChangeShapeType="1"/>
          </p:cNvSpPr>
          <p:nvPr/>
        </p:nvSpPr>
        <p:spPr bwMode="auto">
          <a:xfrm flipV="1">
            <a:off x="2286000" y="5311775"/>
            <a:ext cx="0" cy="708025"/>
          </a:xfrm>
          <a:prstGeom prst="line">
            <a:avLst/>
          </a:prstGeom>
          <a:noFill/>
          <a:ln w="9525">
            <a:solidFill>
              <a:schemeClr val="tx1"/>
            </a:solidFill>
            <a:round/>
            <a:headEnd/>
            <a:tailEnd/>
          </a:ln>
        </p:spPr>
        <p:txBody>
          <a:bodyPr/>
          <a:lstStyle/>
          <a:p>
            <a:endParaRPr lang="en-US"/>
          </a:p>
        </p:txBody>
      </p:sp>
      <p:sp>
        <p:nvSpPr>
          <p:cNvPr id="37897" name="Line 13"/>
          <p:cNvSpPr>
            <a:spLocks noChangeShapeType="1"/>
          </p:cNvSpPr>
          <p:nvPr/>
        </p:nvSpPr>
        <p:spPr bwMode="auto">
          <a:xfrm>
            <a:off x="2298700" y="5314950"/>
            <a:ext cx="685800" cy="0"/>
          </a:xfrm>
          <a:prstGeom prst="line">
            <a:avLst/>
          </a:prstGeom>
          <a:noFill/>
          <a:ln w="9525">
            <a:solidFill>
              <a:schemeClr val="tx1"/>
            </a:solidFill>
            <a:round/>
            <a:headEnd/>
            <a:tailEnd/>
          </a:ln>
        </p:spPr>
        <p:txBody>
          <a:bodyPr/>
          <a:lstStyle/>
          <a:p>
            <a:endParaRPr lang="en-US"/>
          </a:p>
        </p:txBody>
      </p:sp>
      <p:sp>
        <p:nvSpPr>
          <p:cNvPr id="37898" name="Line 14"/>
          <p:cNvSpPr>
            <a:spLocks noChangeShapeType="1"/>
          </p:cNvSpPr>
          <p:nvPr/>
        </p:nvSpPr>
        <p:spPr bwMode="auto">
          <a:xfrm flipV="1">
            <a:off x="2990850" y="4591050"/>
            <a:ext cx="0" cy="742950"/>
          </a:xfrm>
          <a:prstGeom prst="line">
            <a:avLst/>
          </a:prstGeom>
          <a:noFill/>
          <a:ln w="9525">
            <a:solidFill>
              <a:schemeClr val="tx1"/>
            </a:solidFill>
            <a:round/>
            <a:headEnd/>
            <a:tailEnd/>
          </a:ln>
        </p:spPr>
        <p:txBody>
          <a:bodyPr/>
          <a:lstStyle/>
          <a:p>
            <a:endParaRPr lang="en-US"/>
          </a:p>
        </p:txBody>
      </p:sp>
      <p:sp>
        <p:nvSpPr>
          <p:cNvPr id="37899" name="Line 15"/>
          <p:cNvSpPr>
            <a:spLocks noChangeShapeType="1"/>
          </p:cNvSpPr>
          <p:nvPr/>
        </p:nvSpPr>
        <p:spPr bwMode="auto">
          <a:xfrm flipV="1">
            <a:off x="3352800" y="3886200"/>
            <a:ext cx="0" cy="723900"/>
          </a:xfrm>
          <a:prstGeom prst="line">
            <a:avLst/>
          </a:prstGeom>
          <a:noFill/>
          <a:ln w="9525">
            <a:solidFill>
              <a:schemeClr val="tx1"/>
            </a:solidFill>
            <a:round/>
            <a:headEnd/>
            <a:tailEnd/>
          </a:ln>
        </p:spPr>
        <p:txBody>
          <a:bodyPr/>
          <a:lstStyle/>
          <a:p>
            <a:endParaRPr lang="en-US"/>
          </a:p>
        </p:txBody>
      </p:sp>
      <p:sp>
        <p:nvSpPr>
          <p:cNvPr id="37900" name="Line 16"/>
          <p:cNvSpPr>
            <a:spLocks noChangeShapeType="1"/>
          </p:cNvSpPr>
          <p:nvPr/>
        </p:nvSpPr>
        <p:spPr bwMode="auto">
          <a:xfrm flipV="1">
            <a:off x="4759325" y="3175000"/>
            <a:ext cx="0" cy="692150"/>
          </a:xfrm>
          <a:prstGeom prst="line">
            <a:avLst/>
          </a:prstGeom>
          <a:noFill/>
          <a:ln w="38100">
            <a:solidFill>
              <a:srgbClr val="CC3300"/>
            </a:solidFill>
            <a:round/>
            <a:headEnd/>
            <a:tailEnd/>
          </a:ln>
        </p:spPr>
        <p:txBody>
          <a:bodyPr/>
          <a:lstStyle/>
          <a:p>
            <a:endParaRPr lang="en-US"/>
          </a:p>
        </p:txBody>
      </p:sp>
      <p:sp>
        <p:nvSpPr>
          <p:cNvPr id="37901" name="Line 17"/>
          <p:cNvSpPr>
            <a:spLocks noChangeShapeType="1"/>
          </p:cNvSpPr>
          <p:nvPr/>
        </p:nvSpPr>
        <p:spPr bwMode="auto">
          <a:xfrm flipV="1">
            <a:off x="5511800" y="2460625"/>
            <a:ext cx="0" cy="704850"/>
          </a:xfrm>
          <a:prstGeom prst="line">
            <a:avLst/>
          </a:prstGeom>
          <a:noFill/>
          <a:ln w="38100">
            <a:solidFill>
              <a:srgbClr val="CC3300"/>
            </a:solidFill>
            <a:round/>
            <a:headEnd/>
            <a:tailEnd/>
          </a:ln>
        </p:spPr>
        <p:txBody>
          <a:bodyPr/>
          <a:lstStyle/>
          <a:p>
            <a:endParaRPr lang="en-US"/>
          </a:p>
        </p:txBody>
      </p:sp>
      <p:sp>
        <p:nvSpPr>
          <p:cNvPr id="37902" name="Line 18"/>
          <p:cNvSpPr>
            <a:spLocks noChangeShapeType="1"/>
          </p:cNvSpPr>
          <p:nvPr/>
        </p:nvSpPr>
        <p:spPr bwMode="auto">
          <a:xfrm flipV="1">
            <a:off x="5851525" y="1720850"/>
            <a:ext cx="0" cy="742950"/>
          </a:xfrm>
          <a:prstGeom prst="line">
            <a:avLst/>
          </a:prstGeom>
          <a:noFill/>
          <a:ln w="38100">
            <a:solidFill>
              <a:srgbClr val="CC3300"/>
            </a:solidFill>
            <a:round/>
            <a:headEnd/>
            <a:tailEnd/>
          </a:ln>
        </p:spPr>
        <p:txBody>
          <a:bodyPr/>
          <a:lstStyle/>
          <a:p>
            <a:endParaRPr lang="en-US"/>
          </a:p>
        </p:txBody>
      </p:sp>
      <p:sp>
        <p:nvSpPr>
          <p:cNvPr id="37903" name="Line 19"/>
          <p:cNvSpPr>
            <a:spLocks noChangeShapeType="1"/>
          </p:cNvSpPr>
          <p:nvPr/>
        </p:nvSpPr>
        <p:spPr bwMode="auto">
          <a:xfrm flipV="1">
            <a:off x="6715125" y="1028700"/>
            <a:ext cx="0" cy="727075"/>
          </a:xfrm>
          <a:prstGeom prst="line">
            <a:avLst/>
          </a:prstGeom>
          <a:noFill/>
          <a:ln w="38100">
            <a:solidFill>
              <a:srgbClr val="CC3300"/>
            </a:solidFill>
            <a:round/>
            <a:headEnd/>
            <a:tailEnd/>
          </a:ln>
        </p:spPr>
        <p:txBody>
          <a:bodyPr/>
          <a:lstStyle/>
          <a:p>
            <a:endParaRPr lang="en-US"/>
          </a:p>
        </p:txBody>
      </p:sp>
      <p:sp>
        <p:nvSpPr>
          <p:cNvPr id="37904" name="Line 20"/>
          <p:cNvSpPr>
            <a:spLocks noChangeShapeType="1"/>
          </p:cNvSpPr>
          <p:nvPr/>
        </p:nvSpPr>
        <p:spPr bwMode="auto">
          <a:xfrm flipH="1">
            <a:off x="5867400" y="1752600"/>
            <a:ext cx="838200" cy="0"/>
          </a:xfrm>
          <a:prstGeom prst="line">
            <a:avLst/>
          </a:prstGeom>
          <a:noFill/>
          <a:ln w="38100">
            <a:solidFill>
              <a:srgbClr val="CC3300"/>
            </a:solidFill>
            <a:round/>
            <a:headEnd/>
            <a:tailEnd/>
          </a:ln>
        </p:spPr>
        <p:txBody>
          <a:bodyPr/>
          <a:lstStyle/>
          <a:p>
            <a:endParaRPr lang="en-US"/>
          </a:p>
        </p:txBody>
      </p:sp>
      <p:sp>
        <p:nvSpPr>
          <p:cNvPr id="37905" name="Line 21"/>
          <p:cNvSpPr>
            <a:spLocks noChangeShapeType="1"/>
          </p:cNvSpPr>
          <p:nvPr/>
        </p:nvSpPr>
        <p:spPr bwMode="auto">
          <a:xfrm>
            <a:off x="5499100" y="2460625"/>
            <a:ext cx="355600" cy="0"/>
          </a:xfrm>
          <a:prstGeom prst="line">
            <a:avLst/>
          </a:prstGeom>
          <a:noFill/>
          <a:ln w="38100">
            <a:solidFill>
              <a:srgbClr val="CC3300"/>
            </a:solidFill>
            <a:round/>
            <a:headEnd/>
            <a:tailEnd/>
          </a:ln>
        </p:spPr>
        <p:txBody>
          <a:bodyPr/>
          <a:lstStyle/>
          <a:p>
            <a:endParaRPr lang="en-US"/>
          </a:p>
        </p:txBody>
      </p:sp>
      <p:sp>
        <p:nvSpPr>
          <p:cNvPr id="37906" name="Line 22"/>
          <p:cNvSpPr>
            <a:spLocks noChangeShapeType="1"/>
          </p:cNvSpPr>
          <p:nvPr/>
        </p:nvSpPr>
        <p:spPr bwMode="auto">
          <a:xfrm flipH="1">
            <a:off x="6711950" y="1031875"/>
            <a:ext cx="838200" cy="0"/>
          </a:xfrm>
          <a:prstGeom prst="line">
            <a:avLst/>
          </a:prstGeom>
          <a:noFill/>
          <a:ln w="38100">
            <a:solidFill>
              <a:srgbClr val="CC3300"/>
            </a:solidFill>
            <a:round/>
            <a:headEnd/>
            <a:tailEnd/>
          </a:ln>
        </p:spPr>
        <p:txBody>
          <a:bodyPr/>
          <a:lstStyle/>
          <a:p>
            <a:endParaRPr lang="en-US"/>
          </a:p>
        </p:txBody>
      </p:sp>
      <p:sp>
        <p:nvSpPr>
          <p:cNvPr id="37907" name="Text Box 23"/>
          <p:cNvSpPr txBox="1">
            <a:spLocks noChangeArrowheads="1"/>
          </p:cNvSpPr>
          <p:nvPr/>
        </p:nvSpPr>
        <p:spPr bwMode="auto">
          <a:xfrm>
            <a:off x="6315075" y="2381250"/>
            <a:ext cx="1066800" cy="309563"/>
          </a:xfrm>
          <a:prstGeom prst="rect">
            <a:avLst/>
          </a:prstGeom>
          <a:solidFill>
            <a:srgbClr val="FFCC99"/>
          </a:solidFill>
          <a:ln w="34925">
            <a:solidFill>
              <a:schemeClr val="tx1"/>
            </a:solidFill>
            <a:miter lim="800000"/>
            <a:headEnd/>
            <a:tailEnd/>
          </a:ln>
        </p:spPr>
        <p:txBody>
          <a:bodyPr>
            <a:spAutoFit/>
          </a:bodyPr>
          <a:lstStyle/>
          <a:p>
            <a:pPr>
              <a:spcBef>
                <a:spcPct val="50000"/>
              </a:spcBef>
            </a:pPr>
            <a:r>
              <a:rPr lang="sr-Latn-CS" sz="1200" b="1" dirty="0"/>
              <a:t>Realni ADC</a:t>
            </a:r>
            <a:endParaRPr lang="en-US" sz="1200" b="1" dirty="0"/>
          </a:p>
        </p:txBody>
      </p:sp>
      <p:sp>
        <p:nvSpPr>
          <p:cNvPr id="37908" name="Line 24"/>
          <p:cNvSpPr>
            <a:spLocks noChangeShapeType="1"/>
          </p:cNvSpPr>
          <p:nvPr/>
        </p:nvSpPr>
        <p:spPr bwMode="auto">
          <a:xfrm flipV="1">
            <a:off x="4759325" y="3168650"/>
            <a:ext cx="749300" cy="6350"/>
          </a:xfrm>
          <a:prstGeom prst="line">
            <a:avLst/>
          </a:prstGeom>
          <a:noFill/>
          <a:ln w="38100">
            <a:solidFill>
              <a:srgbClr val="CC3300"/>
            </a:solidFill>
            <a:round/>
            <a:headEnd/>
            <a:tailEnd/>
          </a:ln>
        </p:spPr>
        <p:txBody>
          <a:bodyPr/>
          <a:lstStyle/>
          <a:p>
            <a:endParaRPr lang="en-US"/>
          </a:p>
        </p:txBody>
      </p:sp>
      <p:sp>
        <p:nvSpPr>
          <p:cNvPr id="37909" name="Line 25"/>
          <p:cNvSpPr>
            <a:spLocks noChangeShapeType="1"/>
          </p:cNvSpPr>
          <p:nvPr/>
        </p:nvSpPr>
        <p:spPr bwMode="auto">
          <a:xfrm flipH="1">
            <a:off x="3352800" y="3886200"/>
            <a:ext cx="1400175" cy="0"/>
          </a:xfrm>
          <a:prstGeom prst="line">
            <a:avLst/>
          </a:prstGeom>
          <a:noFill/>
          <a:ln w="9525">
            <a:solidFill>
              <a:schemeClr val="tx1"/>
            </a:solidFill>
            <a:round/>
            <a:headEnd/>
            <a:tailEnd/>
          </a:ln>
        </p:spPr>
        <p:txBody>
          <a:bodyPr/>
          <a:lstStyle/>
          <a:p>
            <a:endParaRPr lang="en-US"/>
          </a:p>
        </p:txBody>
      </p:sp>
      <p:sp>
        <p:nvSpPr>
          <p:cNvPr id="37910" name="Line 26"/>
          <p:cNvSpPr>
            <a:spLocks noChangeShapeType="1"/>
          </p:cNvSpPr>
          <p:nvPr/>
        </p:nvSpPr>
        <p:spPr bwMode="auto">
          <a:xfrm>
            <a:off x="2994025" y="4597400"/>
            <a:ext cx="355600" cy="0"/>
          </a:xfrm>
          <a:prstGeom prst="line">
            <a:avLst/>
          </a:prstGeom>
          <a:noFill/>
          <a:ln w="38100">
            <a:solidFill>
              <a:srgbClr val="CC3300"/>
            </a:solidFill>
            <a:round/>
            <a:headEnd/>
            <a:tailEnd/>
          </a:ln>
        </p:spPr>
        <p:txBody>
          <a:bodyPr/>
          <a:lstStyle/>
          <a:p>
            <a:endParaRPr lang="en-US"/>
          </a:p>
        </p:txBody>
      </p:sp>
      <p:sp>
        <p:nvSpPr>
          <p:cNvPr id="37911" name="Line 27"/>
          <p:cNvSpPr>
            <a:spLocks noChangeShapeType="1"/>
          </p:cNvSpPr>
          <p:nvPr/>
        </p:nvSpPr>
        <p:spPr bwMode="auto">
          <a:xfrm flipV="1">
            <a:off x="2286000" y="5311775"/>
            <a:ext cx="0" cy="708025"/>
          </a:xfrm>
          <a:prstGeom prst="line">
            <a:avLst/>
          </a:prstGeom>
          <a:noFill/>
          <a:ln w="38100">
            <a:solidFill>
              <a:srgbClr val="CC3300"/>
            </a:solidFill>
            <a:round/>
            <a:headEnd/>
            <a:tailEnd/>
          </a:ln>
        </p:spPr>
        <p:txBody>
          <a:bodyPr/>
          <a:lstStyle/>
          <a:p>
            <a:endParaRPr lang="en-US"/>
          </a:p>
        </p:txBody>
      </p:sp>
      <p:sp>
        <p:nvSpPr>
          <p:cNvPr id="37912" name="Line 28"/>
          <p:cNvSpPr>
            <a:spLocks noChangeShapeType="1"/>
          </p:cNvSpPr>
          <p:nvPr/>
        </p:nvSpPr>
        <p:spPr bwMode="auto">
          <a:xfrm>
            <a:off x="2298700" y="5314950"/>
            <a:ext cx="685800" cy="0"/>
          </a:xfrm>
          <a:prstGeom prst="line">
            <a:avLst/>
          </a:prstGeom>
          <a:noFill/>
          <a:ln w="38100">
            <a:solidFill>
              <a:srgbClr val="CC3300"/>
            </a:solidFill>
            <a:round/>
            <a:headEnd/>
            <a:tailEnd/>
          </a:ln>
        </p:spPr>
        <p:txBody>
          <a:bodyPr/>
          <a:lstStyle/>
          <a:p>
            <a:endParaRPr lang="en-US"/>
          </a:p>
        </p:txBody>
      </p:sp>
      <p:sp>
        <p:nvSpPr>
          <p:cNvPr id="37913" name="Line 29"/>
          <p:cNvSpPr>
            <a:spLocks noChangeShapeType="1"/>
          </p:cNvSpPr>
          <p:nvPr/>
        </p:nvSpPr>
        <p:spPr bwMode="auto">
          <a:xfrm flipV="1">
            <a:off x="2990850" y="4591050"/>
            <a:ext cx="0" cy="742950"/>
          </a:xfrm>
          <a:prstGeom prst="line">
            <a:avLst/>
          </a:prstGeom>
          <a:noFill/>
          <a:ln w="38100">
            <a:solidFill>
              <a:srgbClr val="CC3300"/>
            </a:solidFill>
            <a:round/>
            <a:headEnd/>
            <a:tailEnd/>
          </a:ln>
        </p:spPr>
        <p:txBody>
          <a:bodyPr/>
          <a:lstStyle/>
          <a:p>
            <a:endParaRPr lang="en-US"/>
          </a:p>
        </p:txBody>
      </p:sp>
      <p:sp>
        <p:nvSpPr>
          <p:cNvPr id="37914" name="Line 30"/>
          <p:cNvSpPr>
            <a:spLocks noChangeShapeType="1"/>
          </p:cNvSpPr>
          <p:nvPr/>
        </p:nvSpPr>
        <p:spPr bwMode="auto">
          <a:xfrm flipV="1">
            <a:off x="3352800" y="3886200"/>
            <a:ext cx="0" cy="723900"/>
          </a:xfrm>
          <a:prstGeom prst="line">
            <a:avLst/>
          </a:prstGeom>
          <a:noFill/>
          <a:ln w="38100">
            <a:solidFill>
              <a:srgbClr val="CC3300"/>
            </a:solidFill>
            <a:round/>
            <a:headEnd/>
            <a:tailEnd/>
          </a:ln>
        </p:spPr>
        <p:txBody>
          <a:bodyPr/>
          <a:lstStyle/>
          <a:p>
            <a:endParaRPr lang="en-US"/>
          </a:p>
        </p:txBody>
      </p:sp>
      <p:sp>
        <p:nvSpPr>
          <p:cNvPr id="37915" name="Line 31"/>
          <p:cNvSpPr>
            <a:spLocks noChangeShapeType="1"/>
          </p:cNvSpPr>
          <p:nvPr/>
        </p:nvSpPr>
        <p:spPr bwMode="auto">
          <a:xfrm flipH="1">
            <a:off x="3352800" y="3886200"/>
            <a:ext cx="1400175" cy="0"/>
          </a:xfrm>
          <a:prstGeom prst="line">
            <a:avLst/>
          </a:prstGeom>
          <a:noFill/>
          <a:ln w="38100">
            <a:solidFill>
              <a:srgbClr val="CC3300"/>
            </a:solidFill>
            <a:round/>
            <a:headEnd/>
            <a:tailEnd/>
          </a:ln>
        </p:spPr>
        <p:txBody>
          <a:bodyPr/>
          <a:lstStyle/>
          <a:p>
            <a:endParaRPr lang="en-US"/>
          </a:p>
        </p:txBody>
      </p:sp>
      <p:sp>
        <p:nvSpPr>
          <p:cNvPr id="28" name="Text Box 23"/>
          <p:cNvSpPr txBox="1">
            <a:spLocks noChangeArrowheads="1"/>
          </p:cNvSpPr>
          <p:nvPr/>
        </p:nvSpPr>
        <p:spPr bwMode="auto">
          <a:xfrm>
            <a:off x="3505200" y="1828800"/>
            <a:ext cx="1295400" cy="381000"/>
          </a:xfrm>
          <a:prstGeom prst="rect">
            <a:avLst/>
          </a:prstGeom>
          <a:solidFill>
            <a:srgbClr val="FFCC99"/>
          </a:solidFill>
          <a:ln w="34925">
            <a:solidFill>
              <a:schemeClr val="tx1"/>
            </a:solidFill>
            <a:miter lim="800000"/>
            <a:headEnd/>
            <a:tailEnd/>
          </a:ln>
        </p:spPr>
        <p:txBody>
          <a:bodyPr wrap="square">
            <a:noAutofit/>
          </a:bodyPr>
          <a:lstStyle/>
          <a:p>
            <a:pPr>
              <a:spcBef>
                <a:spcPct val="50000"/>
              </a:spcBef>
            </a:pPr>
            <a:r>
              <a:rPr lang="en-US" sz="1400" b="1" dirty="0" err="1" smtClean="0"/>
              <a:t>Idealni</a:t>
            </a:r>
            <a:r>
              <a:rPr lang="en-US" sz="1400" b="1" dirty="0" smtClean="0"/>
              <a:t> </a:t>
            </a:r>
            <a:r>
              <a:rPr lang="sr-Latn-CS" sz="1400" b="1" dirty="0" smtClean="0"/>
              <a:t>ADC</a:t>
            </a:r>
            <a:endParaRPr lang="en-US" sz="1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8915" name="Footer Placeholder 4"/>
          <p:cNvSpPr>
            <a:spLocks noGrp="1"/>
          </p:cNvSpPr>
          <p:nvPr>
            <p:ph type="ftr" sz="quarter" idx="11"/>
          </p:nvPr>
        </p:nvSpPr>
        <p:spPr>
          <a:noFill/>
        </p:spPr>
        <p:txBody>
          <a:bodyPr/>
          <a:lstStyle/>
          <a:p>
            <a:r>
              <a:rPr lang="sr-Latn-CS" smtClean="0"/>
              <a:t>Primena DSP</a:t>
            </a:r>
            <a:endParaRPr lang="en-US" smtClean="0"/>
          </a:p>
        </p:txBody>
      </p:sp>
      <p:sp>
        <p:nvSpPr>
          <p:cNvPr id="38916" name="Slide Number Placeholder 5"/>
          <p:cNvSpPr>
            <a:spLocks noGrp="1"/>
          </p:cNvSpPr>
          <p:nvPr>
            <p:ph type="sldNum" sz="quarter" idx="12"/>
          </p:nvPr>
        </p:nvSpPr>
        <p:spPr>
          <a:noFill/>
        </p:spPr>
        <p:txBody>
          <a:bodyPr/>
          <a:lstStyle/>
          <a:p>
            <a:fld id="{5DF70CF8-0402-4846-A75B-94323F8251E5}" type="slidenum">
              <a:rPr lang="en-US" smtClean="0"/>
              <a:pPr/>
              <a:t>48</a:t>
            </a:fld>
            <a:endParaRPr lang="en-US" smtClean="0"/>
          </a:p>
        </p:txBody>
      </p:sp>
      <p:sp>
        <p:nvSpPr>
          <p:cNvPr id="38917" name="Rectangle 2"/>
          <p:cNvSpPr>
            <a:spLocks noGrp="1" noChangeArrowheads="1"/>
          </p:cNvSpPr>
          <p:nvPr>
            <p:ph type="title"/>
          </p:nvPr>
        </p:nvSpPr>
        <p:spPr>
          <a:xfrm>
            <a:off x="762000" y="0"/>
            <a:ext cx="7772400" cy="1143000"/>
          </a:xfrm>
        </p:spPr>
        <p:txBody>
          <a:bodyPr/>
          <a:lstStyle/>
          <a:p>
            <a:pPr eaLnBrk="1" hangingPunct="1"/>
            <a:r>
              <a:rPr lang="sr-Latn-CS" smtClean="0"/>
              <a:t>K</a:t>
            </a:r>
            <a:r>
              <a:rPr lang="en-US" smtClean="0"/>
              <a:t>arakteristika </a:t>
            </a:r>
            <a:r>
              <a:rPr lang="sr-Latn-CS" smtClean="0"/>
              <a:t>r</a:t>
            </a:r>
            <a:r>
              <a:rPr lang="en-US" smtClean="0"/>
              <a:t>ealn</a:t>
            </a:r>
            <a:r>
              <a:rPr lang="sr-Latn-CS" smtClean="0"/>
              <a:t>og</a:t>
            </a:r>
            <a:r>
              <a:rPr lang="en-US" smtClean="0"/>
              <a:t> </a:t>
            </a:r>
            <a:r>
              <a:rPr lang="sr-Latn-CS" smtClean="0"/>
              <a:t>A</a:t>
            </a:r>
            <a:r>
              <a:rPr lang="en-US" smtClean="0"/>
              <a:t>DC </a:t>
            </a:r>
          </a:p>
        </p:txBody>
      </p:sp>
      <p:grpSp>
        <p:nvGrpSpPr>
          <p:cNvPr id="38918" name="Group 29"/>
          <p:cNvGrpSpPr>
            <a:grpSpLocks/>
          </p:cNvGrpSpPr>
          <p:nvPr/>
        </p:nvGrpSpPr>
        <p:grpSpPr bwMode="auto">
          <a:xfrm>
            <a:off x="1524000" y="885825"/>
            <a:ext cx="6172200" cy="5487988"/>
            <a:chOff x="960" y="558"/>
            <a:chExt cx="3888" cy="3457"/>
          </a:xfrm>
        </p:grpSpPr>
        <p:pic>
          <p:nvPicPr>
            <p:cNvPr id="38919" name="Picture 25"/>
            <p:cNvPicPr>
              <a:picLocks noChangeAspect="1" noChangeArrowheads="1"/>
            </p:cNvPicPr>
            <p:nvPr/>
          </p:nvPicPr>
          <p:blipFill>
            <a:blip r:embed="rId3" cstate="print"/>
            <a:srcRect/>
            <a:stretch>
              <a:fillRect/>
            </a:stretch>
          </p:blipFill>
          <p:spPr bwMode="auto">
            <a:xfrm>
              <a:off x="960" y="558"/>
              <a:ext cx="3888" cy="3457"/>
            </a:xfrm>
            <a:prstGeom prst="rect">
              <a:avLst/>
            </a:prstGeom>
            <a:noFill/>
            <a:ln w="9525">
              <a:noFill/>
              <a:miter lim="800000"/>
              <a:headEnd/>
              <a:tailEnd/>
            </a:ln>
          </p:spPr>
        </p:pic>
        <p:sp>
          <p:nvSpPr>
            <p:cNvPr id="38920" name="Line 26"/>
            <p:cNvSpPr>
              <a:spLocks noChangeShapeType="1"/>
            </p:cNvSpPr>
            <p:nvPr/>
          </p:nvSpPr>
          <p:spPr bwMode="auto">
            <a:xfrm flipV="1">
              <a:off x="1152" y="618"/>
              <a:ext cx="3114" cy="3174"/>
            </a:xfrm>
            <a:prstGeom prst="line">
              <a:avLst/>
            </a:prstGeom>
            <a:noFill/>
            <a:ln w="38100">
              <a:solidFill>
                <a:srgbClr val="CC3300"/>
              </a:solidFill>
              <a:round/>
              <a:headEnd/>
              <a:tailEnd/>
            </a:ln>
          </p:spPr>
          <p:txBody>
            <a:bodyPr/>
            <a:lstStyle/>
            <a:p>
              <a:endParaRPr lang="en-US"/>
            </a:p>
          </p:txBody>
        </p:sp>
        <p:sp>
          <p:nvSpPr>
            <p:cNvPr id="38921" name="Rectangle 27"/>
            <p:cNvSpPr>
              <a:spLocks noChangeArrowheads="1"/>
            </p:cNvSpPr>
            <p:nvPr/>
          </p:nvSpPr>
          <p:spPr bwMode="auto">
            <a:xfrm>
              <a:off x="2046" y="1176"/>
              <a:ext cx="798" cy="192"/>
            </a:xfrm>
            <a:prstGeom prst="rect">
              <a:avLst/>
            </a:prstGeom>
            <a:solidFill>
              <a:srgbClr val="CC3300">
                <a:alpha val="27058"/>
              </a:srgbClr>
            </a:solidFill>
            <a:ln w="38100">
              <a:solidFill>
                <a:schemeClr val="tx1"/>
              </a:solidFill>
              <a:miter lim="800000"/>
              <a:headEnd/>
              <a:tailEnd/>
            </a:ln>
          </p:spPr>
          <p:txBody>
            <a:bodyPr wrap="none" anchor="ctr"/>
            <a:lstStyle/>
            <a:p>
              <a:endParaRPr lang="en-US"/>
            </a:p>
          </p:txBody>
        </p:sp>
        <p:sp>
          <p:nvSpPr>
            <p:cNvPr id="38922" name="Text Box 28"/>
            <p:cNvSpPr txBox="1">
              <a:spLocks noChangeArrowheads="1"/>
            </p:cNvSpPr>
            <p:nvPr/>
          </p:nvSpPr>
          <p:spPr bwMode="auto">
            <a:xfrm>
              <a:off x="1794" y="1098"/>
              <a:ext cx="1056" cy="318"/>
            </a:xfrm>
            <a:prstGeom prst="rect">
              <a:avLst/>
            </a:prstGeom>
            <a:solidFill>
              <a:srgbClr val="FFCC99"/>
            </a:solidFill>
            <a:ln w="38100">
              <a:solidFill>
                <a:schemeClr val="tx1"/>
              </a:solidFill>
              <a:miter lim="800000"/>
              <a:headEnd/>
              <a:tailEnd/>
            </a:ln>
          </p:spPr>
          <p:txBody>
            <a:bodyPr lIns="46800" rIns="46800"/>
            <a:lstStyle/>
            <a:p>
              <a:pPr algn="ctr">
                <a:spcBef>
                  <a:spcPct val="50000"/>
                </a:spcBef>
              </a:pPr>
              <a:r>
                <a:rPr lang="sr-Latn-CS" sz="1200" b="1"/>
                <a:t>Idealna kontinualna karakteristika</a:t>
              </a:r>
              <a:endParaRPr lang="en-US" sz="1200" b="1"/>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39939" name="Footer Placeholder 4"/>
          <p:cNvSpPr>
            <a:spLocks noGrp="1"/>
          </p:cNvSpPr>
          <p:nvPr>
            <p:ph type="ftr" sz="quarter" idx="11"/>
          </p:nvPr>
        </p:nvSpPr>
        <p:spPr>
          <a:noFill/>
        </p:spPr>
        <p:txBody>
          <a:bodyPr/>
          <a:lstStyle/>
          <a:p>
            <a:r>
              <a:rPr lang="sr-Latn-CS" smtClean="0"/>
              <a:t>Primena DSP</a:t>
            </a:r>
            <a:endParaRPr lang="en-US" smtClean="0"/>
          </a:p>
        </p:txBody>
      </p:sp>
      <p:sp>
        <p:nvSpPr>
          <p:cNvPr id="39940" name="Slide Number Placeholder 5"/>
          <p:cNvSpPr>
            <a:spLocks noGrp="1"/>
          </p:cNvSpPr>
          <p:nvPr>
            <p:ph type="sldNum" sz="quarter" idx="12"/>
          </p:nvPr>
        </p:nvSpPr>
        <p:spPr>
          <a:noFill/>
        </p:spPr>
        <p:txBody>
          <a:bodyPr/>
          <a:lstStyle/>
          <a:p>
            <a:fld id="{2187E3ED-14B6-4F9B-AA25-B51C10D8A19B}" type="slidenum">
              <a:rPr lang="en-US" smtClean="0"/>
              <a:pPr/>
              <a:t>49</a:t>
            </a:fld>
            <a:endParaRPr lang="en-US" smtClean="0"/>
          </a:p>
        </p:txBody>
      </p:sp>
      <p:sp>
        <p:nvSpPr>
          <p:cNvPr id="39941" name="Rectangle 2"/>
          <p:cNvSpPr>
            <a:spLocks noGrp="1" noChangeArrowheads="1"/>
          </p:cNvSpPr>
          <p:nvPr>
            <p:ph type="title"/>
          </p:nvPr>
        </p:nvSpPr>
        <p:spPr>
          <a:xfrm>
            <a:off x="685800" y="0"/>
            <a:ext cx="7772400" cy="1143000"/>
          </a:xfrm>
        </p:spPr>
        <p:txBody>
          <a:bodyPr/>
          <a:lstStyle/>
          <a:p>
            <a:pPr eaLnBrk="1" hangingPunct="1"/>
            <a:r>
              <a:rPr lang="sr-Latn-CS" smtClean="0"/>
              <a:t>A</a:t>
            </a:r>
            <a:r>
              <a:rPr lang="en-US" smtClean="0"/>
              <a:t>DC – a</a:t>
            </a:r>
            <a:r>
              <a:rPr lang="sr-Latn-CS" smtClean="0"/>
              <a:t>nalogn</a:t>
            </a:r>
            <a:r>
              <a:rPr lang="en-US" smtClean="0"/>
              <a:t>i ulaz</a:t>
            </a:r>
          </a:p>
        </p:txBody>
      </p:sp>
      <p:pic>
        <p:nvPicPr>
          <p:cNvPr id="39942" name="Picture 18"/>
          <p:cNvPicPr>
            <a:picLocks noChangeAspect="1" noChangeArrowheads="1"/>
          </p:cNvPicPr>
          <p:nvPr/>
        </p:nvPicPr>
        <p:blipFill>
          <a:blip r:embed="rId2" cstate="print"/>
          <a:srcRect t="4218"/>
          <a:stretch>
            <a:fillRect/>
          </a:stretch>
        </p:blipFill>
        <p:spPr bwMode="auto">
          <a:xfrm>
            <a:off x="1128713" y="1981200"/>
            <a:ext cx="688657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9219" name="Footer Placeholder 4"/>
          <p:cNvSpPr>
            <a:spLocks noGrp="1"/>
          </p:cNvSpPr>
          <p:nvPr>
            <p:ph type="ftr" sz="quarter" idx="11"/>
          </p:nvPr>
        </p:nvSpPr>
        <p:spPr>
          <a:noFill/>
        </p:spPr>
        <p:txBody>
          <a:bodyPr/>
          <a:lstStyle/>
          <a:p>
            <a:r>
              <a:rPr lang="sr-Latn-CS" smtClean="0"/>
              <a:t>Primena DSP</a:t>
            </a:r>
            <a:endParaRPr lang="en-US" smtClean="0"/>
          </a:p>
        </p:txBody>
      </p:sp>
      <p:sp>
        <p:nvSpPr>
          <p:cNvPr id="9220" name="Slide Number Placeholder 5"/>
          <p:cNvSpPr>
            <a:spLocks noGrp="1"/>
          </p:cNvSpPr>
          <p:nvPr>
            <p:ph type="sldNum" sz="quarter" idx="12"/>
          </p:nvPr>
        </p:nvSpPr>
        <p:spPr>
          <a:noFill/>
        </p:spPr>
        <p:txBody>
          <a:bodyPr/>
          <a:lstStyle/>
          <a:p>
            <a:fld id="{B1E3DB5F-2E87-446C-B1BE-CEF04249B743}" type="slidenum">
              <a:rPr lang="en-US" smtClean="0"/>
              <a:pPr/>
              <a:t>5</a:t>
            </a:fld>
            <a:endParaRPr lang="en-US" smtClean="0"/>
          </a:p>
        </p:txBody>
      </p:sp>
      <p:sp>
        <p:nvSpPr>
          <p:cNvPr id="9221" name="Rectangle 2"/>
          <p:cNvSpPr>
            <a:spLocks noGrp="1" noChangeArrowheads="1"/>
          </p:cNvSpPr>
          <p:nvPr>
            <p:ph type="title"/>
          </p:nvPr>
        </p:nvSpPr>
        <p:spPr>
          <a:xfrm>
            <a:off x="685800" y="228600"/>
            <a:ext cx="7772400" cy="1143000"/>
          </a:xfrm>
        </p:spPr>
        <p:txBody>
          <a:bodyPr/>
          <a:lstStyle/>
          <a:p>
            <a:pPr eaLnBrk="1" hangingPunct="1"/>
            <a:r>
              <a:rPr lang="sr-Latn-CS" smtClean="0"/>
              <a:t>Zaglavlja (.</a:t>
            </a:r>
            <a:r>
              <a:rPr lang="sr-Latn-CS" i="1" smtClean="0"/>
              <a:t>h</a:t>
            </a:r>
            <a:r>
              <a:rPr lang="sr-Latn-CS" smtClean="0"/>
              <a:t> datoteke)</a:t>
            </a:r>
            <a:endParaRPr lang="en-US" smtClean="0"/>
          </a:p>
        </p:txBody>
      </p:sp>
      <p:sp>
        <p:nvSpPr>
          <p:cNvPr id="133123" name="Rectangle 3"/>
          <p:cNvSpPr>
            <a:spLocks noGrp="1" noChangeArrowheads="1"/>
          </p:cNvSpPr>
          <p:nvPr>
            <p:ph type="body" idx="1"/>
          </p:nvPr>
        </p:nvSpPr>
        <p:spPr>
          <a:xfrm>
            <a:off x="609600" y="1447800"/>
            <a:ext cx="7772400" cy="4419600"/>
          </a:xfrm>
        </p:spPr>
        <p:txBody>
          <a:bodyPr/>
          <a:lstStyle/>
          <a:p>
            <a:pPr eaLnBrk="1" hangingPunct="1"/>
            <a:r>
              <a:rPr lang="sr-Latn-CS" sz="2800" smtClean="0"/>
              <a:t>Tradicionalni </a:t>
            </a:r>
            <a:r>
              <a:rPr lang="sr-Latn-CS" sz="2800" b="1" smtClean="0"/>
              <a:t>C</a:t>
            </a:r>
            <a:r>
              <a:rPr lang="sr-Latn-CS" sz="2800" smtClean="0"/>
              <a:t> pristup:</a:t>
            </a:r>
          </a:p>
          <a:p>
            <a:pPr lvl="1" eaLnBrk="1" hangingPunct="1">
              <a:buFontTx/>
              <a:buNone/>
            </a:pPr>
            <a:r>
              <a:rPr lang="sr-Latn-CS" sz="1400" b="1" smtClean="0">
                <a:solidFill>
                  <a:schemeClr val="tx1"/>
                </a:solidFill>
                <a:latin typeface="Courier New" pitchFamily="49" charset="0"/>
                <a:sym typeface="Symbol" pitchFamily="18" charset="2"/>
              </a:rPr>
              <a:t>#define ADCCTL1  (volatile unsigned int*) 0x00007100;</a:t>
            </a:r>
          </a:p>
          <a:p>
            <a:pPr lvl="1" eaLnBrk="1" hangingPunct="1">
              <a:buFontTx/>
              <a:buNone/>
            </a:pPr>
            <a:r>
              <a:rPr lang="sr-Latn-CS" sz="1400" b="1" smtClean="0">
                <a:solidFill>
                  <a:schemeClr val="tx1"/>
                </a:solidFill>
                <a:latin typeface="Courier New" pitchFamily="49" charset="0"/>
                <a:sym typeface="Symbol" pitchFamily="18" charset="2"/>
              </a:rPr>
              <a:t>void main (void)</a:t>
            </a:r>
          </a:p>
          <a:p>
            <a:pPr lvl="1" eaLnBrk="1" hangingPunct="1">
              <a:buFontTx/>
              <a:buNone/>
            </a:pPr>
            <a:r>
              <a:rPr lang="sr-Latn-CS" sz="1400" b="1" smtClean="0">
                <a:solidFill>
                  <a:schemeClr val="tx1"/>
                </a:solidFill>
                <a:latin typeface="Courier New" pitchFamily="49" charset="0"/>
                <a:sym typeface="Symbol" pitchFamily="18" charset="2"/>
              </a:rPr>
              <a:t>  </a:t>
            </a:r>
            <a:r>
              <a:rPr lang="en-US" sz="1400" b="1" smtClean="0">
                <a:solidFill>
                  <a:schemeClr val="tx1"/>
                </a:solidFill>
                <a:latin typeface="Courier New" pitchFamily="49" charset="0"/>
                <a:sym typeface="Symbol" pitchFamily="18" charset="2"/>
              </a:rPr>
              <a:t>{</a:t>
            </a:r>
            <a:endParaRPr lang="sr-Latn-CS" sz="1400" b="1" smtClean="0">
              <a:solidFill>
                <a:schemeClr val="tx1"/>
              </a:solidFill>
              <a:latin typeface="Courier New" pitchFamily="49" charset="0"/>
              <a:sym typeface="Symbol" pitchFamily="18" charset="2"/>
            </a:endParaRPr>
          </a:p>
          <a:p>
            <a:pPr lvl="1" eaLnBrk="1" hangingPunct="1">
              <a:buFontTx/>
              <a:buNone/>
            </a:pPr>
            <a:r>
              <a:rPr lang="sr-Latn-CS" sz="1400" b="1" smtClean="0">
                <a:solidFill>
                  <a:schemeClr val="tx1"/>
                </a:solidFill>
                <a:latin typeface="Courier New" pitchFamily="49" charset="0"/>
                <a:sym typeface="Symbol" pitchFamily="18" charset="2"/>
              </a:rPr>
              <a:t>  ADCCTL1 = 0x1234;	     // upis u registar</a:t>
            </a:r>
          </a:p>
          <a:p>
            <a:pPr lvl="1" eaLnBrk="1" hangingPunct="1">
              <a:buFontTx/>
              <a:buNone/>
            </a:pPr>
            <a:r>
              <a:rPr lang="sr-Latn-CS" sz="1400" b="1" smtClean="0">
                <a:solidFill>
                  <a:schemeClr val="tx1"/>
                </a:solidFill>
                <a:latin typeface="Courier New" pitchFamily="49" charset="0"/>
                <a:sym typeface="Symbol" pitchFamily="18" charset="2"/>
              </a:rPr>
              <a:t>  ADCCTL1 </a:t>
            </a:r>
            <a:r>
              <a:rPr lang="en-US" sz="1400" b="1" smtClean="0">
                <a:solidFill>
                  <a:schemeClr val="tx1"/>
                </a:solidFill>
                <a:latin typeface="Courier New" pitchFamily="49" charset="0"/>
                <a:sym typeface="Symbol" pitchFamily="18" charset="2"/>
              </a:rPr>
              <a:t>|</a:t>
            </a:r>
            <a:r>
              <a:rPr lang="sr-Latn-CS" sz="1400" b="1" smtClean="0">
                <a:solidFill>
                  <a:schemeClr val="tx1"/>
                </a:solidFill>
                <a:latin typeface="Courier New" pitchFamily="49" charset="0"/>
                <a:sym typeface="Symbol" pitchFamily="18" charset="2"/>
              </a:rPr>
              <a:t>=</a:t>
            </a:r>
            <a:r>
              <a:rPr lang="en-US" sz="1400" b="1" smtClean="0">
                <a:solidFill>
                  <a:schemeClr val="tx1"/>
                </a:solidFill>
                <a:latin typeface="Courier New" pitchFamily="49" charset="0"/>
                <a:sym typeface="Symbol" pitchFamily="18" charset="2"/>
              </a:rPr>
              <a:t> 0x4000;      // postavi bit 13 (ADC_enable)</a:t>
            </a:r>
            <a:endParaRPr lang="sr-Latn-CS" sz="1400" b="1" smtClean="0">
              <a:solidFill>
                <a:schemeClr val="tx1"/>
              </a:solidFill>
              <a:latin typeface="Courier New" pitchFamily="49" charset="0"/>
              <a:sym typeface="Symbol" pitchFamily="18" charset="2"/>
            </a:endParaRPr>
          </a:p>
          <a:p>
            <a:pPr lvl="1" eaLnBrk="1" hangingPunct="1">
              <a:buFontTx/>
              <a:buNone/>
            </a:pPr>
            <a:r>
              <a:rPr lang="en-US" sz="1400" b="1" smtClean="0">
                <a:solidFill>
                  <a:schemeClr val="tx1"/>
                </a:solidFill>
                <a:latin typeface="Courier New" pitchFamily="49" charset="0"/>
                <a:sym typeface="Symbol" pitchFamily="18" charset="2"/>
              </a:rPr>
              <a:t>  }</a:t>
            </a:r>
          </a:p>
          <a:p>
            <a:pPr lvl="1" eaLnBrk="1" hangingPunct="1"/>
            <a:r>
              <a:rPr lang="en-US" sz="2000" smtClean="0"/>
              <a:t>Prednosti</a:t>
            </a:r>
            <a:r>
              <a:rPr lang="sr-Latn-CS" sz="2400" smtClean="0"/>
              <a:t>:</a:t>
            </a:r>
            <a:endParaRPr lang="en-US" sz="2400" smtClean="0"/>
          </a:p>
          <a:p>
            <a:pPr lvl="2" eaLnBrk="1" hangingPunct="1"/>
            <a:r>
              <a:rPr lang="en-US" sz="1600" smtClean="0"/>
              <a:t>Jednostavnije, brzo za kucanje</a:t>
            </a:r>
            <a:r>
              <a:rPr lang="sr-Latn-CS" sz="1600" smtClean="0"/>
              <a:t>.</a:t>
            </a:r>
            <a:endParaRPr lang="en-US" sz="1600" smtClean="0"/>
          </a:p>
          <a:p>
            <a:pPr lvl="2" eaLnBrk="1" hangingPunct="1"/>
            <a:r>
              <a:rPr lang="en-US" sz="1600" smtClean="0"/>
              <a:t>Promenljive imju imena registara</a:t>
            </a:r>
            <a:r>
              <a:rPr lang="sr-Latn-CS" sz="1600" smtClean="0"/>
              <a:t>, lako se pamte.</a:t>
            </a:r>
          </a:p>
          <a:p>
            <a:pPr lvl="1" eaLnBrk="1" hangingPunct="1"/>
            <a:r>
              <a:rPr lang="sr-Latn-CS" sz="2000" smtClean="0"/>
              <a:t>Nedostaci</a:t>
            </a:r>
          </a:p>
          <a:p>
            <a:pPr lvl="2" eaLnBrk="1" hangingPunct="1"/>
            <a:r>
              <a:rPr lang="sr-Latn-CS" sz="1600" smtClean="0"/>
              <a:t>Posebna maska za svaki bit.</a:t>
            </a:r>
          </a:p>
          <a:p>
            <a:pPr lvl="2" eaLnBrk="1" hangingPunct="1"/>
            <a:r>
              <a:rPr lang="sr-Latn-CS" sz="1600" smtClean="0"/>
              <a:t>Teško za praćenje u debageru.</a:t>
            </a:r>
          </a:p>
          <a:p>
            <a:pPr lvl="2" eaLnBrk="1" hangingPunct="1"/>
            <a:r>
              <a:rPr lang="sr-Latn-CS" sz="1600" smtClean="0"/>
              <a:t>Kod je u nekim slučajevima manje efikasan.</a:t>
            </a:r>
            <a:endParaRPr lang="en-US" sz="1600" smtClean="0"/>
          </a:p>
        </p:txBody>
      </p:sp>
      <p:sp>
        <p:nvSpPr>
          <p:cNvPr id="9223" name="Rectangle 4"/>
          <p:cNvSpPr>
            <a:spLocks noChangeArrowheads="1"/>
          </p:cNvSpPr>
          <p:nvPr/>
        </p:nvSpPr>
        <p:spPr bwMode="auto">
          <a:xfrm>
            <a:off x="1066800" y="1905000"/>
            <a:ext cx="7162800" cy="1600200"/>
          </a:xfrm>
          <a:prstGeom prst="rect">
            <a:avLst/>
          </a:prstGeom>
          <a:noFill/>
          <a:ln w="1905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0963" name="Footer Placeholder 4"/>
          <p:cNvSpPr>
            <a:spLocks noGrp="1"/>
          </p:cNvSpPr>
          <p:nvPr>
            <p:ph type="ftr" sz="quarter" idx="11"/>
          </p:nvPr>
        </p:nvSpPr>
        <p:spPr>
          <a:noFill/>
        </p:spPr>
        <p:txBody>
          <a:bodyPr/>
          <a:lstStyle/>
          <a:p>
            <a:r>
              <a:rPr lang="sr-Latn-CS" smtClean="0"/>
              <a:t>Primena DSP</a:t>
            </a:r>
            <a:endParaRPr lang="en-US" smtClean="0"/>
          </a:p>
        </p:txBody>
      </p:sp>
      <p:sp>
        <p:nvSpPr>
          <p:cNvPr id="40964" name="Slide Number Placeholder 5"/>
          <p:cNvSpPr>
            <a:spLocks noGrp="1"/>
          </p:cNvSpPr>
          <p:nvPr>
            <p:ph type="sldNum" sz="quarter" idx="12"/>
          </p:nvPr>
        </p:nvSpPr>
        <p:spPr>
          <a:noFill/>
        </p:spPr>
        <p:txBody>
          <a:bodyPr/>
          <a:lstStyle/>
          <a:p>
            <a:fld id="{3E17A958-4224-40A1-9345-7F21C38318E2}" type="slidenum">
              <a:rPr lang="en-US" smtClean="0"/>
              <a:pPr/>
              <a:t>50</a:t>
            </a:fld>
            <a:endParaRPr lang="en-US" smtClean="0"/>
          </a:p>
        </p:txBody>
      </p:sp>
      <p:sp>
        <p:nvSpPr>
          <p:cNvPr id="40965" name="Rectangle 2"/>
          <p:cNvSpPr>
            <a:spLocks noGrp="1" noChangeArrowheads="1"/>
          </p:cNvSpPr>
          <p:nvPr>
            <p:ph type="title"/>
          </p:nvPr>
        </p:nvSpPr>
        <p:spPr>
          <a:xfrm>
            <a:off x="685800" y="0"/>
            <a:ext cx="7772400" cy="1143000"/>
          </a:xfrm>
        </p:spPr>
        <p:txBody>
          <a:bodyPr/>
          <a:lstStyle/>
          <a:p>
            <a:pPr eaLnBrk="1" hangingPunct="1"/>
            <a:r>
              <a:rPr lang="sr-Latn-CS" smtClean="0"/>
              <a:t>A</a:t>
            </a:r>
            <a:r>
              <a:rPr lang="en-US" smtClean="0"/>
              <a:t>DC – </a:t>
            </a:r>
            <a:r>
              <a:rPr lang="sr-Latn-CS" smtClean="0"/>
              <a:t>blok šema</a:t>
            </a:r>
            <a:endParaRPr lang="en-US" smtClean="0"/>
          </a:p>
        </p:txBody>
      </p:sp>
      <p:pic>
        <p:nvPicPr>
          <p:cNvPr id="40966" name="Picture 4"/>
          <p:cNvPicPr>
            <a:picLocks noChangeAspect="1" noChangeArrowheads="1"/>
          </p:cNvPicPr>
          <p:nvPr/>
        </p:nvPicPr>
        <p:blipFill>
          <a:blip r:embed="rId2" cstate="print"/>
          <a:srcRect/>
          <a:stretch>
            <a:fillRect/>
          </a:stretch>
        </p:blipFill>
        <p:spPr bwMode="auto">
          <a:xfrm>
            <a:off x="1143000" y="914400"/>
            <a:ext cx="7173913"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1987" name="Footer Placeholder 4"/>
          <p:cNvSpPr>
            <a:spLocks noGrp="1"/>
          </p:cNvSpPr>
          <p:nvPr>
            <p:ph type="ftr" sz="quarter" idx="11"/>
          </p:nvPr>
        </p:nvSpPr>
        <p:spPr>
          <a:noFill/>
        </p:spPr>
        <p:txBody>
          <a:bodyPr/>
          <a:lstStyle/>
          <a:p>
            <a:r>
              <a:rPr lang="sr-Latn-CS" smtClean="0"/>
              <a:t>Primena DSP</a:t>
            </a:r>
            <a:endParaRPr lang="en-US" smtClean="0"/>
          </a:p>
        </p:txBody>
      </p:sp>
      <p:sp>
        <p:nvSpPr>
          <p:cNvPr id="41988" name="Slide Number Placeholder 5"/>
          <p:cNvSpPr>
            <a:spLocks noGrp="1"/>
          </p:cNvSpPr>
          <p:nvPr>
            <p:ph type="sldNum" sz="quarter" idx="12"/>
          </p:nvPr>
        </p:nvSpPr>
        <p:spPr>
          <a:noFill/>
        </p:spPr>
        <p:txBody>
          <a:bodyPr/>
          <a:lstStyle/>
          <a:p>
            <a:fld id="{EA3E2BBC-B09C-47FF-B33A-CC1D252B7DEE}" type="slidenum">
              <a:rPr lang="en-US" smtClean="0"/>
              <a:pPr/>
              <a:t>51</a:t>
            </a:fld>
            <a:endParaRPr lang="en-US" smtClean="0"/>
          </a:p>
        </p:txBody>
      </p:sp>
      <p:sp>
        <p:nvSpPr>
          <p:cNvPr id="41989" name="Rectangle 2"/>
          <p:cNvSpPr>
            <a:spLocks noGrp="1" noChangeArrowheads="1"/>
          </p:cNvSpPr>
          <p:nvPr>
            <p:ph type="title"/>
          </p:nvPr>
        </p:nvSpPr>
        <p:spPr>
          <a:xfrm>
            <a:off x="533400" y="381000"/>
            <a:ext cx="7772400" cy="1143000"/>
          </a:xfrm>
        </p:spPr>
        <p:txBody>
          <a:bodyPr/>
          <a:lstStyle/>
          <a:p>
            <a:pPr eaLnBrk="1" hangingPunct="1"/>
            <a:r>
              <a:rPr lang="sr-Latn-CS" smtClean="0"/>
              <a:t>A</a:t>
            </a:r>
            <a:r>
              <a:rPr lang="en-US" smtClean="0"/>
              <a:t>DC – </a:t>
            </a:r>
            <a:r>
              <a:rPr lang="sr-Latn-CS" smtClean="0"/>
              <a:t>komparator</a:t>
            </a:r>
            <a:endParaRPr lang="en-US" smtClean="0"/>
          </a:p>
        </p:txBody>
      </p:sp>
      <p:pic>
        <p:nvPicPr>
          <p:cNvPr id="41990" name="Picture 4"/>
          <p:cNvPicPr>
            <a:picLocks noChangeAspect="1" noChangeArrowheads="1"/>
          </p:cNvPicPr>
          <p:nvPr/>
        </p:nvPicPr>
        <p:blipFill>
          <a:blip r:embed="rId2" cstate="print"/>
          <a:srcRect/>
          <a:stretch>
            <a:fillRect/>
          </a:stretch>
        </p:blipFill>
        <p:spPr bwMode="auto">
          <a:xfrm>
            <a:off x="228600" y="1676400"/>
            <a:ext cx="8248650" cy="357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3011" name="Footer Placeholder 4"/>
          <p:cNvSpPr>
            <a:spLocks noGrp="1"/>
          </p:cNvSpPr>
          <p:nvPr>
            <p:ph type="ftr" sz="quarter" idx="11"/>
          </p:nvPr>
        </p:nvSpPr>
        <p:spPr>
          <a:noFill/>
        </p:spPr>
        <p:txBody>
          <a:bodyPr/>
          <a:lstStyle/>
          <a:p>
            <a:r>
              <a:rPr lang="sr-Latn-CS" smtClean="0"/>
              <a:t>Primena DSP</a:t>
            </a:r>
            <a:endParaRPr lang="en-US" smtClean="0"/>
          </a:p>
        </p:txBody>
      </p:sp>
      <p:sp>
        <p:nvSpPr>
          <p:cNvPr id="43012" name="Slide Number Placeholder 5"/>
          <p:cNvSpPr>
            <a:spLocks noGrp="1"/>
          </p:cNvSpPr>
          <p:nvPr>
            <p:ph type="sldNum" sz="quarter" idx="12"/>
          </p:nvPr>
        </p:nvSpPr>
        <p:spPr>
          <a:noFill/>
        </p:spPr>
        <p:txBody>
          <a:bodyPr/>
          <a:lstStyle/>
          <a:p>
            <a:fld id="{43F31313-E8BF-4F9F-8053-1C89CFC84313}" type="slidenum">
              <a:rPr lang="en-US" smtClean="0"/>
              <a:pPr/>
              <a:t>52</a:t>
            </a:fld>
            <a:endParaRPr lang="en-US" smtClean="0"/>
          </a:p>
        </p:txBody>
      </p:sp>
      <p:sp>
        <p:nvSpPr>
          <p:cNvPr id="43013" name="Rectangle 2"/>
          <p:cNvSpPr>
            <a:spLocks noGrp="1" noChangeArrowheads="1"/>
          </p:cNvSpPr>
          <p:nvPr>
            <p:ph type="title"/>
          </p:nvPr>
        </p:nvSpPr>
        <p:spPr>
          <a:xfrm>
            <a:off x="685800" y="381000"/>
            <a:ext cx="7772400" cy="1143000"/>
          </a:xfrm>
        </p:spPr>
        <p:txBody>
          <a:bodyPr/>
          <a:lstStyle/>
          <a:p>
            <a:pPr eaLnBrk="1" hangingPunct="1"/>
            <a:r>
              <a:rPr lang="sr-Latn-CS" sz="3600" dirty="0" smtClean="0"/>
              <a:t>Potrebna učestanost odmeravanja</a:t>
            </a:r>
            <a:endParaRPr lang="en-US" sz="3600" dirty="0" smtClean="0"/>
          </a:p>
        </p:txBody>
      </p:sp>
      <p:pic>
        <p:nvPicPr>
          <p:cNvPr id="43014" name="Picture 4"/>
          <p:cNvPicPr>
            <a:picLocks noChangeAspect="1" noChangeArrowheads="1"/>
          </p:cNvPicPr>
          <p:nvPr/>
        </p:nvPicPr>
        <p:blipFill>
          <a:blip r:embed="rId3" cstate="print"/>
          <a:srcRect/>
          <a:stretch>
            <a:fillRect/>
          </a:stretch>
        </p:blipFill>
        <p:spPr bwMode="auto">
          <a:xfrm>
            <a:off x="762000" y="1981200"/>
            <a:ext cx="7772400" cy="3009900"/>
          </a:xfrm>
          <a:prstGeom prst="rect">
            <a:avLst/>
          </a:prstGeom>
          <a:noFill/>
          <a:ln w="9525">
            <a:noFill/>
            <a:miter lim="800000"/>
            <a:headEnd/>
            <a:tailEnd/>
          </a:ln>
        </p:spPr>
      </p:pic>
      <p:sp>
        <p:nvSpPr>
          <p:cNvPr id="43015" name="Rectangle 6"/>
          <p:cNvSpPr>
            <a:spLocks noChangeArrowheads="1"/>
          </p:cNvSpPr>
          <p:nvPr/>
        </p:nvSpPr>
        <p:spPr bwMode="auto">
          <a:xfrm rot="-1536729">
            <a:off x="5181600" y="4648200"/>
            <a:ext cx="4343400" cy="457200"/>
          </a:xfrm>
          <a:prstGeom prst="rect">
            <a:avLst/>
          </a:prstGeom>
          <a:noFill/>
          <a:ln w="9525">
            <a:noFill/>
            <a:miter lim="800000"/>
            <a:headEnd/>
            <a:tailEnd/>
          </a:ln>
        </p:spPr>
        <p:txBody>
          <a:bodyPr anchor="ctr"/>
          <a:lstStyle/>
          <a:p>
            <a:pPr algn="ctr" eaLnBrk="1" hangingPunct="1"/>
            <a:r>
              <a:rPr lang="sr-Latn-CS" sz="2000" b="1" dirty="0">
                <a:solidFill>
                  <a:srgbClr val="333399"/>
                </a:solidFill>
                <a:latin typeface="Comic Sans MS" pitchFamily="66" charset="0"/>
              </a:rPr>
              <a:t>Oko 11 </a:t>
            </a:r>
            <a:r>
              <a:rPr lang="sr-Latn-CS" sz="2000" b="1" dirty="0" smtClean="0">
                <a:solidFill>
                  <a:srgbClr val="333399"/>
                </a:solidFill>
                <a:latin typeface="Comic Sans MS" pitchFamily="66" charset="0"/>
              </a:rPr>
              <a:t>odmeraka </a:t>
            </a:r>
            <a:r>
              <a:rPr lang="sr-Latn-CS" sz="2000" b="1" dirty="0">
                <a:solidFill>
                  <a:srgbClr val="333399"/>
                </a:solidFill>
                <a:latin typeface="Comic Sans MS" pitchFamily="66" charset="0"/>
              </a:rPr>
              <a:t>po periodi</a:t>
            </a:r>
            <a:endParaRPr lang="en-US" sz="2000" b="1" dirty="0">
              <a:solidFill>
                <a:srgbClr val="333399"/>
              </a:solidFill>
              <a:latin typeface="Comic Sans MS" pitchFamily="66" charset="0"/>
            </a:endParaRPr>
          </a:p>
        </p:txBody>
      </p:sp>
      <p:grpSp>
        <p:nvGrpSpPr>
          <p:cNvPr id="16" name="Group 15"/>
          <p:cNvGrpSpPr/>
          <p:nvPr/>
        </p:nvGrpSpPr>
        <p:grpSpPr>
          <a:xfrm>
            <a:off x="3933822" y="2590800"/>
            <a:ext cx="452445" cy="791339"/>
            <a:chOff x="3933822" y="2590800"/>
            <a:chExt cx="452445" cy="791339"/>
          </a:xfrm>
        </p:grpSpPr>
        <p:cxnSp>
          <p:nvCxnSpPr>
            <p:cNvPr id="9" name="Straight Connector 8"/>
            <p:cNvCxnSpPr/>
            <p:nvPr/>
          </p:nvCxnSpPr>
          <p:spPr bwMode="auto">
            <a:xfrm rot="5400000">
              <a:off x="3782216" y="2894806"/>
              <a:ext cx="609600" cy="1588"/>
            </a:xfrm>
            <a:prstGeom prst="line">
              <a:avLst/>
            </a:prstGeom>
            <a:solidFill>
              <a:schemeClr val="accent1"/>
            </a:solidFill>
            <a:ln w="6350" cap="flat" cmpd="sng" algn="ctr">
              <a:solidFill>
                <a:srgbClr val="0033CC"/>
              </a:solidFill>
              <a:prstDash val="solid"/>
              <a:round/>
              <a:headEnd type="none" w="med" len="med"/>
              <a:tailEnd type="none" w="med" len="med"/>
            </a:ln>
            <a:effectLst/>
          </p:spPr>
        </p:cxnSp>
        <p:cxnSp>
          <p:nvCxnSpPr>
            <p:cNvPr id="10" name="Straight Connector 9"/>
            <p:cNvCxnSpPr/>
            <p:nvPr/>
          </p:nvCxnSpPr>
          <p:spPr bwMode="auto">
            <a:xfrm rot="5400000">
              <a:off x="3934616" y="2894806"/>
              <a:ext cx="609600" cy="1588"/>
            </a:xfrm>
            <a:prstGeom prst="line">
              <a:avLst/>
            </a:prstGeom>
            <a:solidFill>
              <a:schemeClr val="accent1"/>
            </a:solidFill>
            <a:ln w="6350" cap="flat" cmpd="sng" algn="ctr">
              <a:solidFill>
                <a:srgbClr val="0033CC"/>
              </a:solidFill>
              <a:prstDash val="solid"/>
              <a:round/>
              <a:headEnd type="none" w="med" len="med"/>
              <a:tailEnd type="none" w="med" len="med"/>
            </a:ln>
            <a:effectLst/>
          </p:spPr>
        </p:cxnSp>
        <p:cxnSp>
          <p:nvCxnSpPr>
            <p:cNvPr id="12" name="Straight Arrow Connector 11"/>
            <p:cNvCxnSpPr/>
            <p:nvPr/>
          </p:nvCxnSpPr>
          <p:spPr bwMode="auto">
            <a:xfrm>
              <a:off x="3933822" y="3122612"/>
              <a:ext cx="152400" cy="1588"/>
            </a:xfrm>
            <a:prstGeom prst="straightConnector1">
              <a:avLst/>
            </a:prstGeom>
            <a:solidFill>
              <a:schemeClr val="accent1"/>
            </a:solidFill>
            <a:ln w="6350" cap="flat" cmpd="sng" algn="ctr">
              <a:solidFill>
                <a:srgbClr val="0033CC"/>
              </a:solidFill>
              <a:prstDash val="solid"/>
              <a:round/>
              <a:headEnd type="none" w="med" len="med"/>
              <a:tailEnd type="triangle" w="sm" len="med"/>
            </a:ln>
            <a:effectLst/>
          </p:spPr>
        </p:cxnSp>
        <p:cxnSp>
          <p:nvCxnSpPr>
            <p:cNvPr id="14" name="Straight Arrow Connector 13"/>
            <p:cNvCxnSpPr/>
            <p:nvPr/>
          </p:nvCxnSpPr>
          <p:spPr bwMode="auto">
            <a:xfrm rot="10800000">
              <a:off x="4233867" y="3122611"/>
              <a:ext cx="152400" cy="1588"/>
            </a:xfrm>
            <a:prstGeom prst="straightConnector1">
              <a:avLst/>
            </a:prstGeom>
            <a:solidFill>
              <a:schemeClr val="accent1"/>
            </a:solidFill>
            <a:ln w="6350" cap="flat" cmpd="sng" algn="ctr">
              <a:solidFill>
                <a:srgbClr val="0033CC"/>
              </a:solidFill>
              <a:prstDash val="solid"/>
              <a:round/>
              <a:headEnd type="none" w="med" len="med"/>
              <a:tailEnd type="triangle" w="sm" len="med"/>
            </a:ln>
            <a:effectLst/>
          </p:spPr>
        </p:cxnSp>
        <p:sp>
          <p:nvSpPr>
            <p:cNvPr id="15" name="TextBox 14"/>
            <p:cNvSpPr txBox="1"/>
            <p:nvPr/>
          </p:nvSpPr>
          <p:spPr>
            <a:xfrm>
              <a:off x="4010030" y="3105140"/>
              <a:ext cx="331245" cy="276999"/>
            </a:xfrm>
            <a:prstGeom prst="rect">
              <a:avLst/>
            </a:prstGeom>
            <a:noFill/>
          </p:spPr>
          <p:txBody>
            <a:bodyPr wrap="none" rtlCol="0">
              <a:spAutoFit/>
            </a:bodyPr>
            <a:lstStyle/>
            <a:p>
              <a:r>
                <a:rPr lang="sr-Latn-CS" sz="1200" b="1" i="1" dirty="0" smtClean="0">
                  <a:solidFill>
                    <a:srgbClr val="0033CC"/>
                  </a:solidFill>
                </a:rPr>
                <a:t>T</a:t>
              </a:r>
              <a:r>
                <a:rPr lang="sr-Latn-CS" sz="1200" b="1" i="1" baseline="-25000" dirty="0" smtClean="0">
                  <a:solidFill>
                    <a:srgbClr val="0033CC"/>
                  </a:solidFill>
                </a:rPr>
                <a:t>s</a:t>
              </a:r>
              <a:endParaRPr lang="en-US" sz="1200" b="1" i="1" baseline="-25000" dirty="0">
                <a:solidFill>
                  <a:srgbClr val="0033CC"/>
                </a:solidFill>
              </a:endParaRPr>
            </a:p>
          </p:txBody>
        </p:sp>
      </p:grpSp>
      <p:grpSp>
        <p:nvGrpSpPr>
          <p:cNvPr id="24" name="Group 23"/>
          <p:cNvGrpSpPr/>
          <p:nvPr/>
        </p:nvGrpSpPr>
        <p:grpSpPr>
          <a:xfrm>
            <a:off x="5681651" y="3157537"/>
            <a:ext cx="452445" cy="1262063"/>
            <a:chOff x="5681651" y="3157537"/>
            <a:chExt cx="452445" cy="1262063"/>
          </a:xfrm>
        </p:grpSpPr>
        <p:cxnSp>
          <p:nvCxnSpPr>
            <p:cNvPr id="18" name="Straight Connector 17"/>
            <p:cNvCxnSpPr/>
            <p:nvPr/>
          </p:nvCxnSpPr>
          <p:spPr bwMode="auto">
            <a:xfrm rot="5400000">
              <a:off x="5296277" y="3695312"/>
              <a:ext cx="1080323" cy="4774"/>
            </a:xfrm>
            <a:prstGeom prst="line">
              <a:avLst/>
            </a:prstGeom>
            <a:solidFill>
              <a:schemeClr val="accent1"/>
            </a:solidFill>
            <a:ln w="6350" cap="flat" cmpd="sng" algn="ctr">
              <a:solidFill>
                <a:srgbClr val="0033CC"/>
              </a:solidFill>
              <a:prstDash val="solid"/>
              <a:round/>
              <a:headEnd type="none" w="med" len="med"/>
              <a:tailEnd type="none" w="med" len="med"/>
            </a:ln>
            <a:effectLst/>
          </p:spPr>
        </p:cxnSp>
        <p:cxnSp>
          <p:nvCxnSpPr>
            <p:cNvPr id="19" name="Straight Connector 18"/>
            <p:cNvCxnSpPr/>
            <p:nvPr/>
          </p:nvCxnSpPr>
          <p:spPr bwMode="auto">
            <a:xfrm rot="5400000">
              <a:off x="5682445" y="3932267"/>
              <a:ext cx="609600" cy="1588"/>
            </a:xfrm>
            <a:prstGeom prst="line">
              <a:avLst/>
            </a:prstGeom>
            <a:solidFill>
              <a:schemeClr val="accent1"/>
            </a:solidFill>
            <a:ln w="6350" cap="flat" cmpd="sng" algn="ctr">
              <a:solidFill>
                <a:srgbClr val="0033CC"/>
              </a:solidFill>
              <a:prstDash val="solid"/>
              <a:round/>
              <a:headEnd type="none" w="med" len="med"/>
              <a:tailEnd type="none" w="med" len="med"/>
            </a:ln>
            <a:effectLst/>
          </p:spPr>
        </p:cxnSp>
        <p:cxnSp>
          <p:nvCxnSpPr>
            <p:cNvPr id="20" name="Straight Arrow Connector 19"/>
            <p:cNvCxnSpPr/>
            <p:nvPr/>
          </p:nvCxnSpPr>
          <p:spPr bwMode="auto">
            <a:xfrm>
              <a:off x="5681651" y="4160073"/>
              <a:ext cx="152400" cy="1588"/>
            </a:xfrm>
            <a:prstGeom prst="straightConnector1">
              <a:avLst/>
            </a:prstGeom>
            <a:solidFill>
              <a:schemeClr val="accent1"/>
            </a:solidFill>
            <a:ln w="6350" cap="flat" cmpd="sng" algn="ctr">
              <a:solidFill>
                <a:srgbClr val="0033CC"/>
              </a:solidFill>
              <a:prstDash val="solid"/>
              <a:round/>
              <a:headEnd type="none" w="med" len="med"/>
              <a:tailEnd type="triangle" w="sm" len="med"/>
            </a:ln>
            <a:effectLst/>
          </p:spPr>
        </p:cxnSp>
        <p:cxnSp>
          <p:nvCxnSpPr>
            <p:cNvPr id="21" name="Straight Arrow Connector 20"/>
            <p:cNvCxnSpPr/>
            <p:nvPr/>
          </p:nvCxnSpPr>
          <p:spPr bwMode="auto">
            <a:xfrm rot="10800000">
              <a:off x="5981696" y="4160072"/>
              <a:ext cx="152400" cy="1588"/>
            </a:xfrm>
            <a:prstGeom prst="straightConnector1">
              <a:avLst/>
            </a:prstGeom>
            <a:solidFill>
              <a:schemeClr val="accent1"/>
            </a:solidFill>
            <a:ln w="6350" cap="flat" cmpd="sng" algn="ctr">
              <a:solidFill>
                <a:srgbClr val="0033CC"/>
              </a:solidFill>
              <a:prstDash val="solid"/>
              <a:round/>
              <a:headEnd type="none" w="med" len="med"/>
              <a:tailEnd type="triangle" w="sm" len="med"/>
            </a:ln>
            <a:effectLst/>
          </p:spPr>
        </p:cxnSp>
        <p:sp>
          <p:nvSpPr>
            <p:cNvPr id="22" name="TextBox 21"/>
            <p:cNvSpPr txBox="1"/>
            <p:nvPr/>
          </p:nvSpPr>
          <p:spPr>
            <a:xfrm>
              <a:off x="5757859" y="4142601"/>
              <a:ext cx="331245" cy="276999"/>
            </a:xfrm>
            <a:prstGeom prst="rect">
              <a:avLst/>
            </a:prstGeom>
            <a:noFill/>
          </p:spPr>
          <p:txBody>
            <a:bodyPr wrap="none" rtlCol="0">
              <a:spAutoFit/>
            </a:bodyPr>
            <a:lstStyle/>
            <a:p>
              <a:r>
                <a:rPr lang="sr-Latn-CS" sz="1200" b="1" i="1" dirty="0" smtClean="0">
                  <a:solidFill>
                    <a:srgbClr val="0033CC"/>
                  </a:solidFill>
                </a:rPr>
                <a:t>T</a:t>
              </a:r>
              <a:r>
                <a:rPr lang="sr-Latn-CS" sz="1200" b="1" i="1" baseline="-25000" dirty="0" smtClean="0">
                  <a:solidFill>
                    <a:srgbClr val="0033CC"/>
                  </a:solidFill>
                </a:rPr>
                <a:t>s</a:t>
              </a:r>
              <a:endParaRPr lang="en-US" sz="1200" b="1" i="1" baseline="-25000" dirty="0">
                <a:solidFill>
                  <a:srgbClr val="0033CC"/>
                </a:solidFill>
              </a:endParaRPr>
            </a:p>
          </p:txBody>
        </p:sp>
      </p:grpSp>
      <p:sp>
        <p:nvSpPr>
          <p:cNvPr id="25" name="TextBox 24"/>
          <p:cNvSpPr txBox="1"/>
          <p:nvPr/>
        </p:nvSpPr>
        <p:spPr>
          <a:xfrm>
            <a:off x="1219200" y="2222500"/>
            <a:ext cx="2658741" cy="276999"/>
          </a:xfrm>
          <a:prstGeom prst="rect">
            <a:avLst/>
          </a:prstGeom>
          <a:solidFill>
            <a:srgbClr val="FFFF00"/>
          </a:solidFill>
          <a:ln>
            <a:solidFill>
              <a:srgbClr val="0033CC"/>
            </a:solidFill>
          </a:ln>
        </p:spPr>
        <p:txBody>
          <a:bodyPr wrap="none" lIns="45720" tIns="0" rIns="45720" bIns="0" rtlCol="0">
            <a:spAutoFit/>
          </a:bodyPr>
          <a:lstStyle/>
          <a:p>
            <a:r>
              <a:rPr lang="sr-Latn-CS" dirty="0" smtClean="0">
                <a:latin typeface="Times New Roman" pitchFamily="18" charset="0"/>
                <a:cs typeface="Times New Roman" pitchFamily="18" charset="0"/>
              </a:rPr>
              <a:t>Učestanost signala </a:t>
            </a:r>
            <a:r>
              <a:rPr lang="sr-Latn-CS" b="1" i="1" dirty="0" smtClean="0">
                <a:latin typeface="Times New Roman" pitchFamily="18" charset="0"/>
                <a:cs typeface="Times New Roman" pitchFamily="18" charset="0"/>
              </a:rPr>
              <a:t>f</a:t>
            </a:r>
            <a:r>
              <a:rPr lang="sr-Latn-CS" dirty="0" smtClean="0">
                <a:latin typeface="Times New Roman" pitchFamily="18" charset="0"/>
                <a:cs typeface="Times New Roman" pitchFamily="18" charset="0"/>
              </a:rPr>
              <a:t> = 0      </a:t>
            </a:r>
            <a:endParaRPr lang="en-US" dirty="0">
              <a:latin typeface="Times New Roman" pitchFamily="18" charset="0"/>
              <a:cs typeface="Times New Roman" pitchFamily="18" charset="0"/>
            </a:endParaRPr>
          </a:p>
        </p:txBody>
      </p:sp>
      <p:sp>
        <p:nvSpPr>
          <p:cNvPr id="26" name="TextBox 25"/>
          <p:cNvSpPr txBox="1"/>
          <p:nvPr/>
        </p:nvSpPr>
        <p:spPr>
          <a:xfrm>
            <a:off x="5181600" y="2235200"/>
            <a:ext cx="3171702" cy="276999"/>
          </a:xfrm>
          <a:prstGeom prst="rect">
            <a:avLst/>
          </a:prstGeom>
          <a:solidFill>
            <a:srgbClr val="FFFF00"/>
          </a:solidFill>
          <a:ln>
            <a:solidFill>
              <a:srgbClr val="0033CC"/>
            </a:solidFill>
          </a:ln>
        </p:spPr>
        <p:txBody>
          <a:bodyPr wrap="none" lIns="45720" tIns="0" rIns="45720" bIns="0" rtlCol="0">
            <a:spAutoFit/>
          </a:bodyPr>
          <a:lstStyle/>
          <a:p>
            <a:r>
              <a:rPr lang="sr-Latn-CS" dirty="0" smtClean="0">
                <a:latin typeface="Times New Roman" pitchFamily="18" charset="0"/>
                <a:cs typeface="Times New Roman" pitchFamily="18" charset="0"/>
              </a:rPr>
              <a:t>Učestanost signala </a:t>
            </a:r>
            <a:r>
              <a:rPr lang="sr-Latn-CS" b="1" i="1" dirty="0" smtClean="0">
                <a:latin typeface="Times New Roman" pitchFamily="18" charset="0"/>
                <a:cs typeface="Times New Roman" pitchFamily="18" charset="0"/>
              </a:rPr>
              <a:t>f</a:t>
            </a:r>
            <a:r>
              <a:rPr lang="sr-Latn-CS" dirty="0" smtClean="0">
                <a:latin typeface="Times New Roman" pitchFamily="18" charset="0"/>
                <a:cs typeface="Times New Roman" pitchFamily="18" charset="0"/>
              </a:rPr>
              <a:t> = 0,09 </a:t>
            </a:r>
            <a:r>
              <a:rPr lang="sr-Latn-CS" b="1" i="1" dirty="0" smtClean="0">
                <a:latin typeface="Times New Roman" pitchFamily="18" charset="0"/>
                <a:cs typeface="Times New Roman" pitchFamily="18" charset="0"/>
              </a:rPr>
              <a:t>f</a:t>
            </a:r>
            <a:r>
              <a:rPr lang="sr-Latn-CS" b="1" i="1" baseline="-25000" dirty="0" smtClean="0">
                <a:latin typeface="Times New Roman" pitchFamily="18" charset="0"/>
                <a:cs typeface="Times New Roman" pitchFamily="18" charset="0"/>
              </a:rPr>
              <a:t>s</a:t>
            </a:r>
            <a:r>
              <a:rPr lang="sr-Latn-C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4035" name="Footer Placeholder 4"/>
          <p:cNvSpPr>
            <a:spLocks noGrp="1"/>
          </p:cNvSpPr>
          <p:nvPr>
            <p:ph type="ftr" sz="quarter" idx="11"/>
          </p:nvPr>
        </p:nvSpPr>
        <p:spPr>
          <a:noFill/>
        </p:spPr>
        <p:txBody>
          <a:bodyPr/>
          <a:lstStyle/>
          <a:p>
            <a:r>
              <a:rPr lang="sr-Latn-CS" smtClean="0"/>
              <a:t>Primena DSP</a:t>
            </a:r>
            <a:endParaRPr lang="en-US" smtClean="0"/>
          </a:p>
        </p:txBody>
      </p:sp>
      <p:sp>
        <p:nvSpPr>
          <p:cNvPr id="44036" name="Slide Number Placeholder 5"/>
          <p:cNvSpPr>
            <a:spLocks noGrp="1"/>
          </p:cNvSpPr>
          <p:nvPr>
            <p:ph type="sldNum" sz="quarter" idx="12"/>
          </p:nvPr>
        </p:nvSpPr>
        <p:spPr>
          <a:noFill/>
        </p:spPr>
        <p:txBody>
          <a:bodyPr/>
          <a:lstStyle/>
          <a:p>
            <a:fld id="{5F2E58DA-6763-474B-B965-26B65D7199D0}" type="slidenum">
              <a:rPr lang="en-US" smtClean="0"/>
              <a:pPr/>
              <a:t>53</a:t>
            </a:fld>
            <a:endParaRPr lang="en-US" smtClean="0"/>
          </a:p>
        </p:txBody>
      </p:sp>
      <p:pic>
        <p:nvPicPr>
          <p:cNvPr id="97286" name="Picture 6"/>
          <p:cNvPicPr>
            <a:picLocks noChangeAspect="1" noChangeArrowheads="1"/>
          </p:cNvPicPr>
          <p:nvPr/>
        </p:nvPicPr>
        <p:blipFill>
          <a:blip r:embed="rId3" cstate="print"/>
          <a:srcRect/>
          <a:stretch>
            <a:fillRect/>
          </a:stretch>
        </p:blipFill>
        <p:spPr bwMode="auto">
          <a:xfrm>
            <a:off x="1143000" y="1524000"/>
            <a:ext cx="6477000" cy="4881563"/>
          </a:xfrm>
          <a:prstGeom prst="rect">
            <a:avLst/>
          </a:prstGeom>
          <a:noFill/>
          <a:ln w="9525">
            <a:noFill/>
            <a:miter lim="800000"/>
            <a:headEnd/>
            <a:tailEnd/>
          </a:ln>
        </p:spPr>
      </p:pic>
      <p:sp>
        <p:nvSpPr>
          <p:cNvPr id="97285" name="Rectangle 5"/>
          <p:cNvSpPr>
            <a:spLocks noChangeArrowheads="1"/>
          </p:cNvSpPr>
          <p:nvPr/>
        </p:nvSpPr>
        <p:spPr bwMode="auto">
          <a:xfrm rot="-1536729">
            <a:off x="5181600" y="5562600"/>
            <a:ext cx="4343400" cy="457200"/>
          </a:xfrm>
          <a:prstGeom prst="rect">
            <a:avLst/>
          </a:prstGeom>
          <a:noFill/>
          <a:ln w="9525">
            <a:noFill/>
            <a:miter lim="800000"/>
            <a:headEnd/>
            <a:tailEnd/>
          </a:ln>
        </p:spPr>
        <p:txBody>
          <a:bodyPr anchor="ctr"/>
          <a:lstStyle/>
          <a:p>
            <a:pPr algn="ctr" eaLnBrk="1" hangingPunct="1"/>
            <a:r>
              <a:rPr lang="sr-Latn-CS" sz="2000" b="1" dirty="0">
                <a:solidFill>
                  <a:srgbClr val="333399"/>
                </a:solidFill>
                <a:latin typeface="Comic Sans MS" pitchFamily="66" charset="0"/>
              </a:rPr>
              <a:t>Oko 3,2 </a:t>
            </a:r>
            <a:r>
              <a:rPr lang="sr-Latn-CS" sz="2000" b="1" dirty="0" smtClean="0">
                <a:solidFill>
                  <a:srgbClr val="333399"/>
                </a:solidFill>
                <a:latin typeface="Comic Sans MS" pitchFamily="66" charset="0"/>
              </a:rPr>
              <a:t>odmerka </a:t>
            </a:r>
            <a:r>
              <a:rPr lang="sr-Latn-CS" sz="2000" b="1" dirty="0">
                <a:solidFill>
                  <a:srgbClr val="333399"/>
                </a:solidFill>
                <a:latin typeface="Comic Sans MS" pitchFamily="66" charset="0"/>
              </a:rPr>
              <a:t>po periodi</a:t>
            </a:r>
            <a:endParaRPr lang="en-US" sz="2000" b="1" dirty="0">
              <a:solidFill>
                <a:srgbClr val="333399"/>
              </a:solidFill>
              <a:latin typeface="Comic Sans MS" pitchFamily="66" charset="0"/>
            </a:endParaRPr>
          </a:p>
        </p:txBody>
      </p:sp>
      <p:grpSp>
        <p:nvGrpSpPr>
          <p:cNvPr id="44039" name="Group 34"/>
          <p:cNvGrpSpPr>
            <a:grpSpLocks/>
          </p:cNvGrpSpPr>
          <p:nvPr/>
        </p:nvGrpSpPr>
        <p:grpSpPr bwMode="auto">
          <a:xfrm>
            <a:off x="1819275" y="1685925"/>
            <a:ext cx="5591175" cy="4229100"/>
            <a:chOff x="1146" y="1062"/>
            <a:chExt cx="3522" cy="2664"/>
          </a:xfrm>
        </p:grpSpPr>
        <p:sp>
          <p:nvSpPr>
            <p:cNvPr id="44084" name="Line 7"/>
            <p:cNvSpPr>
              <a:spLocks noChangeShapeType="1"/>
            </p:cNvSpPr>
            <p:nvPr/>
          </p:nvSpPr>
          <p:spPr bwMode="auto">
            <a:xfrm flipV="1">
              <a:off x="1164" y="1062"/>
              <a:ext cx="0" cy="2664"/>
            </a:xfrm>
            <a:prstGeom prst="line">
              <a:avLst/>
            </a:prstGeom>
            <a:noFill/>
            <a:ln w="9525">
              <a:solidFill>
                <a:schemeClr val="tx1"/>
              </a:solidFill>
              <a:round/>
              <a:headEnd/>
              <a:tailEnd/>
            </a:ln>
          </p:spPr>
          <p:txBody>
            <a:bodyPr/>
            <a:lstStyle/>
            <a:p>
              <a:endParaRPr lang="en-US"/>
            </a:p>
          </p:txBody>
        </p:sp>
        <p:sp>
          <p:nvSpPr>
            <p:cNvPr id="44085" name="Line 8"/>
            <p:cNvSpPr>
              <a:spLocks noChangeShapeType="1"/>
            </p:cNvSpPr>
            <p:nvPr/>
          </p:nvSpPr>
          <p:spPr bwMode="auto">
            <a:xfrm>
              <a:off x="1170" y="3714"/>
              <a:ext cx="3498" cy="0"/>
            </a:xfrm>
            <a:prstGeom prst="line">
              <a:avLst/>
            </a:prstGeom>
            <a:noFill/>
            <a:ln w="9525">
              <a:solidFill>
                <a:schemeClr val="tx1"/>
              </a:solidFill>
              <a:round/>
              <a:headEnd/>
              <a:tailEnd/>
            </a:ln>
          </p:spPr>
          <p:txBody>
            <a:bodyPr/>
            <a:lstStyle/>
            <a:p>
              <a:endParaRPr lang="en-US"/>
            </a:p>
          </p:txBody>
        </p:sp>
        <p:sp>
          <p:nvSpPr>
            <p:cNvPr id="44086" name="Rectangle 9"/>
            <p:cNvSpPr>
              <a:spLocks noChangeArrowheads="1"/>
            </p:cNvSpPr>
            <p:nvPr/>
          </p:nvSpPr>
          <p:spPr bwMode="auto">
            <a:xfrm>
              <a:off x="1146" y="239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87" name="Rectangle 10"/>
            <p:cNvSpPr>
              <a:spLocks noChangeArrowheads="1"/>
            </p:cNvSpPr>
            <p:nvPr/>
          </p:nvSpPr>
          <p:spPr bwMode="auto">
            <a:xfrm>
              <a:off x="1300" y="158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88" name="Rectangle 11"/>
            <p:cNvSpPr>
              <a:spLocks noChangeArrowheads="1"/>
            </p:cNvSpPr>
            <p:nvPr/>
          </p:nvSpPr>
          <p:spPr bwMode="auto">
            <a:xfrm>
              <a:off x="1458" y="302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89" name="Rectangle 12"/>
            <p:cNvSpPr>
              <a:spLocks noChangeArrowheads="1"/>
            </p:cNvSpPr>
            <p:nvPr/>
          </p:nvSpPr>
          <p:spPr bwMode="auto">
            <a:xfrm>
              <a:off x="1614" y="269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0" name="Rectangle 13"/>
            <p:cNvSpPr>
              <a:spLocks noChangeArrowheads="1"/>
            </p:cNvSpPr>
            <p:nvPr/>
          </p:nvSpPr>
          <p:spPr bwMode="auto">
            <a:xfrm>
              <a:off x="1774" y="150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1" name="Rectangle 14"/>
            <p:cNvSpPr>
              <a:spLocks noChangeArrowheads="1"/>
            </p:cNvSpPr>
            <p:nvPr/>
          </p:nvSpPr>
          <p:spPr bwMode="auto">
            <a:xfrm>
              <a:off x="1932" y="277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2" name="Rectangle 15"/>
            <p:cNvSpPr>
              <a:spLocks noChangeArrowheads="1"/>
            </p:cNvSpPr>
            <p:nvPr/>
          </p:nvSpPr>
          <p:spPr bwMode="auto">
            <a:xfrm>
              <a:off x="2088" y="296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3" name="Rectangle 16"/>
            <p:cNvSpPr>
              <a:spLocks noChangeArrowheads="1"/>
            </p:cNvSpPr>
            <p:nvPr/>
          </p:nvSpPr>
          <p:spPr bwMode="auto">
            <a:xfrm>
              <a:off x="2398" y="247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4" name="Rectangle 17"/>
            <p:cNvSpPr>
              <a:spLocks noChangeArrowheads="1"/>
            </p:cNvSpPr>
            <p:nvPr/>
          </p:nvSpPr>
          <p:spPr bwMode="auto">
            <a:xfrm>
              <a:off x="2246" y="155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5" name="Rectangle 18"/>
            <p:cNvSpPr>
              <a:spLocks noChangeArrowheads="1"/>
            </p:cNvSpPr>
            <p:nvPr/>
          </p:nvSpPr>
          <p:spPr bwMode="auto">
            <a:xfrm>
              <a:off x="2560" y="316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6" name="Rectangle 19"/>
            <p:cNvSpPr>
              <a:spLocks noChangeArrowheads="1"/>
            </p:cNvSpPr>
            <p:nvPr/>
          </p:nvSpPr>
          <p:spPr bwMode="auto">
            <a:xfrm>
              <a:off x="2872" y="216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7" name="Rectangle 20"/>
            <p:cNvSpPr>
              <a:spLocks noChangeArrowheads="1"/>
            </p:cNvSpPr>
            <p:nvPr/>
          </p:nvSpPr>
          <p:spPr bwMode="auto">
            <a:xfrm>
              <a:off x="2716" y="169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8" name="Rectangle 21"/>
            <p:cNvSpPr>
              <a:spLocks noChangeArrowheads="1"/>
            </p:cNvSpPr>
            <p:nvPr/>
          </p:nvSpPr>
          <p:spPr bwMode="auto">
            <a:xfrm>
              <a:off x="3028" y="326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99" name="Rectangle 22"/>
            <p:cNvSpPr>
              <a:spLocks noChangeArrowheads="1"/>
            </p:cNvSpPr>
            <p:nvPr/>
          </p:nvSpPr>
          <p:spPr bwMode="auto">
            <a:xfrm>
              <a:off x="3186" y="192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0" name="Rectangle 23"/>
            <p:cNvSpPr>
              <a:spLocks noChangeArrowheads="1"/>
            </p:cNvSpPr>
            <p:nvPr/>
          </p:nvSpPr>
          <p:spPr bwMode="auto">
            <a:xfrm>
              <a:off x="3348" y="188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1" name="Rectangle 24"/>
            <p:cNvSpPr>
              <a:spLocks noChangeArrowheads="1"/>
            </p:cNvSpPr>
            <p:nvPr/>
          </p:nvSpPr>
          <p:spPr bwMode="auto">
            <a:xfrm>
              <a:off x="3502" y="325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2" name="Rectangle 25"/>
            <p:cNvSpPr>
              <a:spLocks noChangeArrowheads="1"/>
            </p:cNvSpPr>
            <p:nvPr/>
          </p:nvSpPr>
          <p:spPr bwMode="auto">
            <a:xfrm>
              <a:off x="3662" y="221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3" name="Rectangle 26"/>
            <p:cNvSpPr>
              <a:spLocks noChangeArrowheads="1"/>
            </p:cNvSpPr>
            <p:nvPr/>
          </p:nvSpPr>
          <p:spPr bwMode="auto">
            <a:xfrm>
              <a:off x="3820" y="166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4" name="Rectangle 27"/>
            <p:cNvSpPr>
              <a:spLocks noChangeArrowheads="1"/>
            </p:cNvSpPr>
            <p:nvPr/>
          </p:nvSpPr>
          <p:spPr bwMode="auto">
            <a:xfrm>
              <a:off x="4288" y="154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5" name="Rectangle 28"/>
            <p:cNvSpPr>
              <a:spLocks noChangeArrowheads="1"/>
            </p:cNvSpPr>
            <p:nvPr/>
          </p:nvSpPr>
          <p:spPr bwMode="auto">
            <a:xfrm>
              <a:off x="4132" y="252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6" name="Rectangle 29"/>
            <p:cNvSpPr>
              <a:spLocks noChangeArrowheads="1"/>
            </p:cNvSpPr>
            <p:nvPr/>
          </p:nvSpPr>
          <p:spPr bwMode="auto">
            <a:xfrm>
              <a:off x="4444" y="291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7" name="Rectangle 30"/>
            <p:cNvSpPr>
              <a:spLocks noChangeArrowheads="1"/>
            </p:cNvSpPr>
            <p:nvPr/>
          </p:nvSpPr>
          <p:spPr bwMode="auto">
            <a:xfrm>
              <a:off x="3978" y="313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108" name="Rectangle 31"/>
            <p:cNvSpPr>
              <a:spLocks noChangeArrowheads="1"/>
            </p:cNvSpPr>
            <p:nvPr/>
          </p:nvSpPr>
          <p:spPr bwMode="auto">
            <a:xfrm>
              <a:off x="4608" y="282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grpSp>
      <p:sp>
        <p:nvSpPr>
          <p:cNvPr id="44040" name="Rectangle 36"/>
          <p:cNvSpPr>
            <a:spLocks noGrp="1" noChangeArrowheads="1"/>
          </p:cNvSpPr>
          <p:nvPr>
            <p:ph type="title"/>
          </p:nvPr>
        </p:nvSpPr>
        <p:spPr>
          <a:xfrm>
            <a:off x="685800" y="304800"/>
            <a:ext cx="7772400" cy="1143000"/>
          </a:xfrm>
          <a:noFill/>
        </p:spPr>
        <p:txBody>
          <a:bodyPr/>
          <a:lstStyle/>
          <a:p>
            <a:pPr eaLnBrk="1" hangingPunct="1"/>
            <a:r>
              <a:rPr lang="sr-Latn-CS" sz="3600" smtClean="0"/>
              <a:t>Potrebna učestanost odmeravanja</a:t>
            </a:r>
            <a:endParaRPr lang="en-US" sz="3600" smtClean="0"/>
          </a:p>
        </p:txBody>
      </p:sp>
      <p:grpSp>
        <p:nvGrpSpPr>
          <p:cNvPr id="3" name="Group 107"/>
          <p:cNvGrpSpPr>
            <a:grpSpLocks/>
          </p:cNvGrpSpPr>
          <p:nvPr/>
        </p:nvGrpSpPr>
        <p:grpSpPr bwMode="auto">
          <a:xfrm>
            <a:off x="1828800" y="2432050"/>
            <a:ext cx="5476875" cy="2822575"/>
            <a:chOff x="1828800" y="2432050"/>
            <a:chExt cx="5476875" cy="2822575"/>
          </a:xfrm>
        </p:grpSpPr>
        <p:cxnSp>
          <p:nvCxnSpPr>
            <p:cNvPr id="44042" name="Straight Connector 65"/>
            <p:cNvCxnSpPr>
              <a:cxnSpLocks noChangeShapeType="1"/>
            </p:cNvCxnSpPr>
            <p:nvPr/>
          </p:nvCxnSpPr>
          <p:spPr bwMode="auto">
            <a:xfrm flipH="1">
              <a:off x="4572000" y="3505200"/>
              <a:ext cx="219075" cy="3175"/>
            </a:xfrm>
            <a:prstGeom prst="line">
              <a:avLst/>
            </a:prstGeom>
            <a:noFill/>
            <a:ln w="9525" algn="ctr">
              <a:solidFill>
                <a:schemeClr val="tx1"/>
              </a:solidFill>
              <a:round/>
              <a:headEnd/>
              <a:tailEnd/>
            </a:ln>
          </p:spPr>
        </p:cxnSp>
        <p:cxnSp>
          <p:nvCxnSpPr>
            <p:cNvPr id="44043" name="Straight Connector 40"/>
            <p:cNvCxnSpPr>
              <a:cxnSpLocks noChangeShapeType="1"/>
              <a:stCxn id="44090" idx="1"/>
            </p:cNvCxnSpPr>
            <p:nvPr/>
          </p:nvCxnSpPr>
          <p:spPr bwMode="auto">
            <a:xfrm>
              <a:off x="2816225" y="2432050"/>
              <a:ext cx="3175" cy="1835150"/>
            </a:xfrm>
            <a:prstGeom prst="line">
              <a:avLst/>
            </a:prstGeom>
            <a:noFill/>
            <a:ln w="9525" algn="ctr">
              <a:solidFill>
                <a:schemeClr val="tx1"/>
              </a:solidFill>
              <a:round/>
              <a:headEnd/>
              <a:tailEnd/>
            </a:ln>
          </p:spPr>
        </p:cxnSp>
        <p:cxnSp>
          <p:nvCxnSpPr>
            <p:cNvPr id="44044" name="Straight Connector 43"/>
            <p:cNvCxnSpPr>
              <a:cxnSpLocks noChangeShapeType="1"/>
              <a:endCxn id="44089" idx="0"/>
            </p:cNvCxnSpPr>
            <p:nvPr/>
          </p:nvCxnSpPr>
          <p:spPr bwMode="auto">
            <a:xfrm flipH="1">
              <a:off x="2600325" y="4267200"/>
              <a:ext cx="219075" cy="3175"/>
            </a:xfrm>
            <a:prstGeom prst="line">
              <a:avLst/>
            </a:prstGeom>
            <a:noFill/>
            <a:ln w="9525" algn="ctr">
              <a:solidFill>
                <a:schemeClr val="tx1"/>
              </a:solidFill>
              <a:round/>
              <a:headEnd/>
              <a:tailEnd/>
            </a:ln>
          </p:spPr>
        </p:cxnSp>
        <p:cxnSp>
          <p:nvCxnSpPr>
            <p:cNvPr id="44045" name="Straight Connector 44"/>
            <p:cNvCxnSpPr>
              <a:cxnSpLocks noChangeShapeType="1"/>
            </p:cNvCxnSpPr>
            <p:nvPr/>
          </p:nvCxnSpPr>
          <p:spPr bwMode="auto">
            <a:xfrm>
              <a:off x="2590800" y="4343400"/>
              <a:ext cx="0" cy="457200"/>
            </a:xfrm>
            <a:prstGeom prst="line">
              <a:avLst/>
            </a:prstGeom>
            <a:noFill/>
            <a:ln w="9525" algn="ctr">
              <a:solidFill>
                <a:schemeClr val="tx1"/>
              </a:solidFill>
              <a:round/>
              <a:headEnd/>
              <a:tailEnd/>
            </a:ln>
          </p:spPr>
        </p:cxnSp>
        <p:cxnSp>
          <p:nvCxnSpPr>
            <p:cNvPr id="44046" name="Straight Connector 46"/>
            <p:cNvCxnSpPr>
              <a:cxnSpLocks noChangeShapeType="1"/>
            </p:cNvCxnSpPr>
            <p:nvPr/>
          </p:nvCxnSpPr>
          <p:spPr bwMode="auto">
            <a:xfrm flipH="1">
              <a:off x="2362200" y="4800600"/>
              <a:ext cx="219075" cy="3175"/>
            </a:xfrm>
            <a:prstGeom prst="line">
              <a:avLst/>
            </a:prstGeom>
            <a:noFill/>
            <a:ln w="9525" algn="ctr">
              <a:solidFill>
                <a:schemeClr val="tx1"/>
              </a:solidFill>
              <a:round/>
              <a:headEnd/>
              <a:tailEnd/>
            </a:ln>
          </p:spPr>
        </p:cxnSp>
        <p:cxnSp>
          <p:nvCxnSpPr>
            <p:cNvPr id="44047" name="Straight Connector 47"/>
            <p:cNvCxnSpPr>
              <a:cxnSpLocks noChangeShapeType="1"/>
            </p:cNvCxnSpPr>
            <p:nvPr/>
          </p:nvCxnSpPr>
          <p:spPr bwMode="auto">
            <a:xfrm>
              <a:off x="3581400" y="2514600"/>
              <a:ext cx="0" cy="2209800"/>
            </a:xfrm>
            <a:prstGeom prst="line">
              <a:avLst/>
            </a:prstGeom>
            <a:noFill/>
            <a:ln w="9525" algn="ctr">
              <a:solidFill>
                <a:schemeClr val="tx1"/>
              </a:solidFill>
              <a:round/>
              <a:headEnd/>
              <a:tailEnd/>
            </a:ln>
          </p:spPr>
        </p:cxnSp>
        <p:cxnSp>
          <p:nvCxnSpPr>
            <p:cNvPr id="44048" name="Straight Connector 50"/>
            <p:cNvCxnSpPr>
              <a:cxnSpLocks noChangeShapeType="1"/>
            </p:cNvCxnSpPr>
            <p:nvPr/>
          </p:nvCxnSpPr>
          <p:spPr bwMode="auto">
            <a:xfrm flipH="1">
              <a:off x="3352800" y="4724400"/>
              <a:ext cx="219075" cy="3175"/>
            </a:xfrm>
            <a:prstGeom prst="line">
              <a:avLst/>
            </a:prstGeom>
            <a:noFill/>
            <a:ln w="9525" algn="ctr">
              <a:solidFill>
                <a:schemeClr val="tx1"/>
              </a:solidFill>
              <a:round/>
              <a:headEnd/>
              <a:tailEnd/>
            </a:ln>
          </p:spPr>
        </p:cxnSp>
        <p:cxnSp>
          <p:nvCxnSpPr>
            <p:cNvPr id="44049" name="Straight Connector 51"/>
            <p:cNvCxnSpPr>
              <a:cxnSpLocks noChangeShapeType="1"/>
            </p:cNvCxnSpPr>
            <p:nvPr/>
          </p:nvCxnSpPr>
          <p:spPr bwMode="auto">
            <a:xfrm flipH="1">
              <a:off x="2895600" y="2438400"/>
              <a:ext cx="219075" cy="3175"/>
            </a:xfrm>
            <a:prstGeom prst="line">
              <a:avLst/>
            </a:prstGeom>
            <a:noFill/>
            <a:ln w="9525" algn="ctr">
              <a:solidFill>
                <a:schemeClr val="tx1"/>
              </a:solidFill>
              <a:round/>
              <a:headEnd/>
              <a:tailEnd/>
            </a:ln>
          </p:spPr>
        </p:cxnSp>
        <p:cxnSp>
          <p:nvCxnSpPr>
            <p:cNvPr id="44050" name="Straight Connector 52"/>
            <p:cNvCxnSpPr>
              <a:cxnSpLocks noChangeShapeType="1"/>
            </p:cNvCxnSpPr>
            <p:nvPr/>
          </p:nvCxnSpPr>
          <p:spPr bwMode="auto">
            <a:xfrm>
              <a:off x="3124200" y="2438400"/>
              <a:ext cx="0" cy="1981200"/>
            </a:xfrm>
            <a:prstGeom prst="line">
              <a:avLst/>
            </a:prstGeom>
            <a:noFill/>
            <a:ln w="9525" algn="ctr">
              <a:solidFill>
                <a:schemeClr val="tx1"/>
              </a:solidFill>
              <a:round/>
              <a:headEnd/>
              <a:tailEnd/>
            </a:ln>
          </p:spPr>
        </p:cxnSp>
        <p:cxnSp>
          <p:nvCxnSpPr>
            <p:cNvPr id="44051" name="Straight Connector 54"/>
            <p:cNvCxnSpPr>
              <a:cxnSpLocks noChangeShapeType="1"/>
            </p:cNvCxnSpPr>
            <p:nvPr/>
          </p:nvCxnSpPr>
          <p:spPr bwMode="auto">
            <a:xfrm flipH="1">
              <a:off x="3124200" y="4419600"/>
              <a:ext cx="219075" cy="3175"/>
            </a:xfrm>
            <a:prstGeom prst="line">
              <a:avLst/>
            </a:prstGeom>
            <a:noFill/>
            <a:ln w="9525" algn="ctr">
              <a:solidFill>
                <a:schemeClr val="tx1"/>
              </a:solidFill>
              <a:round/>
              <a:headEnd/>
              <a:tailEnd/>
            </a:ln>
          </p:spPr>
        </p:cxnSp>
        <p:cxnSp>
          <p:nvCxnSpPr>
            <p:cNvPr id="44052" name="Straight Connector 55"/>
            <p:cNvCxnSpPr>
              <a:cxnSpLocks noChangeShapeType="1"/>
            </p:cNvCxnSpPr>
            <p:nvPr/>
          </p:nvCxnSpPr>
          <p:spPr bwMode="auto">
            <a:xfrm>
              <a:off x="3352800" y="4419600"/>
              <a:ext cx="10602" cy="311426"/>
            </a:xfrm>
            <a:prstGeom prst="line">
              <a:avLst/>
            </a:prstGeom>
            <a:noFill/>
            <a:ln w="9525" algn="ctr">
              <a:solidFill>
                <a:schemeClr val="tx1"/>
              </a:solidFill>
              <a:round/>
              <a:headEnd/>
              <a:tailEnd/>
            </a:ln>
          </p:spPr>
        </p:cxnSp>
        <p:cxnSp>
          <p:nvCxnSpPr>
            <p:cNvPr id="44053" name="Straight Connector 59"/>
            <p:cNvCxnSpPr>
              <a:cxnSpLocks noChangeShapeType="1"/>
            </p:cNvCxnSpPr>
            <p:nvPr/>
          </p:nvCxnSpPr>
          <p:spPr bwMode="auto">
            <a:xfrm flipH="1">
              <a:off x="1828800" y="3810000"/>
              <a:ext cx="219075" cy="3175"/>
            </a:xfrm>
            <a:prstGeom prst="line">
              <a:avLst/>
            </a:prstGeom>
            <a:noFill/>
            <a:ln w="9525" algn="ctr">
              <a:solidFill>
                <a:schemeClr val="tx1"/>
              </a:solidFill>
              <a:round/>
              <a:headEnd/>
              <a:tailEnd/>
            </a:ln>
          </p:spPr>
        </p:cxnSp>
        <p:cxnSp>
          <p:nvCxnSpPr>
            <p:cNvPr id="44054" name="Straight Connector 60"/>
            <p:cNvCxnSpPr>
              <a:cxnSpLocks noChangeShapeType="1"/>
            </p:cNvCxnSpPr>
            <p:nvPr/>
          </p:nvCxnSpPr>
          <p:spPr bwMode="auto">
            <a:xfrm flipH="1">
              <a:off x="2133600" y="2514600"/>
              <a:ext cx="219075" cy="3175"/>
            </a:xfrm>
            <a:prstGeom prst="line">
              <a:avLst/>
            </a:prstGeom>
            <a:noFill/>
            <a:ln w="9525" algn="ctr">
              <a:solidFill>
                <a:schemeClr val="tx1"/>
              </a:solidFill>
              <a:round/>
              <a:headEnd/>
              <a:tailEnd/>
            </a:ln>
          </p:spPr>
        </p:cxnSp>
        <p:cxnSp>
          <p:nvCxnSpPr>
            <p:cNvPr id="44055" name="Straight Connector 61"/>
            <p:cNvCxnSpPr>
              <a:cxnSpLocks noChangeShapeType="1"/>
            </p:cNvCxnSpPr>
            <p:nvPr/>
          </p:nvCxnSpPr>
          <p:spPr bwMode="auto">
            <a:xfrm flipH="1">
              <a:off x="3581400" y="2514600"/>
              <a:ext cx="219075" cy="3175"/>
            </a:xfrm>
            <a:prstGeom prst="line">
              <a:avLst/>
            </a:prstGeom>
            <a:noFill/>
            <a:ln w="9525" algn="ctr">
              <a:solidFill>
                <a:schemeClr val="tx1"/>
              </a:solidFill>
              <a:round/>
              <a:headEnd/>
              <a:tailEnd/>
            </a:ln>
          </p:spPr>
        </p:cxnSp>
        <p:cxnSp>
          <p:nvCxnSpPr>
            <p:cNvPr id="44056" name="Straight Connector 62"/>
            <p:cNvCxnSpPr>
              <a:cxnSpLocks noChangeShapeType="1"/>
            </p:cNvCxnSpPr>
            <p:nvPr/>
          </p:nvCxnSpPr>
          <p:spPr bwMode="auto">
            <a:xfrm flipH="1">
              <a:off x="3886200" y="3962400"/>
              <a:ext cx="219075" cy="3175"/>
            </a:xfrm>
            <a:prstGeom prst="line">
              <a:avLst/>
            </a:prstGeom>
            <a:noFill/>
            <a:ln w="9525" algn="ctr">
              <a:solidFill>
                <a:schemeClr val="tx1"/>
              </a:solidFill>
              <a:round/>
              <a:headEnd/>
              <a:tailEnd/>
            </a:ln>
          </p:spPr>
        </p:cxnSp>
        <p:cxnSp>
          <p:nvCxnSpPr>
            <p:cNvPr id="44057" name="Straight Connector 63"/>
            <p:cNvCxnSpPr>
              <a:cxnSpLocks noChangeShapeType="1"/>
            </p:cNvCxnSpPr>
            <p:nvPr/>
          </p:nvCxnSpPr>
          <p:spPr bwMode="auto">
            <a:xfrm flipH="1">
              <a:off x="4114800" y="5029200"/>
              <a:ext cx="219075" cy="3175"/>
            </a:xfrm>
            <a:prstGeom prst="line">
              <a:avLst/>
            </a:prstGeom>
            <a:noFill/>
            <a:ln w="9525" algn="ctr">
              <a:solidFill>
                <a:schemeClr val="tx1"/>
              </a:solidFill>
              <a:round/>
              <a:headEnd/>
              <a:tailEnd/>
            </a:ln>
          </p:spPr>
        </p:cxnSp>
        <p:cxnSp>
          <p:nvCxnSpPr>
            <p:cNvPr id="44058" name="Straight Connector 64"/>
            <p:cNvCxnSpPr>
              <a:cxnSpLocks noChangeShapeType="1"/>
            </p:cNvCxnSpPr>
            <p:nvPr/>
          </p:nvCxnSpPr>
          <p:spPr bwMode="auto">
            <a:xfrm flipH="1">
              <a:off x="4343400" y="2743200"/>
              <a:ext cx="219075" cy="3175"/>
            </a:xfrm>
            <a:prstGeom prst="line">
              <a:avLst/>
            </a:prstGeom>
            <a:noFill/>
            <a:ln w="9525" algn="ctr">
              <a:solidFill>
                <a:schemeClr val="tx1"/>
              </a:solidFill>
              <a:round/>
              <a:headEnd/>
              <a:tailEnd/>
            </a:ln>
          </p:spPr>
        </p:cxnSp>
        <p:cxnSp>
          <p:nvCxnSpPr>
            <p:cNvPr id="44059" name="Straight Connector 66"/>
            <p:cNvCxnSpPr>
              <a:cxnSpLocks noChangeShapeType="1"/>
            </p:cNvCxnSpPr>
            <p:nvPr/>
          </p:nvCxnSpPr>
          <p:spPr bwMode="auto">
            <a:xfrm flipH="1">
              <a:off x="4876800" y="5181600"/>
              <a:ext cx="219075" cy="3175"/>
            </a:xfrm>
            <a:prstGeom prst="line">
              <a:avLst/>
            </a:prstGeom>
            <a:noFill/>
            <a:ln w="9525" algn="ctr">
              <a:solidFill>
                <a:schemeClr val="tx1"/>
              </a:solidFill>
              <a:round/>
              <a:headEnd/>
              <a:tailEnd/>
            </a:ln>
          </p:spPr>
        </p:cxnSp>
        <p:cxnSp>
          <p:nvCxnSpPr>
            <p:cNvPr id="44060" name="Straight Connector 67"/>
            <p:cNvCxnSpPr>
              <a:cxnSpLocks noChangeShapeType="1"/>
            </p:cNvCxnSpPr>
            <p:nvPr/>
          </p:nvCxnSpPr>
          <p:spPr bwMode="auto">
            <a:xfrm>
              <a:off x="2057400" y="2590800"/>
              <a:ext cx="0" cy="1219200"/>
            </a:xfrm>
            <a:prstGeom prst="line">
              <a:avLst/>
            </a:prstGeom>
            <a:noFill/>
            <a:ln w="9525" algn="ctr">
              <a:solidFill>
                <a:schemeClr val="tx1"/>
              </a:solidFill>
              <a:round/>
              <a:headEnd/>
              <a:tailEnd/>
            </a:ln>
          </p:spPr>
        </p:cxnSp>
        <p:cxnSp>
          <p:nvCxnSpPr>
            <p:cNvPr id="44061" name="Straight Connector 69"/>
            <p:cNvCxnSpPr>
              <a:cxnSpLocks noChangeShapeType="1"/>
              <a:endCxn id="44088" idx="0"/>
            </p:cNvCxnSpPr>
            <p:nvPr/>
          </p:nvCxnSpPr>
          <p:spPr bwMode="auto">
            <a:xfrm flipH="1">
              <a:off x="2352675" y="2514600"/>
              <a:ext cx="9525" cy="2282825"/>
            </a:xfrm>
            <a:prstGeom prst="line">
              <a:avLst/>
            </a:prstGeom>
            <a:noFill/>
            <a:ln w="9525" algn="ctr">
              <a:solidFill>
                <a:schemeClr val="tx1"/>
              </a:solidFill>
              <a:round/>
              <a:headEnd/>
              <a:tailEnd/>
            </a:ln>
          </p:spPr>
        </p:cxnSp>
        <p:cxnSp>
          <p:nvCxnSpPr>
            <p:cNvPr id="44062" name="Straight Connector 71"/>
            <p:cNvCxnSpPr>
              <a:cxnSpLocks noChangeShapeType="1"/>
              <a:endCxn id="44093" idx="1"/>
            </p:cNvCxnSpPr>
            <p:nvPr/>
          </p:nvCxnSpPr>
          <p:spPr bwMode="auto">
            <a:xfrm flipH="1">
              <a:off x="3806825" y="2514600"/>
              <a:ext cx="3175" cy="1454150"/>
            </a:xfrm>
            <a:prstGeom prst="line">
              <a:avLst/>
            </a:prstGeom>
            <a:noFill/>
            <a:ln w="9525" algn="ctr">
              <a:solidFill>
                <a:schemeClr val="tx1"/>
              </a:solidFill>
              <a:round/>
              <a:headEnd/>
              <a:tailEnd/>
            </a:ln>
          </p:spPr>
        </p:cxnSp>
        <p:cxnSp>
          <p:nvCxnSpPr>
            <p:cNvPr id="44063" name="Straight Connector 73"/>
            <p:cNvCxnSpPr>
              <a:cxnSpLocks noChangeShapeType="1"/>
              <a:endCxn id="44095" idx="0"/>
            </p:cNvCxnSpPr>
            <p:nvPr/>
          </p:nvCxnSpPr>
          <p:spPr bwMode="auto">
            <a:xfrm flipH="1">
              <a:off x="4102100" y="3962400"/>
              <a:ext cx="15876" cy="1054100"/>
            </a:xfrm>
            <a:prstGeom prst="line">
              <a:avLst/>
            </a:prstGeom>
            <a:noFill/>
            <a:ln w="9525" algn="ctr">
              <a:solidFill>
                <a:schemeClr val="tx1"/>
              </a:solidFill>
              <a:round/>
              <a:headEnd/>
              <a:tailEnd/>
            </a:ln>
          </p:spPr>
        </p:cxnSp>
        <p:cxnSp>
          <p:nvCxnSpPr>
            <p:cNvPr id="44064" name="Straight Connector 76"/>
            <p:cNvCxnSpPr>
              <a:cxnSpLocks noChangeShapeType="1"/>
            </p:cNvCxnSpPr>
            <p:nvPr/>
          </p:nvCxnSpPr>
          <p:spPr bwMode="auto">
            <a:xfrm flipH="1">
              <a:off x="4343400" y="2743200"/>
              <a:ext cx="9525" cy="2282825"/>
            </a:xfrm>
            <a:prstGeom prst="line">
              <a:avLst/>
            </a:prstGeom>
            <a:noFill/>
            <a:ln w="9525" algn="ctr">
              <a:solidFill>
                <a:schemeClr val="tx1"/>
              </a:solidFill>
              <a:round/>
              <a:headEnd/>
              <a:tailEnd/>
            </a:ln>
          </p:spPr>
        </p:cxnSp>
        <p:cxnSp>
          <p:nvCxnSpPr>
            <p:cNvPr id="44065" name="Straight Connector 77"/>
            <p:cNvCxnSpPr>
              <a:cxnSpLocks noChangeShapeType="1"/>
            </p:cNvCxnSpPr>
            <p:nvPr/>
          </p:nvCxnSpPr>
          <p:spPr bwMode="auto">
            <a:xfrm flipH="1">
              <a:off x="4575175" y="2743200"/>
              <a:ext cx="1" cy="762000"/>
            </a:xfrm>
            <a:prstGeom prst="line">
              <a:avLst/>
            </a:prstGeom>
            <a:noFill/>
            <a:ln w="9525" algn="ctr">
              <a:solidFill>
                <a:schemeClr val="tx1"/>
              </a:solidFill>
              <a:round/>
              <a:headEnd/>
              <a:tailEnd/>
            </a:ln>
          </p:spPr>
        </p:cxnSp>
        <p:cxnSp>
          <p:nvCxnSpPr>
            <p:cNvPr id="44066" name="Straight Connector 79"/>
            <p:cNvCxnSpPr>
              <a:cxnSpLocks noChangeShapeType="1"/>
            </p:cNvCxnSpPr>
            <p:nvPr/>
          </p:nvCxnSpPr>
          <p:spPr bwMode="auto">
            <a:xfrm>
              <a:off x="4800600" y="3505200"/>
              <a:ext cx="1" cy="1749425"/>
            </a:xfrm>
            <a:prstGeom prst="line">
              <a:avLst/>
            </a:prstGeom>
            <a:noFill/>
            <a:ln w="9525" algn="ctr">
              <a:solidFill>
                <a:schemeClr val="tx1"/>
              </a:solidFill>
              <a:round/>
              <a:headEnd/>
              <a:tailEnd/>
            </a:ln>
          </p:spPr>
        </p:cxnSp>
        <p:cxnSp>
          <p:nvCxnSpPr>
            <p:cNvPr id="44067" name="Straight Connector 81"/>
            <p:cNvCxnSpPr>
              <a:cxnSpLocks noChangeShapeType="1"/>
              <a:stCxn id="44099" idx="2"/>
            </p:cNvCxnSpPr>
            <p:nvPr/>
          </p:nvCxnSpPr>
          <p:spPr bwMode="auto">
            <a:xfrm>
              <a:off x="5095875" y="3136900"/>
              <a:ext cx="9526" cy="2041525"/>
            </a:xfrm>
            <a:prstGeom prst="line">
              <a:avLst/>
            </a:prstGeom>
            <a:noFill/>
            <a:ln w="9525" algn="ctr">
              <a:solidFill>
                <a:schemeClr val="tx1"/>
              </a:solidFill>
              <a:round/>
              <a:headEnd/>
              <a:tailEnd/>
            </a:ln>
          </p:spPr>
        </p:cxnSp>
        <p:cxnSp>
          <p:nvCxnSpPr>
            <p:cNvPr id="44068" name="Straight Connector 82"/>
            <p:cNvCxnSpPr>
              <a:cxnSpLocks noChangeShapeType="1"/>
            </p:cNvCxnSpPr>
            <p:nvPr/>
          </p:nvCxnSpPr>
          <p:spPr bwMode="auto">
            <a:xfrm>
              <a:off x="5562600" y="3048000"/>
              <a:ext cx="1" cy="2130425"/>
            </a:xfrm>
            <a:prstGeom prst="line">
              <a:avLst/>
            </a:prstGeom>
            <a:noFill/>
            <a:ln w="9525" algn="ctr">
              <a:solidFill>
                <a:schemeClr val="tx1"/>
              </a:solidFill>
              <a:round/>
              <a:headEnd/>
              <a:tailEnd/>
            </a:ln>
          </p:spPr>
        </p:cxnSp>
        <p:cxnSp>
          <p:nvCxnSpPr>
            <p:cNvPr id="44069" name="Straight Connector 84"/>
            <p:cNvCxnSpPr>
              <a:cxnSpLocks noChangeShapeType="1"/>
            </p:cNvCxnSpPr>
            <p:nvPr/>
          </p:nvCxnSpPr>
          <p:spPr bwMode="auto">
            <a:xfrm flipH="1">
              <a:off x="5105400" y="3124200"/>
              <a:ext cx="219075" cy="3175"/>
            </a:xfrm>
            <a:prstGeom prst="line">
              <a:avLst/>
            </a:prstGeom>
            <a:noFill/>
            <a:ln w="9525" algn="ctr">
              <a:solidFill>
                <a:schemeClr val="tx1"/>
              </a:solidFill>
              <a:round/>
              <a:headEnd/>
              <a:tailEnd/>
            </a:ln>
          </p:spPr>
        </p:cxnSp>
        <p:cxnSp>
          <p:nvCxnSpPr>
            <p:cNvPr id="44070" name="Straight Connector 85"/>
            <p:cNvCxnSpPr>
              <a:cxnSpLocks noChangeShapeType="1"/>
            </p:cNvCxnSpPr>
            <p:nvPr/>
          </p:nvCxnSpPr>
          <p:spPr bwMode="auto">
            <a:xfrm flipH="1">
              <a:off x="5334000" y="3048000"/>
              <a:ext cx="219075" cy="3175"/>
            </a:xfrm>
            <a:prstGeom prst="line">
              <a:avLst/>
            </a:prstGeom>
            <a:noFill/>
            <a:ln w="9525" algn="ctr">
              <a:solidFill>
                <a:schemeClr val="tx1"/>
              </a:solidFill>
              <a:round/>
              <a:headEnd/>
              <a:tailEnd/>
            </a:ln>
          </p:spPr>
        </p:cxnSp>
        <p:cxnSp>
          <p:nvCxnSpPr>
            <p:cNvPr id="44071" name="Straight Connector 87"/>
            <p:cNvCxnSpPr>
              <a:cxnSpLocks noChangeShapeType="1"/>
            </p:cNvCxnSpPr>
            <p:nvPr/>
          </p:nvCxnSpPr>
          <p:spPr bwMode="auto">
            <a:xfrm flipH="1">
              <a:off x="5638800" y="5181600"/>
              <a:ext cx="219075" cy="3175"/>
            </a:xfrm>
            <a:prstGeom prst="line">
              <a:avLst/>
            </a:prstGeom>
            <a:noFill/>
            <a:ln w="9525" algn="ctr">
              <a:solidFill>
                <a:schemeClr val="tx1"/>
              </a:solidFill>
              <a:round/>
              <a:headEnd/>
              <a:tailEnd/>
            </a:ln>
          </p:spPr>
        </p:cxnSp>
        <p:cxnSp>
          <p:nvCxnSpPr>
            <p:cNvPr id="44072" name="Straight Connector 88"/>
            <p:cNvCxnSpPr>
              <a:cxnSpLocks noChangeShapeType="1"/>
            </p:cNvCxnSpPr>
            <p:nvPr/>
          </p:nvCxnSpPr>
          <p:spPr bwMode="auto">
            <a:xfrm flipH="1">
              <a:off x="5867401" y="3562184"/>
              <a:ext cx="662" cy="1616241"/>
            </a:xfrm>
            <a:prstGeom prst="line">
              <a:avLst/>
            </a:prstGeom>
            <a:noFill/>
            <a:ln w="9525" algn="ctr">
              <a:solidFill>
                <a:schemeClr val="tx1"/>
              </a:solidFill>
              <a:round/>
              <a:headEnd/>
              <a:tailEnd/>
            </a:ln>
          </p:spPr>
        </p:cxnSp>
        <p:cxnSp>
          <p:nvCxnSpPr>
            <p:cNvPr id="44073" name="Straight Connector 90"/>
            <p:cNvCxnSpPr>
              <a:cxnSpLocks noChangeShapeType="1"/>
            </p:cNvCxnSpPr>
            <p:nvPr/>
          </p:nvCxnSpPr>
          <p:spPr bwMode="auto">
            <a:xfrm flipH="1">
              <a:off x="5867400" y="3581400"/>
              <a:ext cx="219075" cy="3175"/>
            </a:xfrm>
            <a:prstGeom prst="line">
              <a:avLst/>
            </a:prstGeom>
            <a:noFill/>
            <a:ln w="9525" algn="ctr">
              <a:solidFill>
                <a:schemeClr val="tx1"/>
              </a:solidFill>
              <a:round/>
              <a:headEnd/>
              <a:tailEnd/>
            </a:ln>
          </p:spPr>
        </p:cxnSp>
        <p:cxnSp>
          <p:nvCxnSpPr>
            <p:cNvPr id="44074" name="Straight Connector 91"/>
            <p:cNvCxnSpPr>
              <a:cxnSpLocks noChangeShapeType="1"/>
            </p:cNvCxnSpPr>
            <p:nvPr/>
          </p:nvCxnSpPr>
          <p:spPr bwMode="auto">
            <a:xfrm flipH="1">
              <a:off x="6096000" y="2667000"/>
              <a:ext cx="219075" cy="3175"/>
            </a:xfrm>
            <a:prstGeom prst="line">
              <a:avLst/>
            </a:prstGeom>
            <a:noFill/>
            <a:ln w="9525" algn="ctr">
              <a:solidFill>
                <a:schemeClr val="tx1"/>
              </a:solidFill>
              <a:round/>
              <a:headEnd/>
              <a:tailEnd/>
            </a:ln>
          </p:spPr>
        </p:cxnSp>
        <p:cxnSp>
          <p:nvCxnSpPr>
            <p:cNvPr id="44075" name="Straight Connector 92"/>
            <p:cNvCxnSpPr>
              <a:cxnSpLocks noChangeShapeType="1"/>
            </p:cNvCxnSpPr>
            <p:nvPr/>
          </p:nvCxnSpPr>
          <p:spPr bwMode="auto">
            <a:xfrm flipH="1">
              <a:off x="6324600" y="5029200"/>
              <a:ext cx="219075" cy="3175"/>
            </a:xfrm>
            <a:prstGeom prst="line">
              <a:avLst/>
            </a:prstGeom>
            <a:noFill/>
            <a:ln w="9525" algn="ctr">
              <a:solidFill>
                <a:schemeClr val="tx1"/>
              </a:solidFill>
              <a:round/>
              <a:headEnd/>
              <a:tailEnd/>
            </a:ln>
          </p:spPr>
        </p:cxnSp>
        <p:cxnSp>
          <p:nvCxnSpPr>
            <p:cNvPr id="44076" name="Straight Connector 93"/>
            <p:cNvCxnSpPr>
              <a:cxnSpLocks noChangeShapeType="1"/>
            </p:cNvCxnSpPr>
            <p:nvPr/>
          </p:nvCxnSpPr>
          <p:spPr bwMode="auto">
            <a:xfrm flipH="1">
              <a:off x="6553200" y="4038600"/>
              <a:ext cx="219075" cy="3175"/>
            </a:xfrm>
            <a:prstGeom prst="line">
              <a:avLst/>
            </a:prstGeom>
            <a:noFill/>
            <a:ln w="9525" algn="ctr">
              <a:solidFill>
                <a:schemeClr val="tx1"/>
              </a:solidFill>
              <a:round/>
              <a:headEnd/>
              <a:tailEnd/>
            </a:ln>
          </p:spPr>
        </p:cxnSp>
        <p:cxnSp>
          <p:nvCxnSpPr>
            <p:cNvPr id="44077" name="Straight Connector 94"/>
            <p:cNvCxnSpPr>
              <a:cxnSpLocks noChangeShapeType="1"/>
            </p:cNvCxnSpPr>
            <p:nvPr/>
          </p:nvCxnSpPr>
          <p:spPr bwMode="auto">
            <a:xfrm flipH="1">
              <a:off x="6858000" y="2438400"/>
              <a:ext cx="219075" cy="3175"/>
            </a:xfrm>
            <a:prstGeom prst="line">
              <a:avLst/>
            </a:prstGeom>
            <a:noFill/>
            <a:ln w="9525" algn="ctr">
              <a:solidFill>
                <a:schemeClr val="tx1"/>
              </a:solidFill>
              <a:round/>
              <a:headEnd/>
              <a:tailEnd/>
            </a:ln>
          </p:spPr>
        </p:cxnSp>
        <p:cxnSp>
          <p:nvCxnSpPr>
            <p:cNvPr id="44078" name="Straight Connector 95"/>
            <p:cNvCxnSpPr>
              <a:cxnSpLocks noChangeShapeType="1"/>
            </p:cNvCxnSpPr>
            <p:nvPr/>
          </p:nvCxnSpPr>
          <p:spPr bwMode="auto">
            <a:xfrm flipH="1">
              <a:off x="6096000" y="2667000"/>
              <a:ext cx="2" cy="914400"/>
            </a:xfrm>
            <a:prstGeom prst="line">
              <a:avLst/>
            </a:prstGeom>
            <a:noFill/>
            <a:ln w="9525" algn="ctr">
              <a:solidFill>
                <a:schemeClr val="tx1"/>
              </a:solidFill>
              <a:round/>
              <a:headEnd/>
              <a:tailEnd/>
            </a:ln>
          </p:spPr>
        </p:cxnSp>
        <p:cxnSp>
          <p:nvCxnSpPr>
            <p:cNvPr id="44079" name="Straight Connector 97"/>
            <p:cNvCxnSpPr>
              <a:cxnSpLocks noChangeShapeType="1"/>
              <a:endCxn id="44107" idx="1"/>
            </p:cNvCxnSpPr>
            <p:nvPr/>
          </p:nvCxnSpPr>
          <p:spPr bwMode="auto">
            <a:xfrm flipH="1">
              <a:off x="6315075" y="2667000"/>
              <a:ext cx="9527" cy="2343150"/>
            </a:xfrm>
            <a:prstGeom prst="line">
              <a:avLst/>
            </a:prstGeom>
            <a:noFill/>
            <a:ln w="9525" algn="ctr">
              <a:solidFill>
                <a:schemeClr val="tx1"/>
              </a:solidFill>
              <a:round/>
              <a:headEnd/>
              <a:tailEnd/>
            </a:ln>
          </p:spPr>
        </p:cxnSp>
        <p:cxnSp>
          <p:nvCxnSpPr>
            <p:cNvPr id="44080" name="Straight Connector 99"/>
            <p:cNvCxnSpPr>
              <a:cxnSpLocks noChangeShapeType="1"/>
            </p:cNvCxnSpPr>
            <p:nvPr/>
          </p:nvCxnSpPr>
          <p:spPr bwMode="auto">
            <a:xfrm>
              <a:off x="6553200" y="4038600"/>
              <a:ext cx="1" cy="971550"/>
            </a:xfrm>
            <a:prstGeom prst="line">
              <a:avLst/>
            </a:prstGeom>
            <a:noFill/>
            <a:ln w="9525" algn="ctr">
              <a:solidFill>
                <a:schemeClr val="tx1"/>
              </a:solidFill>
              <a:round/>
              <a:headEnd/>
              <a:tailEnd/>
            </a:ln>
          </p:spPr>
        </p:cxnSp>
        <p:cxnSp>
          <p:nvCxnSpPr>
            <p:cNvPr id="44081" name="Straight Connector 101"/>
            <p:cNvCxnSpPr>
              <a:cxnSpLocks noChangeShapeType="1"/>
            </p:cNvCxnSpPr>
            <p:nvPr/>
          </p:nvCxnSpPr>
          <p:spPr bwMode="auto">
            <a:xfrm flipH="1">
              <a:off x="6781800" y="2514600"/>
              <a:ext cx="2" cy="1524000"/>
            </a:xfrm>
            <a:prstGeom prst="line">
              <a:avLst/>
            </a:prstGeom>
            <a:noFill/>
            <a:ln w="9525" algn="ctr">
              <a:solidFill>
                <a:schemeClr val="tx1"/>
              </a:solidFill>
              <a:round/>
              <a:headEnd/>
              <a:tailEnd/>
            </a:ln>
          </p:spPr>
        </p:cxnSp>
        <p:cxnSp>
          <p:nvCxnSpPr>
            <p:cNvPr id="44082" name="Straight Connector 103"/>
            <p:cNvCxnSpPr>
              <a:cxnSpLocks noChangeShapeType="1"/>
              <a:endCxn id="44106" idx="2"/>
            </p:cNvCxnSpPr>
            <p:nvPr/>
          </p:nvCxnSpPr>
          <p:spPr bwMode="auto">
            <a:xfrm>
              <a:off x="7086602" y="2438400"/>
              <a:ext cx="6348" cy="2270125"/>
            </a:xfrm>
            <a:prstGeom prst="line">
              <a:avLst/>
            </a:prstGeom>
            <a:noFill/>
            <a:ln w="9525" algn="ctr">
              <a:solidFill>
                <a:schemeClr val="tx1"/>
              </a:solidFill>
              <a:round/>
              <a:headEnd/>
              <a:tailEnd/>
            </a:ln>
          </p:spPr>
        </p:cxnSp>
        <p:cxnSp>
          <p:nvCxnSpPr>
            <p:cNvPr id="44083" name="Straight Connector 105"/>
            <p:cNvCxnSpPr>
              <a:cxnSpLocks noChangeShapeType="1"/>
            </p:cNvCxnSpPr>
            <p:nvPr/>
          </p:nvCxnSpPr>
          <p:spPr bwMode="auto">
            <a:xfrm flipH="1">
              <a:off x="7086600" y="4648200"/>
              <a:ext cx="219075" cy="3175"/>
            </a:xfrm>
            <a:prstGeom prst="line">
              <a:avLst/>
            </a:prstGeom>
            <a:noFill/>
            <a:ln w="9525" algn="ctr">
              <a:solidFill>
                <a:schemeClr val="tx1"/>
              </a:solidFill>
              <a:round/>
              <a:headEnd/>
              <a:tailEnd/>
            </a:ln>
          </p:spPr>
        </p:cxnSp>
      </p:grpSp>
      <p:sp>
        <p:nvSpPr>
          <p:cNvPr id="78" name="TextBox 77"/>
          <p:cNvSpPr txBox="1"/>
          <p:nvPr/>
        </p:nvSpPr>
        <p:spPr>
          <a:xfrm>
            <a:off x="1968500" y="1892300"/>
            <a:ext cx="5233164" cy="415498"/>
          </a:xfrm>
          <a:prstGeom prst="rect">
            <a:avLst/>
          </a:prstGeom>
          <a:solidFill>
            <a:srgbClr val="FFFF00"/>
          </a:solidFill>
          <a:ln>
            <a:solidFill>
              <a:srgbClr val="0033CC"/>
            </a:solidFill>
          </a:ln>
        </p:spPr>
        <p:txBody>
          <a:bodyPr wrap="none" lIns="45720" tIns="0" rIns="45720" bIns="45720" rtlCol="0">
            <a:spAutoFit/>
          </a:bodyPr>
          <a:lstStyle/>
          <a:p>
            <a:r>
              <a:rPr lang="sr-Latn-CS" sz="2400" dirty="0" smtClean="0">
                <a:latin typeface="Times New Roman" pitchFamily="18" charset="0"/>
                <a:cs typeface="Times New Roman" pitchFamily="18" charset="0"/>
              </a:rPr>
              <a:t>Učestanost signala </a:t>
            </a:r>
            <a:r>
              <a:rPr lang="sr-Latn-CS" sz="2400" b="1" i="1" dirty="0" smtClean="0">
                <a:latin typeface="Times New Roman" pitchFamily="18" charset="0"/>
                <a:cs typeface="Times New Roman" pitchFamily="18" charset="0"/>
              </a:rPr>
              <a:t>f</a:t>
            </a:r>
            <a:r>
              <a:rPr lang="sr-Latn-CS" sz="2400" dirty="0" smtClean="0">
                <a:latin typeface="Times New Roman" pitchFamily="18" charset="0"/>
                <a:cs typeface="Times New Roman" pitchFamily="18" charset="0"/>
              </a:rPr>
              <a:t> = 0,31 </a:t>
            </a:r>
            <a:r>
              <a:rPr lang="sr-Latn-CS" sz="2400" b="1" i="1" dirty="0" smtClean="0">
                <a:latin typeface="Times New Roman" pitchFamily="18" charset="0"/>
                <a:cs typeface="Times New Roman" pitchFamily="18" charset="0"/>
              </a:rPr>
              <a:t>f</a:t>
            </a:r>
            <a:r>
              <a:rPr lang="sr-Latn-CS" sz="2400" b="1" i="1" baseline="-25000" dirty="0" smtClean="0">
                <a:latin typeface="Times New Roman" pitchFamily="18" charset="0"/>
                <a:cs typeface="Times New Roman" pitchFamily="18" charset="0"/>
              </a:rPr>
              <a:t>s</a:t>
            </a:r>
            <a:r>
              <a:rPr lang="sr-Latn-C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97286"/>
                                        </p:tgtEl>
                                      </p:cBhvr>
                                    </p:animEffect>
                                    <p:set>
                                      <p:cBhvr>
                                        <p:cTn id="11" dur="1" fill="hold">
                                          <p:stCondLst>
                                            <p:cond delay="1999"/>
                                          </p:stCondLst>
                                        </p:cTn>
                                        <p:tgtEl>
                                          <p:spTgt spid="9728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2000"/>
                                        <p:tgtEl>
                                          <p:spTgt spid="97285">
                                            <p:txEl>
                                              <p:pRg st="0" end="0"/>
                                            </p:txEl>
                                          </p:spTgt>
                                        </p:tgtEl>
                                      </p:cBhvr>
                                    </p:animEffect>
                                    <p:set>
                                      <p:cBhvr>
                                        <p:cTn id="14" dur="1" fill="hold">
                                          <p:stCondLst>
                                            <p:cond delay="1999"/>
                                          </p:stCondLst>
                                        </p:cTn>
                                        <p:tgtEl>
                                          <p:spTgt spid="9728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5059" name="Footer Placeholder 4"/>
          <p:cNvSpPr>
            <a:spLocks noGrp="1"/>
          </p:cNvSpPr>
          <p:nvPr>
            <p:ph type="ftr" sz="quarter" idx="11"/>
          </p:nvPr>
        </p:nvSpPr>
        <p:spPr>
          <a:noFill/>
        </p:spPr>
        <p:txBody>
          <a:bodyPr/>
          <a:lstStyle/>
          <a:p>
            <a:r>
              <a:rPr lang="sr-Latn-CS" smtClean="0"/>
              <a:t>Primena DSP</a:t>
            </a:r>
            <a:endParaRPr lang="en-US" smtClean="0"/>
          </a:p>
        </p:txBody>
      </p:sp>
      <p:sp>
        <p:nvSpPr>
          <p:cNvPr id="45060" name="Slide Number Placeholder 5"/>
          <p:cNvSpPr>
            <a:spLocks noGrp="1"/>
          </p:cNvSpPr>
          <p:nvPr>
            <p:ph type="sldNum" sz="quarter" idx="12"/>
          </p:nvPr>
        </p:nvSpPr>
        <p:spPr>
          <a:noFill/>
        </p:spPr>
        <p:txBody>
          <a:bodyPr/>
          <a:lstStyle/>
          <a:p>
            <a:fld id="{754EAF9C-9626-4235-A857-2B87D0803AC7}" type="slidenum">
              <a:rPr lang="en-US" smtClean="0"/>
              <a:pPr/>
              <a:t>54</a:t>
            </a:fld>
            <a:endParaRPr lang="en-US" smtClean="0"/>
          </a:p>
        </p:txBody>
      </p:sp>
      <p:sp>
        <p:nvSpPr>
          <p:cNvPr id="45061" name="Rectangle 4"/>
          <p:cNvSpPr>
            <a:spLocks noGrp="1" noChangeArrowheads="1"/>
          </p:cNvSpPr>
          <p:nvPr>
            <p:ph type="title"/>
          </p:nvPr>
        </p:nvSpPr>
        <p:spPr>
          <a:xfrm>
            <a:off x="685800" y="381000"/>
            <a:ext cx="7772400" cy="1143000"/>
          </a:xfrm>
          <a:noFill/>
        </p:spPr>
        <p:txBody>
          <a:bodyPr/>
          <a:lstStyle/>
          <a:p>
            <a:pPr eaLnBrk="1" hangingPunct="1"/>
            <a:r>
              <a:rPr lang="sr-Latn-CS" smtClean="0"/>
              <a:t>Alias</a:t>
            </a:r>
            <a:endParaRPr lang="en-US" smtClean="0"/>
          </a:p>
        </p:txBody>
      </p:sp>
      <p:pic>
        <p:nvPicPr>
          <p:cNvPr id="98309" name="Picture 5"/>
          <p:cNvPicPr>
            <a:picLocks noChangeAspect="1" noChangeArrowheads="1"/>
          </p:cNvPicPr>
          <p:nvPr/>
        </p:nvPicPr>
        <p:blipFill>
          <a:blip r:embed="rId3" cstate="print"/>
          <a:srcRect/>
          <a:stretch>
            <a:fillRect/>
          </a:stretch>
        </p:blipFill>
        <p:spPr bwMode="auto">
          <a:xfrm>
            <a:off x="1295400" y="1295400"/>
            <a:ext cx="6400800" cy="4919663"/>
          </a:xfrm>
          <a:prstGeom prst="rect">
            <a:avLst/>
          </a:prstGeom>
          <a:noFill/>
          <a:ln w="9525">
            <a:noFill/>
            <a:miter lim="800000"/>
            <a:headEnd/>
            <a:tailEnd/>
          </a:ln>
        </p:spPr>
      </p:pic>
      <p:sp>
        <p:nvSpPr>
          <p:cNvPr id="98310" name="Rectangle 6"/>
          <p:cNvSpPr>
            <a:spLocks noChangeArrowheads="1"/>
          </p:cNvSpPr>
          <p:nvPr/>
        </p:nvSpPr>
        <p:spPr bwMode="auto">
          <a:xfrm rot="-1536729">
            <a:off x="4953000" y="5562600"/>
            <a:ext cx="4343400" cy="457200"/>
          </a:xfrm>
          <a:prstGeom prst="rect">
            <a:avLst/>
          </a:prstGeom>
          <a:noFill/>
          <a:ln w="9525">
            <a:noFill/>
            <a:miter lim="800000"/>
            <a:headEnd/>
            <a:tailEnd/>
          </a:ln>
        </p:spPr>
        <p:txBody>
          <a:bodyPr anchor="ctr"/>
          <a:lstStyle/>
          <a:p>
            <a:pPr algn="ctr" eaLnBrk="1" hangingPunct="1"/>
            <a:r>
              <a:rPr lang="sr-Latn-CS" sz="2000" b="1" dirty="0">
                <a:solidFill>
                  <a:srgbClr val="333399"/>
                </a:solidFill>
                <a:latin typeface="Comic Sans MS" pitchFamily="66" charset="0"/>
              </a:rPr>
              <a:t>1,05 </a:t>
            </a:r>
            <a:r>
              <a:rPr lang="sr-Latn-CS" sz="2000" b="1" dirty="0" smtClean="0">
                <a:solidFill>
                  <a:srgbClr val="333399"/>
                </a:solidFill>
                <a:latin typeface="Comic Sans MS" pitchFamily="66" charset="0"/>
              </a:rPr>
              <a:t>odmeraka </a:t>
            </a:r>
            <a:r>
              <a:rPr lang="sr-Latn-CS" sz="2000" b="1" dirty="0">
                <a:solidFill>
                  <a:srgbClr val="333399"/>
                </a:solidFill>
                <a:latin typeface="Comic Sans MS" pitchFamily="66" charset="0"/>
              </a:rPr>
              <a:t>po periodi</a:t>
            </a:r>
            <a:endParaRPr lang="en-US" sz="2000" b="1" dirty="0">
              <a:solidFill>
                <a:srgbClr val="333399"/>
              </a:solidFill>
              <a:latin typeface="Comic Sans MS" pitchFamily="66" charset="0"/>
            </a:endParaRPr>
          </a:p>
        </p:txBody>
      </p:sp>
      <p:sp>
        <p:nvSpPr>
          <p:cNvPr id="45064" name="Line 7"/>
          <p:cNvSpPr>
            <a:spLocks noChangeShapeType="1"/>
          </p:cNvSpPr>
          <p:nvPr/>
        </p:nvSpPr>
        <p:spPr bwMode="auto">
          <a:xfrm>
            <a:off x="2009775" y="5753100"/>
            <a:ext cx="5638800" cy="0"/>
          </a:xfrm>
          <a:prstGeom prst="line">
            <a:avLst/>
          </a:prstGeom>
          <a:noFill/>
          <a:ln w="9525">
            <a:solidFill>
              <a:schemeClr val="tx1"/>
            </a:solidFill>
            <a:round/>
            <a:headEnd/>
            <a:tailEnd/>
          </a:ln>
        </p:spPr>
        <p:txBody>
          <a:bodyPr/>
          <a:lstStyle/>
          <a:p>
            <a:endParaRPr lang="en-US"/>
          </a:p>
        </p:txBody>
      </p:sp>
      <p:sp>
        <p:nvSpPr>
          <p:cNvPr id="45065" name="Line 8"/>
          <p:cNvSpPr>
            <a:spLocks noChangeShapeType="1"/>
          </p:cNvSpPr>
          <p:nvPr/>
        </p:nvSpPr>
        <p:spPr bwMode="auto">
          <a:xfrm flipV="1">
            <a:off x="2000250" y="1476375"/>
            <a:ext cx="0" cy="4267200"/>
          </a:xfrm>
          <a:prstGeom prst="line">
            <a:avLst/>
          </a:prstGeom>
          <a:noFill/>
          <a:ln w="9525">
            <a:solidFill>
              <a:schemeClr val="tx1"/>
            </a:solidFill>
            <a:round/>
            <a:headEnd/>
            <a:tailEnd/>
          </a:ln>
        </p:spPr>
        <p:txBody>
          <a:bodyPr/>
          <a:lstStyle/>
          <a:p>
            <a:endParaRPr lang="en-US"/>
          </a:p>
        </p:txBody>
      </p:sp>
      <p:grpSp>
        <p:nvGrpSpPr>
          <p:cNvPr id="45066" name="Group 36"/>
          <p:cNvGrpSpPr>
            <a:grpSpLocks/>
          </p:cNvGrpSpPr>
          <p:nvPr/>
        </p:nvGrpSpPr>
        <p:grpSpPr bwMode="auto">
          <a:xfrm>
            <a:off x="1987550" y="2232025"/>
            <a:ext cx="5353050" cy="2860675"/>
            <a:chOff x="1252" y="1406"/>
            <a:chExt cx="3372" cy="1802"/>
          </a:xfrm>
        </p:grpSpPr>
        <p:sp>
          <p:nvSpPr>
            <p:cNvPr id="45074" name="Rectangle 12"/>
            <p:cNvSpPr>
              <a:spLocks noChangeArrowheads="1"/>
            </p:cNvSpPr>
            <p:nvPr/>
          </p:nvSpPr>
          <p:spPr bwMode="auto">
            <a:xfrm>
              <a:off x="1252" y="228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75" name="Rectangle 13"/>
            <p:cNvSpPr>
              <a:spLocks noChangeArrowheads="1"/>
            </p:cNvSpPr>
            <p:nvPr/>
          </p:nvSpPr>
          <p:spPr bwMode="auto">
            <a:xfrm>
              <a:off x="2042" y="315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76" name="Rectangle 14"/>
            <p:cNvSpPr>
              <a:spLocks noChangeArrowheads="1"/>
            </p:cNvSpPr>
            <p:nvPr/>
          </p:nvSpPr>
          <p:spPr bwMode="auto">
            <a:xfrm>
              <a:off x="1412" y="253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77" name="Rectangle 15"/>
            <p:cNvSpPr>
              <a:spLocks noChangeArrowheads="1"/>
            </p:cNvSpPr>
            <p:nvPr/>
          </p:nvSpPr>
          <p:spPr bwMode="auto">
            <a:xfrm>
              <a:off x="1568" y="276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78" name="Rectangle 16"/>
            <p:cNvSpPr>
              <a:spLocks noChangeArrowheads="1"/>
            </p:cNvSpPr>
            <p:nvPr/>
          </p:nvSpPr>
          <p:spPr bwMode="auto">
            <a:xfrm>
              <a:off x="2202" y="316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79" name="Rectangle 17"/>
            <p:cNvSpPr>
              <a:spLocks noChangeArrowheads="1"/>
            </p:cNvSpPr>
            <p:nvPr/>
          </p:nvSpPr>
          <p:spPr bwMode="auto">
            <a:xfrm>
              <a:off x="1724" y="2950"/>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0" name="Rectangle 18"/>
            <p:cNvSpPr>
              <a:spLocks noChangeArrowheads="1"/>
            </p:cNvSpPr>
            <p:nvPr/>
          </p:nvSpPr>
          <p:spPr bwMode="auto">
            <a:xfrm>
              <a:off x="1888" y="308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1" name="Rectangle 19"/>
            <p:cNvSpPr>
              <a:spLocks noChangeArrowheads="1"/>
            </p:cNvSpPr>
            <p:nvPr/>
          </p:nvSpPr>
          <p:spPr bwMode="auto">
            <a:xfrm>
              <a:off x="2678" y="276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2" name="Rectangle 20"/>
            <p:cNvSpPr>
              <a:spLocks noChangeArrowheads="1"/>
            </p:cNvSpPr>
            <p:nvPr/>
          </p:nvSpPr>
          <p:spPr bwMode="auto">
            <a:xfrm>
              <a:off x="2514" y="295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3" name="Rectangle 21"/>
            <p:cNvSpPr>
              <a:spLocks noChangeArrowheads="1"/>
            </p:cNvSpPr>
            <p:nvPr/>
          </p:nvSpPr>
          <p:spPr bwMode="auto">
            <a:xfrm>
              <a:off x="2360" y="308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4" name="Rectangle 22"/>
            <p:cNvSpPr>
              <a:spLocks noChangeArrowheads="1"/>
            </p:cNvSpPr>
            <p:nvPr/>
          </p:nvSpPr>
          <p:spPr bwMode="auto">
            <a:xfrm>
              <a:off x="2992" y="228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5" name="Rectangle 23"/>
            <p:cNvSpPr>
              <a:spLocks noChangeArrowheads="1"/>
            </p:cNvSpPr>
            <p:nvPr/>
          </p:nvSpPr>
          <p:spPr bwMode="auto">
            <a:xfrm>
              <a:off x="2832" y="253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6" name="Rectangle 24"/>
            <p:cNvSpPr>
              <a:spLocks noChangeArrowheads="1"/>
            </p:cNvSpPr>
            <p:nvPr/>
          </p:nvSpPr>
          <p:spPr bwMode="auto">
            <a:xfrm>
              <a:off x="3466" y="161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7" name="Rectangle 25"/>
            <p:cNvSpPr>
              <a:spLocks noChangeArrowheads="1"/>
            </p:cNvSpPr>
            <p:nvPr/>
          </p:nvSpPr>
          <p:spPr bwMode="auto">
            <a:xfrm>
              <a:off x="3152" y="203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8" name="Rectangle 26"/>
            <p:cNvSpPr>
              <a:spLocks noChangeArrowheads="1"/>
            </p:cNvSpPr>
            <p:nvPr/>
          </p:nvSpPr>
          <p:spPr bwMode="auto">
            <a:xfrm>
              <a:off x="3306" y="180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89" name="Rectangle 27"/>
            <p:cNvSpPr>
              <a:spLocks noChangeArrowheads="1"/>
            </p:cNvSpPr>
            <p:nvPr/>
          </p:nvSpPr>
          <p:spPr bwMode="auto">
            <a:xfrm>
              <a:off x="3628" y="147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0" name="Rectangle 28"/>
            <p:cNvSpPr>
              <a:spLocks noChangeArrowheads="1"/>
            </p:cNvSpPr>
            <p:nvPr/>
          </p:nvSpPr>
          <p:spPr bwMode="auto">
            <a:xfrm>
              <a:off x="3946" y="140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1" name="Rectangle 29"/>
            <p:cNvSpPr>
              <a:spLocks noChangeArrowheads="1"/>
            </p:cNvSpPr>
            <p:nvPr/>
          </p:nvSpPr>
          <p:spPr bwMode="auto">
            <a:xfrm>
              <a:off x="3784" y="140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2" name="Rectangle 30"/>
            <p:cNvSpPr>
              <a:spLocks noChangeArrowheads="1"/>
            </p:cNvSpPr>
            <p:nvPr/>
          </p:nvSpPr>
          <p:spPr bwMode="auto">
            <a:xfrm>
              <a:off x="4260" y="1612"/>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3" name="Rectangle 31"/>
            <p:cNvSpPr>
              <a:spLocks noChangeArrowheads="1"/>
            </p:cNvSpPr>
            <p:nvPr/>
          </p:nvSpPr>
          <p:spPr bwMode="auto">
            <a:xfrm>
              <a:off x="4104" y="1478"/>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4" name="Rectangle 32"/>
            <p:cNvSpPr>
              <a:spLocks noChangeArrowheads="1"/>
            </p:cNvSpPr>
            <p:nvPr/>
          </p:nvSpPr>
          <p:spPr bwMode="auto">
            <a:xfrm>
              <a:off x="4420" y="1804"/>
              <a:ext cx="48" cy="48"/>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95" name="Rectangle 34"/>
            <p:cNvSpPr>
              <a:spLocks noChangeArrowheads="1"/>
            </p:cNvSpPr>
            <p:nvPr/>
          </p:nvSpPr>
          <p:spPr bwMode="auto">
            <a:xfrm>
              <a:off x="4576" y="2036"/>
              <a:ext cx="48" cy="48"/>
            </a:xfrm>
            <a:prstGeom prst="rect">
              <a:avLst/>
            </a:prstGeom>
            <a:solidFill>
              <a:srgbClr val="0033CC"/>
            </a:solidFill>
            <a:ln w="9525">
              <a:solidFill>
                <a:schemeClr val="tx1"/>
              </a:solidFill>
              <a:miter lim="800000"/>
              <a:headEnd/>
              <a:tailEnd/>
            </a:ln>
          </p:spPr>
          <p:txBody>
            <a:bodyPr wrap="none" anchor="ctr"/>
            <a:lstStyle/>
            <a:p>
              <a:endParaRPr lang="en-US"/>
            </a:p>
          </p:txBody>
        </p:sp>
      </p:grpSp>
      <p:sp>
        <p:nvSpPr>
          <p:cNvPr id="45067" name="Rectangle 35"/>
          <p:cNvSpPr>
            <a:spLocks noChangeArrowheads="1"/>
          </p:cNvSpPr>
          <p:nvPr/>
        </p:nvSpPr>
        <p:spPr bwMode="auto">
          <a:xfrm>
            <a:off x="7521575" y="3622675"/>
            <a:ext cx="76200" cy="762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98342" name="Rectangle 38"/>
          <p:cNvSpPr>
            <a:spLocks noChangeArrowheads="1"/>
          </p:cNvSpPr>
          <p:nvPr/>
        </p:nvSpPr>
        <p:spPr bwMode="auto">
          <a:xfrm>
            <a:off x="4572000" y="4267200"/>
            <a:ext cx="4343400" cy="457200"/>
          </a:xfrm>
          <a:prstGeom prst="rect">
            <a:avLst/>
          </a:prstGeom>
          <a:noFill/>
          <a:ln w="9525">
            <a:noFill/>
            <a:miter lim="800000"/>
            <a:headEnd/>
            <a:tailEnd/>
          </a:ln>
        </p:spPr>
        <p:txBody>
          <a:bodyPr anchor="ctr"/>
          <a:lstStyle/>
          <a:p>
            <a:pPr algn="ctr" eaLnBrk="1" hangingPunct="1"/>
            <a:r>
              <a:rPr lang="en-US" sz="2000" b="1">
                <a:solidFill>
                  <a:srgbClr val="CC3300"/>
                </a:solidFill>
                <a:latin typeface="Comic Sans MS" pitchFamily="66" charset="0"/>
              </a:rPr>
              <a:t>Perfektna</a:t>
            </a:r>
            <a:r>
              <a:rPr lang="en-US" sz="2000" b="1">
                <a:solidFill>
                  <a:srgbClr val="333399"/>
                </a:solidFill>
                <a:latin typeface="Comic Sans MS" pitchFamily="66" charset="0"/>
              </a:rPr>
              <a:t> </a:t>
            </a:r>
            <a:r>
              <a:rPr lang="en-US" sz="2000" b="1">
                <a:solidFill>
                  <a:srgbClr val="CC3300"/>
                </a:solidFill>
                <a:latin typeface="Comic Sans MS" pitchFamily="66" charset="0"/>
              </a:rPr>
              <a:t>sinusoida 20 puta ve</a:t>
            </a:r>
            <a:r>
              <a:rPr lang="sr-Latn-CS" sz="2000" b="1">
                <a:solidFill>
                  <a:srgbClr val="CC3300"/>
                </a:solidFill>
                <a:latin typeface="Comic Sans MS" pitchFamily="66" charset="0"/>
              </a:rPr>
              <a:t>će</a:t>
            </a:r>
            <a:r>
              <a:rPr lang="en-US" sz="2000" b="1">
                <a:solidFill>
                  <a:srgbClr val="CC3300"/>
                </a:solidFill>
                <a:latin typeface="Comic Sans MS" pitchFamily="66" charset="0"/>
              </a:rPr>
              <a:t> periode od originala</a:t>
            </a:r>
          </a:p>
        </p:txBody>
      </p:sp>
      <p:grpSp>
        <p:nvGrpSpPr>
          <p:cNvPr id="3" name="Group 43"/>
          <p:cNvGrpSpPr>
            <a:grpSpLocks/>
          </p:cNvGrpSpPr>
          <p:nvPr/>
        </p:nvGrpSpPr>
        <p:grpSpPr bwMode="auto">
          <a:xfrm>
            <a:off x="4267200" y="4114800"/>
            <a:ext cx="844550" cy="1524000"/>
            <a:chOff x="2688" y="2592"/>
            <a:chExt cx="532" cy="960"/>
          </a:xfrm>
        </p:grpSpPr>
        <p:sp>
          <p:nvSpPr>
            <p:cNvPr id="45070" name="Line 39"/>
            <p:cNvSpPr>
              <a:spLocks noChangeShapeType="1"/>
            </p:cNvSpPr>
            <p:nvPr/>
          </p:nvSpPr>
          <p:spPr bwMode="auto">
            <a:xfrm>
              <a:off x="2862" y="2592"/>
              <a:ext cx="0" cy="960"/>
            </a:xfrm>
            <a:prstGeom prst="line">
              <a:avLst/>
            </a:prstGeom>
            <a:noFill/>
            <a:ln w="9525">
              <a:solidFill>
                <a:srgbClr val="CC3300"/>
              </a:solidFill>
              <a:round/>
              <a:headEnd/>
              <a:tailEnd/>
            </a:ln>
          </p:spPr>
          <p:txBody>
            <a:bodyPr/>
            <a:lstStyle/>
            <a:p>
              <a:endParaRPr lang="en-US"/>
            </a:p>
          </p:txBody>
        </p:sp>
        <p:sp>
          <p:nvSpPr>
            <p:cNvPr id="45071" name="Line 40"/>
            <p:cNvSpPr>
              <a:spLocks noChangeShapeType="1"/>
            </p:cNvSpPr>
            <p:nvPr/>
          </p:nvSpPr>
          <p:spPr bwMode="auto">
            <a:xfrm>
              <a:off x="2688" y="2592"/>
              <a:ext cx="0" cy="960"/>
            </a:xfrm>
            <a:prstGeom prst="line">
              <a:avLst/>
            </a:prstGeom>
            <a:noFill/>
            <a:ln w="9525">
              <a:solidFill>
                <a:srgbClr val="CC3300"/>
              </a:solidFill>
              <a:round/>
              <a:headEnd/>
              <a:tailEnd/>
            </a:ln>
          </p:spPr>
          <p:txBody>
            <a:bodyPr/>
            <a:lstStyle/>
            <a:p>
              <a:endParaRPr lang="en-US"/>
            </a:p>
          </p:txBody>
        </p:sp>
        <p:sp>
          <p:nvSpPr>
            <p:cNvPr id="45072" name="Line 41"/>
            <p:cNvSpPr>
              <a:spLocks noChangeShapeType="1"/>
            </p:cNvSpPr>
            <p:nvPr/>
          </p:nvSpPr>
          <p:spPr bwMode="auto">
            <a:xfrm>
              <a:off x="2688" y="3408"/>
              <a:ext cx="174" cy="0"/>
            </a:xfrm>
            <a:prstGeom prst="line">
              <a:avLst/>
            </a:prstGeom>
            <a:noFill/>
            <a:ln w="28575">
              <a:solidFill>
                <a:srgbClr val="CC3300"/>
              </a:solidFill>
              <a:round/>
              <a:headEnd type="triangle" w="med" len="med"/>
              <a:tailEnd type="triangle" w="med" len="med"/>
            </a:ln>
          </p:spPr>
          <p:txBody>
            <a:bodyPr/>
            <a:lstStyle/>
            <a:p>
              <a:endParaRPr lang="en-US"/>
            </a:p>
          </p:txBody>
        </p:sp>
        <p:sp>
          <p:nvSpPr>
            <p:cNvPr id="45073" name="Text Box 42"/>
            <p:cNvSpPr txBox="1">
              <a:spLocks noChangeArrowheads="1"/>
            </p:cNvSpPr>
            <p:nvPr/>
          </p:nvSpPr>
          <p:spPr bwMode="auto">
            <a:xfrm>
              <a:off x="2832" y="3312"/>
              <a:ext cx="388" cy="231"/>
            </a:xfrm>
            <a:prstGeom prst="rect">
              <a:avLst/>
            </a:prstGeom>
            <a:noFill/>
            <a:ln w="9525">
              <a:noFill/>
              <a:miter lim="800000"/>
              <a:headEnd/>
              <a:tailEnd/>
            </a:ln>
          </p:spPr>
          <p:txBody>
            <a:bodyPr wrap="none">
              <a:spAutoFit/>
            </a:bodyPr>
            <a:lstStyle/>
            <a:p>
              <a:r>
                <a:rPr lang="en-US" i="1">
                  <a:solidFill>
                    <a:srgbClr val="CC3300"/>
                  </a:solidFill>
                  <a:latin typeface="Comic Sans MS" pitchFamily="66" charset="0"/>
                </a:rPr>
                <a:t>T</a:t>
              </a:r>
              <a:r>
                <a:rPr lang="en-US" baseline="-25000">
                  <a:solidFill>
                    <a:srgbClr val="CC3300"/>
                  </a:solidFill>
                  <a:latin typeface="Comic Sans MS" pitchFamily="66" charset="0"/>
                </a:rPr>
                <a:t>orig</a:t>
              </a:r>
              <a:endParaRPr lang="en-US">
                <a:solidFill>
                  <a:srgbClr val="CC3300"/>
                </a:solidFill>
                <a:latin typeface="Comic Sans MS" pitchFamily="66" charset="0"/>
              </a:endParaRPr>
            </a:p>
          </p:txBody>
        </p:sp>
      </p:grpSp>
      <p:sp>
        <p:nvSpPr>
          <p:cNvPr id="40" name="TextBox 39"/>
          <p:cNvSpPr txBox="1"/>
          <p:nvPr/>
        </p:nvSpPr>
        <p:spPr>
          <a:xfrm>
            <a:off x="2133600" y="1676400"/>
            <a:ext cx="5233164" cy="415498"/>
          </a:xfrm>
          <a:prstGeom prst="rect">
            <a:avLst/>
          </a:prstGeom>
          <a:solidFill>
            <a:srgbClr val="FF8989"/>
          </a:solidFill>
          <a:ln>
            <a:solidFill>
              <a:srgbClr val="0033CC"/>
            </a:solidFill>
          </a:ln>
        </p:spPr>
        <p:txBody>
          <a:bodyPr wrap="none" lIns="45720" tIns="0" rIns="45720" bIns="45720" rtlCol="0">
            <a:spAutoFit/>
          </a:bodyPr>
          <a:lstStyle/>
          <a:p>
            <a:r>
              <a:rPr lang="sr-Latn-CS" sz="2400" dirty="0" smtClean="0">
                <a:latin typeface="Times New Roman" pitchFamily="18" charset="0"/>
                <a:cs typeface="Times New Roman" pitchFamily="18" charset="0"/>
              </a:rPr>
              <a:t>Učestanost signala </a:t>
            </a:r>
            <a:r>
              <a:rPr lang="sr-Latn-CS" sz="2400" b="1" i="1" dirty="0" smtClean="0">
                <a:latin typeface="Times New Roman" pitchFamily="18" charset="0"/>
                <a:cs typeface="Times New Roman" pitchFamily="18" charset="0"/>
              </a:rPr>
              <a:t>f</a:t>
            </a:r>
            <a:r>
              <a:rPr lang="sr-Latn-CS" sz="2400" dirty="0" smtClean="0">
                <a:latin typeface="Times New Roman" pitchFamily="18" charset="0"/>
                <a:cs typeface="Times New Roman" pitchFamily="18" charset="0"/>
              </a:rPr>
              <a:t> = 0,95 </a:t>
            </a:r>
            <a:r>
              <a:rPr lang="sr-Latn-CS" sz="2400" b="1" i="1" dirty="0" smtClean="0">
                <a:latin typeface="Times New Roman" pitchFamily="18" charset="0"/>
                <a:cs typeface="Times New Roman" pitchFamily="18" charset="0"/>
              </a:rPr>
              <a:t>f</a:t>
            </a:r>
            <a:r>
              <a:rPr lang="sr-Latn-CS" sz="2400" b="1" i="1" baseline="-25000" dirty="0" smtClean="0">
                <a:latin typeface="Times New Roman" pitchFamily="18" charset="0"/>
                <a:cs typeface="Times New Roman" pitchFamily="18" charset="0"/>
              </a:rPr>
              <a:t>s</a:t>
            </a:r>
            <a:r>
              <a:rPr lang="sr-Latn-C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8309"/>
                                        </p:tgtEl>
                                      </p:cBhvr>
                                    </p:animEffect>
                                    <p:set>
                                      <p:cBhvr>
                                        <p:cTn id="7" dur="1" fill="hold">
                                          <p:stCondLst>
                                            <p:cond delay="1999"/>
                                          </p:stCondLst>
                                        </p:cTn>
                                        <p:tgtEl>
                                          <p:spTgt spid="9830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98310">
                                            <p:txEl>
                                              <p:pRg st="0" end="0"/>
                                            </p:txEl>
                                          </p:spTgt>
                                        </p:tgtEl>
                                      </p:cBhvr>
                                    </p:animEffect>
                                    <p:set>
                                      <p:cBhvr>
                                        <p:cTn id="10" dur="1" fill="hold">
                                          <p:stCondLst>
                                            <p:cond delay="1999"/>
                                          </p:stCondLst>
                                        </p:cTn>
                                        <p:tgtEl>
                                          <p:spTgt spid="98310">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4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2"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6083" name="Footer Placeholder 4"/>
          <p:cNvSpPr>
            <a:spLocks noGrp="1"/>
          </p:cNvSpPr>
          <p:nvPr>
            <p:ph type="ftr" sz="quarter" idx="11"/>
          </p:nvPr>
        </p:nvSpPr>
        <p:spPr>
          <a:noFill/>
        </p:spPr>
        <p:txBody>
          <a:bodyPr/>
          <a:lstStyle/>
          <a:p>
            <a:r>
              <a:rPr lang="sr-Latn-CS" smtClean="0"/>
              <a:t>Primena DSP</a:t>
            </a:r>
            <a:endParaRPr lang="en-US" smtClean="0"/>
          </a:p>
        </p:txBody>
      </p:sp>
      <p:sp>
        <p:nvSpPr>
          <p:cNvPr id="46084" name="Slide Number Placeholder 5"/>
          <p:cNvSpPr>
            <a:spLocks noGrp="1"/>
          </p:cNvSpPr>
          <p:nvPr>
            <p:ph type="sldNum" sz="quarter" idx="12"/>
          </p:nvPr>
        </p:nvSpPr>
        <p:spPr>
          <a:noFill/>
        </p:spPr>
        <p:txBody>
          <a:bodyPr/>
          <a:lstStyle/>
          <a:p>
            <a:fld id="{D9547FD6-3B35-446B-9D04-3362F0257FFB}" type="slidenum">
              <a:rPr lang="en-US" smtClean="0"/>
              <a:pPr/>
              <a:t>55</a:t>
            </a:fld>
            <a:endParaRPr lang="en-US" smtClean="0"/>
          </a:p>
        </p:txBody>
      </p:sp>
      <p:sp>
        <p:nvSpPr>
          <p:cNvPr id="46085" name="Rectangle 2"/>
          <p:cNvSpPr>
            <a:spLocks noGrp="1" noChangeArrowheads="1"/>
          </p:cNvSpPr>
          <p:nvPr>
            <p:ph type="title"/>
          </p:nvPr>
        </p:nvSpPr>
        <p:spPr>
          <a:xfrm>
            <a:off x="685800" y="152400"/>
            <a:ext cx="7772400" cy="1143000"/>
          </a:xfrm>
        </p:spPr>
        <p:txBody>
          <a:bodyPr/>
          <a:lstStyle/>
          <a:p>
            <a:pPr eaLnBrk="1" hangingPunct="1"/>
            <a:r>
              <a:rPr lang="sr-Latn-CS" smtClean="0"/>
              <a:t>Alias – frekventni domen</a:t>
            </a:r>
            <a:endParaRPr lang="en-US" smtClean="0"/>
          </a:p>
        </p:txBody>
      </p:sp>
      <p:pic>
        <p:nvPicPr>
          <p:cNvPr id="46086" name="Picture 5"/>
          <p:cNvPicPr>
            <a:picLocks noChangeAspect="1" noChangeArrowheads="1"/>
          </p:cNvPicPr>
          <p:nvPr/>
        </p:nvPicPr>
        <p:blipFill>
          <a:blip r:embed="rId3" cstate="print"/>
          <a:srcRect/>
          <a:stretch>
            <a:fillRect/>
          </a:stretch>
        </p:blipFill>
        <p:spPr bwMode="auto">
          <a:xfrm>
            <a:off x="304800" y="1905000"/>
            <a:ext cx="8534400" cy="3494088"/>
          </a:xfrm>
          <a:prstGeom prst="rect">
            <a:avLst/>
          </a:prstGeom>
          <a:noFill/>
          <a:ln w="9525">
            <a:noFill/>
            <a:miter lim="800000"/>
            <a:headEnd/>
            <a:tailEnd/>
          </a:ln>
        </p:spPr>
      </p:pic>
      <p:sp>
        <p:nvSpPr>
          <p:cNvPr id="7" name="TextBox 6"/>
          <p:cNvSpPr txBox="1"/>
          <p:nvPr/>
        </p:nvSpPr>
        <p:spPr>
          <a:xfrm>
            <a:off x="5514975" y="4933950"/>
            <a:ext cx="484428" cy="307777"/>
          </a:xfrm>
          <a:prstGeom prst="rect">
            <a:avLst/>
          </a:prstGeom>
          <a:noFill/>
        </p:spPr>
        <p:txBody>
          <a:bodyPr wrap="none" rtlCol="0">
            <a:spAutoFit/>
          </a:bodyPr>
          <a:lstStyle/>
          <a:p>
            <a:r>
              <a:rPr lang="x-none" sz="1400" b="1" i="1" dirty="0" smtClean="0"/>
              <a:t>f</a:t>
            </a:r>
            <a:r>
              <a:rPr lang="x-none" sz="1400" b="1" i="1" baseline="-25000" dirty="0" smtClean="0"/>
              <a:t>max</a:t>
            </a:r>
            <a:endParaRPr lang="en-US" sz="1400" b="1" i="1" baseline="-25000" dirty="0"/>
          </a:p>
        </p:txBody>
      </p:sp>
      <p:sp>
        <p:nvSpPr>
          <p:cNvPr id="8" name="TextBox 7"/>
          <p:cNvSpPr txBox="1"/>
          <p:nvPr/>
        </p:nvSpPr>
        <p:spPr>
          <a:xfrm>
            <a:off x="990600" y="2667000"/>
            <a:ext cx="2272417" cy="276999"/>
          </a:xfrm>
          <a:prstGeom prst="rect">
            <a:avLst/>
          </a:prstGeom>
          <a:solidFill>
            <a:srgbClr val="FFFF00"/>
          </a:solidFill>
          <a:ln>
            <a:solidFill>
              <a:srgbClr val="0033CC"/>
            </a:solidFill>
          </a:ln>
        </p:spPr>
        <p:txBody>
          <a:bodyPr wrap="none" lIns="45720" tIns="0" rIns="45720" bIns="0" rtlCol="0">
            <a:spAutoFit/>
          </a:bodyPr>
          <a:lstStyle/>
          <a:p>
            <a:r>
              <a:rPr lang="sr-Latn-CS" dirty="0" smtClean="0">
                <a:latin typeface="Times New Roman" pitchFamily="18" charset="0"/>
                <a:cs typeface="Times New Roman" pitchFamily="18" charset="0"/>
              </a:rPr>
              <a:t>Originalni ulazni signal</a:t>
            </a:r>
            <a:endParaRPr lang="en-US" dirty="0">
              <a:latin typeface="Times New Roman" pitchFamily="18" charset="0"/>
              <a:cs typeface="Times New Roman" pitchFamily="18" charset="0"/>
            </a:endParaRPr>
          </a:p>
        </p:txBody>
      </p:sp>
      <p:sp>
        <p:nvSpPr>
          <p:cNvPr id="9" name="TextBox 8"/>
          <p:cNvSpPr txBox="1"/>
          <p:nvPr/>
        </p:nvSpPr>
        <p:spPr>
          <a:xfrm>
            <a:off x="5562600" y="2667000"/>
            <a:ext cx="2298065" cy="276999"/>
          </a:xfrm>
          <a:prstGeom prst="rect">
            <a:avLst/>
          </a:prstGeom>
          <a:solidFill>
            <a:srgbClr val="FFFF00"/>
          </a:solidFill>
          <a:ln>
            <a:solidFill>
              <a:srgbClr val="0033CC"/>
            </a:solidFill>
          </a:ln>
        </p:spPr>
        <p:txBody>
          <a:bodyPr wrap="none" lIns="45720" tIns="0" rIns="45720" bIns="0" rtlCol="0">
            <a:spAutoFit/>
          </a:bodyPr>
          <a:lstStyle/>
          <a:p>
            <a:r>
              <a:rPr lang="sr-Latn-CS" dirty="0" smtClean="0">
                <a:latin typeface="Times New Roman" pitchFamily="18" charset="0"/>
                <a:cs typeface="Times New Roman" pitchFamily="18" charset="0"/>
              </a:rPr>
              <a:t>Spektar ulaznog signala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7107" name="Footer Placeholder 4"/>
          <p:cNvSpPr>
            <a:spLocks noGrp="1"/>
          </p:cNvSpPr>
          <p:nvPr>
            <p:ph type="ftr" sz="quarter" idx="11"/>
          </p:nvPr>
        </p:nvSpPr>
        <p:spPr>
          <a:noFill/>
        </p:spPr>
        <p:txBody>
          <a:bodyPr/>
          <a:lstStyle/>
          <a:p>
            <a:r>
              <a:rPr lang="sr-Latn-CS" smtClean="0"/>
              <a:t>Primena DSP</a:t>
            </a:r>
            <a:endParaRPr lang="en-US" smtClean="0"/>
          </a:p>
        </p:txBody>
      </p:sp>
      <p:sp>
        <p:nvSpPr>
          <p:cNvPr id="47108" name="Slide Number Placeholder 5"/>
          <p:cNvSpPr>
            <a:spLocks noGrp="1"/>
          </p:cNvSpPr>
          <p:nvPr>
            <p:ph type="sldNum" sz="quarter" idx="12"/>
          </p:nvPr>
        </p:nvSpPr>
        <p:spPr>
          <a:noFill/>
        </p:spPr>
        <p:txBody>
          <a:bodyPr/>
          <a:lstStyle/>
          <a:p>
            <a:fld id="{73205CBD-0D43-42A1-AB60-4E41FFBD1A55}" type="slidenum">
              <a:rPr lang="en-US" smtClean="0"/>
              <a:pPr/>
              <a:t>56</a:t>
            </a:fld>
            <a:endParaRPr lang="en-US" smtClean="0"/>
          </a:p>
        </p:txBody>
      </p:sp>
      <p:sp>
        <p:nvSpPr>
          <p:cNvPr id="47109" name="Rectangle 2"/>
          <p:cNvSpPr>
            <a:spLocks noGrp="1" noChangeArrowheads="1"/>
          </p:cNvSpPr>
          <p:nvPr>
            <p:ph type="title"/>
          </p:nvPr>
        </p:nvSpPr>
        <p:spPr>
          <a:xfrm>
            <a:off x="685800" y="152400"/>
            <a:ext cx="7772400" cy="1143000"/>
          </a:xfrm>
        </p:spPr>
        <p:txBody>
          <a:bodyPr/>
          <a:lstStyle/>
          <a:p>
            <a:pPr eaLnBrk="1" hangingPunct="1"/>
            <a:r>
              <a:rPr lang="sr-Latn-CS" smtClean="0"/>
              <a:t>Alias – frekventni domen</a:t>
            </a:r>
            <a:endParaRPr lang="en-US" smtClean="0"/>
          </a:p>
        </p:txBody>
      </p:sp>
      <p:grpSp>
        <p:nvGrpSpPr>
          <p:cNvPr id="47110" name="Group 6"/>
          <p:cNvGrpSpPr>
            <a:grpSpLocks/>
          </p:cNvGrpSpPr>
          <p:nvPr/>
        </p:nvGrpSpPr>
        <p:grpSpPr bwMode="auto">
          <a:xfrm>
            <a:off x="228600" y="1295400"/>
            <a:ext cx="8850313" cy="3716338"/>
            <a:chOff x="144" y="816"/>
            <a:chExt cx="5575" cy="2341"/>
          </a:xfrm>
        </p:grpSpPr>
        <p:pic>
          <p:nvPicPr>
            <p:cNvPr id="47115" name="Picture 4"/>
            <p:cNvPicPr>
              <a:picLocks noChangeAspect="1" noChangeArrowheads="1"/>
            </p:cNvPicPr>
            <p:nvPr/>
          </p:nvPicPr>
          <p:blipFill>
            <a:blip r:embed="rId3" cstate="print"/>
            <a:srcRect/>
            <a:stretch>
              <a:fillRect/>
            </a:stretch>
          </p:blipFill>
          <p:spPr bwMode="auto">
            <a:xfrm>
              <a:off x="144" y="1125"/>
              <a:ext cx="5575" cy="2032"/>
            </a:xfrm>
            <a:prstGeom prst="rect">
              <a:avLst/>
            </a:prstGeom>
            <a:noFill/>
            <a:ln w="9525">
              <a:noFill/>
              <a:miter lim="800000"/>
              <a:headEnd/>
              <a:tailEnd/>
            </a:ln>
          </p:spPr>
        </p:pic>
        <p:pic>
          <p:nvPicPr>
            <p:cNvPr id="47116" name="Picture 5"/>
            <p:cNvPicPr>
              <a:picLocks noChangeAspect="1" noChangeArrowheads="1"/>
            </p:cNvPicPr>
            <p:nvPr/>
          </p:nvPicPr>
          <p:blipFill>
            <a:blip r:embed="rId4" cstate="print"/>
            <a:srcRect b="84734"/>
            <a:stretch>
              <a:fillRect/>
            </a:stretch>
          </p:blipFill>
          <p:spPr bwMode="auto">
            <a:xfrm>
              <a:off x="144" y="816"/>
              <a:ext cx="5538" cy="336"/>
            </a:xfrm>
            <a:prstGeom prst="rect">
              <a:avLst/>
            </a:prstGeom>
            <a:noFill/>
            <a:ln w="9525">
              <a:noFill/>
              <a:miter lim="800000"/>
              <a:headEnd/>
              <a:tailEnd/>
            </a:ln>
          </p:spPr>
        </p:pic>
      </p:grpSp>
      <p:grpSp>
        <p:nvGrpSpPr>
          <p:cNvPr id="3" name="Group 12"/>
          <p:cNvGrpSpPr>
            <a:grpSpLocks/>
          </p:cNvGrpSpPr>
          <p:nvPr/>
        </p:nvGrpSpPr>
        <p:grpSpPr bwMode="auto">
          <a:xfrm>
            <a:off x="5429250" y="2438400"/>
            <a:ext cx="3581400" cy="2085975"/>
            <a:chOff x="3408" y="1518"/>
            <a:chExt cx="2256" cy="1314"/>
          </a:xfrm>
        </p:grpSpPr>
        <p:sp>
          <p:nvSpPr>
            <p:cNvPr id="47112" name="Rectangle 9"/>
            <p:cNvSpPr>
              <a:spLocks noChangeArrowheads="1"/>
            </p:cNvSpPr>
            <p:nvPr/>
          </p:nvSpPr>
          <p:spPr bwMode="auto">
            <a:xfrm>
              <a:off x="3744" y="1518"/>
              <a:ext cx="1920" cy="1266"/>
            </a:xfrm>
            <a:prstGeom prst="rect">
              <a:avLst/>
            </a:prstGeom>
            <a:solidFill>
              <a:schemeClr val="bg1">
                <a:alpha val="89018"/>
              </a:schemeClr>
            </a:solidFill>
            <a:ln w="9525">
              <a:noFill/>
              <a:miter lim="800000"/>
              <a:headEnd/>
              <a:tailEnd/>
            </a:ln>
          </p:spPr>
          <p:txBody>
            <a:bodyPr wrap="none" anchor="ctr"/>
            <a:lstStyle/>
            <a:p>
              <a:endParaRPr lang="en-US"/>
            </a:p>
          </p:txBody>
        </p:sp>
        <p:sp>
          <p:nvSpPr>
            <p:cNvPr id="47113" name="Line 10"/>
            <p:cNvSpPr>
              <a:spLocks noChangeShapeType="1"/>
            </p:cNvSpPr>
            <p:nvPr/>
          </p:nvSpPr>
          <p:spPr bwMode="auto">
            <a:xfrm>
              <a:off x="3408" y="1674"/>
              <a:ext cx="288" cy="0"/>
            </a:xfrm>
            <a:prstGeom prst="line">
              <a:avLst/>
            </a:prstGeom>
            <a:noFill/>
            <a:ln w="57150">
              <a:solidFill>
                <a:srgbClr val="FF3300"/>
              </a:solidFill>
              <a:round/>
              <a:headEnd/>
              <a:tailEnd/>
            </a:ln>
          </p:spPr>
          <p:txBody>
            <a:bodyPr/>
            <a:lstStyle/>
            <a:p>
              <a:endParaRPr lang="en-US"/>
            </a:p>
          </p:txBody>
        </p:sp>
        <p:sp>
          <p:nvSpPr>
            <p:cNvPr id="47114" name="Line 11"/>
            <p:cNvSpPr>
              <a:spLocks noChangeShapeType="1"/>
            </p:cNvSpPr>
            <p:nvPr/>
          </p:nvSpPr>
          <p:spPr bwMode="auto">
            <a:xfrm>
              <a:off x="3696" y="1680"/>
              <a:ext cx="0" cy="1152"/>
            </a:xfrm>
            <a:prstGeom prst="line">
              <a:avLst/>
            </a:prstGeom>
            <a:noFill/>
            <a:ln w="57150">
              <a:solidFill>
                <a:srgbClr val="FF3300"/>
              </a:solidFill>
              <a:round/>
              <a:headEnd/>
              <a:tailEnd/>
            </a:ln>
          </p:spPr>
          <p:txBody>
            <a:bodyPr/>
            <a:lstStyle/>
            <a:p>
              <a:endParaRPr lang="en-US"/>
            </a:p>
          </p:txBody>
        </p:sp>
      </p:grpSp>
      <p:sp>
        <p:nvSpPr>
          <p:cNvPr id="13" name="TextBox 12"/>
          <p:cNvSpPr txBox="1"/>
          <p:nvPr/>
        </p:nvSpPr>
        <p:spPr>
          <a:xfrm>
            <a:off x="5943600" y="4419600"/>
            <a:ext cx="603050" cy="276999"/>
          </a:xfrm>
          <a:prstGeom prst="rect">
            <a:avLst/>
          </a:prstGeom>
          <a:noFill/>
        </p:spPr>
        <p:txBody>
          <a:bodyPr wrap="none" rtlCol="0">
            <a:spAutoFit/>
          </a:bodyPr>
          <a:lstStyle/>
          <a:p>
            <a:r>
              <a:rPr lang="en-US" sz="1200" b="1" i="1" dirty="0" err="1" smtClean="0"/>
              <a:t>f</a:t>
            </a:r>
            <a:r>
              <a:rPr lang="en-US" sz="1200" b="1" i="1" baseline="-25000" dirty="0" err="1" smtClean="0"/>
              <a:t>s</a:t>
            </a:r>
            <a:r>
              <a:rPr lang="x-none" sz="1200" b="1" i="1" dirty="0" smtClean="0"/>
              <a:t>-f</a:t>
            </a:r>
            <a:r>
              <a:rPr lang="x-none" sz="1200" b="1" i="1" baseline="-25000" dirty="0" smtClean="0"/>
              <a:t>max</a:t>
            </a:r>
            <a:endParaRPr lang="en-US" sz="1200" b="1" i="1" baseline="-25000" dirty="0"/>
          </a:p>
        </p:txBody>
      </p:sp>
      <p:sp>
        <p:nvSpPr>
          <p:cNvPr id="14" name="TextBox 13"/>
          <p:cNvSpPr txBox="1"/>
          <p:nvPr/>
        </p:nvSpPr>
        <p:spPr>
          <a:xfrm>
            <a:off x="6715125" y="4448175"/>
            <a:ext cx="641522" cy="276999"/>
          </a:xfrm>
          <a:prstGeom prst="rect">
            <a:avLst/>
          </a:prstGeom>
          <a:noFill/>
        </p:spPr>
        <p:txBody>
          <a:bodyPr wrap="none" rtlCol="0">
            <a:spAutoFit/>
          </a:bodyPr>
          <a:lstStyle/>
          <a:p>
            <a:r>
              <a:rPr lang="en-US" sz="1200" b="1" i="1" dirty="0" err="1" smtClean="0"/>
              <a:t>f</a:t>
            </a:r>
            <a:r>
              <a:rPr lang="en-US" sz="1200" b="1" i="1" baseline="-25000" dirty="0" err="1" smtClean="0"/>
              <a:t>s</a:t>
            </a:r>
            <a:r>
              <a:rPr lang="x-none" sz="1200" b="1" i="1" dirty="0" smtClean="0"/>
              <a:t>+f</a:t>
            </a:r>
            <a:r>
              <a:rPr lang="x-none" sz="1200" b="1" i="1" baseline="-25000" dirty="0" smtClean="0"/>
              <a:t>max</a:t>
            </a:r>
            <a:endParaRPr lang="en-US" sz="1200" b="1" i="1" baseline="-25000" dirty="0"/>
          </a:p>
        </p:txBody>
      </p:sp>
      <p:sp>
        <p:nvSpPr>
          <p:cNvPr id="15" name="TextBox 14"/>
          <p:cNvSpPr txBox="1"/>
          <p:nvPr/>
        </p:nvSpPr>
        <p:spPr>
          <a:xfrm>
            <a:off x="838200" y="2120900"/>
            <a:ext cx="3506729" cy="323165"/>
          </a:xfrm>
          <a:prstGeom prst="rect">
            <a:avLst/>
          </a:prstGeom>
          <a:solidFill>
            <a:srgbClr val="FFFF00"/>
          </a:solidFill>
          <a:ln>
            <a:solidFill>
              <a:srgbClr val="0033CC"/>
            </a:solidFill>
          </a:ln>
        </p:spPr>
        <p:txBody>
          <a:bodyPr wrap="none" lIns="45720" tIns="0" rIns="45720" bIns="45720" rtlCol="0">
            <a:spAutoFit/>
          </a:bodyPr>
          <a:lstStyle/>
          <a:p>
            <a:r>
              <a:rPr lang="sr-Latn-CS" dirty="0" smtClean="0">
                <a:latin typeface="Times New Roman" pitchFamily="18" charset="0"/>
                <a:cs typeface="Times New Roman" pitchFamily="18" charset="0"/>
              </a:rPr>
              <a:t>Ulazni signala odmeren sa  </a:t>
            </a:r>
            <a:r>
              <a:rPr lang="sr-Latn-CS" b="1" i="1" dirty="0" smtClean="0">
                <a:latin typeface="Times New Roman" pitchFamily="18" charset="0"/>
                <a:cs typeface="Times New Roman" pitchFamily="18" charset="0"/>
              </a:rPr>
              <a:t>f</a:t>
            </a:r>
            <a:r>
              <a:rPr lang="sr-Latn-CS" b="1" i="1" baseline="-25000" dirty="0" smtClean="0">
                <a:latin typeface="Times New Roman" pitchFamily="18" charset="0"/>
                <a:cs typeface="Times New Roman" pitchFamily="18" charset="0"/>
              </a:rPr>
              <a:t>s</a:t>
            </a:r>
            <a:r>
              <a:rPr lang="sr-Latn-CS" dirty="0" smtClean="0">
                <a:latin typeface="Times New Roman" pitchFamily="18" charset="0"/>
                <a:cs typeface="Times New Roman" pitchFamily="18" charset="0"/>
              </a:rPr>
              <a:t> = 3</a:t>
            </a:r>
            <a:r>
              <a:rPr lang="sr-Latn-CS" b="1" i="1" dirty="0" smtClean="0">
                <a:latin typeface="Times New Roman" pitchFamily="18" charset="0"/>
                <a:cs typeface="Times New Roman" pitchFamily="18" charset="0"/>
              </a:rPr>
              <a:t>f</a:t>
            </a:r>
            <a:r>
              <a:rPr lang="sr-Latn-CS" b="1" baseline="-25000" dirty="0" smtClean="0">
                <a:latin typeface="Times New Roman" pitchFamily="18" charset="0"/>
                <a:cs typeface="Times New Roman" pitchFamily="18" charset="0"/>
              </a:rPr>
              <a:t>max</a:t>
            </a:r>
            <a:endParaRPr lang="en-US" baseline="-25000" dirty="0">
              <a:latin typeface="Times New Roman" pitchFamily="18" charset="0"/>
              <a:cs typeface="Times New Roman" pitchFamily="18" charset="0"/>
            </a:endParaRPr>
          </a:p>
        </p:txBody>
      </p:sp>
      <p:sp>
        <p:nvSpPr>
          <p:cNvPr id="16" name="TextBox 15"/>
          <p:cNvSpPr txBox="1"/>
          <p:nvPr/>
        </p:nvSpPr>
        <p:spPr>
          <a:xfrm>
            <a:off x="5562600" y="2120900"/>
            <a:ext cx="3176511" cy="323165"/>
          </a:xfrm>
          <a:prstGeom prst="rect">
            <a:avLst/>
          </a:prstGeom>
          <a:solidFill>
            <a:srgbClr val="FFFF00"/>
          </a:solidFill>
          <a:ln>
            <a:solidFill>
              <a:srgbClr val="0033CC"/>
            </a:solidFill>
          </a:ln>
        </p:spPr>
        <p:txBody>
          <a:bodyPr wrap="none" lIns="45720" tIns="0" rIns="45720" bIns="45720" rtlCol="0">
            <a:spAutoFit/>
          </a:bodyPr>
          <a:lstStyle/>
          <a:p>
            <a:r>
              <a:rPr lang="sr-Latn-CS" dirty="0" smtClean="0">
                <a:latin typeface="Times New Roman" pitchFamily="18" charset="0"/>
                <a:cs typeface="Times New Roman" pitchFamily="18" charset="0"/>
              </a:rPr>
              <a:t>Spektar digitalizovanog signala   </a:t>
            </a:r>
            <a:endParaRPr lang="en-US"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8131" name="Footer Placeholder 4"/>
          <p:cNvSpPr>
            <a:spLocks noGrp="1"/>
          </p:cNvSpPr>
          <p:nvPr>
            <p:ph type="ftr" sz="quarter" idx="11"/>
          </p:nvPr>
        </p:nvSpPr>
        <p:spPr>
          <a:noFill/>
        </p:spPr>
        <p:txBody>
          <a:bodyPr/>
          <a:lstStyle/>
          <a:p>
            <a:r>
              <a:rPr lang="sr-Latn-CS" smtClean="0"/>
              <a:t>Primena DSP</a:t>
            </a:r>
            <a:endParaRPr lang="en-US" smtClean="0"/>
          </a:p>
        </p:txBody>
      </p:sp>
      <p:sp>
        <p:nvSpPr>
          <p:cNvPr id="48132" name="Slide Number Placeholder 5"/>
          <p:cNvSpPr>
            <a:spLocks noGrp="1"/>
          </p:cNvSpPr>
          <p:nvPr>
            <p:ph type="sldNum" sz="quarter" idx="12"/>
          </p:nvPr>
        </p:nvSpPr>
        <p:spPr>
          <a:noFill/>
        </p:spPr>
        <p:txBody>
          <a:bodyPr/>
          <a:lstStyle/>
          <a:p>
            <a:fld id="{73647E22-8577-4E53-B08E-EAF3A71791B5}" type="slidenum">
              <a:rPr lang="en-US" smtClean="0"/>
              <a:pPr/>
              <a:t>57</a:t>
            </a:fld>
            <a:endParaRPr lang="en-US" smtClean="0"/>
          </a:p>
        </p:txBody>
      </p:sp>
      <p:sp>
        <p:nvSpPr>
          <p:cNvPr id="48133" name="Rectangle 2"/>
          <p:cNvSpPr>
            <a:spLocks noGrp="1" noChangeArrowheads="1"/>
          </p:cNvSpPr>
          <p:nvPr>
            <p:ph type="title"/>
          </p:nvPr>
        </p:nvSpPr>
        <p:spPr>
          <a:xfrm>
            <a:off x="685800" y="152400"/>
            <a:ext cx="7772400" cy="1143000"/>
          </a:xfrm>
        </p:spPr>
        <p:txBody>
          <a:bodyPr/>
          <a:lstStyle/>
          <a:p>
            <a:pPr eaLnBrk="1" hangingPunct="1"/>
            <a:r>
              <a:rPr lang="sr-Latn-CS" smtClean="0"/>
              <a:t>Alias – frekventni domen</a:t>
            </a:r>
            <a:endParaRPr lang="en-US" smtClean="0"/>
          </a:p>
        </p:txBody>
      </p:sp>
      <p:grpSp>
        <p:nvGrpSpPr>
          <p:cNvPr id="48134" name="Group 5"/>
          <p:cNvGrpSpPr>
            <a:grpSpLocks/>
          </p:cNvGrpSpPr>
          <p:nvPr/>
        </p:nvGrpSpPr>
        <p:grpSpPr bwMode="auto">
          <a:xfrm>
            <a:off x="228600" y="1905000"/>
            <a:ext cx="8651875" cy="3578225"/>
            <a:chOff x="132" y="1200"/>
            <a:chExt cx="5450" cy="2254"/>
          </a:xfrm>
        </p:grpSpPr>
        <p:pic>
          <p:nvPicPr>
            <p:cNvPr id="48136" name="Picture 3"/>
            <p:cNvPicPr>
              <a:picLocks noChangeAspect="1" noChangeArrowheads="1"/>
            </p:cNvPicPr>
            <p:nvPr/>
          </p:nvPicPr>
          <p:blipFill>
            <a:blip r:embed="rId3" cstate="print"/>
            <a:srcRect l="662" r="-995" b="84189"/>
            <a:stretch>
              <a:fillRect/>
            </a:stretch>
          </p:blipFill>
          <p:spPr bwMode="auto">
            <a:xfrm>
              <a:off x="132" y="1200"/>
              <a:ext cx="5448" cy="348"/>
            </a:xfrm>
            <a:prstGeom prst="rect">
              <a:avLst/>
            </a:prstGeom>
            <a:noFill/>
            <a:ln w="9525">
              <a:noFill/>
              <a:miter lim="800000"/>
              <a:headEnd/>
              <a:tailEnd/>
            </a:ln>
          </p:spPr>
        </p:pic>
        <p:pic>
          <p:nvPicPr>
            <p:cNvPr id="48137" name="Picture 4"/>
            <p:cNvPicPr>
              <a:picLocks noChangeAspect="1" noChangeArrowheads="1"/>
            </p:cNvPicPr>
            <p:nvPr/>
          </p:nvPicPr>
          <p:blipFill>
            <a:blip r:embed="rId4" cstate="print"/>
            <a:srcRect/>
            <a:stretch>
              <a:fillRect/>
            </a:stretch>
          </p:blipFill>
          <p:spPr bwMode="auto">
            <a:xfrm>
              <a:off x="144" y="1536"/>
              <a:ext cx="5438" cy="1918"/>
            </a:xfrm>
            <a:prstGeom prst="rect">
              <a:avLst/>
            </a:prstGeom>
            <a:noFill/>
            <a:ln w="9525">
              <a:noFill/>
              <a:miter lim="800000"/>
              <a:headEnd/>
              <a:tailEnd/>
            </a:ln>
          </p:spPr>
        </p:pic>
      </p:grpSp>
      <p:sp>
        <p:nvSpPr>
          <p:cNvPr id="118794" name="Freeform 10"/>
          <p:cNvSpPr>
            <a:spLocks/>
          </p:cNvSpPr>
          <p:nvPr/>
        </p:nvSpPr>
        <p:spPr bwMode="auto">
          <a:xfrm>
            <a:off x="5438775" y="4129088"/>
            <a:ext cx="228600" cy="1030287"/>
          </a:xfrm>
          <a:custGeom>
            <a:avLst/>
            <a:gdLst>
              <a:gd name="T0" fmla="*/ 2147483647 w 244"/>
              <a:gd name="T1" fmla="*/ 2147483647 h 649"/>
              <a:gd name="T2" fmla="*/ 2147483647 w 244"/>
              <a:gd name="T3" fmla="*/ 2147483647 h 649"/>
              <a:gd name="T4" fmla="*/ 2147483647 w 244"/>
              <a:gd name="T5" fmla="*/ 2147483647 h 649"/>
              <a:gd name="T6" fmla="*/ 2147483647 w 244"/>
              <a:gd name="T7" fmla="*/ 2147483647 h 649"/>
              <a:gd name="T8" fmla="*/ 2147483647 w 244"/>
              <a:gd name="T9" fmla="*/ 2147483647 h 649"/>
              <a:gd name="T10" fmla="*/ 2147483647 w 244"/>
              <a:gd name="T11" fmla="*/ 2147483647 h 649"/>
              <a:gd name="T12" fmla="*/ 2147483647 w 244"/>
              <a:gd name="T13" fmla="*/ 2147483647 h 649"/>
              <a:gd name="T14" fmla="*/ 2147483647 w 244"/>
              <a:gd name="T15" fmla="*/ 2147483647 h 649"/>
              <a:gd name="T16" fmla="*/ 2147483647 w 244"/>
              <a:gd name="T17" fmla="*/ 2147483647 h 649"/>
              <a:gd name="T18" fmla="*/ 2147483647 w 244"/>
              <a:gd name="T19" fmla="*/ 2147483647 h 649"/>
              <a:gd name="T20" fmla="*/ 0 w 244"/>
              <a:gd name="T21" fmla="*/ 2147483647 h 649"/>
              <a:gd name="T22" fmla="*/ 1644911032 w 244"/>
              <a:gd name="T23" fmla="*/ 2147483647 h 649"/>
              <a:gd name="T24" fmla="*/ 2147483647 w 244"/>
              <a:gd name="T25" fmla="*/ 2147483647 h 649"/>
              <a:gd name="T26" fmla="*/ 2147483647 w 244"/>
              <a:gd name="T27" fmla="*/ 2147483647 h 649"/>
              <a:gd name="T28" fmla="*/ 2147483647 w 244"/>
              <a:gd name="T29" fmla="*/ 2147483647 h 649"/>
              <a:gd name="T30" fmla="*/ 2147483647 w 244"/>
              <a:gd name="T31" fmla="*/ 2147483647 h 649"/>
              <a:gd name="T32" fmla="*/ 2147483647 w 244"/>
              <a:gd name="T33" fmla="*/ 2147483647 h 649"/>
              <a:gd name="T34" fmla="*/ 2147483647 w 244"/>
              <a:gd name="T35" fmla="*/ 2147483647 h 649"/>
              <a:gd name="T36" fmla="*/ 2147483647 w 244"/>
              <a:gd name="T37" fmla="*/ 2147483647 h 649"/>
              <a:gd name="T38" fmla="*/ 2147483647 w 244"/>
              <a:gd name="T39" fmla="*/ 2147483647 h 649"/>
              <a:gd name="T40" fmla="*/ 2147483647 w 244"/>
              <a:gd name="T41" fmla="*/ 2147483647 h 649"/>
              <a:gd name="T42" fmla="*/ 2147483647 w 244"/>
              <a:gd name="T43" fmla="*/ 2147483647 h 649"/>
              <a:gd name="T44" fmla="*/ 2147483647 w 244"/>
              <a:gd name="T45" fmla="*/ 2147483647 h 649"/>
              <a:gd name="T46" fmla="*/ 2147483647 w 244"/>
              <a:gd name="T47" fmla="*/ 2147483647 h 649"/>
              <a:gd name="T48" fmla="*/ 2147483647 w 244"/>
              <a:gd name="T49" fmla="*/ 2147483647 h 6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
              <a:gd name="T76" fmla="*/ 0 h 649"/>
              <a:gd name="T77" fmla="*/ 244 w 244"/>
              <a:gd name="T78" fmla="*/ 649 h 6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 h="649">
                <a:moveTo>
                  <a:pt x="186" y="59"/>
                </a:moveTo>
                <a:cubicBezTo>
                  <a:pt x="182" y="44"/>
                  <a:pt x="178" y="30"/>
                  <a:pt x="166" y="19"/>
                </a:cubicBezTo>
                <a:cubicBezTo>
                  <a:pt x="161" y="14"/>
                  <a:pt x="154" y="11"/>
                  <a:pt x="148" y="7"/>
                </a:cubicBezTo>
                <a:cubicBezTo>
                  <a:pt x="144" y="5"/>
                  <a:pt x="136" y="3"/>
                  <a:pt x="136" y="3"/>
                </a:cubicBezTo>
                <a:cubicBezTo>
                  <a:pt x="109" y="4"/>
                  <a:pt x="83" y="0"/>
                  <a:pt x="60" y="15"/>
                </a:cubicBezTo>
                <a:cubicBezTo>
                  <a:pt x="57" y="25"/>
                  <a:pt x="52" y="36"/>
                  <a:pt x="46" y="45"/>
                </a:cubicBezTo>
                <a:cubicBezTo>
                  <a:pt x="43" y="61"/>
                  <a:pt x="39" y="74"/>
                  <a:pt x="30" y="87"/>
                </a:cubicBezTo>
                <a:cubicBezTo>
                  <a:pt x="28" y="149"/>
                  <a:pt x="34" y="127"/>
                  <a:pt x="24" y="157"/>
                </a:cubicBezTo>
                <a:cubicBezTo>
                  <a:pt x="21" y="166"/>
                  <a:pt x="19" y="174"/>
                  <a:pt x="16" y="183"/>
                </a:cubicBezTo>
                <a:cubicBezTo>
                  <a:pt x="15" y="187"/>
                  <a:pt x="12" y="195"/>
                  <a:pt x="12" y="195"/>
                </a:cubicBezTo>
                <a:cubicBezTo>
                  <a:pt x="13" y="255"/>
                  <a:pt x="28" y="322"/>
                  <a:pt x="0" y="377"/>
                </a:cubicBezTo>
                <a:cubicBezTo>
                  <a:pt x="1" y="424"/>
                  <a:pt x="1" y="470"/>
                  <a:pt x="2" y="517"/>
                </a:cubicBezTo>
                <a:cubicBezTo>
                  <a:pt x="3" y="560"/>
                  <a:pt x="29" y="608"/>
                  <a:pt x="52" y="643"/>
                </a:cubicBezTo>
                <a:cubicBezTo>
                  <a:pt x="56" y="649"/>
                  <a:pt x="67" y="646"/>
                  <a:pt x="74" y="647"/>
                </a:cubicBezTo>
                <a:cubicBezTo>
                  <a:pt x="107" y="646"/>
                  <a:pt x="141" y="648"/>
                  <a:pt x="174" y="645"/>
                </a:cubicBezTo>
                <a:cubicBezTo>
                  <a:pt x="179" y="645"/>
                  <a:pt x="186" y="637"/>
                  <a:pt x="186" y="637"/>
                </a:cubicBezTo>
                <a:cubicBezTo>
                  <a:pt x="191" y="630"/>
                  <a:pt x="191" y="626"/>
                  <a:pt x="198" y="621"/>
                </a:cubicBezTo>
                <a:cubicBezTo>
                  <a:pt x="200" y="612"/>
                  <a:pt x="208" y="597"/>
                  <a:pt x="216" y="591"/>
                </a:cubicBezTo>
                <a:cubicBezTo>
                  <a:pt x="218" y="584"/>
                  <a:pt x="223" y="581"/>
                  <a:pt x="226" y="575"/>
                </a:cubicBezTo>
                <a:cubicBezTo>
                  <a:pt x="228" y="571"/>
                  <a:pt x="234" y="563"/>
                  <a:pt x="234" y="563"/>
                </a:cubicBezTo>
                <a:cubicBezTo>
                  <a:pt x="241" y="527"/>
                  <a:pt x="238" y="489"/>
                  <a:pt x="240" y="453"/>
                </a:cubicBezTo>
                <a:cubicBezTo>
                  <a:pt x="242" y="373"/>
                  <a:pt x="244" y="357"/>
                  <a:pt x="240" y="281"/>
                </a:cubicBezTo>
                <a:cubicBezTo>
                  <a:pt x="239" y="254"/>
                  <a:pt x="223" y="222"/>
                  <a:pt x="218" y="195"/>
                </a:cubicBezTo>
                <a:cubicBezTo>
                  <a:pt x="217" y="170"/>
                  <a:pt x="218" y="147"/>
                  <a:pt x="200" y="129"/>
                </a:cubicBezTo>
                <a:cubicBezTo>
                  <a:pt x="192" y="106"/>
                  <a:pt x="173" y="78"/>
                  <a:pt x="156" y="61"/>
                </a:cubicBezTo>
              </a:path>
            </a:pathLst>
          </a:custGeom>
          <a:noFill/>
          <a:ln w="38100" cmpd="sng">
            <a:solidFill>
              <a:srgbClr val="FF3300"/>
            </a:solidFill>
            <a:round/>
            <a:headEnd/>
            <a:tailEnd/>
          </a:ln>
        </p:spPr>
        <p:txBody>
          <a:bodyPr/>
          <a:lstStyle/>
          <a:p>
            <a:endParaRPr lang="en-US"/>
          </a:p>
        </p:txBody>
      </p:sp>
      <p:sp>
        <p:nvSpPr>
          <p:cNvPr id="10" name="TextBox 9"/>
          <p:cNvSpPr txBox="1"/>
          <p:nvPr/>
        </p:nvSpPr>
        <p:spPr>
          <a:xfrm>
            <a:off x="714375" y="2695575"/>
            <a:ext cx="3429785" cy="323165"/>
          </a:xfrm>
          <a:prstGeom prst="rect">
            <a:avLst/>
          </a:prstGeom>
          <a:solidFill>
            <a:srgbClr val="FFFF00"/>
          </a:solidFill>
          <a:ln>
            <a:solidFill>
              <a:srgbClr val="0033CC"/>
            </a:solidFill>
          </a:ln>
        </p:spPr>
        <p:txBody>
          <a:bodyPr wrap="none" lIns="45720" tIns="0" rIns="45720" bIns="45720" rtlCol="0">
            <a:spAutoFit/>
          </a:bodyPr>
          <a:lstStyle/>
          <a:p>
            <a:r>
              <a:rPr lang="sr-Latn-CS" dirty="0" smtClean="0">
                <a:latin typeface="Times New Roman" pitchFamily="18" charset="0"/>
                <a:cs typeface="Times New Roman" pitchFamily="18" charset="0"/>
              </a:rPr>
              <a:t>Ul. signala odmeren sa  </a:t>
            </a:r>
            <a:r>
              <a:rPr lang="sr-Latn-CS" b="1" i="1" dirty="0" smtClean="0">
                <a:latin typeface="Times New Roman" pitchFamily="18" charset="0"/>
                <a:cs typeface="Times New Roman" pitchFamily="18" charset="0"/>
              </a:rPr>
              <a:t>f</a:t>
            </a:r>
            <a:r>
              <a:rPr lang="sr-Latn-CS" b="1" i="1" baseline="-25000" dirty="0" smtClean="0">
                <a:latin typeface="Times New Roman" pitchFamily="18" charset="0"/>
                <a:cs typeface="Times New Roman" pitchFamily="18" charset="0"/>
              </a:rPr>
              <a:t>s</a:t>
            </a:r>
            <a:r>
              <a:rPr lang="sr-Latn-CS" dirty="0" smtClean="0">
                <a:latin typeface="Times New Roman" pitchFamily="18" charset="0"/>
                <a:cs typeface="Times New Roman" pitchFamily="18" charset="0"/>
              </a:rPr>
              <a:t> = 1,5</a:t>
            </a:r>
            <a:r>
              <a:rPr lang="sr-Latn-CS" b="1" i="1" dirty="0" smtClean="0">
                <a:latin typeface="Times New Roman" pitchFamily="18" charset="0"/>
                <a:cs typeface="Times New Roman" pitchFamily="18" charset="0"/>
              </a:rPr>
              <a:t>f</a:t>
            </a:r>
            <a:r>
              <a:rPr lang="sr-Latn-CS" b="1" baseline="-25000" dirty="0" smtClean="0">
                <a:latin typeface="Times New Roman" pitchFamily="18" charset="0"/>
                <a:cs typeface="Times New Roman" pitchFamily="18" charset="0"/>
              </a:rPr>
              <a:t>max  </a:t>
            </a:r>
            <a:endParaRPr lang="en-US" baseline="-25000" dirty="0">
              <a:latin typeface="Times New Roman" pitchFamily="18" charset="0"/>
              <a:cs typeface="Times New Roman" pitchFamily="18" charset="0"/>
            </a:endParaRPr>
          </a:p>
        </p:txBody>
      </p:sp>
      <p:sp>
        <p:nvSpPr>
          <p:cNvPr id="11" name="TextBox 10"/>
          <p:cNvSpPr txBox="1"/>
          <p:nvPr/>
        </p:nvSpPr>
        <p:spPr>
          <a:xfrm>
            <a:off x="5410200" y="2667000"/>
            <a:ext cx="3124200" cy="600164"/>
          </a:xfrm>
          <a:prstGeom prst="rect">
            <a:avLst/>
          </a:prstGeom>
          <a:solidFill>
            <a:srgbClr val="FF8989"/>
          </a:solidFill>
          <a:ln>
            <a:solidFill>
              <a:srgbClr val="0033CC"/>
            </a:solidFill>
          </a:ln>
        </p:spPr>
        <p:txBody>
          <a:bodyPr wrap="square" lIns="45720" tIns="0" rIns="45720" bIns="45720" rtlCol="0">
            <a:spAutoFit/>
          </a:bodyPr>
          <a:lstStyle/>
          <a:p>
            <a:r>
              <a:rPr lang="sr-Latn-CS" dirty="0" smtClean="0">
                <a:latin typeface="Times New Roman" pitchFamily="18" charset="0"/>
                <a:cs typeface="Times New Roman" pitchFamily="18" charset="0"/>
              </a:rPr>
              <a:t>Donji bočni lob </a:t>
            </a:r>
            <a:r>
              <a:rPr lang="sr-Latn-CS" b="1" dirty="0" smtClean="0">
                <a:latin typeface="Times New Roman" pitchFamily="18" charset="0"/>
                <a:cs typeface="Times New Roman" pitchFamily="18" charset="0"/>
              </a:rPr>
              <a:t>se preklapa </a:t>
            </a:r>
            <a:r>
              <a:rPr lang="sr-Latn-CS" dirty="0" smtClean="0">
                <a:latin typeface="Times New Roman" pitchFamily="18" charset="0"/>
                <a:cs typeface="Times New Roman" pitchFamily="18" charset="0"/>
              </a:rPr>
              <a:t>sa spektrom originalnog signala !</a:t>
            </a:r>
            <a:endParaRPr lang="en-US"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49155" name="Footer Placeholder 4"/>
          <p:cNvSpPr>
            <a:spLocks noGrp="1"/>
          </p:cNvSpPr>
          <p:nvPr>
            <p:ph type="ftr" sz="quarter" idx="11"/>
          </p:nvPr>
        </p:nvSpPr>
        <p:spPr>
          <a:noFill/>
        </p:spPr>
        <p:txBody>
          <a:bodyPr/>
          <a:lstStyle/>
          <a:p>
            <a:r>
              <a:rPr lang="sr-Latn-CS" smtClean="0"/>
              <a:t>Primena DSP</a:t>
            </a:r>
            <a:endParaRPr lang="en-US" smtClean="0"/>
          </a:p>
        </p:txBody>
      </p:sp>
      <p:sp>
        <p:nvSpPr>
          <p:cNvPr id="49156" name="Slide Number Placeholder 5"/>
          <p:cNvSpPr>
            <a:spLocks noGrp="1"/>
          </p:cNvSpPr>
          <p:nvPr>
            <p:ph type="sldNum" sz="quarter" idx="12"/>
          </p:nvPr>
        </p:nvSpPr>
        <p:spPr>
          <a:noFill/>
        </p:spPr>
        <p:txBody>
          <a:bodyPr/>
          <a:lstStyle/>
          <a:p>
            <a:fld id="{7A999620-D2EE-4270-B7E9-7077D87FE977}" type="slidenum">
              <a:rPr lang="en-US" smtClean="0"/>
              <a:pPr/>
              <a:t>58</a:t>
            </a:fld>
            <a:endParaRPr lang="en-US" smtClean="0"/>
          </a:p>
        </p:txBody>
      </p:sp>
      <p:sp>
        <p:nvSpPr>
          <p:cNvPr id="49157" name="Rectangle 2"/>
          <p:cNvSpPr>
            <a:spLocks noGrp="1" noChangeArrowheads="1"/>
          </p:cNvSpPr>
          <p:nvPr>
            <p:ph type="title"/>
          </p:nvPr>
        </p:nvSpPr>
        <p:spPr>
          <a:xfrm>
            <a:off x="762000" y="76200"/>
            <a:ext cx="7772400" cy="1143000"/>
          </a:xfrm>
        </p:spPr>
        <p:txBody>
          <a:bodyPr/>
          <a:lstStyle/>
          <a:p>
            <a:pPr eaLnBrk="1" hangingPunct="1"/>
            <a:r>
              <a:rPr lang="sr-Latn-CS" smtClean="0"/>
              <a:t>Anti-alias filtri</a:t>
            </a:r>
            <a:endParaRPr lang="en-US" smtClean="0"/>
          </a:p>
        </p:txBody>
      </p:sp>
      <p:pic>
        <p:nvPicPr>
          <p:cNvPr id="49158" name="Picture 4"/>
          <p:cNvPicPr>
            <a:picLocks noChangeAspect="1" noChangeArrowheads="1"/>
          </p:cNvPicPr>
          <p:nvPr/>
        </p:nvPicPr>
        <p:blipFill>
          <a:blip r:embed="rId3" cstate="print"/>
          <a:srcRect/>
          <a:stretch>
            <a:fillRect/>
          </a:stretch>
        </p:blipFill>
        <p:spPr bwMode="auto">
          <a:xfrm>
            <a:off x="1219200" y="914400"/>
            <a:ext cx="6759575" cy="5414963"/>
          </a:xfrm>
          <a:prstGeom prst="rect">
            <a:avLst/>
          </a:prstGeom>
          <a:noFill/>
          <a:ln w="9525">
            <a:noFill/>
            <a:miter lim="800000"/>
            <a:headEnd/>
            <a:tailEnd/>
          </a:ln>
        </p:spPr>
      </p:pic>
      <p:sp>
        <p:nvSpPr>
          <p:cNvPr id="49159" name="Rectangle 5"/>
          <p:cNvSpPr>
            <a:spLocks noChangeArrowheads="1"/>
          </p:cNvSpPr>
          <p:nvPr/>
        </p:nvSpPr>
        <p:spPr bwMode="auto">
          <a:xfrm>
            <a:off x="1905000" y="1524000"/>
            <a:ext cx="609600" cy="152400"/>
          </a:xfrm>
          <a:prstGeom prst="rect">
            <a:avLst/>
          </a:prstGeom>
          <a:solidFill>
            <a:srgbClr val="FFFF00">
              <a:alpha val="27058"/>
            </a:srgbClr>
          </a:solidFill>
          <a:ln w="9525">
            <a:noFill/>
            <a:miter lim="800000"/>
            <a:headEnd/>
            <a:tailEnd/>
          </a:ln>
        </p:spPr>
        <p:txBody>
          <a:bodyPr wrap="none" anchor="ctr"/>
          <a:lstStyle/>
          <a:p>
            <a:endParaRPr lang="en-US"/>
          </a:p>
        </p:txBody>
      </p:sp>
      <p:sp>
        <p:nvSpPr>
          <p:cNvPr id="49160" name="Rectangle 6"/>
          <p:cNvSpPr>
            <a:spLocks noChangeArrowheads="1"/>
          </p:cNvSpPr>
          <p:nvPr/>
        </p:nvSpPr>
        <p:spPr bwMode="auto">
          <a:xfrm>
            <a:off x="1981200" y="4191000"/>
            <a:ext cx="847725" cy="161925"/>
          </a:xfrm>
          <a:prstGeom prst="rect">
            <a:avLst/>
          </a:prstGeom>
          <a:solidFill>
            <a:srgbClr val="FFFF00">
              <a:alpha val="27058"/>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0179" name="Footer Placeholder 4"/>
          <p:cNvSpPr>
            <a:spLocks noGrp="1"/>
          </p:cNvSpPr>
          <p:nvPr>
            <p:ph type="ftr" sz="quarter" idx="11"/>
          </p:nvPr>
        </p:nvSpPr>
        <p:spPr>
          <a:noFill/>
        </p:spPr>
        <p:txBody>
          <a:bodyPr/>
          <a:lstStyle/>
          <a:p>
            <a:r>
              <a:rPr lang="sr-Latn-CS" smtClean="0"/>
              <a:t>Primena DSP</a:t>
            </a:r>
            <a:endParaRPr lang="en-US" smtClean="0"/>
          </a:p>
        </p:txBody>
      </p:sp>
      <p:sp>
        <p:nvSpPr>
          <p:cNvPr id="50180" name="Slide Number Placeholder 5"/>
          <p:cNvSpPr>
            <a:spLocks noGrp="1"/>
          </p:cNvSpPr>
          <p:nvPr>
            <p:ph type="sldNum" sz="quarter" idx="12"/>
          </p:nvPr>
        </p:nvSpPr>
        <p:spPr>
          <a:noFill/>
        </p:spPr>
        <p:txBody>
          <a:bodyPr/>
          <a:lstStyle/>
          <a:p>
            <a:fld id="{873B9CF4-457B-47BE-9D40-A170962E3753}" type="slidenum">
              <a:rPr lang="en-US" smtClean="0"/>
              <a:pPr/>
              <a:t>59</a:t>
            </a:fld>
            <a:endParaRPr lang="en-US" smtClean="0"/>
          </a:p>
        </p:txBody>
      </p:sp>
      <p:sp>
        <p:nvSpPr>
          <p:cNvPr id="50181" name="Rectangle 2"/>
          <p:cNvSpPr>
            <a:spLocks noGrp="1" noChangeArrowheads="1"/>
          </p:cNvSpPr>
          <p:nvPr>
            <p:ph type="title"/>
          </p:nvPr>
        </p:nvSpPr>
        <p:spPr>
          <a:xfrm>
            <a:off x="762000" y="76200"/>
            <a:ext cx="7772400" cy="1143000"/>
          </a:xfrm>
        </p:spPr>
        <p:txBody>
          <a:bodyPr/>
          <a:lstStyle/>
          <a:p>
            <a:pPr eaLnBrk="1" hangingPunct="1"/>
            <a:r>
              <a:rPr lang="sr-Latn-CS" smtClean="0"/>
              <a:t>Anti-alias filtri</a:t>
            </a:r>
            <a:endParaRPr lang="en-US" smtClean="0"/>
          </a:p>
        </p:txBody>
      </p:sp>
      <p:pic>
        <p:nvPicPr>
          <p:cNvPr id="50182" name="Picture 4"/>
          <p:cNvPicPr>
            <a:picLocks noChangeAspect="1" noChangeArrowheads="1"/>
          </p:cNvPicPr>
          <p:nvPr/>
        </p:nvPicPr>
        <p:blipFill>
          <a:blip r:embed="rId2" cstate="print"/>
          <a:srcRect/>
          <a:stretch>
            <a:fillRect/>
          </a:stretch>
        </p:blipFill>
        <p:spPr bwMode="auto">
          <a:xfrm>
            <a:off x="914400" y="933450"/>
            <a:ext cx="7239000" cy="5380038"/>
          </a:xfrm>
          <a:prstGeom prst="rect">
            <a:avLst/>
          </a:prstGeom>
          <a:noFill/>
          <a:ln w="9525">
            <a:noFill/>
            <a:miter lim="800000"/>
            <a:headEnd/>
            <a:tailEnd/>
          </a:ln>
        </p:spPr>
      </p:pic>
      <p:sp>
        <p:nvSpPr>
          <p:cNvPr id="50183" name="Rectangle 5"/>
          <p:cNvSpPr>
            <a:spLocks noChangeArrowheads="1"/>
          </p:cNvSpPr>
          <p:nvPr/>
        </p:nvSpPr>
        <p:spPr bwMode="auto">
          <a:xfrm>
            <a:off x="1752600" y="1219200"/>
            <a:ext cx="990600" cy="152400"/>
          </a:xfrm>
          <a:prstGeom prst="rect">
            <a:avLst/>
          </a:prstGeom>
          <a:solidFill>
            <a:srgbClr val="FFFF00">
              <a:alpha val="27058"/>
            </a:srgbClr>
          </a:solidFill>
          <a:ln w="9525">
            <a:noFill/>
            <a:miter lim="800000"/>
            <a:headEnd/>
            <a:tailEnd/>
          </a:ln>
        </p:spPr>
        <p:txBody>
          <a:bodyPr wrap="none" anchor="ctr"/>
          <a:lstStyle/>
          <a:p>
            <a:endParaRPr lang="en-US"/>
          </a:p>
        </p:txBody>
      </p:sp>
      <p:sp>
        <p:nvSpPr>
          <p:cNvPr id="50184" name="Rectangle 6"/>
          <p:cNvSpPr>
            <a:spLocks noChangeArrowheads="1"/>
          </p:cNvSpPr>
          <p:nvPr/>
        </p:nvSpPr>
        <p:spPr bwMode="auto">
          <a:xfrm>
            <a:off x="1676400" y="4038600"/>
            <a:ext cx="1752600" cy="228600"/>
          </a:xfrm>
          <a:prstGeom prst="rect">
            <a:avLst/>
          </a:prstGeom>
          <a:solidFill>
            <a:srgbClr val="FFFF00">
              <a:alpha val="27058"/>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0243" name="Footer Placeholder 4"/>
          <p:cNvSpPr>
            <a:spLocks noGrp="1"/>
          </p:cNvSpPr>
          <p:nvPr>
            <p:ph type="ftr" sz="quarter" idx="11"/>
          </p:nvPr>
        </p:nvSpPr>
        <p:spPr>
          <a:noFill/>
        </p:spPr>
        <p:txBody>
          <a:bodyPr/>
          <a:lstStyle/>
          <a:p>
            <a:r>
              <a:rPr lang="sr-Latn-CS" smtClean="0"/>
              <a:t>Primena DSP</a:t>
            </a:r>
            <a:endParaRPr lang="en-US" smtClean="0"/>
          </a:p>
        </p:txBody>
      </p:sp>
      <p:sp>
        <p:nvSpPr>
          <p:cNvPr id="10244" name="Slide Number Placeholder 5"/>
          <p:cNvSpPr>
            <a:spLocks noGrp="1"/>
          </p:cNvSpPr>
          <p:nvPr>
            <p:ph type="sldNum" sz="quarter" idx="12"/>
          </p:nvPr>
        </p:nvSpPr>
        <p:spPr>
          <a:noFill/>
        </p:spPr>
        <p:txBody>
          <a:bodyPr/>
          <a:lstStyle/>
          <a:p>
            <a:fld id="{2A1C6769-7F99-41F3-90E6-FAF876DC0104}" type="slidenum">
              <a:rPr lang="en-US" smtClean="0"/>
              <a:pPr/>
              <a:t>6</a:t>
            </a:fld>
            <a:endParaRPr lang="en-US" smtClean="0"/>
          </a:p>
        </p:txBody>
      </p:sp>
      <p:sp>
        <p:nvSpPr>
          <p:cNvPr id="10245" name="Rectangle 2"/>
          <p:cNvSpPr>
            <a:spLocks noGrp="1" noChangeArrowheads="1"/>
          </p:cNvSpPr>
          <p:nvPr>
            <p:ph type="title"/>
          </p:nvPr>
        </p:nvSpPr>
        <p:spPr>
          <a:xfrm>
            <a:off x="685800" y="228600"/>
            <a:ext cx="7772400" cy="1143000"/>
          </a:xfrm>
        </p:spPr>
        <p:txBody>
          <a:bodyPr/>
          <a:lstStyle/>
          <a:p>
            <a:pPr eaLnBrk="1" hangingPunct="1"/>
            <a:r>
              <a:rPr lang="sr-Latn-CS" smtClean="0"/>
              <a:t>Zaglavlja (.</a:t>
            </a:r>
            <a:r>
              <a:rPr lang="sr-Latn-CS" i="1" smtClean="0"/>
              <a:t>h</a:t>
            </a:r>
            <a:r>
              <a:rPr lang="sr-Latn-CS" smtClean="0"/>
              <a:t> datoteke)</a:t>
            </a:r>
            <a:endParaRPr lang="en-US" smtClean="0"/>
          </a:p>
        </p:txBody>
      </p:sp>
      <p:sp>
        <p:nvSpPr>
          <p:cNvPr id="134147" name="Rectangle 3"/>
          <p:cNvSpPr>
            <a:spLocks noGrp="1" noChangeArrowheads="1"/>
          </p:cNvSpPr>
          <p:nvPr>
            <p:ph type="body" idx="1"/>
          </p:nvPr>
        </p:nvSpPr>
        <p:spPr>
          <a:xfrm>
            <a:off x="609600" y="1447800"/>
            <a:ext cx="7772400" cy="4419600"/>
          </a:xfrm>
        </p:spPr>
        <p:txBody>
          <a:bodyPr/>
          <a:lstStyle/>
          <a:p>
            <a:pPr eaLnBrk="1" hangingPunct="1"/>
            <a:r>
              <a:rPr lang="sr-Latn-CS" sz="2800" dirty="0" smtClean="0"/>
              <a:t>Korišćenje struktura:</a:t>
            </a:r>
          </a:p>
          <a:p>
            <a:pPr lvl="1" eaLnBrk="1" hangingPunct="1">
              <a:buFontTx/>
              <a:buNone/>
            </a:pPr>
            <a:r>
              <a:rPr lang="sr-Latn-CS" sz="1400" b="1" dirty="0" smtClean="0">
                <a:solidFill>
                  <a:schemeClr val="tx1"/>
                </a:solidFill>
                <a:latin typeface="Courier New" pitchFamily="49" charset="0"/>
                <a:sym typeface="Symbol" pitchFamily="18" charset="2"/>
              </a:rPr>
              <a:t>void main (void)</a:t>
            </a:r>
          </a:p>
          <a:p>
            <a:pPr lvl="1" eaLnBrk="1" hangingPunct="1">
              <a:buFontTx/>
              <a:buNone/>
            </a:pPr>
            <a:r>
              <a:rPr lang="sr-Latn-CS" sz="1400" b="1" dirty="0" smtClean="0">
                <a:solidFill>
                  <a:schemeClr val="tx1"/>
                </a:solidFill>
                <a:latin typeface="Courier New" pitchFamily="49" charset="0"/>
                <a:sym typeface="Symbol" pitchFamily="18" charset="2"/>
              </a:rPr>
              <a:t>  </a:t>
            </a:r>
            <a:r>
              <a:rPr lang="en-US" sz="1400" b="1" dirty="0" smtClean="0">
                <a:solidFill>
                  <a:schemeClr val="tx1"/>
                </a:solidFill>
                <a:latin typeface="Courier New" pitchFamily="49" charset="0"/>
                <a:sym typeface="Symbol" pitchFamily="18" charset="2"/>
              </a:rPr>
              <a:t>{</a:t>
            </a:r>
            <a:endParaRPr lang="sr-Latn-CS" sz="1400" b="1" dirty="0" smtClean="0">
              <a:solidFill>
                <a:schemeClr val="tx1"/>
              </a:solidFill>
              <a:latin typeface="Courier New" pitchFamily="49" charset="0"/>
              <a:sym typeface="Symbol" pitchFamily="18" charset="2"/>
            </a:endParaRPr>
          </a:p>
          <a:p>
            <a:pPr lvl="1" eaLnBrk="1" hangingPunct="1">
              <a:buFontTx/>
              <a:buNone/>
            </a:pPr>
            <a:r>
              <a:rPr lang="sr-Latn-CS" sz="1400" b="1" dirty="0" smtClean="0">
                <a:solidFill>
                  <a:schemeClr val="tx1"/>
                </a:solidFill>
                <a:latin typeface="Courier New" pitchFamily="49" charset="0"/>
                <a:sym typeface="Symbol" pitchFamily="18" charset="2"/>
              </a:rPr>
              <a:t>  </a:t>
            </a:r>
            <a:r>
              <a:rPr lang="en-US" sz="1400" b="1" dirty="0" err="1" smtClean="0">
                <a:solidFill>
                  <a:schemeClr val="tx1"/>
                </a:solidFill>
                <a:latin typeface="Courier New" pitchFamily="49" charset="0"/>
                <a:sym typeface="Symbol" pitchFamily="18" charset="2"/>
              </a:rPr>
              <a:t>AdcRegs</a:t>
            </a:r>
            <a:r>
              <a:rPr lang="en-US" sz="1400" b="1" dirty="0" smtClean="0">
                <a:solidFill>
                  <a:schemeClr val="tx1"/>
                </a:solidFill>
                <a:latin typeface="Courier New" pitchFamily="49" charset="0"/>
                <a:sym typeface="Symbol" pitchFamily="18" charset="2"/>
              </a:rPr>
              <a:t>.</a:t>
            </a:r>
            <a:r>
              <a:rPr lang="sr-Latn-CS" sz="1400" b="1" dirty="0" smtClean="0">
                <a:solidFill>
                  <a:schemeClr val="tx1"/>
                </a:solidFill>
                <a:latin typeface="Courier New" pitchFamily="49" charset="0"/>
                <a:sym typeface="Symbol" pitchFamily="18" charset="2"/>
              </a:rPr>
              <a:t>ADCCTL1</a:t>
            </a:r>
            <a:r>
              <a:rPr lang="en-US" sz="1400" b="1" dirty="0" smtClean="0">
                <a:solidFill>
                  <a:schemeClr val="tx1"/>
                </a:solidFill>
                <a:latin typeface="Courier New" pitchFamily="49" charset="0"/>
                <a:sym typeface="Symbol" pitchFamily="18" charset="2"/>
              </a:rPr>
              <a:t>.all</a:t>
            </a:r>
            <a:r>
              <a:rPr lang="sr-Latn-CS" sz="1400" b="1" dirty="0" smtClean="0">
                <a:solidFill>
                  <a:schemeClr val="tx1"/>
                </a:solidFill>
                <a:latin typeface="Courier New" pitchFamily="49" charset="0"/>
                <a:sym typeface="Symbol" pitchFamily="18" charset="2"/>
              </a:rPr>
              <a:t> = 0x1234;	</a:t>
            </a:r>
            <a:r>
              <a:rPr lang="en-US" sz="1400" b="1" dirty="0" smtClean="0">
                <a:solidFill>
                  <a:schemeClr val="tx1"/>
                </a:solidFill>
                <a:latin typeface="Courier New" pitchFamily="49" charset="0"/>
                <a:sym typeface="Symbol" pitchFamily="18" charset="2"/>
              </a:rPr>
              <a:t>    </a:t>
            </a:r>
            <a:r>
              <a:rPr lang="sr-Latn-CS" sz="1400" b="1" dirty="0" smtClean="0">
                <a:solidFill>
                  <a:schemeClr val="tx1"/>
                </a:solidFill>
                <a:latin typeface="Courier New" pitchFamily="49" charset="0"/>
                <a:sym typeface="Symbol" pitchFamily="18" charset="2"/>
              </a:rPr>
              <a:t>// upis u </a:t>
            </a:r>
            <a:r>
              <a:rPr lang="en-US" sz="1400" b="1" dirty="0" err="1" smtClean="0">
                <a:solidFill>
                  <a:schemeClr val="tx1"/>
                </a:solidFill>
                <a:latin typeface="Courier New" pitchFamily="49" charset="0"/>
                <a:sym typeface="Symbol" pitchFamily="18" charset="2"/>
              </a:rPr>
              <a:t>ceo</a:t>
            </a:r>
            <a:r>
              <a:rPr lang="en-US" sz="1400" b="1" dirty="0" smtClean="0">
                <a:solidFill>
                  <a:schemeClr val="tx1"/>
                </a:solidFill>
                <a:latin typeface="Courier New" pitchFamily="49" charset="0"/>
                <a:sym typeface="Symbol" pitchFamily="18" charset="2"/>
              </a:rPr>
              <a:t> </a:t>
            </a:r>
            <a:r>
              <a:rPr lang="sr-Latn-CS" sz="1400" b="1" dirty="0" smtClean="0">
                <a:solidFill>
                  <a:schemeClr val="tx1"/>
                </a:solidFill>
                <a:latin typeface="Courier New" pitchFamily="49" charset="0"/>
                <a:sym typeface="Symbol" pitchFamily="18" charset="2"/>
              </a:rPr>
              <a:t>registar</a:t>
            </a:r>
          </a:p>
          <a:p>
            <a:pPr lvl="1" eaLnBrk="1" hangingPunct="1">
              <a:buFontTx/>
              <a:buNone/>
            </a:pPr>
            <a:r>
              <a:rPr lang="sr-Latn-CS" sz="1400" b="1" dirty="0" smtClean="0">
                <a:solidFill>
                  <a:schemeClr val="tx1"/>
                </a:solidFill>
                <a:latin typeface="Courier New" pitchFamily="49" charset="0"/>
                <a:sym typeface="Symbol" pitchFamily="18" charset="2"/>
              </a:rPr>
              <a:t> </a:t>
            </a:r>
            <a:r>
              <a:rPr lang="en-US" sz="1400" b="1" dirty="0" smtClean="0">
                <a:solidFill>
                  <a:schemeClr val="tx1"/>
                </a:solidFill>
                <a:latin typeface="Courier New" pitchFamily="49" charset="0"/>
                <a:sym typeface="Symbol" pitchFamily="18" charset="2"/>
              </a:rPr>
              <a:t> </a:t>
            </a:r>
            <a:r>
              <a:rPr lang="en-US" sz="1400" b="1" dirty="0" err="1" smtClean="0">
                <a:solidFill>
                  <a:schemeClr val="tx1"/>
                </a:solidFill>
                <a:latin typeface="Courier New" pitchFamily="49" charset="0"/>
                <a:sym typeface="Symbol" pitchFamily="18" charset="2"/>
              </a:rPr>
              <a:t>AdcRegs</a:t>
            </a:r>
            <a:r>
              <a:rPr lang="en-US" sz="1400" b="1" dirty="0" smtClean="0">
                <a:solidFill>
                  <a:schemeClr val="tx1"/>
                </a:solidFill>
                <a:latin typeface="Courier New" pitchFamily="49" charset="0"/>
                <a:sym typeface="Symbol" pitchFamily="18" charset="2"/>
              </a:rPr>
              <a:t>.</a:t>
            </a:r>
            <a:r>
              <a:rPr lang="sr-Latn-CS" sz="1400" b="1" dirty="0" smtClean="0">
                <a:solidFill>
                  <a:schemeClr val="tx1"/>
                </a:solidFill>
                <a:latin typeface="Courier New" pitchFamily="49" charset="0"/>
                <a:sym typeface="Symbol" pitchFamily="18" charset="2"/>
              </a:rPr>
              <a:t>ADCCTL1</a:t>
            </a:r>
            <a:r>
              <a:rPr lang="en-US" sz="1400" b="1" dirty="0" smtClean="0">
                <a:solidFill>
                  <a:schemeClr val="tx1"/>
                </a:solidFill>
                <a:latin typeface="Courier New" pitchFamily="49" charset="0"/>
                <a:sym typeface="Symbol" pitchFamily="18" charset="2"/>
              </a:rPr>
              <a:t>.</a:t>
            </a:r>
            <a:r>
              <a:rPr lang="en-US" sz="1400" b="1" dirty="0" err="1" smtClean="0">
                <a:solidFill>
                  <a:schemeClr val="tx1"/>
                </a:solidFill>
                <a:latin typeface="Courier New" pitchFamily="49" charset="0"/>
                <a:sym typeface="Symbol" pitchFamily="18" charset="2"/>
              </a:rPr>
              <a:t>bit.ADC_enable</a:t>
            </a:r>
            <a:r>
              <a:rPr lang="sr-Latn-CS" sz="1400" b="1" dirty="0" smtClean="0">
                <a:solidFill>
                  <a:schemeClr val="tx1"/>
                </a:solidFill>
                <a:latin typeface="Courier New" pitchFamily="49" charset="0"/>
                <a:sym typeface="Symbol" pitchFamily="18" charset="2"/>
              </a:rPr>
              <a:t> =</a:t>
            </a:r>
            <a:r>
              <a:rPr lang="en-US" sz="1400" b="1" dirty="0" smtClean="0">
                <a:solidFill>
                  <a:schemeClr val="tx1"/>
                </a:solidFill>
                <a:latin typeface="Courier New" pitchFamily="49" charset="0"/>
                <a:sym typeface="Symbol" pitchFamily="18" charset="2"/>
              </a:rPr>
              <a:t> 1;      // </a:t>
            </a:r>
            <a:r>
              <a:rPr lang="en-US" sz="1400" b="1" dirty="0" err="1" smtClean="0">
                <a:solidFill>
                  <a:schemeClr val="tx1"/>
                </a:solidFill>
                <a:latin typeface="Courier New" pitchFamily="49" charset="0"/>
                <a:sym typeface="Symbol" pitchFamily="18" charset="2"/>
              </a:rPr>
              <a:t>postavi</a:t>
            </a:r>
            <a:r>
              <a:rPr lang="en-US" sz="1400" b="1" dirty="0" smtClean="0">
                <a:solidFill>
                  <a:schemeClr val="tx1"/>
                </a:solidFill>
                <a:latin typeface="Courier New" pitchFamily="49" charset="0"/>
                <a:sym typeface="Symbol" pitchFamily="18" charset="2"/>
              </a:rPr>
              <a:t> bit 13 </a:t>
            </a:r>
            <a:endParaRPr lang="sr-Latn-CS" sz="1400" b="1" dirty="0" smtClean="0">
              <a:solidFill>
                <a:schemeClr val="tx1"/>
              </a:solidFill>
              <a:latin typeface="Courier New" pitchFamily="49" charset="0"/>
              <a:sym typeface="Symbol" pitchFamily="18" charset="2"/>
            </a:endParaRPr>
          </a:p>
          <a:p>
            <a:pPr lvl="1" eaLnBrk="1" hangingPunct="1">
              <a:buFontTx/>
              <a:buNone/>
            </a:pPr>
            <a:r>
              <a:rPr lang="en-US" sz="1400" b="1" dirty="0" smtClean="0">
                <a:solidFill>
                  <a:schemeClr val="tx1"/>
                </a:solidFill>
                <a:latin typeface="Courier New" pitchFamily="49" charset="0"/>
                <a:sym typeface="Symbol" pitchFamily="18" charset="2"/>
              </a:rPr>
              <a:t>  }</a:t>
            </a:r>
          </a:p>
          <a:p>
            <a:pPr lvl="1" eaLnBrk="1" hangingPunct="1">
              <a:buFontTx/>
              <a:buNone/>
            </a:pPr>
            <a:endParaRPr lang="en-US" sz="1400" b="1" dirty="0" smtClean="0">
              <a:solidFill>
                <a:schemeClr val="tx1"/>
              </a:solidFill>
              <a:latin typeface="Courier New" pitchFamily="49" charset="0"/>
              <a:sym typeface="Symbol" pitchFamily="18" charset="2"/>
            </a:endParaRPr>
          </a:p>
          <a:p>
            <a:pPr lvl="1" eaLnBrk="1" hangingPunct="1"/>
            <a:r>
              <a:rPr lang="en-US" sz="2000" dirty="0" err="1" smtClean="0"/>
              <a:t>Prednosti</a:t>
            </a:r>
            <a:r>
              <a:rPr lang="sr-Latn-CS" sz="2400" dirty="0" smtClean="0"/>
              <a:t>:</a:t>
            </a:r>
            <a:endParaRPr lang="en-US" sz="2400" dirty="0" smtClean="0"/>
          </a:p>
          <a:p>
            <a:pPr lvl="2" eaLnBrk="1" hangingPunct="1"/>
            <a:r>
              <a:rPr lang="en-US" sz="1600" dirty="0" err="1" smtClean="0"/>
              <a:t>Jasniji</a:t>
            </a:r>
            <a:r>
              <a:rPr lang="en-US" sz="1600" dirty="0" smtClean="0"/>
              <a:t> </a:t>
            </a:r>
            <a:r>
              <a:rPr lang="en-US" sz="1600" dirty="0" err="1" smtClean="0"/>
              <a:t>kod</a:t>
            </a:r>
            <a:r>
              <a:rPr lang="en-US" sz="1600" dirty="0" smtClean="0"/>
              <a:t>, </a:t>
            </a:r>
            <a:r>
              <a:rPr lang="en-US" sz="1600" dirty="0" err="1" smtClean="0"/>
              <a:t>jednostavno</a:t>
            </a:r>
            <a:r>
              <a:rPr lang="en-US" sz="1600" dirty="0" smtClean="0"/>
              <a:t> </a:t>
            </a:r>
            <a:r>
              <a:rPr lang="en-US" sz="1600" dirty="0" err="1" smtClean="0"/>
              <a:t>manipulisanje</a:t>
            </a:r>
            <a:r>
              <a:rPr lang="en-US" sz="1600" dirty="0" smtClean="0"/>
              <a:t> </a:t>
            </a:r>
            <a:r>
              <a:rPr lang="en-US" sz="1600" dirty="0" err="1" smtClean="0"/>
              <a:t>bitima</a:t>
            </a:r>
            <a:r>
              <a:rPr lang="sr-Latn-CS" sz="1600" dirty="0" smtClean="0"/>
              <a:t>.</a:t>
            </a:r>
            <a:endParaRPr lang="en-US" sz="1600" dirty="0" smtClean="0"/>
          </a:p>
          <a:p>
            <a:pPr lvl="2" eaLnBrk="1" hangingPunct="1"/>
            <a:r>
              <a:rPr lang="en-US" sz="1600" dirty="0" smtClean="0"/>
              <a:t>U </a:t>
            </a:r>
            <a:r>
              <a:rPr lang="en-US" sz="1600" dirty="0" err="1" smtClean="0"/>
              <a:t>debageru</a:t>
            </a:r>
            <a:r>
              <a:rPr lang="en-US" sz="1600" dirty="0" smtClean="0"/>
              <a:t> </a:t>
            </a:r>
            <a:r>
              <a:rPr lang="en-US" sz="1600" dirty="0" err="1" smtClean="0"/>
              <a:t>jednostavno</a:t>
            </a:r>
            <a:r>
              <a:rPr lang="en-US" sz="1600" dirty="0" smtClean="0"/>
              <a:t> </a:t>
            </a:r>
            <a:r>
              <a:rPr lang="en-US" sz="1600" dirty="0" err="1" smtClean="0"/>
              <a:t>pra</a:t>
            </a:r>
            <a:r>
              <a:rPr lang="sr-Latn-CS" sz="1600" dirty="0" smtClean="0"/>
              <a:t>ć</a:t>
            </a:r>
            <a:r>
              <a:rPr lang="en-US" sz="1600" dirty="0" err="1" smtClean="0"/>
              <a:t>enje</a:t>
            </a:r>
            <a:r>
              <a:rPr lang="sr-Latn-CS" sz="1600" dirty="0" smtClean="0"/>
              <a:t>.</a:t>
            </a:r>
          </a:p>
          <a:p>
            <a:pPr lvl="1" eaLnBrk="1" hangingPunct="1"/>
            <a:r>
              <a:rPr lang="sr-Latn-CS" sz="2000" dirty="0" smtClean="0"/>
              <a:t>Nedostaci</a:t>
            </a:r>
          </a:p>
          <a:p>
            <a:pPr lvl="2" eaLnBrk="1" hangingPunct="1"/>
            <a:r>
              <a:rPr lang="sr-Latn-CS" sz="1600" dirty="0" smtClean="0"/>
              <a:t>Teže za pamćenje (imena registara duža).</a:t>
            </a:r>
          </a:p>
          <a:p>
            <a:pPr lvl="2" eaLnBrk="1" hangingPunct="1"/>
            <a:r>
              <a:rPr lang="sr-Latn-CS" sz="1600" dirty="0" smtClean="0"/>
              <a:t>Puno kucanja.</a:t>
            </a:r>
          </a:p>
          <a:p>
            <a:pPr lvl="2" eaLnBrk="1" hangingPunct="1"/>
            <a:r>
              <a:rPr lang="sr-Latn-CS" sz="1600" dirty="0" smtClean="0">
                <a:solidFill>
                  <a:srgbClr val="FF0000"/>
                </a:solidFill>
              </a:rPr>
              <a:t>REŠENJE: </a:t>
            </a:r>
            <a:r>
              <a:rPr lang="sr-Latn-CS" sz="1600" i="1" dirty="0" smtClean="0">
                <a:solidFill>
                  <a:srgbClr val="FF0000"/>
                </a:solidFill>
              </a:rPr>
              <a:t>Editor auto complete </a:t>
            </a:r>
            <a:r>
              <a:rPr lang="sr-Latn-CS" sz="1600" dirty="0" smtClean="0">
                <a:solidFill>
                  <a:srgbClr val="FF0000"/>
                </a:solidFill>
              </a:rPr>
              <a:t>opcija</a:t>
            </a:r>
          </a:p>
        </p:txBody>
      </p:sp>
      <p:sp>
        <p:nvSpPr>
          <p:cNvPr id="10247" name="Rectangle 4"/>
          <p:cNvSpPr>
            <a:spLocks noChangeArrowheads="1"/>
          </p:cNvSpPr>
          <p:nvPr/>
        </p:nvSpPr>
        <p:spPr bwMode="auto">
          <a:xfrm>
            <a:off x="1066800" y="1905000"/>
            <a:ext cx="7162800" cy="1524000"/>
          </a:xfrm>
          <a:prstGeom prst="rect">
            <a:avLst/>
          </a:prstGeom>
          <a:noFill/>
          <a:ln w="1905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147">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1203" name="Footer Placeholder 4"/>
          <p:cNvSpPr>
            <a:spLocks noGrp="1"/>
          </p:cNvSpPr>
          <p:nvPr>
            <p:ph type="ftr" sz="quarter" idx="11"/>
          </p:nvPr>
        </p:nvSpPr>
        <p:spPr>
          <a:noFill/>
        </p:spPr>
        <p:txBody>
          <a:bodyPr/>
          <a:lstStyle/>
          <a:p>
            <a:r>
              <a:rPr lang="sr-Latn-CS" smtClean="0"/>
              <a:t>Primena DSP</a:t>
            </a:r>
            <a:endParaRPr lang="en-US" smtClean="0"/>
          </a:p>
        </p:txBody>
      </p:sp>
      <p:sp>
        <p:nvSpPr>
          <p:cNvPr id="51204" name="Slide Number Placeholder 5"/>
          <p:cNvSpPr>
            <a:spLocks noGrp="1"/>
          </p:cNvSpPr>
          <p:nvPr>
            <p:ph type="sldNum" sz="quarter" idx="12"/>
          </p:nvPr>
        </p:nvSpPr>
        <p:spPr>
          <a:noFill/>
        </p:spPr>
        <p:txBody>
          <a:bodyPr/>
          <a:lstStyle/>
          <a:p>
            <a:fld id="{786AA21A-7AAE-434F-9E7C-F890C58A133E}" type="slidenum">
              <a:rPr lang="en-US" smtClean="0"/>
              <a:pPr/>
              <a:t>60</a:t>
            </a:fld>
            <a:endParaRPr lang="en-US" smtClean="0"/>
          </a:p>
        </p:txBody>
      </p:sp>
      <p:sp>
        <p:nvSpPr>
          <p:cNvPr id="51205" name="Rectangle 2"/>
          <p:cNvSpPr>
            <a:spLocks noGrp="1" noChangeArrowheads="1"/>
          </p:cNvSpPr>
          <p:nvPr>
            <p:ph type="title"/>
          </p:nvPr>
        </p:nvSpPr>
        <p:spPr>
          <a:xfrm>
            <a:off x="762000" y="76200"/>
            <a:ext cx="7772400" cy="1143000"/>
          </a:xfrm>
        </p:spPr>
        <p:txBody>
          <a:bodyPr/>
          <a:lstStyle/>
          <a:p>
            <a:pPr eaLnBrk="1" hangingPunct="1"/>
            <a:r>
              <a:rPr lang="sr-Latn-CS" smtClean="0"/>
              <a:t>Anti-alias filtri-vrem. domen</a:t>
            </a:r>
            <a:endParaRPr lang="en-US" smtClean="0"/>
          </a:p>
        </p:txBody>
      </p:sp>
      <p:pic>
        <p:nvPicPr>
          <p:cNvPr id="51206" name="Picture 4"/>
          <p:cNvPicPr>
            <a:picLocks noChangeAspect="1" noChangeArrowheads="1"/>
          </p:cNvPicPr>
          <p:nvPr/>
        </p:nvPicPr>
        <p:blipFill>
          <a:blip r:embed="rId3" cstate="print"/>
          <a:srcRect/>
          <a:stretch>
            <a:fillRect/>
          </a:stretch>
        </p:blipFill>
        <p:spPr bwMode="auto">
          <a:xfrm>
            <a:off x="990600" y="1066800"/>
            <a:ext cx="7035800" cy="5313363"/>
          </a:xfrm>
          <a:prstGeom prst="rect">
            <a:avLst/>
          </a:prstGeom>
          <a:noFill/>
          <a:ln w="9525">
            <a:noFill/>
            <a:miter lim="800000"/>
            <a:headEnd/>
            <a:tailEnd/>
          </a:ln>
        </p:spPr>
      </p:pic>
      <p:sp>
        <p:nvSpPr>
          <p:cNvPr id="51207" name="Rectangle 5"/>
          <p:cNvSpPr>
            <a:spLocks noChangeArrowheads="1"/>
          </p:cNvSpPr>
          <p:nvPr/>
        </p:nvSpPr>
        <p:spPr bwMode="auto">
          <a:xfrm>
            <a:off x="5257800" y="4114800"/>
            <a:ext cx="1752600" cy="228600"/>
          </a:xfrm>
          <a:prstGeom prst="rect">
            <a:avLst/>
          </a:prstGeom>
          <a:solidFill>
            <a:srgbClr val="FFFF00">
              <a:alpha val="27058"/>
            </a:srgbClr>
          </a:solidFill>
          <a:ln w="9525">
            <a:noFill/>
            <a:miter lim="800000"/>
            <a:headEnd/>
            <a:tailEnd/>
          </a:ln>
        </p:spPr>
        <p:txBody>
          <a:bodyPr wrap="none" anchor="ctr"/>
          <a:lstStyle/>
          <a:p>
            <a:endParaRPr lang="en-US"/>
          </a:p>
        </p:txBody>
      </p:sp>
      <p:sp>
        <p:nvSpPr>
          <p:cNvPr id="51208" name="Rectangle 6"/>
          <p:cNvSpPr>
            <a:spLocks noChangeArrowheads="1"/>
          </p:cNvSpPr>
          <p:nvPr/>
        </p:nvSpPr>
        <p:spPr bwMode="auto">
          <a:xfrm>
            <a:off x="5257800" y="1295400"/>
            <a:ext cx="990600" cy="200025"/>
          </a:xfrm>
          <a:prstGeom prst="rect">
            <a:avLst/>
          </a:prstGeom>
          <a:solidFill>
            <a:srgbClr val="FFFF00">
              <a:alpha val="27058"/>
            </a:srgbClr>
          </a:solidFill>
          <a:ln w="9525">
            <a:noFill/>
            <a:miter lim="800000"/>
            <a:headEnd/>
            <a:tailEnd/>
          </a:ln>
        </p:spPr>
        <p:txBody>
          <a:bodyPr wrap="none" anchor="ctr"/>
          <a:lstStyle/>
          <a:p>
            <a:endParaRPr lang="en-US"/>
          </a:p>
        </p:txBody>
      </p:sp>
      <p:sp>
        <p:nvSpPr>
          <p:cNvPr id="51209" name="Rectangle 7"/>
          <p:cNvSpPr>
            <a:spLocks noChangeArrowheads="1"/>
          </p:cNvSpPr>
          <p:nvPr/>
        </p:nvSpPr>
        <p:spPr bwMode="auto">
          <a:xfrm>
            <a:off x="1676400" y="1295400"/>
            <a:ext cx="638175" cy="200025"/>
          </a:xfrm>
          <a:prstGeom prst="rect">
            <a:avLst/>
          </a:prstGeom>
          <a:solidFill>
            <a:srgbClr val="FFFF00">
              <a:alpha val="27058"/>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2227" name="Footer Placeholder 4"/>
          <p:cNvSpPr>
            <a:spLocks noGrp="1"/>
          </p:cNvSpPr>
          <p:nvPr>
            <p:ph type="ftr" sz="quarter" idx="11"/>
          </p:nvPr>
        </p:nvSpPr>
        <p:spPr>
          <a:noFill/>
        </p:spPr>
        <p:txBody>
          <a:bodyPr/>
          <a:lstStyle/>
          <a:p>
            <a:r>
              <a:rPr lang="sr-Latn-CS" smtClean="0"/>
              <a:t>Primena DSP</a:t>
            </a:r>
            <a:endParaRPr lang="en-US" smtClean="0"/>
          </a:p>
        </p:txBody>
      </p:sp>
      <p:sp>
        <p:nvSpPr>
          <p:cNvPr id="52228" name="Slide Number Placeholder 5"/>
          <p:cNvSpPr>
            <a:spLocks noGrp="1"/>
          </p:cNvSpPr>
          <p:nvPr>
            <p:ph type="sldNum" sz="quarter" idx="12"/>
          </p:nvPr>
        </p:nvSpPr>
        <p:spPr>
          <a:noFill/>
        </p:spPr>
        <p:txBody>
          <a:bodyPr/>
          <a:lstStyle/>
          <a:p>
            <a:fld id="{F72ED0F9-3ED1-4846-93DD-489503C9D5C3}" type="slidenum">
              <a:rPr lang="en-US" smtClean="0"/>
              <a:pPr/>
              <a:t>61</a:t>
            </a:fld>
            <a:endParaRPr lang="en-US" smtClean="0"/>
          </a:p>
        </p:txBody>
      </p:sp>
      <p:pic>
        <p:nvPicPr>
          <p:cNvPr id="52229" name="Picture 7"/>
          <p:cNvPicPr>
            <a:picLocks noChangeAspect="1" noChangeArrowheads="1"/>
          </p:cNvPicPr>
          <p:nvPr/>
        </p:nvPicPr>
        <p:blipFill>
          <a:blip r:embed="rId2" cstate="print"/>
          <a:srcRect/>
          <a:stretch>
            <a:fillRect/>
          </a:stretch>
        </p:blipFill>
        <p:spPr bwMode="auto">
          <a:xfrm>
            <a:off x="1295400" y="914400"/>
            <a:ext cx="6789738" cy="5367338"/>
          </a:xfrm>
          <a:prstGeom prst="rect">
            <a:avLst/>
          </a:prstGeom>
          <a:noFill/>
          <a:ln w="9525">
            <a:noFill/>
            <a:miter lim="800000"/>
            <a:headEnd/>
            <a:tailEnd/>
          </a:ln>
        </p:spPr>
      </p:pic>
      <p:sp>
        <p:nvSpPr>
          <p:cNvPr id="52230" name="Rectangle 2"/>
          <p:cNvSpPr>
            <a:spLocks noGrp="1" noChangeArrowheads="1"/>
          </p:cNvSpPr>
          <p:nvPr>
            <p:ph type="title"/>
          </p:nvPr>
        </p:nvSpPr>
        <p:spPr>
          <a:xfrm>
            <a:off x="762000" y="76200"/>
            <a:ext cx="7772400" cy="1143000"/>
          </a:xfrm>
        </p:spPr>
        <p:txBody>
          <a:bodyPr/>
          <a:lstStyle/>
          <a:p>
            <a:pPr eaLnBrk="1" hangingPunct="1"/>
            <a:r>
              <a:rPr lang="sr-Latn-CS" smtClean="0"/>
              <a:t>Anti-alias filtri-vrem. domen</a:t>
            </a:r>
            <a:endParaRPr lang="en-US" smtClean="0"/>
          </a:p>
        </p:txBody>
      </p:sp>
      <p:sp>
        <p:nvSpPr>
          <p:cNvPr id="52231" name="Rectangle 4"/>
          <p:cNvSpPr>
            <a:spLocks noChangeArrowheads="1"/>
          </p:cNvSpPr>
          <p:nvPr/>
        </p:nvSpPr>
        <p:spPr bwMode="auto">
          <a:xfrm>
            <a:off x="5257800" y="4038600"/>
            <a:ext cx="1752600" cy="228600"/>
          </a:xfrm>
          <a:prstGeom prst="rect">
            <a:avLst/>
          </a:prstGeom>
          <a:solidFill>
            <a:srgbClr val="FFFF00">
              <a:alpha val="27058"/>
            </a:srgbClr>
          </a:solidFill>
          <a:ln w="9525">
            <a:noFill/>
            <a:miter lim="800000"/>
            <a:headEnd/>
            <a:tailEnd/>
          </a:ln>
        </p:spPr>
        <p:txBody>
          <a:bodyPr wrap="none" anchor="ctr"/>
          <a:lstStyle/>
          <a:p>
            <a:endParaRPr lang="en-US"/>
          </a:p>
        </p:txBody>
      </p:sp>
      <p:sp>
        <p:nvSpPr>
          <p:cNvPr id="52232" name="Rectangle 5"/>
          <p:cNvSpPr>
            <a:spLocks noChangeArrowheads="1"/>
          </p:cNvSpPr>
          <p:nvPr/>
        </p:nvSpPr>
        <p:spPr bwMode="auto">
          <a:xfrm>
            <a:off x="5257800" y="1219200"/>
            <a:ext cx="1371600" cy="228600"/>
          </a:xfrm>
          <a:prstGeom prst="rect">
            <a:avLst/>
          </a:prstGeom>
          <a:solidFill>
            <a:srgbClr val="FFFF00">
              <a:alpha val="27058"/>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53251"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53252"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A0B475B0-2571-4E71-BF70-B20D47CBD397}" type="slidenum">
              <a:rPr lang="en-US" sz="1400">
                <a:latin typeface="Times New Roman" pitchFamily="18" charset="0"/>
              </a:rPr>
              <a:pPr algn="r"/>
              <a:t>62</a:t>
            </a:fld>
            <a:endParaRPr lang="en-US" sz="1400">
              <a:latin typeface="Times New Roman" pitchFamily="18" charset="0"/>
            </a:endParaRPr>
          </a:p>
        </p:txBody>
      </p:sp>
      <p:sp>
        <p:nvSpPr>
          <p:cNvPr id="53253" name="Rectangle 2"/>
          <p:cNvSpPr>
            <a:spLocks noGrp="1" noChangeArrowheads="1"/>
          </p:cNvSpPr>
          <p:nvPr>
            <p:ph type="title" idx="4294967295"/>
          </p:nvPr>
        </p:nvSpPr>
        <p:spPr>
          <a:xfrm>
            <a:off x="762000" y="76200"/>
            <a:ext cx="7772400" cy="914400"/>
          </a:xfrm>
        </p:spPr>
        <p:txBody>
          <a:bodyPr/>
          <a:lstStyle/>
          <a:p>
            <a:pPr eaLnBrk="1" hangingPunct="1"/>
            <a:r>
              <a:rPr lang="sr-Latn-CS" smtClean="0"/>
              <a:t>Anti-alias filtri-vrem. domen</a:t>
            </a:r>
            <a:endParaRPr lang="en-US" smtClean="0"/>
          </a:p>
        </p:txBody>
      </p:sp>
      <p:pic>
        <p:nvPicPr>
          <p:cNvPr id="53254" name="Picture 9"/>
          <p:cNvPicPr>
            <a:picLocks noChangeAspect="1" noChangeArrowheads="1"/>
          </p:cNvPicPr>
          <p:nvPr/>
        </p:nvPicPr>
        <p:blipFill>
          <a:blip r:embed="rId2" cstate="print"/>
          <a:srcRect b="9016"/>
          <a:stretch>
            <a:fillRect/>
          </a:stretch>
        </p:blipFill>
        <p:spPr bwMode="auto">
          <a:xfrm>
            <a:off x="1295400" y="838200"/>
            <a:ext cx="6629400" cy="562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4275" name="Footer Placeholder 4"/>
          <p:cNvSpPr>
            <a:spLocks noGrp="1"/>
          </p:cNvSpPr>
          <p:nvPr>
            <p:ph type="ftr" sz="quarter" idx="11"/>
          </p:nvPr>
        </p:nvSpPr>
        <p:spPr>
          <a:noFill/>
        </p:spPr>
        <p:txBody>
          <a:bodyPr/>
          <a:lstStyle/>
          <a:p>
            <a:r>
              <a:rPr lang="sr-Latn-CS" smtClean="0"/>
              <a:t>Primena DSP</a:t>
            </a:r>
            <a:endParaRPr lang="en-US" smtClean="0"/>
          </a:p>
        </p:txBody>
      </p:sp>
      <p:sp>
        <p:nvSpPr>
          <p:cNvPr id="54276" name="Slide Number Placeholder 5"/>
          <p:cNvSpPr>
            <a:spLocks noGrp="1"/>
          </p:cNvSpPr>
          <p:nvPr>
            <p:ph type="sldNum" sz="quarter" idx="12"/>
          </p:nvPr>
        </p:nvSpPr>
        <p:spPr>
          <a:noFill/>
        </p:spPr>
        <p:txBody>
          <a:bodyPr/>
          <a:lstStyle/>
          <a:p>
            <a:fld id="{08026E56-3905-4F9A-93AB-522F6A168B7E}" type="slidenum">
              <a:rPr lang="en-US" smtClean="0"/>
              <a:pPr/>
              <a:t>63</a:t>
            </a:fld>
            <a:endParaRPr lang="en-US" smtClean="0"/>
          </a:p>
        </p:txBody>
      </p:sp>
      <p:sp>
        <p:nvSpPr>
          <p:cNvPr id="54277" name="Rectangle 2"/>
          <p:cNvSpPr>
            <a:spLocks noGrp="1" noChangeArrowheads="1"/>
          </p:cNvSpPr>
          <p:nvPr>
            <p:ph type="title"/>
          </p:nvPr>
        </p:nvSpPr>
        <p:spPr>
          <a:xfrm>
            <a:off x="685800" y="0"/>
            <a:ext cx="7772400" cy="1143000"/>
          </a:xfrm>
        </p:spPr>
        <p:txBody>
          <a:bodyPr/>
          <a:lstStyle/>
          <a:p>
            <a:pPr eaLnBrk="1" hangingPunct="1"/>
            <a:r>
              <a:rPr lang="en-US" smtClean="0"/>
              <a:t>Sinteza analognih </a:t>
            </a:r>
            <a:r>
              <a:rPr lang="sr-Latn-CS" smtClean="0"/>
              <a:t>filtr</a:t>
            </a:r>
            <a:r>
              <a:rPr lang="en-US" smtClean="0"/>
              <a:t>ara</a:t>
            </a:r>
          </a:p>
        </p:txBody>
      </p:sp>
      <p:pic>
        <p:nvPicPr>
          <p:cNvPr id="54278" name="Picture 6"/>
          <p:cNvPicPr>
            <a:picLocks noChangeAspect="1" noChangeArrowheads="1"/>
          </p:cNvPicPr>
          <p:nvPr/>
        </p:nvPicPr>
        <p:blipFill>
          <a:blip r:embed="rId3" cstate="print"/>
          <a:srcRect/>
          <a:stretch>
            <a:fillRect/>
          </a:stretch>
        </p:blipFill>
        <p:spPr bwMode="auto">
          <a:xfrm>
            <a:off x="1219200" y="1066800"/>
            <a:ext cx="6791325" cy="474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5299" name="Footer Placeholder 4"/>
          <p:cNvSpPr>
            <a:spLocks noGrp="1"/>
          </p:cNvSpPr>
          <p:nvPr>
            <p:ph type="ftr" sz="quarter" idx="11"/>
          </p:nvPr>
        </p:nvSpPr>
        <p:spPr>
          <a:noFill/>
        </p:spPr>
        <p:txBody>
          <a:bodyPr/>
          <a:lstStyle/>
          <a:p>
            <a:r>
              <a:rPr lang="sr-Latn-CS" smtClean="0"/>
              <a:t>Primena DSP</a:t>
            </a:r>
            <a:endParaRPr lang="en-US" smtClean="0"/>
          </a:p>
        </p:txBody>
      </p:sp>
      <p:sp>
        <p:nvSpPr>
          <p:cNvPr id="55300" name="Slide Number Placeholder 5"/>
          <p:cNvSpPr>
            <a:spLocks noGrp="1"/>
          </p:cNvSpPr>
          <p:nvPr>
            <p:ph type="sldNum" sz="quarter" idx="12"/>
          </p:nvPr>
        </p:nvSpPr>
        <p:spPr>
          <a:noFill/>
        </p:spPr>
        <p:txBody>
          <a:bodyPr/>
          <a:lstStyle/>
          <a:p>
            <a:fld id="{C14D9DFD-211D-4D41-BA42-736AFB8497E2}" type="slidenum">
              <a:rPr lang="en-US" smtClean="0"/>
              <a:pPr/>
              <a:t>64</a:t>
            </a:fld>
            <a:endParaRPr lang="en-US" smtClean="0"/>
          </a:p>
        </p:txBody>
      </p:sp>
      <p:sp>
        <p:nvSpPr>
          <p:cNvPr id="55301" name="Rectangle 2"/>
          <p:cNvSpPr>
            <a:spLocks noGrp="1" noChangeArrowheads="1"/>
          </p:cNvSpPr>
          <p:nvPr>
            <p:ph type="title"/>
          </p:nvPr>
        </p:nvSpPr>
        <p:spPr>
          <a:xfrm>
            <a:off x="685800" y="228600"/>
            <a:ext cx="7772400" cy="1143000"/>
          </a:xfrm>
        </p:spPr>
        <p:txBody>
          <a:bodyPr/>
          <a:lstStyle/>
          <a:p>
            <a:pPr eaLnBrk="1" hangingPunct="1"/>
            <a:r>
              <a:rPr lang="en-US" smtClean="0"/>
              <a:t>Sinteza analognih </a:t>
            </a:r>
            <a:r>
              <a:rPr lang="sr-Latn-CS" smtClean="0"/>
              <a:t>filtr</a:t>
            </a:r>
            <a:r>
              <a:rPr lang="en-US" smtClean="0"/>
              <a:t>ara</a:t>
            </a:r>
          </a:p>
        </p:txBody>
      </p:sp>
      <p:pic>
        <p:nvPicPr>
          <p:cNvPr id="55302" name="Picture 5"/>
          <p:cNvPicPr>
            <a:picLocks noChangeAspect="1" noChangeArrowheads="1"/>
          </p:cNvPicPr>
          <p:nvPr/>
        </p:nvPicPr>
        <p:blipFill>
          <a:blip r:embed="rId3" cstate="print"/>
          <a:srcRect l="5153" r="3978" b="2530"/>
          <a:stretch>
            <a:fillRect/>
          </a:stretch>
        </p:blipFill>
        <p:spPr bwMode="auto">
          <a:xfrm>
            <a:off x="2133600" y="1828800"/>
            <a:ext cx="5029200" cy="326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56323" name="Footer Placeholder 4"/>
          <p:cNvSpPr>
            <a:spLocks noGrp="1"/>
          </p:cNvSpPr>
          <p:nvPr>
            <p:ph type="ftr" sz="quarter" idx="11"/>
          </p:nvPr>
        </p:nvSpPr>
        <p:spPr>
          <a:noFill/>
        </p:spPr>
        <p:txBody>
          <a:bodyPr/>
          <a:lstStyle/>
          <a:p>
            <a:r>
              <a:rPr lang="sr-Latn-CS" smtClean="0"/>
              <a:t>Primena DSP</a:t>
            </a:r>
            <a:endParaRPr lang="en-US" smtClean="0"/>
          </a:p>
        </p:txBody>
      </p:sp>
      <p:sp>
        <p:nvSpPr>
          <p:cNvPr id="56324" name="Slide Number Placeholder 5"/>
          <p:cNvSpPr>
            <a:spLocks noGrp="1"/>
          </p:cNvSpPr>
          <p:nvPr>
            <p:ph type="sldNum" sz="quarter" idx="12"/>
          </p:nvPr>
        </p:nvSpPr>
        <p:spPr>
          <a:noFill/>
        </p:spPr>
        <p:txBody>
          <a:bodyPr/>
          <a:lstStyle/>
          <a:p>
            <a:fld id="{FC0B5B1C-D92B-47FA-8FBE-12C793BC96F4}" type="slidenum">
              <a:rPr lang="en-US" smtClean="0"/>
              <a:pPr/>
              <a:t>65</a:t>
            </a:fld>
            <a:endParaRPr lang="en-US" smtClean="0"/>
          </a:p>
        </p:txBody>
      </p:sp>
      <p:sp>
        <p:nvSpPr>
          <p:cNvPr id="56325" name="Rectangle 2"/>
          <p:cNvSpPr>
            <a:spLocks noGrp="1" noChangeArrowheads="1"/>
          </p:cNvSpPr>
          <p:nvPr>
            <p:ph type="title"/>
          </p:nvPr>
        </p:nvSpPr>
        <p:spPr>
          <a:xfrm>
            <a:off x="685800" y="0"/>
            <a:ext cx="7772400" cy="1143000"/>
          </a:xfrm>
        </p:spPr>
        <p:txBody>
          <a:bodyPr/>
          <a:lstStyle/>
          <a:p>
            <a:pPr eaLnBrk="1" hangingPunct="1"/>
            <a:r>
              <a:rPr lang="en-US" dirty="0" err="1" smtClean="0"/>
              <a:t>Sinteza</a:t>
            </a:r>
            <a:r>
              <a:rPr lang="en-US" dirty="0" smtClean="0"/>
              <a:t> </a:t>
            </a:r>
            <a:r>
              <a:rPr lang="en-US" dirty="0" err="1" smtClean="0"/>
              <a:t>analognih</a:t>
            </a:r>
            <a:r>
              <a:rPr lang="en-US" dirty="0" smtClean="0"/>
              <a:t> </a:t>
            </a:r>
            <a:r>
              <a:rPr lang="sr-Latn-CS" dirty="0" smtClean="0"/>
              <a:t>filtr</a:t>
            </a:r>
            <a:r>
              <a:rPr lang="en-US" dirty="0" err="1" smtClean="0"/>
              <a:t>ara</a:t>
            </a:r>
            <a:endParaRPr lang="en-US" dirty="0" smtClean="0"/>
          </a:p>
        </p:txBody>
      </p:sp>
      <p:pic>
        <p:nvPicPr>
          <p:cNvPr id="56326" name="Picture 4"/>
          <p:cNvPicPr>
            <a:picLocks noChangeAspect="1" noChangeArrowheads="1"/>
          </p:cNvPicPr>
          <p:nvPr/>
        </p:nvPicPr>
        <p:blipFill>
          <a:blip r:embed="rId3" cstate="print"/>
          <a:srcRect/>
          <a:stretch>
            <a:fillRect/>
          </a:stretch>
        </p:blipFill>
        <p:spPr bwMode="auto">
          <a:xfrm>
            <a:off x="685800" y="990600"/>
            <a:ext cx="7696200" cy="2990850"/>
          </a:xfrm>
          <a:prstGeom prst="rect">
            <a:avLst/>
          </a:prstGeom>
          <a:noFill/>
          <a:ln w="9525">
            <a:noFill/>
            <a:miter lim="800000"/>
            <a:headEnd/>
            <a:tailEnd/>
          </a:ln>
        </p:spPr>
      </p:pic>
      <p:pic>
        <p:nvPicPr>
          <p:cNvPr id="56327" name="Picture 5"/>
          <p:cNvPicPr>
            <a:picLocks noChangeAspect="1" noChangeArrowheads="1"/>
          </p:cNvPicPr>
          <p:nvPr/>
        </p:nvPicPr>
        <p:blipFill>
          <a:blip r:embed="rId4" cstate="print"/>
          <a:srcRect/>
          <a:stretch>
            <a:fillRect/>
          </a:stretch>
        </p:blipFill>
        <p:spPr bwMode="auto">
          <a:xfrm>
            <a:off x="685800" y="3962400"/>
            <a:ext cx="7696200" cy="2322513"/>
          </a:xfrm>
          <a:prstGeom prst="rect">
            <a:avLst/>
          </a:prstGeom>
          <a:noFill/>
          <a:ln w="9525">
            <a:noFill/>
            <a:miter lim="800000"/>
            <a:headEnd/>
            <a:tailEnd/>
          </a:ln>
        </p:spPr>
      </p:pic>
      <p:sp>
        <p:nvSpPr>
          <p:cNvPr id="56328" name="Text Box 6"/>
          <p:cNvSpPr txBox="1">
            <a:spLocks noChangeArrowheads="1"/>
          </p:cNvSpPr>
          <p:nvPr/>
        </p:nvSpPr>
        <p:spPr bwMode="auto">
          <a:xfrm>
            <a:off x="609600" y="6019800"/>
            <a:ext cx="2951163" cy="304800"/>
          </a:xfrm>
          <a:prstGeom prst="rect">
            <a:avLst/>
          </a:prstGeom>
          <a:noFill/>
          <a:ln w="9525">
            <a:noFill/>
            <a:miter lim="800000"/>
            <a:headEnd/>
            <a:tailEnd/>
          </a:ln>
        </p:spPr>
        <p:txBody>
          <a:bodyPr wrap="none">
            <a:spAutoFit/>
          </a:bodyPr>
          <a:lstStyle/>
          <a:p>
            <a:r>
              <a:rPr lang="sr-Latn-CS" sz="1400">
                <a:solidFill>
                  <a:srgbClr val="3366FF"/>
                </a:solidFill>
              </a:rPr>
              <a:t>Šestopolni Beselov filtar, fc = 1KHz</a:t>
            </a:r>
            <a:endParaRPr lang="en-US" sz="1400">
              <a:solidFill>
                <a:srgbClr val="3366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p:txBody>
          <a:bodyPr/>
          <a:lstStyle/>
          <a:p>
            <a:r>
              <a:rPr lang="sr-Latn-CS" dirty="0" smtClean="0"/>
              <a:t>FilterProDT</a:t>
            </a:r>
            <a:endParaRPr lang="sr-Latn-CS" dirty="0" smtClean="0"/>
          </a:p>
          <a:p>
            <a:r>
              <a:rPr lang="sr-Latn-CS" dirty="0" smtClean="0"/>
              <a:t>WEBENCH Designer:</a:t>
            </a:r>
          </a:p>
          <a:p>
            <a:pPr lvl="1"/>
            <a:r>
              <a:rPr lang="sr-Latn-CS" sz="2400" dirty="0" smtClean="0"/>
              <a:t>http://www.ti.com/design-tools/overview.html</a:t>
            </a:r>
            <a:endParaRPr lang="sr-Latn-CS" sz="2400" dirty="0" smtClean="0"/>
          </a:p>
          <a:p>
            <a:pPr lvl="1"/>
            <a:r>
              <a:rPr lang="sr-Latn-CS" dirty="0" smtClean="0"/>
              <a:t>Odabrati “filter design” i tip filtra, zatim StartDesign </a:t>
            </a:r>
            <a:endParaRPr lang="en-US" dirty="0" smtClean="0"/>
          </a:p>
        </p:txBody>
      </p:sp>
      <p:sp>
        <p:nvSpPr>
          <p:cNvPr id="3" name="Rectangle 2"/>
          <p:cNvSpPr>
            <a:spLocks noGrp="1" noChangeArrowheads="1"/>
          </p:cNvSpPr>
          <p:nvPr>
            <p:ph type="title"/>
          </p:nvPr>
        </p:nvSpPr>
        <p:spPr>
          <a:xfrm>
            <a:off x="685800" y="0"/>
            <a:ext cx="7772400" cy="1143000"/>
          </a:xfrm>
        </p:spPr>
        <p:txBody>
          <a:bodyPr/>
          <a:lstStyle/>
          <a:p>
            <a:pPr eaLnBrk="1" hangingPunct="1"/>
            <a:r>
              <a:rPr lang="en-US" dirty="0" err="1" smtClean="0"/>
              <a:t>Sinteza</a:t>
            </a:r>
            <a:r>
              <a:rPr lang="en-US" dirty="0" smtClean="0"/>
              <a:t> </a:t>
            </a:r>
            <a:r>
              <a:rPr lang="en-US" dirty="0" err="1" smtClean="0"/>
              <a:t>analognih</a:t>
            </a:r>
            <a:r>
              <a:rPr lang="en-US" dirty="0" smtClean="0"/>
              <a:t> </a:t>
            </a:r>
            <a:r>
              <a:rPr lang="sr-Latn-CS" dirty="0" smtClean="0"/>
              <a:t>filtr</a:t>
            </a:r>
            <a:r>
              <a:rPr lang="en-US" dirty="0" err="1" smtClean="0"/>
              <a:t>ara</a:t>
            </a: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 Mijalkovi</a:t>
            </a:r>
            <a:r>
              <a:rPr lang="sr-Latn-CS" smtClean="0"/>
              <a:t>ć</a:t>
            </a:r>
            <a:endParaRPr lang="en-US"/>
          </a:p>
        </p:txBody>
      </p:sp>
      <p:sp>
        <p:nvSpPr>
          <p:cNvPr id="5" name="Footer Placeholder 4"/>
          <p:cNvSpPr>
            <a:spLocks noGrp="1"/>
          </p:cNvSpPr>
          <p:nvPr>
            <p:ph type="ftr" sz="quarter" idx="11"/>
          </p:nvPr>
        </p:nvSpPr>
        <p:spPr/>
        <p:txBody>
          <a:bodyPr/>
          <a:lstStyle/>
          <a:p>
            <a:pPr>
              <a:defRPr/>
            </a:pPr>
            <a:r>
              <a:rPr lang="sr-Latn-CS" smtClean="0"/>
              <a:t>Primena DSP</a:t>
            </a:r>
            <a:endParaRPr lang="en-US"/>
          </a:p>
        </p:txBody>
      </p:sp>
      <p:sp>
        <p:nvSpPr>
          <p:cNvPr id="6" name="Slide Number Placeholder 5"/>
          <p:cNvSpPr>
            <a:spLocks noGrp="1"/>
          </p:cNvSpPr>
          <p:nvPr>
            <p:ph type="sldNum" sz="quarter" idx="12"/>
          </p:nvPr>
        </p:nvSpPr>
        <p:spPr/>
        <p:txBody>
          <a:bodyPr/>
          <a:lstStyle/>
          <a:p>
            <a:pPr>
              <a:defRPr/>
            </a:pPr>
            <a:fld id="{4926AEDE-2F10-4853-A290-E3EF258146D3}" type="slidenum">
              <a:rPr lang="en-US" smtClean="0"/>
              <a:pPr>
                <a:defRPr/>
              </a:pPr>
              <a:t>67</a:t>
            </a:fld>
            <a:endParaRPr lang="en-US"/>
          </a:p>
        </p:txBody>
      </p:sp>
      <p:pic>
        <p:nvPicPr>
          <p:cNvPr id="7" name="Picture 6" descr="webench2.bmp"/>
          <p:cNvPicPr>
            <a:picLocks noChangeAspect="1"/>
          </p:cNvPicPr>
          <p:nvPr/>
        </p:nvPicPr>
        <p:blipFill>
          <a:blip r:embed="rId3" cstate="print"/>
          <a:srcRect l="20667" t="14048" r="22444" b="34444"/>
          <a:stretch>
            <a:fillRect/>
          </a:stretch>
        </p:blipFill>
        <p:spPr>
          <a:xfrm>
            <a:off x="457200" y="228600"/>
            <a:ext cx="8416050" cy="6096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ebench1.bmp"/>
          <p:cNvPicPr>
            <a:picLocks noGrp="1" noChangeAspect="1"/>
          </p:cNvPicPr>
          <p:nvPr>
            <p:ph idx="1"/>
          </p:nvPr>
        </p:nvPicPr>
        <p:blipFill>
          <a:blip r:embed="rId3" cstate="print"/>
          <a:srcRect l="5926" t="20370"/>
          <a:stretch>
            <a:fillRect/>
          </a:stretch>
        </p:blipFill>
        <p:spPr>
          <a:xfrm>
            <a:off x="228600" y="228600"/>
            <a:ext cx="8801986" cy="5960400"/>
          </a:xfrm>
        </p:spPr>
      </p:pic>
      <p:sp>
        <p:nvSpPr>
          <p:cNvPr id="4" name="Date Placeholder 3"/>
          <p:cNvSpPr>
            <a:spLocks noGrp="1"/>
          </p:cNvSpPr>
          <p:nvPr>
            <p:ph type="dt" sz="half" idx="10"/>
          </p:nvPr>
        </p:nvSpPr>
        <p:spPr/>
        <p:txBody>
          <a:bodyPr/>
          <a:lstStyle/>
          <a:p>
            <a:pPr>
              <a:defRPr/>
            </a:pPr>
            <a:r>
              <a:rPr lang="en-US" smtClean="0"/>
              <a:t>M. Mijalkovi</a:t>
            </a:r>
            <a:r>
              <a:rPr lang="sr-Latn-CS" smtClean="0"/>
              <a:t>ć</a:t>
            </a:r>
            <a:endParaRPr lang="en-US"/>
          </a:p>
        </p:txBody>
      </p:sp>
      <p:sp>
        <p:nvSpPr>
          <p:cNvPr id="5" name="Footer Placeholder 4"/>
          <p:cNvSpPr>
            <a:spLocks noGrp="1"/>
          </p:cNvSpPr>
          <p:nvPr>
            <p:ph type="ftr" sz="quarter" idx="11"/>
          </p:nvPr>
        </p:nvSpPr>
        <p:spPr/>
        <p:txBody>
          <a:bodyPr/>
          <a:lstStyle/>
          <a:p>
            <a:pPr>
              <a:defRPr/>
            </a:pPr>
            <a:r>
              <a:rPr lang="sr-Latn-CS" smtClean="0"/>
              <a:t>Primena DSP</a:t>
            </a:r>
            <a:endParaRPr lang="en-US"/>
          </a:p>
        </p:txBody>
      </p:sp>
      <p:sp>
        <p:nvSpPr>
          <p:cNvPr id="6" name="Slide Number Placeholder 5"/>
          <p:cNvSpPr>
            <a:spLocks noGrp="1"/>
          </p:cNvSpPr>
          <p:nvPr>
            <p:ph type="sldNum" sz="quarter" idx="12"/>
          </p:nvPr>
        </p:nvSpPr>
        <p:spPr/>
        <p:txBody>
          <a:bodyPr/>
          <a:lstStyle/>
          <a:p>
            <a:pPr>
              <a:defRPr/>
            </a:pPr>
            <a:fld id="{4926AEDE-2F10-4853-A290-E3EF258146D3}"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819400"/>
            <a:ext cx="7772400" cy="1143000"/>
          </a:xfrm>
        </p:spPr>
        <p:txBody>
          <a:bodyPr/>
          <a:lstStyle/>
          <a:p>
            <a:r>
              <a:rPr lang="sr-Latn-CS" sz="5400" smtClean="0"/>
              <a:t>Digitalni filtri</a:t>
            </a:r>
            <a:endParaRPr lang="en-US" sz="5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Editor Auto Complete to the Rescue!</a:t>
            </a:r>
          </a:p>
        </p:txBody>
      </p:sp>
      <p:pic>
        <p:nvPicPr>
          <p:cNvPr id="16" name="Picture 2"/>
          <p:cNvPicPr>
            <a:picLocks noChangeAspect="1" noChangeArrowheads="1"/>
          </p:cNvPicPr>
          <p:nvPr/>
        </p:nvPicPr>
        <p:blipFill>
          <a:blip r:embed="rId4" cstate="print"/>
          <a:srcRect/>
          <a:stretch>
            <a:fillRect/>
          </a:stretch>
        </p:blipFill>
        <p:spPr bwMode="auto">
          <a:xfrm>
            <a:off x="418323" y="591556"/>
            <a:ext cx="8290560" cy="6217920"/>
          </a:xfrm>
          <a:prstGeom prst="rect">
            <a:avLst/>
          </a:prstGeom>
          <a:noFill/>
          <a:ln w="9525">
            <a:noFill/>
            <a:miter lim="800000"/>
            <a:headEnd/>
            <a:tailEnd/>
          </a:ln>
        </p:spPr>
      </p:pic>
      <p:grpSp>
        <p:nvGrpSpPr>
          <p:cNvPr id="2" name="Group 16"/>
          <p:cNvGrpSpPr/>
          <p:nvPr/>
        </p:nvGrpSpPr>
        <p:grpSpPr>
          <a:xfrm>
            <a:off x="418323" y="591556"/>
            <a:ext cx="8290560" cy="6217920"/>
            <a:chOff x="0" y="0"/>
            <a:chExt cx="8290560" cy="6217920"/>
          </a:xfrm>
        </p:grpSpPr>
        <p:pic>
          <p:nvPicPr>
            <p:cNvPr id="18" name="Picture 3"/>
            <p:cNvPicPr>
              <a:picLocks noChangeAspect="1" noChangeArrowheads="1"/>
            </p:cNvPicPr>
            <p:nvPr/>
          </p:nvPicPr>
          <p:blipFill>
            <a:blip r:embed="rId5" cstate="print"/>
            <a:srcRect/>
            <a:stretch>
              <a:fillRect/>
            </a:stretch>
          </p:blipFill>
          <p:spPr bwMode="auto">
            <a:xfrm>
              <a:off x="0" y="0"/>
              <a:ext cx="8290560" cy="6217920"/>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a:stretch>
              <a:fillRect/>
            </a:stretch>
          </p:blipFill>
          <p:spPr bwMode="auto">
            <a:xfrm>
              <a:off x="1118343" y="2647759"/>
              <a:ext cx="2153603" cy="1554480"/>
            </a:xfrm>
            <a:prstGeom prst="rect">
              <a:avLst/>
            </a:prstGeom>
            <a:noFill/>
            <a:ln w="9525">
              <a:noFill/>
              <a:miter lim="800000"/>
              <a:headEnd/>
              <a:tailEnd/>
            </a:ln>
          </p:spPr>
        </p:pic>
      </p:grpSp>
      <p:pic>
        <p:nvPicPr>
          <p:cNvPr id="20" name="Picture 5"/>
          <p:cNvPicPr>
            <a:picLocks noChangeAspect="1" noChangeArrowheads="1"/>
          </p:cNvPicPr>
          <p:nvPr/>
        </p:nvPicPr>
        <p:blipFill>
          <a:blip r:embed="rId7" cstate="print"/>
          <a:srcRect/>
          <a:stretch>
            <a:fillRect/>
          </a:stretch>
        </p:blipFill>
        <p:spPr bwMode="auto">
          <a:xfrm>
            <a:off x="418323" y="591556"/>
            <a:ext cx="8290560" cy="6217920"/>
          </a:xfrm>
          <a:prstGeom prst="rect">
            <a:avLst/>
          </a:prstGeom>
          <a:noFill/>
          <a:ln w="9525">
            <a:noFill/>
            <a:miter lim="800000"/>
            <a:headEnd/>
            <a:tailEnd/>
          </a:ln>
        </p:spPr>
      </p:pic>
      <p:grpSp>
        <p:nvGrpSpPr>
          <p:cNvPr id="3" name="Group 20"/>
          <p:cNvGrpSpPr/>
          <p:nvPr/>
        </p:nvGrpSpPr>
        <p:grpSpPr>
          <a:xfrm>
            <a:off x="418323" y="591556"/>
            <a:ext cx="8290560" cy="6217920"/>
            <a:chOff x="777250" y="-228600"/>
            <a:chExt cx="8290560" cy="6217920"/>
          </a:xfrm>
        </p:grpSpPr>
        <p:pic>
          <p:nvPicPr>
            <p:cNvPr id="22" name="Picture 6"/>
            <p:cNvPicPr>
              <a:picLocks noChangeAspect="1" noChangeArrowheads="1"/>
            </p:cNvPicPr>
            <p:nvPr/>
          </p:nvPicPr>
          <p:blipFill>
            <a:blip r:embed="rId8" cstate="print"/>
            <a:srcRect/>
            <a:stretch>
              <a:fillRect/>
            </a:stretch>
          </p:blipFill>
          <p:spPr bwMode="auto">
            <a:xfrm>
              <a:off x="777250" y="-228600"/>
              <a:ext cx="8290560" cy="6217920"/>
            </a:xfrm>
            <a:prstGeom prst="rect">
              <a:avLst/>
            </a:prstGeom>
            <a:noFill/>
            <a:ln w="9525">
              <a:noFill/>
              <a:miter lim="800000"/>
              <a:headEnd/>
              <a:tailEnd/>
            </a:ln>
          </p:spPr>
        </p:pic>
        <p:pic>
          <p:nvPicPr>
            <p:cNvPr id="23" name="Picture 7"/>
            <p:cNvPicPr>
              <a:picLocks noChangeAspect="1" noChangeArrowheads="1"/>
            </p:cNvPicPr>
            <p:nvPr/>
          </p:nvPicPr>
          <p:blipFill>
            <a:blip r:embed="rId9" cstate="print"/>
            <a:srcRect/>
            <a:stretch>
              <a:fillRect/>
            </a:stretch>
          </p:blipFill>
          <p:spPr bwMode="auto">
            <a:xfrm>
              <a:off x="2413634" y="2415311"/>
              <a:ext cx="2153603" cy="1554480"/>
            </a:xfrm>
            <a:prstGeom prst="rect">
              <a:avLst/>
            </a:prstGeom>
            <a:noFill/>
            <a:ln w="9525">
              <a:noFill/>
              <a:miter lim="800000"/>
              <a:headEnd/>
              <a:tailEnd/>
            </a:ln>
          </p:spPr>
        </p:pic>
      </p:grpSp>
      <p:pic>
        <p:nvPicPr>
          <p:cNvPr id="24" name="Picture 8"/>
          <p:cNvPicPr>
            <a:picLocks noChangeAspect="1" noChangeArrowheads="1"/>
          </p:cNvPicPr>
          <p:nvPr/>
        </p:nvPicPr>
        <p:blipFill>
          <a:blip r:embed="rId10" cstate="print"/>
          <a:srcRect/>
          <a:stretch>
            <a:fillRect/>
          </a:stretch>
        </p:blipFill>
        <p:spPr bwMode="auto">
          <a:xfrm>
            <a:off x="418323" y="591556"/>
            <a:ext cx="8290560" cy="6217920"/>
          </a:xfrm>
          <a:prstGeom prst="rect">
            <a:avLst/>
          </a:prstGeom>
          <a:noFill/>
          <a:ln w="9525">
            <a:noFill/>
            <a:miter lim="800000"/>
            <a:headEnd/>
            <a:tailEnd/>
          </a:ln>
        </p:spPr>
      </p:pic>
      <p:grpSp>
        <p:nvGrpSpPr>
          <p:cNvPr id="4" name="Group 24"/>
          <p:cNvGrpSpPr/>
          <p:nvPr/>
        </p:nvGrpSpPr>
        <p:grpSpPr>
          <a:xfrm>
            <a:off x="418323" y="591556"/>
            <a:ext cx="8290560" cy="6217920"/>
            <a:chOff x="-304800" y="-228600"/>
            <a:chExt cx="8290560" cy="6217920"/>
          </a:xfrm>
        </p:grpSpPr>
        <p:pic>
          <p:nvPicPr>
            <p:cNvPr id="26" name="Picture 9"/>
            <p:cNvPicPr>
              <a:picLocks noChangeAspect="1" noChangeArrowheads="1"/>
            </p:cNvPicPr>
            <p:nvPr/>
          </p:nvPicPr>
          <p:blipFill>
            <a:blip r:embed="rId11" cstate="print"/>
            <a:srcRect/>
            <a:stretch>
              <a:fillRect/>
            </a:stretch>
          </p:blipFill>
          <p:spPr bwMode="auto">
            <a:xfrm>
              <a:off x="-304800" y="-228600"/>
              <a:ext cx="8290560" cy="6217920"/>
            </a:xfrm>
            <a:prstGeom prst="rect">
              <a:avLst/>
            </a:prstGeom>
            <a:noFill/>
            <a:ln w="9525">
              <a:noFill/>
              <a:miter lim="800000"/>
              <a:headEnd/>
              <a:tailEnd/>
            </a:ln>
          </p:spPr>
        </p:pic>
        <p:pic>
          <p:nvPicPr>
            <p:cNvPr id="27" name="Picture 10"/>
            <p:cNvPicPr>
              <a:picLocks noChangeAspect="1" noChangeArrowheads="1"/>
            </p:cNvPicPr>
            <p:nvPr/>
          </p:nvPicPr>
          <p:blipFill>
            <a:blip r:embed="rId12" cstate="print"/>
            <a:srcRect/>
            <a:stretch>
              <a:fillRect/>
            </a:stretch>
          </p:blipFill>
          <p:spPr bwMode="auto">
            <a:xfrm>
              <a:off x="1588315" y="2418550"/>
              <a:ext cx="2153603" cy="1554480"/>
            </a:xfrm>
            <a:prstGeom prst="rect">
              <a:avLst/>
            </a:prstGeom>
            <a:noFill/>
            <a:ln w="9525">
              <a:noFill/>
              <a:miter lim="800000"/>
              <a:headEnd/>
              <a:tailEnd/>
            </a:ln>
          </p:spPr>
        </p:pic>
      </p:grpSp>
      <p:pic>
        <p:nvPicPr>
          <p:cNvPr id="28" name="Picture 11"/>
          <p:cNvPicPr>
            <a:picLocks noChangeAspect="1" noChangeArrowheads="1"/>
          </p:cNvPicPr>
          <p:nvPr/>
        </p:nvPicPr>
        <p:blipFill>
          <a:blip r:embed="rId13" cstate="print"/>
          <a:srcRect/>
          <a:stretch>
            <a:fillRect/>
          </a:stretch>
        </p:blipFill>
        <p:spPr bwMode="auto">
          <a:xfrm>
            <a:off x="418323" y="591556"/>
            <a:ext cx="8290560" cy="621792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59395"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59396"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2E9C68AC-731E-432E-95F2-592280C6C95B}" type="slidenum">
              <a:rPr lang="en-US" sz="1400">
                <a:latin typeface="Times New Roman" pitchFamily="18" charset="0"/>
              </a:rPr>
              <a:pPr algn="r"/>
              <a:t>70</a:t>
            </a:fld>
            <a:endParaRPr lang="en-US" sz="1400">
              <a:latin typeface="Times New Roman" pitchFamily="18" charset="0"/>
            </a:endParaRPr>
          </a:p>
        </p:txBody>
      </p:sp>
      <p:sp>
        <p:nvSpPr>
          <p:cNvPr id="59397" name="Rectangle 2"/>
          <p:cNvSpPr>
            <a:spLocks noGrp="1" noChangeArrowheads="1"/>
          </p:cNvSpPr>
          <p:nvPr>
            <p:ph type="title" idx="4294967295"/>
          </p:nvPr>
        </p:nvSpPr>
        <p:spPr>
          <a:xfrm>
            <a:off x="685800" y="152400"/>
            <a:ext cx="7772400" cy="1143000"/>
          </a:xfrm>
        </p:spPr>
        <p:txBody>
          <a:bodyPr/>
          <a:lstStyle/>
          <a:p>
            <a:pPr eaLnBrk="1" hangingPunct="1"/>
            <a:r>
              <a:rPr lang="en-US" smtClean="0"/>
              <a:t>Impulsni odziv</a:t>
            </a:r>
          </a:p>
        </p:txBody>
      </p:sp>
      <p:pic>
        <p:nvPicPr>
          <p:cNvPr id="59398" name="Picture 7"/>
          <p:cNvPicPr>
            <a:picLocks noChangeAspect="1" noChangeArrowheads="1"/>
          </p:cNvPicPr>
          <p:nvPr/>
        </p:nvPicPr>
        <p:blipFill>
          <a:blip r:embed="rId3" cstate="print"/>
          <a:srcRect/>
          <a:stretch>
            <a:fillRect/>
          </a:stretch>
        </p:blipFill>
        <p:spPr bwMode="auto">
          <a:xfrm>
            <a:off x="838200" y="1295400"/>
            <a:ext cx="7634288" cy="3792538"/>
          </a:xfrm>
          <a:prstGeom prst="rect">
            <a:avLst/>
          </a:prstGeom>
          <a:noFill/>
          <a:ln w="9525">
            <a:noFill/>
            <a:miter lim="800000"/>
            <a:headEnd/>
            <a:tailEnd/>
          </a:ln>
        </p:spPr>
      </p:pic>
      <p:sp>
        <p:nvSpPr>
          <p:cNvPr id="85002" name="Line 10"/>
          <p:cNvSpPr>
            <a:spLocks noChangeShapeType="1"/>
          </p:cNvSpPr>
          <p:nvPr/>
        </p:nvSpPr>
        <p:spPr bwMode="auto">
          <a:xfrm>
            <a:off x="1571625" y="2009775"/>
            <a:ext cx="0" cy="1143000"/>
          </a:xfrm>
          <a:prstGeom prst="line">
            <a:avLst/>
          </a:prstGeom>
          <a:noFill/>
          <a:ln w="19050">
            <a:solidFill>
              <a:srgbClr val="FF0000"/>
            </a:solidFill>
            <a:round/>
            <a:headEnd type="stealth" w="med" len="med"/>
            <a:tailEnd/>
          </a:ln>
        </p:spPr>
        <p:txBody>
          <a:bodyPr/>
          <a:lstStyle/>
          <a:p>
            <a:endParaRPr lang="en-US"/>
          </a:p>
        </p:txBody>
      </p:sp>
      <p:sp>
        <p:nvSpPr>
          <p:cNvPr id="85003" name="Line 11"/>
          <p:cNvSpPr>
            <a:spLocks noChangeShapeType="1"/>
          </p:cNvSpPr>
          <p:nvPr/>
        </p:nvSpPr>
        <p:spPr bwMode="auto">
          <a:xfrm>
            <a:off x="1571625" y="3152775"/>
            <a:ext cx="1447800" cy="0"/>
          </a:xfrm>
          <a:prstGeom prst="line">
            <a:avLst/>
          </a:prstGeom>
          <a:noFill/>
          <a:ln w="19050">
            <a:solidFill>
              <a:srgbClr val="FF0000"/>
            </a:solidFill>
            <a:round/>
            <a:headEnd/>
            <a:tailEnd type="stealth" w="med" len="med"/>
          </a:ln>
        </p:spPr>
        <p:txBody>
          <a:bodyPr/>
          <a:lstStyle/>
          <a:p>
            <a:endParaRPr lang="en-US"/>
          </a:p>
        </p:txBody>
      </p:sp>
      <p:sp>
        <p:nvSpPr>
          <p:cNvPr id="85004" name="Line 12"/>
          <p:cNvSpPr>
            <a:spLocks noChangeShapeType="1"/>
          </p:cNvSpPr>
          <p:nvPr/>
        </p:nvSpPr>
        <p:spPr bwMode="auto">
          <a:xfrm>
            <a:off x="6762750" y="2000250"/>
            <a:ext cx="0" cy="1143000"/>
          </a:xfrm>
          <a:prstGeom prst="line">
            <a:avLst/>
          </a:prstGeom>
          <a:noFill/>
          <a:ln w="19050">
            <a:solidFill>
              <a:srgbClr val="FF0000"/>
            </a:solidFill>
            <a:round/>
            <a:headEnd type="stealth" w="med" len="med"/>
            <a:tailEnd/>
          </a:ln>
        </p:spPr>
        <p:txBody>
          <a:bodyPr/>
          <a:lstStyle/>
          <a:p>
            <a:endParaRPr lang="en-US"/>
          </a:p>
        </p:txBody>
      </p:sp>
      <p:sp>
        <p:nvSpPr>
          <p:cNvPr id="85005" name="Line 13"/>
          <p:cNvSpPr>
            <a:spLocks noChangeShapeType="1"/>
          </p:cNvSpPr>
          <p:nvPr/>
        </p:nvSpPr>
        <p:spPr bwMode="auto">
          <a:xfrm>
            <a:off x="6762750" y="3143250"/>
            <a:ext cx="1447800" cy="0"/>
          </a:xfrm>
          <a:prstGeom prst="line">
            <a:avLst/>
          </a:prstGeom>
          <a:noFill/>
          <a:ln w="19050">
            <a:solidFill>
              <a:srgbClr val="FF0000"/>
            </a:solidFill>
            <a:round/>
            <a:headEnd/>
            <a:tailEnd type="stealth" w="med" len="med"/>
          </a:ln>
        </p:spPr>
        <p:txBody>
          <a:bodyPr/>
          <a:lstStyle/>
          <a:p>
            <a:endParaRPr lang="en-US"/>
          </a:p>
        </p:txBody>
      </p:sp>
      <p:sp>
        <p:nvSpPr>
          <p:cNvPr id="59403" name="Rectangle 3"/>
          <p:cNvSpPr>
            <a:spLocks noChangeArrowheads="1"/>
          </p:cNvSpPr>
          <p:nvPr/>
        </p:nvSpPr>
        <p:spPr bwMode="auto">
          <a:xfrm>
            <a:off x="838200" y="5105400"/>
            <a:ext cx="2590800" cy="533400"/>
          </a:xfrm>
          <a:prstGeom prst="rect">
            <a:avLst/>
          </a:prstGeom>
          <a:noFill/>
          <a:ln w="9525">
            <a:noFill/>
            <a:miter lim="800000"/>
            <a:headEnd/>
            <a:tailEnd/>
          </a:ln>
        </p:spPr>
        <p:txBody>
          <a:bodyPr/>
          <a:lstStyle/>
          <a:p>
            <a:pPr marL="342900" indent="-342900" eaLnBrk="1" hangingPunct="1">
              <a:spcBef>
                <a:spcPct val="20000"/>
              </a:spcBef>
            </a:pPr>
            <a:r>
              <a:rPr lang="sr-Latn-CS" sz="2400">
                <a:solidFill>
                  <a:srgbClr val="333399"/>
                </a:solidFill>
                <a:latin typeface="Comic Sans MS" pitchFamily="66" charset="0"/>
              </a:rPr>
              <a:t>Jedinični impuls</a:t>
            </a:r>
          </a:p>
        </p:txBody>
      </p:sp>
      <p:sp>
        <p:nvSpPr>
          <p:cNvPr id="59404" name="Rectangle 3"/>
          <p:cNvSpPr>
            <a:spLocks noChangeArrowheads="1"/>
          </p:cNvSpPr>
          <p:nvPr/>
        </p:nvSpPr>
        <p:spPr bwMode="auto">
          <a:xfrm>
            <a:off x="6172200" y="5105400"/>
            <a:ext cx="2362200" cy="533400"/>
          </a:xfrm>
          <a:prstGeom prst="rect">
            <a:avLst/>
          </a:prstGeom>
          <a:noFill/>
          <a:ln w="9525">
            <a:noFill/>
            <a:miter lim="800000"/>
            <a:headEnd/>
            <a:tailEnd/>
          </a:ln>
        </p:spPr>
        <p:txBody>
          <a:bodyPr/>
          <a:lstStyle/>
          <a:p>
            <a:pPr marL="342900" indent="-342900" eaLnBrk="1" hangingPunct="1">
              <a:spcBef>
                <a:spcPct val="20000"/>
              </a:spcBef>
            </a:pPr>
            <a:r>
              <a:rPr lang="sr-Latn-CS" sz="2400">
                <a:solidFill>
                  <a:srgbClr val="333399"/>
                </a:solidFill>
                <a:latin typeface="Comic Sans MS" pitchFamily="66" charset="0"/>
              </a:rPr>
              <a:t>Impulsni odziv</a:t>
            </a:r>
          </a:p>
        </p:txBody>
      </p:sp>
      <p:sp>
        <p:nvSpPr>
          <p:cNvPr id="85013" name="Rectangle 3"/>
          <p:cNvSpPr>
            <a:spLocks noChangeArrowheads="1"/>
          </p:cNvSpPr>
          <p:nvPr/>
        </p:nvSpPr>
        <p:spPr bwMode="auto">
          <a:xfrm>
            <a:off x="838200" y="5791200"/>
            <a:ext cx="7543800" cy="533400"/>
          </a:xfrm>
          <a:prstGeom prst="rect">
            <a:avLst/>
          </a:prstGeom>
          <a:noFill/>
          <a:ln w="9525">
            <a:noFill/>
            <a:miter lim="800000"/>
            <a:headEnd/>
            <a:tailEnd/>
          </a:ln>
        </p:spPr>
        <p:txBody>
          <a:bodyPr/>
          <a:lstStyle/>
          <a:p>
            <a:pPr marL="342900" indent="-342900" eaLnBrk="1" hangingPunct="1">
              <a:spcBef>
                <a:spcPct val="20000"/>
              </a:spcBef>
            </a:pPr>
            <a:r>
              <a:rPr lang="sr-Latn-CS" sz="2200">
                <a:solidFill>
                  <a:srgbClr val="333399"/>
                </a:solidFill>
                <a:latin typeface="Comic Sans MS" pitchFamily="66" charset="0"/>
              </a:rPr>
              <a:t>Skaliranje i pomeranje u vremenu se preslikava na izlaz</a:t>
            </a:r>
            <a:r>
              <a:rPr lang="sr-Latn-CS" sz="2400">
                <a:solidFill>
                  <a:srgbClr val="333399"/>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0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0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animBg="1"/>
      <p:bldP spid="85003" grpId="0" animBg="1"/>
      <p:bldP spid="85004" grpId="0" animBg="1"/>
      <p:bldP spid="85005" grpId="0" animBg="1"/>
      <p:bldP spid="850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476375" y="4581525"/>
            <a:ext cx="3240088" cy="15113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0419" name="Rectangle 4"/>
          <p:cNvSpPr>
            <a:spLocks noChangeArrowheads="1"/>
          </p:cNvSpPr>
          <p:nvPr/>
        </p:nvSpPr>
        <p:spPr bwMode="auto">
          <a:xfrm>
            <a:off x="0" y="6742113"/>
            <a:ext cx="9144000" cy="115887"/>
          </a:xfrm>
          <a:prstGeom prst="rect">
            <a:avLst/>
          </a:prstGeom>
          <a:solidFill>
            <a:schemeClr val="bg2"/>
          </a:solidFill>
          <a:ln w="9525">
            <a:solidFill>
              <a:schemeClr val="tx1"/>
            </a:solidFill>
            <a:miter lim="800000"/>
            <a:headEnd/>
            <a:tailEnd/>
          </a:ln>
        </p:spPr>
        <p:txBody>
          <a:bodyPr wrap="none" anchor="ctr"/>
          <a:lstStyle/>
          <a:p>
            <a:endParaRPr lang="en-US"/>
          </a:p>
        </p:txBody>
      </p:sp>
      <p:pic>
        <p:nvPicPr>
          <p:cNvPr id="60420" name="Picture 6"/>
          <p:cNvPicPr>
            <a:picLocks noChangeAspect="1" noChangeArrowheads="1"/>
          </p:cNvPicPr>
          <p:nvPr/>
        </p:nvPicPr>
        <p:blipFill>
          <a:blip r:embed="rId3" cstate="print"/>
          <a:srcRect/>
          <a:stretch>
            <a:fillRect/>
          </a:stretch>
        </p:blipFill>
        <p:spPr bwMode="auto">
          <a:xfrm>
            <a:off x="152400" y="1143000"/>
            <a:ext cx="5364163" cy="5286375"/>
          </a:xfrm>
          <a:prstGeom prst="rect">
            <a:avLst/>
          </a:prstGeom>
          <a:noFill/>
          <a:ln w="9525">
            <a:noFill/>
            <a:miter lim="800000"/>
            <a:headEnd/>
            <a:tailEnd/>
          </a:ln>
        </p:spPr>
      </p:pic>
      <p:pic>
        <p:nvPicPr>
          <p:cNvPr id="60421" name="Picture 7"/>
          <p:cNvPicPr>
            <a:picLocks noChangeAspect="1" noChangeArrowheads="1"/>
          </p:cNvPicPr>
          <p:nvPr/>
        </p:nvPicPr>
        <p:blipFill>
          <a:blip r:embed="rId4" cstate="print"/>
          <a:srcRect/>
          <a:stretch>
            <a:fillRect/>
          </a:stretch>
        </p:blipFill>
        <p:spPr bwMode="auto">
          <a:xfrm>
            <a:off x="6057900" y="3979863"/>
            <a:ext cx="2546350" cy="1249362"/>
          </a:xfrm>
          <a:prstGeom prst="rect">
            <a:avLst/>
          </a:prstGeom>
          <a:noFill/>
          <a:ln w="9525">
            <a:noFill/>
            <a:miter lim="800000"/>
            <a:headEnd/>
            <a:tailEnd/>
          </a:ln>
        </p:spPr>
      </p:pic>
      <p:sp>
        <p:nvSpPr>
          <p:cNvPr id="87048" name="Rectangle 8"/>
          <p:cNvSpPr>
            <a:spLocks noChangeArrowheads="1"/>
          </p:cNvSpPr>
          <p:nvPr/>
        </p:nvSpPr>
        <p:spPr bwMode="auto">
          <a:xfrm>
            <a:off x="5486400" y="1371600"/>
            <a:ext cx="3406775" cy="2413000"/>
          </a:xfrm>
          <a:prstGeom prst="rect">
            <a:avLst/>
          </a:prstGeom>
          <a:noFill/>
          <a:ln w="9525">
            <a:noFill/>
            <a:miter lim="800000"/>
            <a:headEnd/>
            <a:tailEnd/>
          </a:ln>
        </p:spPr>
        <p:txBody>
          <a:bodyPr>
            <a:spAutoFit/>
          </a:bodyPr>
          <a:lstStyle/>
          <a:p>
            <a:pPr eaLnBrk="1" hangingPunct="1"/>
            <a:r>
              <a:rPr lang="de-DE" sz="1600" b="1">
                <a:solidFill>
                  <a:srgbClr val="000099"/>
                </a:solidFill>
              </a:rPr>
              <a:t>● </a:t>
            </a:r>
            <a:r>
              <a:rPr lang="de-DE" sz="1600" b="1">
                <a:solidFill>
                  <a:srgbClr val="000099"/>
                </a:solidFill>
                <a:latin typeface="Comic Sans MS" pitchFamily="66" charset="0"/>
              </a:rPr>
              <a:t>Svaki signal se mo</a:t>
            </a:r>
            <a:r>
              <a:rPr lang="sr-Latn-CS" sz="1600" b="1">
                <a:solidFill>
                  <a:srgbClr val="000099"/>
                </a:solidFill>
                <a:latin typeface="Comic Sans MS" pitchFamily="66" charset="0"/>
              </a:rPr>
              <a:t>že razložiti </a:t>
            </a:r>
            <a:r>
              <a:rPr lang="sr-Latn-CS" sz="1600">
                <a:solidFill>
                  <a:srgbClr val="000099"/>
                </a:solidFill>
                <a:latin typeface="Comic Sans MS" pitchFamily="66" charset="0"/>
              </a:rPr>
              <a:t>(</a:t>
            </a:r>
            <a:r>
              <a:rPr lang="sr-Latn-CS" sz="1600" i="1">
                <a:solidFill>
                  <a:srgbClr val="000099"/>
                </a:solidFill>
                <a:latin typeface="Comic Sans MS" pitchFamily="66" charset="0"/>
              </a:rPr>
              <a:t>decomposition</a:t>
            </a:r>
            <a:r>
              <a:rPr lang="sr-Latn-CS" sz="1600">
                <a:solidFill>
                  <a:srgbClr val="000099"/>
                </a:solidFill>
                <a:latin typeface="Comic Sans MS" pitchFamily="66" charset="0"/>
              </a:rPr>
              <a:t>)</a:t>
            </a:r>
            <a:r>
              <a:rPr lang="sr-Latn-CS" sz="1600" b="1">
                <a:solidFill>
                  <a:srgbClr val="000099"/>
                </a:solidFill>
                <a:latin typeface="Comic Sans MS" pitchFamily="66" charset="0"/>
              </a:rPr>
              <a:t> na niz jediničnih impulsa</a:t>
            </a:r>
            <a:r>
              <a:rPr lang="sr-Latn-CS" sz="1600" b="1">
                <a:solidFill>
                  <a:srgbClr val="000099"/>
                </a:solidFill>
              </a:rPr>
              <a:t> </a:t>
            </a:r>
            <a:r>
              <a:rPr lang="sr-Latn-CS" sz="2000">
                <a:latin typeface="Times New Roman" pitchFamily="18" charset="0"/>
              </a:rPr>
              <a:t>x</a:t>
            </a:r>
            <a:r>
              <a:rPr lang="sr-Latn-CS" sz="2000" baseline="-25000">
                <a:latin typeface="Times New Roman" pitchFamily="18" charset="0"/>
              </a:rPr>
              <a:t>i</a:t>
            </a:r>
            <a:r>
              <a:rPr lang="en-US" sz="2000">
                <a:latin typeface="Times New Roman" pitchFamily="18" charset="0"/>
              </a:rPr>
              <a:t>[n]</a:t>
            </a:r>
            <a:endParaRPr lang="de-DE" sz="2000">
              <a:latin typeface="Times New Roman" pitchFamily="18" charset="0"/>
            </a:endParaRPr>
          </a:p>
          <a:p>
            <a:pPr eaLnBrk="1" hangingPunct="1"/>
            <a:endParaRPr lang="de-DE" sz="1600" b="1">
              <a:solidFill>
                <a:srgbClr val="000099"/>
              </a:solidFill>
            </a:endParaRPr>
          </a:p>
          <a:p>
            <a:pPr eaLnBrk="1" hangingPunct="1"/>
            <a:r>
              <a:rPr lang="de-DE" sz="1600" b="1">
                <a:solidFill>
                  <a:srgbClr val="000099"/>
                </a:solidFill>
              </a:rPr>
              <a:t>●</a:t>
            </a:r>
            <a:r>
              <a:rPr lang="de-DE" sz="1600">
                <a:solidFill>
                  <a:srgbClr val="000099"/>
                </a:solidFill>
              </a:rPr>
              <a:t> </a:t>
            </a:r>
            <a:r>
              <a:rPr lang="de-DE" sz="1600" b="1">
                <a:solidFill>
                  <a:srgbClr val="000099"/>
                </a:solidFill>
                <a:latin typeface="Comic Sans MS" pitchFamily="66" charset="0"/>
              </a:rPr>
              <a:t>Prolaskom ovih impulsa kro</a:t>
            </a:r>
            <a:r>
              <a:rPr lang="sr-Latn-CS" sz="1600" b="1">
                <a:solidFill>
                  <a:srgbClr val="000099"/>
                </a:solidFill>
                <a:latin typeface="Comic Sans MS" pitchFamily="66" charset="0"/>
              </a:rPr>
              <a:t>z </a:t>
            </a:r>
            <a:r>
              <a:rPr lang="sr-Latn-CS" sz="1600" b="1" u="sng">
                <a:solidFill>
                  <a:srgbClr val="000099"/>
                </a:solidFill>
                <a:latin typeface="Comic Sans MS" pitchFamily="66" charset="0"/>
              </a:rPr>
              <a:t>linearni</a:t>
            </a:r>
            <a:r>
              <a:rPr lang="sr-Latn-CS" sz="1600" b="1">
                <a:solidFill>
                  <a:srgbClr val="000099"/>
                </a:solidFill>
                <a:latin typeface="Comic Sans MS" pitchFamily="66" charset="0"/>
              </a:rPr>
              <a:t> sistem dobija se</a:t>
            </a:r>
            <a:r>
              <a:rPr lang="sr-Latn-CS" sz="1600" b="1">
                <a:solidFill>
                  <a:srgbClr val="000099"/>
                </a:solidFill>
              </a:rPr>
              <a:t> </a:t>
            </a:r>
            <a:r>
              <a:rPr lang="sr-Latn-CS" sz="2000">
                <a:latin typeface="Times New Roman" pitchFamily="18" charset="0"/>
              </a:rPr>
              <a:t>y</a:t>
            </a:r>
            <a:r>
              <a:rPr lang="sr-Latn-CS" sz="2000" baseline="-25000">
                <a:latin typeface="Times New Roman" pitchFamily="18" charset="0"/>
              </a:rPr>
              <a:t>i</a:t>
            </a:r>
            <a:r>
              <a:rPr lang="en-US" sz="2000">
                <a:latin typeface="Times New Roman" pitchFamily="18" charset="0"/>
              </a:rPr>
              <a:t>[n]</a:t>
            </a:r>
            <a:r>
              <a:rPr lang="en-US"/>
              <a:t> </a:t>
            </a:r>
            <a:r>
              <a:rPr lang="sr-Latn-CS" sz="1600" b="1">
                <a:solidFill>
                  <a:srgbClr val="000099"/>
                </a:solidFill>
                <a:latin typeface="Comic Sans MS" pitchFamily="66" charset="0"/>
              </a:rPr>
              <a:t>kao impulsni odziv pomeren u vremenu</a:t>
            </a:r>
            <a:r>
              <a:rPr lang="sr-Latn-CS" sz="1600" b="1">
                <a:solidFill>
                  <a:srgbClr val="000099"/>
                </a:solidFill>
              </a:rPr>
              <a:t> </a:t>
            </a:r>
            <a:endParaRPr lang="de-DE">
              <a:solidFill>
                <a:srgbClr val="000099"/>
              </a:solidFill>
            </a:endParaRPr>
          </a:p>
          <a:p>
            <a:pPr eaLnBrk="1" hangingPunct="1"/>
            <a:endParaRPr lang="de-DE" sz="1600" b="1">
              <a:solidFill>
                <a:srgbClr val="000099"/>
              </a:solidFill>
            </a:endParaRPr>
          </a:p>
        </p:txBody>
      </p:sp>
      <p:sp>
        <p:nvSpPr>
          <p:cNvPr id="87049" name="Rectangle 9"/>
          <p:cNvSpPr>
            <a:spLocks noChangeArrowheads="1"/>
          </p:cNvSpPr>
          <p:nvPr/>
        </p:nvSpPr>
        <p:spPr bwMode="auto">
          <a:xfrm>
            <a:off x="5595938" y="5311775"/>
            <a:ext cx="3319462" cy="1130300"/>
          </a:xfrm>
          <a:prstGeom prst="rect">
            <a:avLst/>
          </a:prstGeom>
          <a:noFill/>
          <a:ln w="9525">
            <a:noFill/>
            <a:miter lim="800000"/>
            <a:headEnd/>
            <a:tailEnd/>
          </a:ln>
        </p:spPr>
        <p:txBody>
          <a:bodyPr>
            <a:spAutoFit/>
          </a:bodyPr>
          <a:lstStyle/>
          <a:p>
            <a:pPr eaLnBrk="1" hangingPunct="1"/>
            <a:r>
              <a:rPr lang="de-DE" sz="1600" b="1">
                <a:solidFill>
                  <a:srgbClr val="000099"/>
                </a:solidFill>
              </a:rPr>
              <a:t>●</a:t>
            </a:r>
            <a:r>
              <a:rPr lang="de-DE" sz="1600">
                <a:solidFill>
                  <a:srgbClr val="000099"/>
                </a:solidFill>
              </a:rPr>
              <a:t> </a:t>
            </a:r>
            <a:r>
              <a:rPr lang="sr-Latn-CS" sz="1600" b="1">
                <a:solidFill>
                  <a:srgbClr val="000099"/>
                </a:solidFill>
                <a:latin typeface="Comic Sans MS" pitchFamily="66" charset="0"/>
              </a:rPr>
              <a:t>Zbir ovih odziva </a:t>
            </a:r>
            <a:r>
              <a:rPr lang="sr-Latn-CS" sz="1600">
                <a:solidFill>
                  <a:srgbClr val="000099"/>
                </a:solidFill>
                <a:latin typeface="Comic Sans MS" pitchFamily="66" charset="0"/>
              </a:rPr>
              <a:t>(</a:t>
            </a:r>
            <a:r>
              <a:rPr lang="de-DE" sz="1600" i="1">
                <a:solidFill>
                  <a:srgbClr val="000099"/>
                </a:solidFill>
                <a:latin typeface="Comic Sans MS" pitchFamily="66" charset="0"/>
              </a:rPr>
              <a:t>synthesis</a:t>
            </a:r>
            <a:r>
              <a:rPr lang="sr-Latn-CS" sz="1600">
                <a:solidFill>
                  <a:srgbClr val="000099"/>
                </a:solidFill>
                <a:latin typeface="Comic Sans MS" pitchFamily="66" charset="0"/>
              </a:rPr>
              <a:t>)</a:t>
            </a:r>
            <a:r>
              <a:rPr lang="de-DE" sz="1600" b="1" i="1">
                <a:solidFill>
                  <a:srgbClr val="000099"/>
                </a:solidFill>
                <a:latin typeface="Comic Sans MS" pitchFamily="66" charset="0"/>
              </a:rPr>
              <a:t> </a:t>
            </a:r>
            <a:r>
              <a:rPr lang="sr-Latn-CS" sz="1600" b="1">
                <a:solidFill>
                  <a:srgbClr val="000099"/>
                </a:solidFill>
                <a:latin typeface="Comic Sans MS" pitchFamily="66" charset="0"/>
              </a:rPr>
              <a:t>čini signal koji bi se dobio prolaskom</a:t>
            </a:r>
            <a:r>
              <a:rPr lang="de-DE" sz="1600" b="1">
                <a:solidFill>
                  <a:srgbClr val="000099"/>
                </a:solidFill>
              </a:rPr>
              <a:t> </a:t>
            </a:r>
            <a:r>
              <a:rPr lang="de-DE" sz="2000">
                <a:latin typeface="Times New Roman" pitchFamily="18" charset="0"/>
              </a:rPr>
              <a:t>x[n]</a:t>
            </a:r>
            <a:r>
              <a:rPr lang="de-DE" sz="1600" b="1">
                <a:solidFill>
                  <a:srgbClr val="000099"/>
                </a:solidFill>
              </a:rPr>
              <a:t> </a:t>
            </a:r>
            <a:r>
              <a:rPr lang="sr-Latn-CS" sz="1600" b="1">
                <a:solidFill>
                  <a:srgbClr val="000099"/>
                </a:solidFill>
                <a:latin typeface="Comic Sans MS" pitchFamily="66" charset="0"/>
              </a:rPr>
              <a:t>kroz linearni sistem </a:t>
            </a:r>
            <a:endParaRPr lang="de-DE" sz="1600" b="1">
              <a:solidFill>
                <a:srgbClr val="000099"/>
              </a:solidFill>
              <a:latin typeface="Comic Sans MS" pitchFamily="66" charset="0"/>
            </a:endParaRPr>
          </a:p>
        </p:txBody>
      </p:sp>
      <p:pic>
        <p:nvPicPr>
          <p:cNvPr id="60424" name="Picture 10"/>
          <p:cNvPicPr>
            <a:picLocks noChangeAspect="1" noChangeArrowheads="1"/>
          </p:cNvPicPr>
          <p:nvPr/>
        </p:nvPicPr>
        <p:blipFill>
          <a:blip r:embed="rId5" cstate="print"/>
          <a:srcRect/>
          <a:stretch>
            <a:fillRect/>
          </a:stretch>
        </p:blipFill>
        <p:spPr bwMode="auto">
          <a:xfrm>
            <a:off x="5364163" y="4162425"/>
            <a:ext cx="1103312" cy="635000"/>
          </a:xfrm>
          <a:prstGeom prst="rect">
            <a:avLst/>
          </a:prstGeom>
          <a:noFill/>
          <a:ln w="9525">
            <a:noFill/>
            <a:miter lim="800000"/>
            <a:headEnd/>
            <a:tailEnd/>
          </a:ln>
        </p:spPr>
      </p:pic>
      <p:sp>
        <p:nvSpPr>
          <p:cNvPr id="60425"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1" hangingPunct="1"/>
            <a:r>
              <a:rPr lang="en-US" sz="4000">
                <a:solidFill>
                  <a:srgbClr val="333399"/>
                </a:solidFill>
                <a:latin typeface="Comic Sans MS" pitchFamily="66" charset="0"/>
              </a:rPr>
              <a:t>Osnovna ideja digitalne obrade</a:t>
            </a:r>
          </a:p>
        </p:txBody>
      </p:sp>
      <p:sp>
        <p:nvSpPr>
          <p:cNvPr id="60426" name="Text Box 12"/>
          <p:cNvSpPr txBox="1">
            <a:spLocks noChangeArrowheads="1"/>
          </p:cNvSpPr>
          <p:nvPr/>
        </p:nvSpPr>
        <p:spPr bwMode="auto">
          <a:xfrm>
            <a:off x="2667000" y="1676400"/>
            <a:ext cx="2587625" cy="657225"/>
          </a:xfrm>
          <a:prstGeom prst="rect">
            <a:avLst/>
          </a:prstGeom>
          <a:solidFill>
            <a:schemeClr val="bg1"/>
          </a:solidFill>
          <a:ln w="15875">
            <a:solidFill>
              <a:schemeClr val="tx1"/>
            </a:solidFill>
            <a:miter lim="800000"/>
            <a:headEnd/>
            <a:tailEnd/>
          </a:ln>
        </p:spPr>
        <p:txBody>
          <a:bodyPr wrap="none">
            <a:spAutoFit/>
          </a:bodyPr>
          <a:lstStyle/>
          <a:p>
            <a:pPr algn="ctr"/>
            <a:r>
              <a:rPr lang="sr-Latn-CS" dirty="0"/>
              <a:t>Dekompozicija i sinteza</a:t>
            </a:r>
          </a:p>
          <a:p>
            <a:pPr algn="ctr"/>
            <a:r>
              <a:rPr lang="sr-Latn-CS" dirty="0"/>
              <a:t>- osnovni koncept DSP</a:t>
            </a:r>
            <a:endParaRPr lang="en-US" dirty="0"/>
          </a:p>
        </p:txBody>
      </p:sp>
      <p:grpSp>
        <p:nvGrpSpPr>
          <p:cNvPr id="40" name="Group 39"/>
          <p:cNvGrpSpPr/>
          <p:nvPr/>
        </p:nvGrpSpPr>
        <p:grpSpPr>
          <a:xfrm>
            <a:off x="2742924" y="2438400"/>
            <a:ext cx="1676676" cy="1176820"/>
            <a:chOff x="2742924" y="2438400"/>
            <a:chExt cx="1676676" cy="1176820"/>
          </a:xfrm>
        </p:grpSpPr>
        <p:cxnSp>
          <p:nvCxnSpPr>
            <p:cNvPr id="26" name="Straight Arrow Connector 25"/>
            <p:cNvCxnSpPr/>
            <p:nvPr/>
          </p:nvCxnSpPr>
          <p:spPr bwMode="auto">
            <a:xfrm rot="5400000" flipH="1" flipV="1">
              <a:off x="2971403" y="3200003"/>
              <a:ext cx="609600" cy="794"/>
            </a:xfrm>
            <a:prstGeom prst="straightConnector1">
              <a:avLst/>
            </a:prstGeom>
            <a:solidFill>
              <a:schemeClr val="accent1"/>
            </a:solidFill>
            <a:ln w="0" cap="flat" cmpd="sng" algn="ctr">
              <a:solidFill>
                <a:schemeClr val="tx1"/>
              </a:solidFill>
              <a:prstDash val="dash"/>
              <a:round/>
              <a:headEnd type="none" w="med" len="med"/>
              <a:tailEnd type="none"/>
            </a:ln>
            <a:effectLst/>
          </p:spPr>
        </p:cxnSp>
        <p:cxnSp>
          <p:nvCxnSpPr>
            <p:cNvPr id="25" name="Straight Arrow Connector 24"/>
            <p:cNvCxnSpPr/>
            <p:nvPr/>
          </p:nvCxnSpPr>
          <p:spPr bwMode="auto">
            <a:xfrm rot="5400000" flipH="1" flipV="1">
              <a:off x="2667397" y="3200003"/>
              <a:ext cx="608806" cy="1588"/>
            </a:xfrm>
            <a:prstGeom prst="straightConnector1">
              <a:avLst/>
            </a:prstGeom>
            <a:solidFill>
              <a:schemeClr val="accent1"/>
            </a:solidFill>
            <a:ln w="0" cap="flat" cmpd="sng" algn="ctr">
              <a:solidFill>
                <a:schemeClr val="tx1"/>
              </a:solidFill>
              <a:prstDash val="dash"/>
              <a:round/>
              <a:headEnd type="none" w="med" len="med"/>
              <a:tailEnd type="none"/>
            </a:ln>
            <a:effectLst/>
          </p:spPr>
        </p:cxnSp>
        <p:cxnSp>
          <p:nvCxnSpPr>
            <p:cNvPr id="12" name="Straight Arrow Connector 11"/>
            <p:cNvCxnSpPr/>
            <p:nvPr/>
          </p:nvCxnSpPr>
          <p:spPr bwMode="auto">
            <a:xfrm>
              <a:off x="2895600" y="3200400"/>
              <a:ext cx="1524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flipH="1" flipV="1">
              <a:off x="2629694" y="3009900"/>
              <a:ext cx="989806"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Rectangle 14"/>
            <p:cNvSpPr/>
            <p:nvPr/>
          </p:nvSpPr>
          <p:spPr bwMode="auto">
            <a:xfrm>
              <a:off x="3100388" y="3016568"/>
              <a:ext cx="45719" cy="45719"/>
            </a:xfrm>
            <a:prstGeom prst="rect">
              <a:avLst/>
            </a:prstGeom>
            <a:solidFill>
              <a:srgbClr val="FF0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2950369" y="3176588"/>
              <a:ext cx="45719" cy="45719"/>
            </a:xfrm>
            <a:prstGeom prst="rect">
              <a:avLst/>
            </a:prstGeom>
            <a:solidFill>
              <a:schemeClr val="bg1">
                <a:lumMod val="75000"/>
                <a:alpha val="77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3252788" y="3325336"/>
              <a:ext cx="45719" cy="45719"/>
            </a:xfrm>
            <a:prstGeom prst="rect">
              <a:avLst/>
            </a:prstGeom>
            <a:solidFill>
              <a:srgbClr val="FF0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7" name="Straight Arrow Connector 26"/>
            <p:cNvCxnSpPr/>
            <p:nvPr/>
          </p:nvCxnSpPr>
          <p:spPr bwMode="auto">
            <a:xfrm rot="5400000" flipH="1" flipV="1">
              <a:off x="3124597" y="3200003"/>
              <a:ext cx="608806" cy="1588"/>
            </a:xfrm>
            <a:prstGeom prst="straightConnector1">
              <a:avLst/>
            </a:prstGeom>
            <a:solidFill>
              <a:schemeClr val="accent1"/>
            </a:solidFill>
            <a:ln w="0" cap="flat" cmpd="sng" algn="ctr">
              <a:solidFill>
                <a:schemeClr val="tx1"/>
              </a:solidFill>
              <a:prstDash val="dash"/>
              <a:round/>
              <a:headEnd type="none" w="med" len="med"/>
              <a:tailEnd type="none"/>
            </a:ln>
            <a:effectLst/>
          </p:spPr>
        </p:cxnSp>
        <p:sp>
          <p:nvSpPr>
            <p:cNvPr id="23" name="Rectangle 22"/>
            <p:cNvSpPr/>
            <p:nvPr/>
          </p:nvSpPr>
          <p:spPr bwMode="auto">
            <a:xfrm>
              <a:off x="3405188" y="3174206"/>
              <a:ext cx="45719" cy="45719"/>
            </a:xfrm>
            <a:prstGeom prst="rect">
              <a:avLst/>
            </a:prstGeom>
            <a:solidFill>
              <a:schemeClr val="bg1">
                <a:lumMod val="75000"/>
                <a:alpha val="77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4" name="Straight Arrow Connector 33"/>
            <p:cNvCxnSpPr/>
            <p:nvPr/>
          </p:nvCxnSpPr>
          <p:spPr bwMode="auto">
            <a:xfrm rot="5400000" flipH="1" flipV="1">
              <a:off x="3277791" y="3199209"/>
              <a:ext cx="608806" cy="1588"/>
            </a:xfrm>
            <a:prstGeom prst="straightConnector1">
              <a:avLst/>
            </a:prstGeom>
            <a:solidFill>
              <a:schemeClr val="accent1"/>
            </a:solidFill>
            <a:ln w="0" cap="flat" cmpd="sng" algn="ctr">
              <a:solidFill>
                <a:schemeClr val="tx1"/>
              </a:solidFill>
              <a:prstDash val="dash"/>
              <a:round/>
              <a:headEnd type="none" w="med" len="med"/>
              <a:tailEnd type="none"/>
            </a:ln>
            <a:effectLst/>
          </p:spPr>
        </p:cxnSp>
        <p:sp>
          <p:nvSpPr>
            <p:cNvPr id="32" name="Rectangle 31"/>
            <p:cNvSpPr/>
            <p:nvPr/>
          </p:nvSpPr>
          <p:spPr bwMode="auto">
            <a:xfrm>
              <a:off x="3558382" y="3173412"/>
              <a:ext cx="45719" cy="45719"/>
            </a:xfrm>
            <a:prstGeom prst="rect">
              <a:avLst/>
            </a:prstGeom>
            <a:solidFill>
              <a:schemeClr val="bg1">
                <a:lumMod val="75000"/>
                <a:alpha val="77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ight Arrow 34"/>
            <p:cNvSpPr/>
            <p:nvPr/>
          </p:nvSpPr>
          <p:spPr bwMode="auto">
            <a:xfrm rot="6616433">
              <a:off x="2635014" y="3375716"/>
              <a:ext cx="347414" cy="131593"/>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Arrow Connector 37"/>
            <p:cNvCxnSpPr/>
            <p:nvPr/>
          </p:nvCxnSpPr>
          <p:spPr bwMode="auto">
            <a:xfrm rot="5400000" flipH="1" flipV="1">
              <a:off x="3430191" y="3199209"/>
              <a:ext cx="608806" cy="1588"/>
            </a:xfrm>
            <a:prstGeom prst="straightConnector1">
              <a:avLst/>
            </a:prstGeom>
            <a:solidFill>
              <a:schemeClr val="accent1"/>
            </a:solidFill>
            <a:ln w="0" cap="flat" cmpd="sng" algn="ctr">
              <a:solidFill>
                <a:schemeClr val="tx1"/>
              </a:solidFill>
              <a:prstDash val="dash"/>
              <a:round/>
              <a:headEnd type="none" w="med" len="med"/>
              <a:tailEnd type="none"/>
            </a:ln>
            <a:effectLst/>
          </p:spPr>
        </p:cxnSp>
        <p:sp>
          <p:nvSpPr>
            <p:cNvPr id="37" name="Rectangle 36"/>
            <p:cNvSpPr/>
            <p:nvPr/>
          </p:nvSpPr>
          <p:spPr bwMode="auto">
            <a:xfrm>
              <a:off x="3711576" y="3172618"/>
              <a:ext cx="45719" cy="45719"/>
            </a:xfrm>
            <a:prstGeom prst="rect">
              <a:avLst/>
            </a:prstGeom>
            <a:solidFill>
              <a:schemeClr val="bg1">
                <a:lumMod val="75000"/>
                <a:alpha val="77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3200400" y="2438400"/>
              <a:ext cx="609600" cy="369332"/>
            </a:xfrm>
            <a:prstGeom prst="rect">
              <a:avLst/>
            </a:prstGeom>
            <a:noFill/>
          </p:spPr>
          <p:txBody>
            <a:bodyPr wrap="square" rtlCol="0">
              <a:spAutoFit/>
            </a:bodyPr>
            <a:lstStyle/>
            <a:p>
              <a:r>
                <a:rPr lang="sr-Latn-CS" dirty="0" smtClean="0"/>
                <a:t>h</a:t>
              </a:r>
              <a:r>
                <a:rPr lang="en-US" dirty="0" smtClean="0"/>
                <a:t>[n]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0"/>
                                        </p:tgtEl>
                                      </p:cBhvr>
                                    </p:animEffect>
                                    <p:set>
                                      <p:cBhvr>
                                        <p:cTn id="7" dur="1" fill="hold">
                                          <p:stCondLst>
                                            <p:cond delay="1999"/>
                                          </p:stCondLst>
                                        </p:cTn>
                                        <p:tgtEl>
                                          <p:spTgt spid="40"/>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87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p:bldP spid="8704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61443"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6144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FE06A0D8-4DE4-4169-B3F3-D572D8B9BC6E}" type="slidenum">
              <a:rPr lang="en-US" sz="1400">
                <a:latin typeface="Times New Roman" pitchFamily="18" charset="0"/>
              </a:rPr>
              <a:pPr algn="r"/>
              <a:t>72</a:t>
            </a:fld>
            <a:endParaRPr lang="en-US" sz="1400">
              <a:latin typeface="Times New Roman" pitchFamily="18" charset="0"/>
            </a:endParaRPr>
          </a:p>
        </p:txBody>
      </p:sp>
      <p:sp>
        <p:nvSpPr>
          <p:cNvPr id="61445" name="Rectangle 2"/>
          <p:cNvSpPr>
            <a:spLocks noGrp="1" noChangeArrowheads="1"/>
          </p:cNvSpPr>
          <p:nvPr>
            <p:ph type="title" idx="4294967295"/>
          </p:nvPr>
        </p:nvSpPr>
        <p:spPr>
          <a:xfrm>
            <a:off x="685800" y="152400"/>
            <a:ext cx="7772400" cy="914400"/>
          </a:xfrm>
        </p:spPr>
        <p:txBody>
          <a:bodyPr/>
          <a:lstStyle/>
          <a:p>
            <a:pPr eaLnBrk="1" hangingPunct="1"/>
            <a:r>
              <a:rPr lang="sr-Latn-CS" smtClean="0"/>
              <a:t>Konvolucija</a:t>
            </a:r>
            <a:endParaRPr lang="en-US" smtClean="0"/>
          </a:p>
        </p:txBody>
      </p:sp>
      <p:pic>
        <p:nvPicPr>
          <p:cNvPr id="61446" name="Picture 12"/>
          <p:cNvPicPr>
            <a:picLocks noChangeAspect="1" noChangeArrowheads="1"/>
          </p:cNvPicPr>
          <p:nvPr/>
        </p:nvPicPr>
        <p:blipFill>
          <a:blip r:embed="rId3" cstate="print"/>
          <a:srcRect t="5464" r="-1163" b="4382"/>
          <a:stretch>
            <a:fillRect/>
          </a:stretch>
        </p:blipFill>
        <p:spPr bwMode="auto">
          <a:xfrm>
            <a:off x="1219200" y="1143000"/>
            <a:ext cx="6629400" cy="2514600"/>
          </a:xfrm>
          <a:prstGeom prst="rect">
            <a:avLst/>
          </a:prstGeom>
          <a:noFill/>
          <a:ln w="9525">
            <a:noFill/>
            <a:miter lim="800000"/>
            <a:headEnd/>
            <a:tailEnd/>
          </a:ln>
        </p:spPr>
      </p:pic>
      <p:pic>
        <p:nvPicPr>
          <p:cNvPr id="61447" name="Picture 14"/>
          <p:cNvPicPr>
            <a:picLocks noChangeAspect="1" noChangeArrowheads="1"/>
          </p:cNvPicPr>
          <p:nvPr/>
        </p:nvPicPr>
        <p:blipFill>
          <a:blip r:embed="rId4" cstate="print"/>
          <a:srcRect t="5634" b="4225"/>
          <a:stretch>
            <a:fillRect/>
          </a:stretch>
        </p:blipFill>
        <p:spPr bwMode="auto">
          <a:xfrm>
            <a:off x="304800" y="4038600"/>
            <a:ext cx="4267200" cy="1219200"/>
          </a:xfrm>
          <a:prstGeom prst="rect">
            <a:avLst/>
          </a:prstGeom>
          <a:noFill/>
          <a:ln w="9525">
            <a:noFill/>
            <a:miter lim="800000"/>
            <a:headEnd/>
            <a:tailEnd/>
          </a:ln>
        </p:spPr>
      </p:pic>
      <p:sp>
        <p:nvSpPr>
          <p:cNvPr id="89103" name="Rectangle 3"/>
          <p:cNvSpPr>
            <a:spLocks noChangeArrowheads="1"/>
          </p:cNvSpPr>
          <p:nvPr/>
        </p:nvSpPr>
        <p:spPr bwMode="auto">
          <a:xfrm>
            <a:off x="4572000" y="3886200"/>
            <a:ext cx="4572000" cy="1905000"/>
          </a:xfrm>
          <a:prstGeom prst="rect">
            <a:avLst/>
          </a:prstGeom>
          <a:noFill/>
          <a:ln w="9525">
            <a:noFill/>
            <a:miter lim="800000"/>
            <a:headEnd/>
            <a:tailEnd/>
          </a:ln>
        </p:spPr>
        <p:txBody>
          <a:bodyPr/>
          <a:lstStyle/>
          <a:p>
            <a:pPr marL="342900" indent="-342900" eaLnBrk="1" hangingPunct="1">
              <a:spcBef>
                <a:spcPct val="20000"/>
              </a:spcBef>
            </a:pPr>
            <a:r>
              <a:rPr lang="sr-Latn-CS" sz="2800">
                <a:solidFill>
                  <a:srgbClr val="333399"/>
                </a:solidFill>
                <a:latin typeface="Comic Sans MS" pitchFamily="66" charset="0"/>
              </a:rPr>
              <a:t>Konvoluciona suma:</a:t>
            </a:r>
          </a:p>
          <a:p>
            <a:pPr marL="342900" indent="-342900" eaLnBrk="1" hangingPunct="1">
              <a:spcBef>
                <a:spcPct val="20000"/>
              </a:spcBef>
            </a:pPr>
            <a:r>
              <a:rPr lang="sr-Latn-CS" sz="2400">
                <a:solidFill>
                  <a:srgbClr val="333399"/>
                </a:solidFill>
                <a:latin typeface="Comic Sans MS" pitchFamily="66" charset="0"/>
              </a:rPr>
              <a:t>Izraz daje vrednost izlaza za</a:t>
            </a:r>
          </a:p>
          <a:p>
            <a:pPr marL="342900" indent="-342900" eaLnBrk="1" hangingPunct="1"/>
            <a:r>
              <a:rPr lang="sr-Latn-CS" sz="2400">
                <a:solidFill>
                  <a:srgbClr val="333399"/>
                </a:solidFill>
                <a:latin typeface="Comic Sans MS" pitchFamily="66" charset="0"/>
              </a:rPr>
              <a:t>odmerak </a:t>
            </a:r>
            <a:r>
              <a:rPr lang="sr-Latn-CS" sz="2800" i="1">
                <a:latin typeface="Times New Roman" pitchFamily="18" charset="0"/>
              </a:rPr>
              <a:t>i</a:t>
            </a:r>
            <a:r>
              <a:rPr lang="sr-Latn-CS" sz="2400">
                <a:solidFill>
                  <a:srgbClr val="333399"/>
                </a:solidFill>
                <a:latin typeface="Comic Sans MS" pitchFamily="66" charset="0"/>
              </a:rPr>
              <a:t>.  Impulsni odziv </a:t>
            </a:r>
            <a:r>
              <a:rPr lang="sr-Latn-CS" sz="2800" i="1">
                <a:latin typeface="Times New Roman" pitchFamily="18" charset="0"/>
              </a:rPr>
              <a:t>h</a:t>
            </a:r>
            <a:r>
              <a:rPr lang="en-US" sz="2800">
                <a:latin typeface="Times New Roman" pitchFamily="18" charset="0"/>
              </a:rPr>
              <a:t>[]</a:t>
            </a:r>
            <a:endParaRPr lang="sr-Latn-CS" sz="2800">
              <a:latin typeface="Times New Roman" pitchFamily="18" charset="0"/>
            </a:endParaRPr>
          </a:p>
          <a:p>
            <a:pPr marL="342900" indent="-342900" eaLnBrk="1" hangingPunct="1"/>
            <a:r>
              <a:rPr lang="sr-Latn-CS" sz="2400">
                <a:solidFill>
                  <a:srgbClr val="333399"/>
                </a:solidFill>
                <a:latin typeface="Comic Sans MS" pitchFamily="66" charset="0"/>
              </a:rPr>
              <a:t>sadrži</a:t>
            </a:r>
            <a:r>
              <a:rPr lang="sr-Latn-CS" sz="2400">
                <a:latin typeface="Times New Roman" pitchFamily="18" charset="0"/>
              </a:rPr>
              <a:t> </a:t>
            </a:r>
            <a:r>
              <a:rPr lang="sr-Latn-CS" sz="2800" i="1">
                <a:latin typeface="Times New Roman" pitchFamily="18" charset="0"/>
              </a:rPr>
              <a:t>M</a:t>
            </a:r>
            <a:r>
              <a:rPr lang="sr-Latn-CS" sz="2800">
                <a:latin typeface="Times New Roman" pitchFamily="18" charset="0"/>
              </a:rPr>
              <a:t> </a:t>
            </a:r>
            <a:r>
              <a:rPr lang="sr-Latn-CS" sz="2400">
                <a:solidFill>
                  <a:srgbClr val="333399"/>
                </a:solidFill>
                <a:latin typeface="Comic Sans MS" pitchFamily="66" charset="0"/>
              </a:rPr>
              <a:t>tačaka od</a:t>
            </a:r>
            <a:r>
              <a:rPr lang="sr-Latn-CS" sz="2800">
                <a:latin typeface="Times New Roman" pitchFamily="18" charset="0"/>
              </a:rPr>
              <a:t> 0 </a:t>
            </a:r>
            <a:r>
              <a:rPr lang="sr-Latn-CS" sz="2400">
                <a:solidFill>
                  <a:srgbClr val="333399"/>
                </a:solidFill>
                <a:latin typeface="Comic Sans MS" pitchFamily="66" charset="0"/>
              </a:rPr>
              <a:t>do</a:t>
            </a:r>
            <a:r>
              <a:rPr lang="sr-Latn-CS" sz="2800">
                <a:latin typeface="Times New Roman" pitchFamily="18" charset="0"/>
              </a:rPr>
              <a:t> </a:t>
            </a:r>
            <a:r>
              <a:rPr lang="sr-Latn-CS" sz="2800" i="1">
                <a:latin typeface="Times New Roman" pitchFamily="18" charset="0"/>
              </a:rPr>
              <a:t>M</a:t>
            </a:r>
            <a:r>
              <a:rPr lang="sr-Latn-CS" sz="2800">
                <a:latin typeface="Times New Roman"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62467"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62468"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4DB10039-7399-46C0-AB98-C3FED0B4BA24}" type="slidenum">
              <a:rPr lang="en-US" sz="1400">
                <a:latin typeface="Times New Roman" pitchFamily="18" charset="0"/>
              </a:rPr>
              <a:pPr algn="r"/>
              <a:t>73</a:t>
            </a:fld>
            <a:endParaRPr lang="en-US" sz="1400">
              <a:latin typeface="Times New Roman" pitchFamily="18" charset="0"/>
            </a:endParaRPr>
          </a:p>
        </p:txBody>
      </p:sp>
      <p:sp>
        <p:nvSpPr>
          <p:cNvPr id="62469" name="Rectangle 2"/>
          <p:cNvSpPr>
            <a:spLocks noGrp="1" noChangeArrowheads="1"/>
          </p:cNvSpPr>
          <p:nvPr>
            <p:ph type="title" idx="4294967295"/>
          </p:nvPr>
        </p:nvSpPr>
        <p:spPr>
          <a:xfrm>
            <a:off x="685800" y="152400"/>
            <a:ext cx="7772400" cy="914400"/>
          </a:xfrm>
        </p:spPr>
        <p:txBody>
          <a:bodyPr/>
          <a:lstStyle/>
          <a:p>
            <a:pPr eaLnBrk="1" hangingPunct="1"/>
            <a:r>
              <a:rPr lang="sr-Latn-CS" smtClean="0"/>
              <a:t>Konvolucija</a:t>
            </a:r>
            <a:endParaRPr lang="en-US" smtClean="0"/>
          </a:p>
        </p:txBody>
      </p:sp>
      <p:pic>
        <p:nvPicPr>
          <p:cNvPr id="62470" name="Picture 7"/>
          <p:cNvPicPr>
            <a:picLocks noChangeAspect="1" noChangeArrowheads="1"/>
          </p:cNvPicPr>
          <p:nvPr/>
        </p:nvPicPr>
        <p:blipFill>
          <a:blip r:embed="rId2" cstate="print"/>
          <a:srcRect/>
          <a:stretch>
            <a:fillRect/>
          </a:stretch>
        </p:blipFill>
        <p:spPr bwMode="auto">
          <a:xfrm>
            <a:off x="228600" y="1219200"/>
            <a:ext cx="8748713" cy="2762250"/>
          </a:xfrm>
          <a:prstGeom prst="rect">
            <a:avLst/>
          </a:prstGeom>
          <a:noFill/>
          <a:ln w="9525">
            <a:noFill/>
            <a:miter lim="800000"/>
            <a:headEnd/>
            <a:tailEnd/>
          </a:ln>
        </p:spPr>
      </p:pic>
      <p:sp>
        <p:nvSpPr>
          <p:cNvPr id="62471" name="Rectangle 3"/>
          <p:cNvSpPr>
            <a:spLocks noChangeArrowheads="1"/>
          </p:cNvSpPr>
          <p:nvPr/>
        </p:nvSpPr>
        <p:spPr bwMode="auto">
          <a:xfrm>
            <a:off x="381000" y="4114800"/>
            <a:ext cx="7543800" cy="1905000"/>
          </a:xfrm>
          <a:prstGeom prst="rect">
            <a:avLst/>
          </a:prstGeom>
          <a:noFill/>
          <a:ln w="9525">
            <a:noFill/>
            <a:miter lim="800000"/>
            <a:headEnd/>
            <a:tailEnd/>
          </a:ln>
        </p:spPr>
        <p:txBody>
          <a:bodyPr/>
          <a:lstStyle/>
          <a:p>
            <a:pPr marL="342900" indent="-342900" eaLnBrk="1" hangingPunct="1">
              <a:spcBef>
                <a:spcPct val="20000"/>
              </a:spcBef>
            </a:pPr>
            <a:r>
              <a:rPr lang="sr-Latn-CS" sz="2400">
                <a:solidFill>
                  <a:srgbClr val="333399"/>
                </a:solidFill>
                <a:latin typeface="Comic Sans MS" pitchFamily="66" charset="0"/>
              </a:rPr>
              <a:t>Signal </a:t>
            </a:r>
            <a:r>
              <a:rPr lang="sr-Latn-CS" sz="2800">
                <a:latin typeface="Times New Roman" pitchFamily="18" charset="0"/>
              </a:rPr>
              <a:t>x</a:t>
            </a:r>
            <a:r>
              <a:rPr lang="en-US" sz="2800">
                <a:latin typeface="Times New Roman" pitchFamily="18" charset="0"/>
              </a:rPr>
              <a:t>[</a:t>
            </a:r>
            <a:r>
              <a:rPr lang="sr-Latn-CS" sz="2800">
                <a:latin typeface="Times New Roman" pitchFamily="18" charset="0"/>
              </a:rPr>
              <a:t>n</a:t>
            </a:r>
            <a:r>
              <a:rPr lang="en-US" sz="2800">
                <a:latin typeface="Times New Roman" pitchFamily="18" charset="0"/>
              </a:rPr>
              <a:t>]</a:t>
            </a:r>
            <a:r>
              <a:rPr lang="sr-Latn-CS" sz="2400">
                <a:solidFill>
                  <a:srgbClr val="333399"/>
                </a:solidFill>
                <a:latin typeface="Comic Sans MS" pitchFamily="66" charset="0"/>
              </a:rPr>
              <a:t> na ulazu (9 tačaka)</a:t>
            </a:r>
          </a:p>
          <a:p>
            <a:pPr marL="342900" indent="-342900" eaLnBrk="1" hangingPunct="1">
              <a:spcBef>
                <a:spcPct val="20000"/>
              </a:spcBef>
            </a:pPr>
            <a:r>
              <a:rPr lang="sr-Latn-CS" sz="2400">
                <a:solidFill>
                  <a:srgbClr val="333399"/>
                </a:solidFill>
                <a:latin typeface="Comic Sans MS" pitchFamily="66" charset="0"/>
              </a:rPr>
              <a:t>u konvoluciji sa </a:t>
            </a:r>
          </a:p>
          <a:p>
            <a:pPr marL="342900" indent="-342900" eaLnBrk="1" hangingPunct="1">
              <a:spcBef>
                <a:spcPct val="20000"/>
              </a:spcBef>
            </a:pPr>
            <a:r>
              <a:rPr lang="sr-Latn-CS" sz="2400">
                <a:solidFill>
                  <a:srgbClr val="333399"/>
                </a:solidFill>
                <a:latin typeface="Comic Sans MS" pitchFamily="66" charset="0"/>
              </a:rPr>
              <a:t>impulsnim odzivom </a:t>
            </a:r>
            <a:r>
              <a:rPr lang="sr-Latn-CS" sz="2800">
                <a:latin typeface="Times New Roman" pitchFamily="18" charset="0"/>
              </a:rPr>
              <a:t>h</a:t>
            </a:r>
            <a:r>
              <a:rPr lang="en-US" sz="2800">
                <a:latin typeface="Times New Roman" pitchFamily="18" charset="0"/>
              </a:rPr>
              <a:t>[</a:t>
            </a:r>
            <a:r>
              <a:rPr lang="sr-Latn-CS" sz="2800">
                <a:latin typeface="Times New Roman" pitchFamily="18" charset="0"/>
              </a:rPr>
              <a:t>n</a:t>
            </a:r>
            <a:r>
              <a:rPr lang="en-US" sz="2800">
                <a:latin typeface="Times New Roman" pitchFamily="18" charset="0"/>
              </a:rPr>
              <a:t>]</a:t>
            </a:r>
            <a:r>
              <a:rPr lang="sr-Latn-CS" sz="2400">
                <a:solidFill>
                  <a:srgbClr val="333399"/>
                </a:solidFill>
                <a:latin typeface="Comic Sans MS" pitchFamily="66" charset="0"/>
              </a:rPr>
              <a:t> – 4 tačke</a:t>
            </a:r>
          </a:p>
          <a:p>
            <a:pPr marL="342900" indent="-342900" eaLnBrk="1" hangingPunct="1">
              <a:spcBef>
                <a:spcPct val="20000"/>
              </a:spcBef>
            </a:pPr>
            <a:r>
              <a:rPr lang="sr-Latn-CS" sz="2400">
                <a:solidFill>
                  <a:srgbClr val="333399"/>
                </a:solidFill>
                <a:latin typeface="Comic Sans MS" pitchFamily="66" charset="0"/>
              </a:rPr>
              <a:t>daje 12 tačaka na izlazu</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5126"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5127"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1458FB6B-0E1D-4335-ACF2-367747BF9CFE}" type="slidenum">
              <a:rPr lang="en-US" sz="1400">
                <a:latin typeface="Times New Roman" pitchFamily="18" charset="0"/>
              </a:rPr>
              <a:pPr algn="r"/>
              <a:t>74</a:t>
            </a:fld>
            <a:endParaRPr lang="en-US" sz="1400">
              <a:latin typeface="Times New Roman" pitchFamily="18" charset="0"/>
            </a:endParaRPr>
          </a:p>
        </p:txBody>
      </p:sp>
      <p:sp>
        <p:nvSpPr>
          <p:cNvPr id="5128" name="Rectangle 2"/>
          <p:cNvSpPr>
            <a:spLocks noGrp="1" noChangeArrowheads="1"/>
          </p:cNvSpPr>
          <p:nvPr>
            <p:ph type="title" idx="4294967295"/>
          </p:nvPr>
        </p:nvSpPr>
        <p:spPr>
          <a:xfrm>
            <a:off x="685800" y="152400"/>
            <a:ext cx="7772400" cy="914400"/>
          </a:xfrm>
        </p:spPr>
        <p:txBody>
          <a:bodyPr/>
          <a:lstStyle/>
          <a:p>
            <a:pPr eaLnBrk="1" hangingPunct="1"/>
            <a:r>
              <a:rPr lang="sr-Latn-CS" b="1" smtClean="0"/>
              <a:t>Konvolucija</a:t>
            </a:r>
            <a:r>
              <a:rPr lang="sr-Latn-CS" smtClean="0"/>
              <a:t> - realizacija</a:t>
            </a:r>
            <a:endParaRPr lang="en-US" smtClean="0"/>
          </a:p>
        </p:txBody>
      </p:sp>
      <p:grpSp>
        <p:nvGrpSpPr>
          <p:cNvPr id="5129" name="Group 17"/>
          <p:cNvGrpSpPr>
            <a:grpSpLocks/>
          </p:cNvGrpSpPr>
          <p:nvPr/>
        </p:nvGrpSpPr>
        <p:grpSpPr bwMode="auto">
          <a:xfrm>
            <a:off x="762000" y="914400"/>
            <a:ext cx="2870200" cy="5486400"/>
            <a:chOff x="192" y="624"/>
            <a:chExt cx="1808" cy="3456"/>
          </a:xfrm>
        </p:grpSpPr>
        <p:pic>
          <p:nvPicPr>
            <p:cNvPr id="5132" name="Picture 11"/>
            <p:cNvPicPr>
              <a:picLocks noChangeAspect="1" noChangeArrowheads="1"/>
            </p:cNvPicPr>
            <p:nvPr/>
          </p:nvPicPr>
          <p:blipFill>
            <a:blip r:embed="rId3" cstate="print"/>
            <a:srcRect l="13266"/>
            <a:stretch>
              <a:fillRect/>
            </a:stretch>
          </p:blipFill>
          <p:spPr bwMode="auto">
            <a:xfrm>
              <a:off x="192" y="624"/>
              <a:ext cx="1808" cy="3456"/>
            </a:xfrm>
            <a:prstGeom prst="rect">
              <a:avLst/>
            </a:prstGeom>
            <a:noFill/>
            <a:ln w="9525">
              <a:noFill/>
              <a:miter lim="800000"/>
              <a:headEnd/>
              <a:tailEnd/>
            </a:ln>
          </p:spPr>
        </p:pic>
        <p:sp>
          <p:nvSpPr>
            <p:cNvPr id="5133" name="Rectangle 12"/>
            <p:cNvSpPr>
              <a:spLocks noChangeArrowheads="1"/>
            </p:cNvSpPr>
            <p:nvPr/>
          </p:nvSpPr>
          <p:spPr bwMode="auto">
            <a:xfrm>
              <a:off x="1200" y="672"/>
              <a:ext cx="144" cy="720"/>
            </a:xfrm>
            <a:prstGeom prst="rect">
              <a:avLst/>
            </a:prstGeom>
            <a:solidFill>
              <a:srgbClr val="FFFF99">
                <a:alpha val="83920"/>
              </a:srgbClr>
            </a:solidFill>
            <a:ln w="9525">
              <a:noFill/>
              <a:miter lim="800000"/>
              <a:headEnd/>
              <a:tailEnd/>
            </a:ln>
          </p:spPr>
          <p:txBody>
            <a:bodyPr wrap="none" anchor="ctr"/>
            <a:lstStyle/>
            <a:p>
              <a:endParaRPr lang="en-US"/>
            </a:p>
          </p:txBody>
        </p:sp>
        <p:sp>
          <p:nvSpPr>
            <p:cNvPr id="5134" name="Line 13"/>
            <p:cNvSpPr>
              <a:spLocks noChangeShapeType="1"/>
            </p:cNvSpPr>
            <p:nvPr/>
          </p:nvSpPr>
          <p:spPr bwMode="auto">
            <a:xfrm>
              <a:off x="1140" y="3312"/>
              <a:ext cx="12" cy="432"/>
            </a:xfrm>
            <a:prstGeom prst="line">
              <a:avLst/>
            </a:prstGeom>
            <a:noFill/>
            <a:ln w="19050">
              <a:solidFill>
                <a:srgbClr val="FF0000"/>
              </a:solidFill>
              <a:round/>
              <a:headEnd/>
              <a:tailEnd type="triangle" w="med" len="med"/>
            </a:ln>
          </p:spPr>
          <p:txBody>
            <a:bodyPr/>
            <a:lstStyle/>
            <a:p>
              <a:endParaRPr lang="en-US"/>
            </a:p>
          </p:txBody>
        </p:sp>
        <p:sp>
          <p:nvSpPr>
            <p:cNvPr id="5135" name="Rectangle 14"/>
            <p:cNvSpPr>
              <a:spLocks noChangeArrowheads="1"/>
            </p:cNvSpPr>
            <p:nvPr/>
          </p:nvSpPr>
          <p:spPr bwMode="auto">
            <a:xfrm>
              <a:off x="1200" y="3360"/>
              <a:ext cx="432" cy="720"/>
            </a:xfrm>
            <a:prstGeom prst="rect">
              <a:avLst/>
            </a:prstGeom>
            <a:solidFill>
              <a:srgbClr val="FFFF99">
                <a:alpha val="83920"/>
              </a:srgbClr>
            </a:solidFill>
            <a:ln w="9525">
              <a:noFill/>
              <a:miter lim="800000"/>
              <a:headEnd/>
              <a:tailEnd/>
            </a:ln>
          </p:spPr>
          <p:txBody>
            <a:bodyPr wrap="none" anchor="ctr"/>
            <a:lstStyle/>
            <a:p>
              <a:endParaRPr lang="en-US"/>
            </a:p>
          </p:txBody>
        </p:sp>
        <p:sp>
          <p:nvSpPr>
            <p:cNvPr id="5136" name="Rectangle 15"/>
            <p:cNvSpPr>
              <a:spLocks noChangeArrowheads="1"/>
            </p:cNvSpPr>
            <p:nvPr/>
          </p:nvSpPr>
          <p:spPr bwMode="auto">
            <a:xfrm>
              <a:off x="192" y="2064"/>
              <a:ext cx="144" cy="480"/>
            </a:xfrm>
            <a:prstGeom prst="rect">
              <a:avLst/>
            </a:prstGeom>
            <a:solidFill>
              <a:schemeClr val="bg1"/>
            </a:solidFill>
            <a:ln w="9525">
              <a:noFill/>
              <a:miter lim="800000"/>
              <a:headEnd/>
              <a:tailEnd/>
            </a:ln>
          </p:spPr>
          <p:txBody>
            <a:bodyPr wrap="none" anchor="ctr"/>
            <a:lstStyle/>
            <a:p>
              <a:endParaRPr lang="en-US"/>
            </a:p>
          </p:txBody>
        </p:sp>
      </p:grpSp>
      <p:pic>
        <p:nvPicPr>
          <p:cNvPr id="5130" name="Picture 18"/>
          <p:cNvPicPr>
            <a:picLocks noChangeAspect="1" noChangeArrowheads="1"/>
          </p:cNvPicPr>
          <p:nvPr/>
        </p:nvPicPr>
        <p:blipFill>
          <a:blip r:embed="rId4" cstate="print"/>
          <a:srcRect t="5634" b="4225"/>
          <a:stretch>
            <a:fillRect/>
          </a:stretch>
        </p:blipFill>
        <p:spPr bwMode="auto">
          <a:xfrm>
            <a:off x="3962400" y="1066800"/>
            <a:ext cx="4267200" cy="1219200"/>
          </a:xfrm>
          <a:prstGeom prst="rect">
            <a:avLst/>
          </a:prstGeom>
          <a:noFill/>
          <a:ln w="9525">
            <a:noFill/>
            <a:miter lim="800000"/>
            <a:headEnd/>
            <a:tailEnd/>
          </a:ln>
        </p:spPr>
      </p:pic>
      <p:grpSp>
        <p:nvGrpSpPr>
          <p:cNvPr id="3" name="Group 24"/>
          <p:cNvGrpSpPr>
            <a:grpSpLocks/>
          </p:cNvGrpSpPr>
          <p:nvPr/>
        </p:nvGrpSpPr>
        <p:grpSpPr bwMode="auto">
          <a:xfrm>
            <a:off x="3886200" y="2819400"/>
            <a:ext cx="5118100" cy="2019300"/>
            <a:chOff x="2448" y="1776"/>
            <a:chExt cx="3224" cy="1272"/>
          </a:xfrm>
        </p:grpSpPr>
        <p:graphicFrame>
          <p:nvGraphicFramePr>
            <p:cNvPr id="5122" name="Object 21"/>
            <p:cNvGraphicFramePr>
              <a:graphicFrameLocks noChangeAspect="1"/>
            </p:cNvGraphicFramePr>
            <p:nvPr/>
          </p:nvGraphicFramePr>
          <p:xfrm>
            <a:off x="2448" y="2112"/>
            <a:ext cx="2112" cy="608"/>
          </p:xfrm>
          <a:graphic>
            <a:graphicData uri="http://schemas.openxmlformats.org/presentationml/2006/ole">
              <p:oleObj spid="_x0000_s5143" name="Equation" r:id="rId5" imgW="3352800" imgH="965200" progId="">
                <p:embed/>
              </p:oleObj>
            </a:graphicData>
          </a:graphic>
        </p:graphicFrame>
        <p:graphicFrame>
          <p:nvGraphicFramePr>
            <p:cNvPr id="5123" name="Object 22"/>
            <p:cNvGraphicFramePr>
              <a:graphicFrameLocks noChangeAspect="1"/>
            </p:cNvGraphicFramePr>
            <p:nvPr/>
          </p:nvGraphicFramePr>
          <p:xfrm>
            <a:off x="2496" y="2832"/>
            <a:ext cx="3176" cy="216"/>
          </p:xfrm>
          <a:graphic>
            <a:graphicData uri="http://schemas.openxmlformats.org/presentationml/2006/ole">
              <p:oleObj spid="_x0000_s5144" name="Equation" r:id="rId6" imgW="5041900" imgH="342900" progId="">
                <p:embed/>
              </p:oleObj>
            </a:graphicData>
          </a:graphic>
        </p:graphicFrame>
        <p:graphicFrame>
          <p:nvGraphicFramePr>
            <p:cNvPr id="5124" name="Object 23"/>
            <p:cNvGraphicFramePr>
              <a:graphicFrameLocks noChangeAspect="1"/>
            </p:cNvGraphicFramePr>
            <p:nvPr/>
          </p:nvGraphicFramePr>
          <p:xfrm>
            <a:off x="2448" y="1776"/>
            <a:ext cx="920" cy="248"/>
          </p:xfrm>
          <a:graphic>
            <a:graphicData uri="http://schemas.openxmlformats.org/presentationml/2006/ole">
              <p:oleObj spid="_x0000_s5145" name="Equation" r:id="rId7" imgW="1459866" imgH="393529"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43000"/>
            <a:ext cx="1143000" cy="246221"/>
          </a:xfrm>
          <a:prstGeom prst="rect">
            <a:avLst/>
          </a:prstGeom>
          <a:noFill/>
        </p:spPr>
        <p:txBody>
          <a:bodyPr wrap="square" lIns="0" tIns="0" rIns="0" bIns="0" rtlCol="0">
            <a:spAutoFit/>
          </a:bodyPr>
          <a:lstStyle/>
          <a:p>
            <a:r>
              <a:rPr lang="en-US" sz="1600" b="1" dirty="0" err="1" smtClean="0"/>
              <a:t>Animacija</a:t>
            </a:r>
            <a:endParaRPr lang="en-US" sz="1600" b="1" dirty="0"/>
          </a:p>
        </p:txBody>
      </p:sp>
      <p:sp>
        <p:nvSpPr>
          <p:cNvPr id="15" name="Isosceles Triangle 14">
            <a:hlinkClick r:id="rId3" action="ppaction://hlinkfile"/>
          </p:cNvPr>
          <p:cNvSpPr/>
          <p:nvPr/>
        </p:nvSpPr>
        <p:spPr bwMode="auto">
          <a:xfrm rot="5400000">
            <a:off x="114300" y="723900"/>
            <a:ext cx="419100" cy="3429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490"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63491"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63492"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5CB6292B-B9B0-41EF-B995-55316A136306}" type="slidenum">
              <a:rPr lang="en-US" sz="1400">
                <a:latin typeface="Times New Roman" pitchFamily="18" charset="0"/>
              </a:rPr>
              <a:pPr algn="r"/>
              <a:t>75</a:t>
            </a:fld>
            <a:endParaRPr lang="en-US" sz="1400">
              <a:latin typeface="Times New Roman" pitchFamily="18" charset="0"/>
            </a:endParaRPr>
          </a:p>
        </p:txBody>
      </p:sp>
      <p:pic>
        <p:nvPicPr>
          <p:cNvPr id="86025" name="Picture 9"/>
          <p:cNvPicPr>
            <a:picLocks noChangeAspect="1" noChangeArrowheads="1"/>
          </p:cNvPicPr>
          <p:nvPr/>
        </p:nvPicPr>
        <p:blipFill>
          <a:blip r:embed="rId4" cstate="print"/>
          <a:srcRect/>
          <a:stretch>
            <a:fillRect/>
          </a:stretch>
        </p:blipFill>
        <p:spPr bwMode="auto">
          <a:xfrm>
            <a:off x="6018213" y="228600"/>
            <a:ext cx="3125787" cy="6172200"/>
          </a:xfrm>
          <a:prstGeom prst="rect">
            <a:avLst/>
          </a:prstGeom>
          <a:noFill/>
          <a:ln w="9525">
            <a:noFill/>
            <a:miter lim="800000"/>
            <a:headEnd/>
            <a:tailEnd/>
          </a:ln>
        </p:spPr>
      </p:pic>
      <p:grpSp>
        <p:nvGrpSpPr>
          <p:cNvPr id="2" name="Group 11"/>
          <p:cNvGrpSpPr>
            <a:grpSpLocks/>
          </p:cNvGrpSpPr>
          <p:nvPr/>
        </p:nvGrpSpPr>
        <p:grpSpPr bwMode="auto">
          <a:xfrm>
            <a:off x="0" y="304800"/>
            <a:ext cx="3163888" cy="6096000"/>
            <a:chOff x="96" y="192"/>
            <a:chExt cx="1993" cy="3840"/>
          </a:xfrm>
        </p:grpSpPr>
        <p:pic>
          <p:nvPicPr>
            <p:cNvPr id="63498" name="Picture 7"/>
            <p:cNvPicPr>
              <a:picLocks noChangeAspect="1" noChangeArrowheads="1"/>
            </p:cNvPicPr>
            <p:nvPr/>
          </p:nvPicPr>
          <p:blipFill>
            <a:blip r:embed="rId5" cstate="print"/>
            <a:srcRect l="2191" t="3439"/>
            <a:stretch>
              <a:fillRect/>
            </a:stretch>
          </p:blipFill>
          <p:spPr bwMode="auto">
            <a:xfrm>
              <a:off x="96" y="192"/>
              <a:ext cx="1993" cy="3840"/>
            </a:xfrm>
            <a:prstGeom prst="rect">
              <a:avLst/>
            </a:prstGeom>
            <a:noFill/>
            <a:ln w="9525">
              <a:noFill/>
              <a:miter lim="800000"/>
              <a:headEnd/>
              <a:tailEnd/>
            </a:ln>
          </p:spPr>
        </p:pic>
        <p:sp>
          <p:nvSpPr>
            <p:cNvPr id="63499" name="Line 10"/>
            <p:cNvSpPr>
              <a:spLocks noChangeShapeType="1"/>
            </p:cNvSpPr>
            <p:nvPr/>
          </p:nvSpPr>
          <p:spPr bwMode="auto">
            <a:xfrm>
              <a:off x="990" y="3114"/>
              <a:ext cx="36" cy="420"/>
            </a:xfrm>
            <a:prstGeom prst="line">
              <a:avLst/>
            </a:prstGeom>
            <a:noFill/>
            <a:ln w="28575">
              <a:solidFill>
                <a:srgbClr val="FF0000"/>
              </a:solidFill>
              <a:round/>
              <a:headEnd/>
              <a:tailEnd type="stealth" w="lg" len="lg"/>
            </a:ln>
          </p:spPr>
          <p:txBody>
            <a:bodyPr/>
            <a:lstStyle/>
            <a:p>
              <a:endParaRPr lang="en-US"/>
            </a:p>
          </p:txBody>
        </p:sp>
      </p:grpSp>
      <p:grpSp>
        <p:nvGrpSpPr>
          <p:cNvPr id="3" name="Group 13"/>
          <p:cNvGrpSpPr>
            <a:grpSpLocks/>
          </p:cNvGrpSpPr>
          <p:nvPr/>
        </p:nvGrpSpPr>
        <p:grpSpPr bwMode="auto">
          <a:xfrm>
            <a:off x="3152775" y="247650"/>
            <a:ext cx="2954338" cy="6159500"/>
            <a:chOff x="1986" y="156"/>
            <a:chExt cx="1861" cy="3880"/>
          </a:xfrm>
        </p:grpSpPr>
        <p:pic>
          <p:nvPicPr>
            <p:cNvPr id="63496" name="Picture 8"/>
            <p:cNvPicPr>
              <a:picLocks noChangeAspect="1" noChangeArrowheads="1"/>
            </p:cNvPicPr>
            <p:nvPr/>
          </p:nvPicPr>
          <p:blipFill>
            <a:blip r:embed="rId6" cstate="print"/>
            <a:srcRect l="6720"/>
            <a:stretch>
              <a:fillRect/>
            </a:stretch>
          </p:blipFill>
          <p:spPr bwMode="auto">
            <a:xfrm>
              <a:off x="1986" y="156"/>
              <a:ext cx="1861" cy="3880"/>
            </a:xfrm>
            <a:prstGeom prst="rect">
              <a:avLst/>
            </a:prstGeom>
            <a:noFill/>
            <a:ln w="9525">
              <a:noFill/>
              <a:miter lim="800000"/>
              <a:headEnd/>
              <a:tailEnd/>
            </a:ln>
          </p:spPr>
        </p:pic>
        <p:sp>
          <p:nvSpPr>
            <p:cNvPr id="63497" name="Line 12"/>
            <p:cNvSpPr>
              <a:spLocks noChangeShapeType="1"/>
            </p:cNvSpPr>
            <p:nvPr/>
          </p:nvSpPr>
          <p:spPr bwMode="auto">
            <a:xfrm flipH="1">
              <a:off x="2856" y="3168"/>
              <a:ext cx="24" cy="96"/>
            </a:xfrm>
            <a:prstGeom prst="line">
              <a:avLst/>
            </a:prstGeom>
            <a:noFill/>
            <a:ln w="28575">
              <a:solidFill>
                <a:srgbClr val="FF0000"/>
              </a:solidFill>
              <a:round/>
              <a:headEnd/>
              <a:tailEnd type="stealth" w="lg" len="lg"/>
            </a:ln>
          </p:spPr>
          <p:txBody>
            <a:bodyPr/>
            <a:lstStyle/>
            <a:p>
              <a:endParaRPr lang="en-US"/>
            </a:p>
          </p:txBody>
        </p:sp>
      </p:grpSp>
      <p:sp>
        <p:nvSpPr>
          <p:cNvPr id="16" name="Rectangle 14"/>
          <p:cNvSpPr>
            <a:spLocks noChangeArrowheads="1"/>
          </p:cNvSpPr>
          <p:nvPr/>
        </p:nvSpPr>
        <p:spPr bwMode="auto">
          <a:xfrm>
            <a:off x="1524000" y="381000"/>
            <a:ext cx="1219200" cy="914400"/>
          </a:xfrm>
          <a:prstGeom prst="rect">
            <a:avLst/>
          </a:prstGeom>
          <a:solidFill>
            <a:srgbClr val="FFFF99">
              <a:alpha val="83920"/>
            </a:srgbClr>
          </a:solidFill>
          <a:ln w="9525">
            <a:noFill/>
            <a:miter lim="800000"/>
            <a:headEnd/>
            <a:tailEnd/>
          </a:ln>
        </p:spPr>
        <p:txBody>
          <a:bodyPr wrap="none" anchor="ctr"/>
          <a:lstStyle/>
          <a:p>
            <a:endParaRPr lang="en-US"/>
          </a:p>
        </p:txBody>
      </p:sp>
      <p:sp>
        <p:nvSpPr>
          <p:cNvPr id="17" name="Rectangle 14"/>
          <p:cNvSpPr>
            <a:spLocks noChangeArrowheads="1"/>
          </p:cNvSpPr>
          <p:nvPr/>
        </p:nvSpPr>
        <p:spPr bwMode="auto">
          <a:xfrm>
            <a:off x="1600200" y="5029200"/>
            <a:ext cx="1600200" cy="1066800"/>
          </a:xfrm>
          <a:prstGeom prst="rect">
            <a:avLst/>
          </a:prstGeom>
          <a:solidFill>
            <a:srgbClr val="FFFF99">
              <a:alpha val="83920"/>
            </a:srgbClr>
          </a:solidFill>
          <a:ln w="9525">
            <a:noFill/>
            <a:miter lim="800000"/>
            <a:headEnd/>
            <a:tailEnd/>
          </a:ln>
        </p:spPr>
        <p:txBody>
          <a:bodyPr wrap="none" anchor="ctr"/>
          <a:lstStyle/>
          <a:p>
            <a:endParaRPr lang="en-US"/>
          </a:p>
        </p:txBody>
      </p:sp>
      <p:sp>
        <p:nvSpPr>
          <p:cNvPr id="18" name="Rectangle 14"/>
          <p:cNvSpPr>
            <a:spLocks noChangeArrowheads="1"/>
          </p:cNvSpPr>
          <p:nvPr/>
        </p:nvSpPr>
        <p:spPr bwMode="auto">
          <a:xfrm>
            <a:off x="4572000" y="5181600"/>
            <a:ext cx="1219200" cy="990600"/>
          </a:xfrm>
          <a:prstGeom prst="rect">
            <a:avLst/>
          </a:prstGeom>
          <a:solidFill>
            <a:srgbClr val="FFFF99">
              <a:alpha val="83920"/>
            </a:srgbClr>
          </a:solidFill>
          <a:ln w="9525">
            <a:noFill/>
            <a:miter lim="800000"/>
            <a:headEnd/>
            <a:tailEnd/>
          </a:ln>
        </p:spPr>
        <p:txBody>
          <a:bodyPr wrap="none" anchor="ctr"/>
          <a:lstStyle/>
          <a:p>
            <a:endParaRPr lang="en-US"/>
          </a:p>
        </p:txBody>
      </p:sp>
      <p:sp>
        <p:nvSpPr>
          <p:cNvPr id="19" name="Rectangle 14"/>
          <p:cNvSpPr>
            <a:spLocks noChangeArrowheads="1"/>
          </p:cNvSpPr>
          <p:nvPr/>
        </p:nvSpPr>
        <p:spPr bwMode="auto">
          <a:xfrm>
            <a:off x="4648200" y="381000"/>
            <a:ext cx="838200" cy="990600"/>
          </a:xfrm>
          <a:prstGeom prst="rect">
            <a:avLst/>
          </a:prstGeom>
          <a:solidFill>
            <a:srgbClr val="FFFF99">
              <a:alpha val="83920"/>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5000"/>
                                        <p:tgtEl>
                                          <p:spTgt spid="2"/>
                                        </p:tgtEl>
                                      </p:cBhvr>
                                    </p:animEffect>
                                    <p:set>
                                      <p:cBhvr>
                                        <p:cTn id="10" dur="1" fill="hold">
                                          <p:stCondLst>
                                            <p:cond delay="49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7"/>
                                        </p:tgtEl>
                                      </p:cBhvr>
                                    </p:animEffect>
                                    <p:set>
                                      <p:cBhvr>
                                        <p:cTn id="16" dur="1" fill="hold">
                                          <p:stCondLst>
                                            <p:cond delay="1999"/>
                                          </p:stCondLst>
                                        </p:cTn>
                                        <p:tgtEl>
                                          <p:spTgt spid="17"/>
                                        </p:tgtEl>
                                        <p:attrNameLst>
                                          <p:attrName>style.visibility</p:attrName>
                                        </p:attrNameLst>
                                      </p:cBhvr>
                                      <p:to>
                                        <p:strVal val="hidden"/>
                                      </p:to>
                                    </p:set>
                                  </p:childTnLst>
                                </p:cTn>
                              </p:par>
                            </p:childTnLst>
                          </p:cTn>
                        </p:par>
                        <p:par>
                          <p:cTn id="17" fill="hold">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5"/>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nodeType="afterEffect">
                                  <p:stCondLst>
                                    <p:cond delay="0"/>
                                  </p:stCondLst>
                                  <p:childTnLst>
                                    <p:animEffect transition="out" filter="fade">
                                      <p:cBhvr>
                                        <p:cTn id="29" dur="3000"/>
                                        <p:tgtEl>
                                          <p:spTgt spid="3"/>
                                        </p:tgtEl>
                                      </p:cBhvr>
                                    </p:animEffect>
                                    <p:set>
                                      <p:cBhvr>
                                        <p:cTn id="30" dur="1" fill="hold">
                                          <p:stCondLst>
                                            <p:cond delay="29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19"/>
                                        </p:tgtEl>
                                      </p:cBhvr>
                                    </p:animEffect>
                                    <p:set>
                                      <p:cBhvr>
                                        <p:cTn id="33" dur="1" fill="hold">
                                          <p:stCondLst>
                                            <p:cond delay="19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9" grpId="0" animBg="1"/>
      <p:bldP spid="1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64515"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64516"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F404C2A0-EF93-46A5-921A-DB0AD25D8F09}" type="slidenum">
              <a:rPr lang="en-US" sz="1400">
                <a:latin typeface="Times New Roman" pitchFamily="18" charset="0"/>
              </a:rPr>
              <a:pPr algn="r"/>
              <a:t>76</a:t>
            </a:fld>
            <a:endParaRPr lang="en-US" sz="1400">
              <a:latin typeface="Times New Roman" pitchFamily="18" charset="0"/>
            </a:endParaRPr>
          </a:p>
        </p:txBody>
      </p:sp>
      <p:sp>
        <p:nvSpPr>
          <p:cNvPr id="64517" name="Rectangle 2"/>
          <p:cNvSpPr>
            <a:spLocks noGrp="1" noChangeArrowheads="1"/>
          </p:cNvSpPr>
          <p:nvPr>
            <p:ph type="title" idx="4294967295"/>
          </p:nvPr>
        </p:nvSpPr>
        <p:spPr>
          <a:xfrm>
            <a:off x="685800" y="152400"/>
            <a:ext cx="7772400" cy="914400"/>
          </a:xfrm>
        </p:spPr>
        <p:txBody>
          <a:bodyPr/>
          <a:lstStyle/>
          <a:p>
            <a:pPr eaLnBrk="1" hangingPunct="1"/>
            <a:r>
              <a:rPr lang="sr-Latn-CS" b="1" smtClean="0"/>
              <a:t>Konvolucija</a:t>
            </a:r>
            <a:r>
              <a:rPr lang="sr-Latn-CS" smtClean="0"/>
              <a:t> - primeri</a:t>
            </a:r>
            <a:endParaRPr lang="en-US" smtClean="0"/>
          </a:p>
        </p:txBody>
      </p:sp>
      <p:pic>
        <p:nvPicPr>
          <p:cNvPr id="64518" name="Picture 6"/>
          <p:cNvPicPr>
            <a:picLocks noChangeAspect="1" noChangeArrowheads="1"/>
          </p:cNvPicPr>
          <p:nvPr/>
        </p:nvPicPr>
        <p:blipFill>
          <a:blip r:embed="rId3" cstate="print"/>
          <a:srcRect b="4167"/>
          <a:stretch>
            <a:fillRect/>
          </a:stretch>
        </p:blipFill>
        <p:spPr bwMode="auto">
          <a:xfrm>
            <a:off x="381000" y="990600"/>
            <a:ext cx="86106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65539"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65540"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6BCA24FE-6435-4B5D-90D5-A01D249C766E}" type="slidenum">
              <a:rPr lang="en-US" sz="1400">
                <a:latin typeface="Times New Roman" pitchFamily="18" charset="0"/>
              </a:rPr>
              <a:pPr algn="r"/>
              <a:t>77</a:t>
            </a:fld>
            <a:endParaRPr lang="en-US" sz="1400">
              <a:latin typeface="Times New Roman" pitchFamily="18" charset="0"/>
            </a:endParaRPr>
          </a:p>
        </p:txBody>
      </p:sp>
      <p:sp>
        <p:nvSpPr>
          <p:cNvPr id="65541" name="Rectangle 2"/>
          <p:cNvSpPr>
            <a:spLocks noGrp="1" noChangeArrowheads="1"/>
          </p:cNvSpPr>
          <p:nvPr>
            <p:ph type="title" idx="4294967295"/>
          </p:nvPr>
        </p:nvSpPr>
        <p:spPr>
          <a:xfrm>
            <a:off x="685800" y="152400"/>
            <a:ext cx="7772400" cy="914400"/>
          </a:xfrm>
        </p:spPr>
        <p:txBody>
          <a:bodyPr/>
          <a:lstStyle/>
          <a:p>
            <a:pPr eaLnBrk="1" hangingPunct="1"/>
            <a:r>
              <a:rPr lang="sr-Latn-CS" b="1" smtClean="0"/>
              <a:t>Konvolucija</a:t>
            </a:r>
            <a:r>
              <a:rPr lang="sr-Latn-CS" smtClean="0"/>
              <a:t> – problem krajeva</a:t>
            </a:r>
            <a:endParaRPr lang="en-US" smtClean="0"/>
          </a:p>
        </p:txBody>
      </p:sp>
      <p:pic>
        <p:nvPicPr>
          <p:cNvPr id="65542" name="Picture 7"/>
          <p:cNvPicPr>
            <a:picLocks noChangeAspect="1" noChangeArrowheads="1"/>
          </p:cNvPicPr>
          <p:nvPr/>
        </p:nvPicPr>
        <p:blipFill>
          <a:blip r:embed="rId2" cstate="print"/>
          <a:srcRect/>
          <a:stretch>
            <a:fillRect/>
          </a:stretch>
        </p:blipFill>
        <p:spPr bwMode="auto">
          <a:xfrm>
            <a:off x="152400" y="1295400"/>
            <a:ext cx="8839200" cy="2125663"/>
          </a:xfrm>
          <a:prstGeom prst="rect">
            <a:avLst/>
          </a:prstGeom>
          <a:noFill/>
          <a:ln w="9525">
            <a:noFill/>
            <a:miter lim="800000"/>
            <a:headEnd/>
            <a:tailEnd/>
          </a:ln>
        </p:spPr>
      </p:pic>
      <p:sp>
        <p:nvSpPr>
          <p:cNvPr id="65543" name="Rectangle 3"/>
          <p:cNvSpPr>
            <a:spLocks noChangeArrowheads="1"/>
          </p:cNvSpPr>
          <p:nvPr/>
        </p:nvSpPr>
        <p:spPr bwMode="auto">
          <a:xfrm>
            <a:off x="381000" y="4114800"/>
            <a:ext cx="7772400" cy="1905000"/>
          </a:xfrm>
          <a:prstGeom prst="rect">
            <a:avLst/>
          </a:prstGeom>
          <a:noFill/>
          <a:ln w="9525">
            <a:noFill/>
            <a:miter lim="800000"/>
            <a:headEnd/>
            <a:tailEnd/>
          </a:ln>
        </p:spPr>
        <p:txBody>
          <a:bodyPr/>
          <a:lstStyle/>
          <a:p>
            <a:pPr marL="342900" indent="-342900" eaLnBrk="1" fontAlgn="b" hangingPunct="1">
              <a:spcBef>
                <a:spcPct val="20000"/>
              </a:spcBef>
            </a:pPr>
            <a:r>
              <a:rPr lang="sr-Latn-CS" sz="2400">
                <a:solidFill>
                  <a:srgbClr val="333399"/>
                </a:solidFill>
                <a:latin typeface="Comic Sans MS" pitchFamily="66" charset="0"/>
              </a:rPr>
              <a:t>Signal na ulazu (81 tačka) u konvoluciji sa impulsnim</a:t>
            </a:r>
          </a:p>
          <a:p>
            <a:pPr marL="342900" indent="-342900" eaLnBrk="1" fontAlgn="b" hangingPunct="1"/>
            <a:r>
              <a:rPr lang="sr-Latn-CS" sz="2400">
                <a:solidFill>
                  <a:srgbClr val="333399"/>
                </a:solidFill>
                <a:latin typeface="Comic Sans MS" pitchFamily="66" charset="0"/>
              </a:rPr>
              <a:t>odzivom (31 tačka) daje 111 tačaka na izlazu.</a:t>
            </a:r>
          </a:p>
          <a:p>
            <a:pPr marL="342900" indent="-342900" eaLnBrk="1" fontAlgn="b" hangingPunct="1">
              <a:spcBef>
                <a:spcPct val="20000"/>
              </a:spcBef>
            </a:pPr>
            <a:r>
              <a:rPr lang="sr-Latn-CS" sz="2400">
                <a:solidFill>
                  <a:srgbClr val="333399"/>
                </a:solidFill>
                <a:latin typeface="Comic Sans MS" pitchFamily="66" charset="0"/>
              </a:rPr>
              <a:t>U prvih i poslednjih 30 impulsni odziv nije kompletno</a:t>
            </a:r>
          </a:p>
          <a:p>
            <a:pPr marL="342900" indent="-342900" eaLnBrk="1" fontAlgn="b" hangingPunct="1"/>
            <a:r>
              <a:rPr lang="sr-Latn-CS" sz="2400">
                <a:solidFill>
                  <a:srgbClr val="333399"/>
                </a:solidFill>
                <a:latin typeface="Comic Sans MS" pitchFamily="66" charset="0"/>
              </a:rPr>
              <a:t>“utisnut” zbog dodavanja nultih vrednosti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0"/>
            <a:ext cx="7772400" cy="1143000"/>
          </a:xfrm>
        </p:spPr>
        <p:txBody>
          <a:bodyPr/>
          <a:lstStyle/>
          <a:p>
            <a:r>
              <a:rPr lang="en-US" smtClean="0"/>
              <a:t>FIR filtri</a:t>
            </a:r>
          </a:p>
        </p:txBody>
      </p:sp>
      <p:sp>
        <p:nvSpPr>
          <p:cNvPr id="66563" name="Rectangle 3"/>
          <p:cNvSpPr>
            <a:spLocks noChangeArrowheads="1"/>
          </p:cNvSpPr>
          <p:nvPr/>
        </p:nvSpPr>
        <p:spPr bwMode="auto">
          <a:xfrm>
            <a:off x="381000" y="1066800"/>
            <a:ext cx="7772400" cy="2133600"/>
          </a:xfrm>
          <a:prstGeom prst="rect">
            <a:avLst/>
          </a:prstGeom>
          <a:noFill/>
          <a:ln w="9525">
            <a:noFill/>
            <a:miter lim="800000"/>
            <a:headEnd/>
            <a:tailEnd/>
          </a:ln>
        </p:spPr>
        <p:txBody>
          <a:bodyPr/>
          <a:lstStyle/>
          <a:p>
            <a:pPr marL="342900" indent="-342900" eaLnBrk="1" fontAlgn="b" hangingPunct="1">
              <a:spcBef>
                <a:spcPct val="20000"/>
              </a:spcBef>
            </a:pPr>
            <a:r>
              <a:rPr lang="en-US" sz="2400" dirty="0">
                <a:solidFill>
                  <a:srgbClr val="333399"/>
                </a:solidFill>
                <a:latin typeface="Comic Sans MS" pitchFamily="66" charset="0"/>
              </a:rPr>
              <a:t>FIR (</a:t>
            </a:r>
            <a:r>
              <a:rPr lang="en-US" sz="2400" b="1" i="1" dirty="0">
                <a:solidFill>
                  <a:srgbClr val="333399"/>
                </a:solidFill>
                <a:latin typeface="Comic Sans MS" pitchFamily="66" charset="0"/>
              </a:rPr>
              <a:t>F</a:t>
            </a:r>
            <a:r>
              <a:rPr lang="en-US" sz="2400" i="1" dirty="0">
                <a:solidFill>
                  <a:srgbClr val="333399"/>
                </a:solidFill>
                <a:latin typeface="Comic Sans MS" pitchFamily="66" charset="0"/>
              </a:rPr>
              <a:t>inite </a:t>
            </a:r>
            <a:r>
              <a:rPr lang="en-US" sz="2400" b="1" i="1" dirty="0">
                <a:solidFill>
                  <a:srgbClr val="333399"/>
                </a:solidFill>
                <a:latin typeface="Comic Sans MS" pitchFamily="66" charset="0"/>
              </a:rPr>
              <a:t>I</a:t>
            </a:r>
            <a:r>
              <a:rPr lang="en-US" sz="2400" i="1" dirty="0">
                <a:solidFill>
                  <a:srgbClr val="333399"/>
                </a:solidFill>
                <a:latin typeface="Comic Sans MS" pitchFamily="66" charset="0"/>
              </a:rPr>
              <a:t>mpulse </a:t>
            </a:r>
            <a:r>
              <a:rPr lang="en-US" sz="2400" b="1" i="1" dirty="0">
                <a:solidFill>
                  <a:srgbClr val="333399"/>
                </a:solidFill>
                <a:latin typeface="Comic Sans MS" pitchFamily="66" charset="0"/>
              </a:rPr>
              <a:t>R</a:t>
            </a:r>
            <a:r>
              <a:rPr lang="en-US" sz="2400" i="1" dirty="0">
                <a:solidFill>
                  <a:srgbClr val="333399"/>
                </a:solidFill>
                <a:latin typeface="Comic Sans MS" pitchFamily="66" charset="0"/>
              </a:rPr>
              <a:t>esponse</a:t>
            </a:r>
            <a:r>
              <a:rPr lang="en-US" sz="2400" dirty="0">
                <a:solidFill>
                  <a:srgbClr val="333399"/>
                </a:solidFill>
                <a:latin typeface="Comic Sans MS" pitchFamily="66" charset="0"/>
              </a:rPr>
              <a:t>)</a:t>
            </a:r>
          </a:p>
          <a:p>
            <a:pPr marL="342900" indent="-342900" eaLnBrk="1" fontAlgn="b" hangingPunct="1">
              <a:spcBef>
                <a:spcPct val="20000"/>
              </a:spcBef>
              <a:buFontTx/>
              <a:buChar char="•"/>
            </a:pPr>
            <a:r>
              <a:rPr lang="en-US" sz="2400" dirty="0">
                <a:solidFill>
                  <a:srgbClr val="333399"/>
                </a:solidFill>
                <a:latin typeface="Comic Sans MS" pitchFamily="66" charset="0"/>
              </a:rPr>
              <a:t>I</a:t>
            </a:r>
            <a:r>
              <a:rPr lang="sr-Latn-CS" sz="2400" dirty="0">
                <a:solidFill>
                  <a:srgbClr val="333399"/>
                </a:solidFill>
                <a:latin typeface="Comic Sans MS" pitchFamily="66" charset="0"/>
              </a:rPr>
              <a:t>zlaz se dobija kao </a:t>
            </a:r>
            <a:r>
              <a:rPr lang="sr-Latn-CS" sz="2400" dirty="0" smtClean="0">
                <a:solidFill>
                  <a:srgbClr val="333399"/>
                </a:solidFill>
                <a:latin typeface="Comic Sans MS" pitchFamily="66" charset="0"/>
              </a:rPr>
              <a:t>konvolucija </a:t>
            </a:r>
            <a:r>
              <a:rPr lang="sr-Latn-CS" sz="2400" dirty="0">
                <a:solidFill>
                  <a:srgbClr val="333399"/>
                </a:solidFill>
                <a:latin typeface="Comic Sans MS" pitchFamily="66" charset="0"/>
              </a:rPr>
              <a:t>ulaznog signala i impulsnog odziva filtra.</a:t>
            </a:r>
          </a:p>
          <a:p>
            <a:pPr marL="342900" indent="-342900" eaLnBrk="1" fontAlgn="b" hangingPunct="1">
              <a:spcBef>
                <a:spcPct val="20000"/>
              </a:spcBef>
              <a:buFontTx/>
              <a:buChar char="•"/>
            </a:pPr>
            <a:r>
              <a:rPr lang="sr-Latn-CS" sz="2400" dirty="0" smtClean="0">
                <a:solidFill>
                  <a:srgbClr val="333399"/>
                </a:solidFill>
                <a:latin typeface="Comic Sans MS" pitchFamily="66" charset="0"/>
              </a:rPr>
              <a:t>Tekući i prethodni </a:t>
            </a:r>
            <a:r>
              <a:rPr lang="sr-Latn-CS" sz="2400" dirty="0">
                <a:solidFill>
                  <a:srgbClr val="333399"/>
                </a:solidFill>
                <a:latin typeface="Comic Sans MS" pitchFamily="66" charset="0"/>
              </a:rPr>
              <a:t>uzorci ulaznog signala se množe koeficijentima filtra. </a:t>
            </a:r>
          </a:p>
        </p:txBody>
      </p:sp>
      <p:pic>
        <p:nvPicPr>
          <p:cNvPr id="66564" name="Picture 8"/>
          <p:cNvPicPr>
            <a:picLocks noChangeAspect="1" noChangeArrowheads="1"/>
          </p:cNvPicPr>
          <p:nvPr/>
        </p:nvPicPr>
        <p:blipFill>
          <a:blip r:embed="rId3" cstate="print"/>
          <a:srcRect/>
          <a:stretch>
            <a:fillRect/>
          </a:stretch>
        </p:blipFill>
        <p:spPr bwMode="auto">
          <a:xfrm>
            <a:off x="990600" y="3733800"/>
            <a:ext cx="4648200" cy="2895600"/>
          </a:xfrm>
          <a:prstGeom prst="rect">
            <a:avLst/>
          </a:prstGeom>
          <a:noFill/>
          <a:ln w="9525">
            <a:noFill/>
            <a:miter lim="800000"/>
            <a:headEnd/>
            <a:tailEnd/>
          </a:ln>
        </p:spPr>
      </p:pic>
      <p:sp>
        <p:nvSpPr>
          <p:cNvPr id="66565" name="Text Box 9"/>
          <p:cNvSpPr txBox="1">
            <a:spLocks noChangeArrowheads="1"/>
          </p:cNvSpPr>
          <p:nvPr/>
        </p:nvSpPr>
        <p:spPr bwMode="auto">
          <a:xfrm>
            <a:off x="822325" y="3135313"/>
            <a:ext cx="7398179" cy="400110"/>
          </a:xfrm>
          <a:prstGeom prst="rect">
            <a:avLst/>
          </a:prstGeom>
          <a:noFill/>
          <a:ln w="9525">
            <a:noFill/>
            <a:miter lim="800000"/>
            <a:headEnd/>
            <a:tailEnd/>
          </a:ln>
        </p:spPr>
        <p:txBody>
          <a:bodyPr wrap="none">
            <a:spAutoFit/>
          </a:bodyPr>
          <a:lstStyle/>
          <a:p>
            <a:r>
              <a:rPr lang="sr-Latn-CS" sz="2000" dirty="0"/>
              <a:t>y</a:t>
            </a:r>
            <a:r>
              <a:rPr lang="en-US" sz="2000" dirty="0"/>
              <a:t>[n] = </a:t>
            </a:r>
            <a:r>
              <a:rPr lang="en-US" sz="2000" dirty="0">
                <a:solidFill>
                  <a:srgbClr val="000099"/>
                </a:solidFill>
              </a:rPr>
              <a:t>h[0]</a:t>
            </a:r>
            <a:r>
              <a:rPr lang="en-US" sz="2000" dirty="0"/>
              <a:t> x[n] + </a:t>
            </a:r>
            <a:r>
              <a:rPr lang="en-US" sz="2000" dirty="0">
                <a:solidFill>
                  <a:srgbClr val="000099"/>
                </a:solidFill>
              </a:rPr>
              <a:t>h[1]</a:t>
            </a:r>
            <a:r>
              <a:rPr lang="en-US" sz="2000" dirty="0"/>
              <a:t> x[n-1] + </a:t>
            </a:r>
            <a:r>
              <a:rPr lang="en-US" sz="2000" dirty="0">
                <a:solidFill>
                  <a:srgbClr val="000099"/>
                </a:solidFill>
              </a:rPr>
              <a:t>h[2]</a:t>
            </a:r>
            <a:r>
              <a:rPr lang="en-US" sz="2000" dirty="0"/>
              <a:t> x[n-2] + … + </a:t>
            </a:r>
            <a:r>
              <a:rPr lang="en-US" sz="2000" dirty="0" smtClean="0">
                <a:solidFill>
                  <a:srgbClr val="000099"/>
                </a:solidFill>
              </a:rPr>
              <a:t>h[N-1]</a:t>
            </a:r>
            <a:r>
              <a:rPr lang="en-US" sz="2000" dirty="0" smtClean="0"/>
              <a:t> </a:t>
            </a:r>
            <a:r>
              <a:rPr lang="en-US" sz="2000"/>
              <a:t>x[n-</a:t>
            </a:r>
            <a:r>
              <a:rPr lang="en-US" sz="2000" smtClean="0"/>
              <a:t>(N-1</a:t>
            </a:r>
            <a:r>
              <a:rPr lang="en-US" sz="2000" dirty="0"/>
              <a:t>)]</a:t>
            </a:r>
            <a:r>
              <a:rPr lang="en-US" dirty="0"/>
              <a:t> </a:t>
            </a:r>
          </a:p>
        </p:txBody>
      </p:sp>
      <p:sp>
        <p:nvSpPr>
          <p:cNvPr id="95242" name="Line 10"/>
          <p:cNvSpPr>
            <a:spLocks noChangeShapeType="1"/>
          </p:cNvSpPr>
          <p:nvPr/>
        </p:nvSpPr>
        <p:spPr bwMode="auto">
          <a:xfrm>
            <a:off x="1600200" y="3505200"/>
            <a:ext cx="457200" cy="0"/>
          </a:xfrm>
          <a:prstGeom prst="line">
            <a:avLst/>
          </a:prstGeom>
          <a:noFill/>
          <a:ln w="38100">
            <a:solidFill>
              <a:srgbClr val="FF0000"/>
            </a:solidFill>
            <a:round/>
            <a:headEnd/>
            <a:tailEnd/>
          </a:ln>
        </p:spPr>
        <p:txBody>
          <a:bodyPr/>
          <a:lstStyle/>
          <a:p>
            <a:endParaRPr lang="en-US"/>
          </a:p>
        </p:txBody>
      </p:sp>
      <p:sp>
        <p:nvSpPr>
          <p:cNvPr id="95243" name="Line 11"/>
          <p:cNvSpPr>
            <a:spLocks noChangeShapeType="1"/>
          </p:cNvSpPr>
          <p:nvPr/>
        </p:nvSpPr>
        <p:spPr bwMode="auto">
          <a:xfrm>
            <a:off x="2819400" y="3505200"/>
            <a:ext cx="457200" cy="0"/>
          </a:xfrm>
          <a:prstGeom prst="line">
            <a:avLst/>
          </a:prstGeom>
          <a:noFill/>
          <a:ln w="38100">
            <a:solidFill>
              <a:srgbClr val="FF0000"/>
            </a:solidFill>
            <a:round/>
            <a:headEnd/>
            <a:tailEnd/>
          </a:ln>
        </p:spPr>
        <p:txBody>
          <a:bodyPr/>
          <a:lstStyle/>
          <a:p>
            <a:endParaRPr lang="en-US"/>
          </a:p>
        </p:txBody>
      </p:sp>
      <p:sp>
        <p:nvSpPr>
          <p:cNvPr id="95244" name="Line 12"/>
          <p:cNvSpPr>
            <a:spLocks noChangeShapeType="1"/>
          </p:cNvSpPr>
          <p:nvPr/>
        </p:nvSpPr>
        <p:spPr bwMode="auto">
          <a:xfrm>
            <a:off x="4191000" y="3505200"/>
            <a:ext cx="457200" cy="0"/>
          </a:xfrm>
          <a:prstGeom prst="line">
            <a:avLst/>
          </a:prstGeom>
          <a:noFill/>
          <a:ln w="38100">
            <a:solidFill>
              <a:srgbClr val="FF0000"/>
            </a:solidFill>
            <a:round/>
            <a:headEnd/>
            <a:tailEnd/>
          </a:ln>
        </p:spPr>
        <p:txBody>
          <a:bodyPr/>
          <a:lstStyle/>
          <a:p>
            <a:endParaRPr lang="en-US"/>
          </a:p>
        </p:txBody>
      </p:sp>
      <p:sp>
        <p:nvSpPr>
          <p:cNvPr id="95245" name="Line 13"/>
          <p:cNvSpPr>
            <a:spLocks noChangeShapeType="1"/>
          </p:cNvSpPr>
          <p:nvPr/>
        </p:nvSpPr>
        <p:spPr bwMode="auto">
          <a:xfrm>
            <a:off x="6172200" y="3505200"/>
            <a:ext cx="685800" cy="0"/>
          </a:xfrm>
          <a:prstGeom prst="line">
            <a:avLst/>
          </a:prstGeom>
          <a:noFill/>
          <a:ln w="38100">
            <a:solidFill>
              <a:srgbClr val="FF0000"/>
            </a:solidFill>
            <a:round/>
            <a:headEnd/>
            <a:tailEnd/>
          </a:ln>
        </p:spPr>
        <p:txBody>
          <a:bodyPr/>
          <a:lstStyle/>
          <a:p>
            <a:endParaRPr lang="en-US"/>
          </a:p>
        </p:txBody>
      </p:sp>
      <p:sp>
        <p:nvSpPr>
          <p:cNvPr id="95246" name="Oval 14"/>
          <p:cNvSpPr>
            <a:spLocks noChangeArrowheads="1"/>
          </p:cNvSpPr>
          <p:nvPr/>
        </p:nvSpPr>
        <p:spPr bwMode="auto">
          <a:xfrm>
            <a:off x="914400" y="4343400"/>
            <a:ext cx="3962400" cy="304800"/>
          </a:xfrm>
          <a:prstGeom prst="ellipse">
            <a:avLst/>
          </a:prstGeom>
          <a:noFill/>
          <a:ln w="31750">
            <a:solidFill>
              <a:srgbClr val="FF0000"/>
            </a:solidFill>
            <a:round/>
            <a:headEnd/>
            <a:tailEnd/>
          </a:ln>
        </p:spPr>
        <p:txBody>
          <a:bodyPr wrap="none" anchor="ctr"/>
          <a:lstStyle/>
          <a:p>
            <a:endParaRPr lang="en-US"/>
          </a:p>
        </p:txBody>
      </p:sp>
      <p:sp>
        <p:nvSpPr>
          <p:cNvPr id="95247" name="Line 15"/>
          <p:cNvSpPr>
            <a:spLocks noChangeShapeType="1"/>
          </p:cNvSpPr>
          <p:nvPr/>
        </p:nvSpPr>
        <p:spPr bwMode="auto">
          <a:xfrm flipV="1">
            <a:off x="4876800" y="4038600"/>
            <a:ext cx="838200" cy="457200"/>
          </a:xfrm>
          <a:prstGeom prst="line">
            <a:avLst/>
          </a:prstGeom>
          <a:noFill/>
          <a:ln w="19050">
            <a:solidFill>
              <a:srgbClr val="FF0000"/>
            </a:solidFill>
            <a:round/>
            <a:headEnd/>
            <a:tailEnd type="triangle" w="med" len="med"/>
          </a:ln>
        </p:spPr>
        <p:txBody>
          <a:bodyPr/>
          <a:lstStyle/>
          <a:p>
            <a:endParaRPr lang="en-US"/>
          </a:p>
        </p:txBody>
      </p:sp>
      <p:sp>
        <p:nvSpPr>
          <p:cNvPr id="95248" name="Rectangle 3"/>
          <p:cNvSpPr>
            <a:spLocks noChangeArrowheads="1"/>
          </p:cNvSpPr>
          <p:nvPr/>
        </p:nvSpPr>
        <p:spPr bwMode="auto">
          <a:xfrm>
            <a:off x="5715000" y="3810000"/>
            <a:ext cx="3200400" cy="2133600"/>
          </a:xfrm>
          <a:prstGeom prst="rect">
            <a:avLst/>
          </a:prstGeom>
          <a:noFill/>
          <a:ln w="9525">
            <a:noFill/>
            <a:miter lim="800000"/>
            <a:headEnd/>
            <a:tailEnd/>
          </a:ln>
        </p:spPr>
        <p:txBody>
          <a:bodyPr/>
          <a:lstStyle/>
          <a:p>
            <a:pPr marL="342900" indent="-342900" eaLnBrk="1" fontAlgn="b" hangingPunct="1">
              <a:spcBef>
                <a:spcPct val="20000"/>
              </a:spcBef>
            </a:pPr>
            <a:r>
              <a:rPr lang="en-US" sz="2400">
                <a:solidFill>
                  <a:srgbClr val="333399"/>
                </a:solidFill>
                <a:latin typeface="Comic Sans MS" pitchFamily="66" charset="0"/>
              </a:rPr>
              <a:t>Koeficijenti filtra</a:t>
            </a:r>
          </a:p>
          <a:p>
            <a:pPr marL="342900" indent="-342900" eaLnBrk="1" fontAlgn="b" hangingPunct="1">
              <a:spcBef>
                <a:spcPct val="20000"/>
              </a:spcBef>
            </a:pPr>
            <a:r>
              <a:rPr lang="en-US" sz="2400">
                <a:solidFill>
                  <a:srgbClr val="333399"/>
                </a:solidFill>
                <a:latin typeface="Comic Sans MS" pitchFamily="66" charset="0"/>
              </a:rPr>
              <a:t>su odmerci impulsnog</a:t>
            </a:r>
            <a:endParaRPr lang="sr-Latn-CS" sz="2400">
              <a:solidFill>
                <a:srgbClr val="333399"/>
              </a:solidFill>
              <a:latin typeface="Comic Sans MS" pitchFamily="66" charset="0"/>
            </a:endParaRPr>
          </a:p>
          <a:p>
            <a:pPr marL="342900" indent="-342900" eaLnBrk="1" fontAlgn="b" hangingPunct="1">
              <a:spcBef>
                <a:spcPct val="20000"/>
              </a:spcBef>
            </a:pPr>
            <a:r>
              <a:rPr lang="en-US" sz="2400">
                <a:solidFill>
                  <a:srgbClr val="333399"/>
                </a:solidFill>
                <a:latin typeface="Comic Sans MS" pitchFamily="66" charset="0"/>
              </a:rPr>
              <a:t>od</a:t>
            </a:r>
            <a:r>
              <a:rPr lang="sr-Latn-CS" sz="2400">
                <a:solidFill>
                  <a:srgbClr val="333399"/>
                </a:solidFill>
                <a:latin typeface="Comic Sans MS" pitchFamily="66" charset="0"/>
              </a:rPr>
              <a:t>z</a:t>
            </a:r>
            <a:r>
              <a:rPr lang="en-US" sz="2400">
                <a:solidFill>
                  <a:srgbClr val="333399"/>
                </a:solidFill>
                <a:latin typeface="Comic Sans MS" pitchFamily="66" charset="0"/>
              </a:rPr>
              <a:t>iva du</a:t>
            </a:r>
            <a:r>
              <a:rPr lang="sr-Latn-CS" sz="2400">
                <a:solidFill>
                  <a:srgbClr val="333399"/>
                </a:solidFill>
                <a:latin typeface="Comic Sans MS" pitchFamily="66" charset="0"/>
              </a:rPr>
              <a:t>žine </a:t>
            </a:r>
            <a:r>
              <a:rPr lang="sr-Latn-CS" sz="2400" b="1">
                <a:solidFill>
                  <a:srgbClr val="333399"/>
                </a:solidFill>
                <a:latin typeface="Comic Sans MS" pitchFamily="66" charset="0"/>
              </a:rPr>
              <a:t>N</a:t>
            </a:r>
            <a:r>
              <a:rPr lang="sr-Latn-CS" sz="2400">
                <a:solidFill>
                  <a:srgbClr val="333399"/>
                </a:solidFill>
                <a:latin typeface="Comic Sans MS" pitchFamily="66" charset="0"/>
              </a:rPr>
              <a:t> </a:t>
            </a:r>
          </a:p>
          <a:p>
            <a:pPr marL="342900" indent="-342900" eaLnBrk="1" fontAlgn="b" hangingPunct="1">
              <a:spcBef>
                <a:spcPct val="20000"/>
              </a:spcBef>
            </a:pPr>
            <a:r>
              <a:rPr lang="sr-Latn-CS" sz="2400">
                <a:solidFill>
                  <a:srgbClr val="333399"/>
                </a:solidFill>
                <a:latin typeface="Comic Sans MS" pitchFamily="66" charset="0"/>
              </a:rPr>
              <a:t>(od </a:t>
            </a:r>
            <a:r>
              <a:rPr lang="sr-Latn-CS" sz="2400" b="1">
                <a:solidFill>
                  <a:srgbClr val="333399"/>
                </a:solidFill>
                <a:latin typeface="Comic Sans MS" pitchFamily="66" charset="0"/>
              </a:rPr>
              <a:t>h</a:t>
            </a:r>
            <a:r>
              <a:rPr lang="en-US" sz="2400" b="1">
                <a:solidFill>
                  <a:srgbClr val="333399"/>
                </a:solidFill>
                <a:latin typeface="Comic Sans MS" pitchFamily="66" charset="0"/>
              </a:rPr>
              <a:t>[</a:t>
            </a:r>
            <a:r>
              <a:rPr lang="sr-Latn-CS" sz="2400" b="1">
                <a:solidFill>
                  <a:srgbClr val="333399"/>
                </a:solidFill>
                <a:latin typeface="Comic Sans MS" pitchFamily="66" charset="0"/>
              </a:rPr>
              <a:t>0</a:t>
            </a:r>
            <a:r>
              <a:rPr lang="en-US" sz="2400" b="1">
                <a:solidFill>
                  <a:srgbClr val="333399"/>
                </a:solidFill>
                <a:latin typeface="Comic Sans MS" pitchFamily="66" charset="0"/>
              </a:rPr>
              <a:t>]</a:t>
            </a:r>
            <a:r>
              <a:rPr lang="sr-Latn-CS" sz="2400">
                <a:solidFill>
                  <a:srgbClr val="333399"/>
                </a:solidFill>
                <a:latin typeface="Comic Sans MS" pitchFamily="66" charset="0"/>
              </a:rPr>
              <a:t> do </a:t>
            </a:r>
            <a:r>
              <a:rPr lang="sr-Latn-CS" sz="2400" b="1">
                <a:solidFill>
                  <a:srgbClr val="333399"/>
                </a:solidFill>
                <a:latin typeface="Comic Sans MS" pitchFamily="66" charset="0"/>
              </a:rPr>
              <a:t>h</a:t>
            </a:r>
            <a:r>
              <a:rPr lang="en-US" sz="2400" b="1">
                <a:solidFill>
                  <a:srgbClr val="333399"/>
                </a:solidFill>
                <a:latin typeface="Comic Sans MS" pitchFamily="66" charset="0"/>
              </a:rPr>
              <a:t>[</a:t>
            </a:r>
            <a:r>
              <a:rPr lang="sr-Latn-CS" sz="2400" b="1">
                <a:solidFill>
                  <a:srgbClr val="333399"/>
                </a:solidFill>
                <a:latin typeface="Comic Sans MS" pitchFamily="66" charset="0"/>
              </a:rPr>
              <a:t>N-1</a:t>
            </a:r>
            <a:r>
              <a:rPr lang="en-US" sz="2400" b="1">
                <a:solidFill>
                  <a:srgbClr val="333399"/>
                </a:solidFill>
                <a:latin typeface="Comic Sans MS" pitchFamily="66" charset="0"/>
              </a:rPr>
              <a:t>]</a:t>
            </a:r>
            <a:r>
              <a:rPr lang="sr-Latn-CS" sz="2400">
                <a:solidFill>
                  <a:srgbClr val="333399"/>
                </a:solidFill>
                <a:latin typeface="Comic Sans MS" pitchFamily="66" charset="0"/>
              </a:rPr>
              <a:t>) </a:t>
            </a:r>
            <a:endParaRPr lang="en-US" sz="2400">
              <a:solidFill>
                <a:srgbClr val="333399"/>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nimBg="1"/>
      <p:bldP spid="95243" grpId="0" animBg="1"/>
      <p:bldP spid="95244" grpId="0" animBg="1"/>
      <p:bldP spid="95245" grpId="0" animBg="1"/>
      <p:bldP spid="95246" grpId="0" animBg="1"/>
      <p:bldP spid="95247" grpId="0" animBg="1"/>
      <p:bldP spid="9524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p:spPr>
        <p:txBody>
          <a:bodyPr/>
          <a:lstStyle/>
          <a:p>
            <a:r>
              <a:rPr lang="en-US" smtClean="0"/>
              <a:t>FIR filtri</a:t>
            </a:r>
            <a:r>
              <a:rPr lang="sr-Latn-CS" smtClean="0"/>
              <a:t> - strukture</a:t>
            </a:r>
            <a:endParaRPr lang="en-US" smtClean="0"/>
          </a:p>
        </p:txBody>
      </p:sp>
      <p:sp>
        <p:nvSpPr>
          <p:cNvPr id="96259" name="Rectangle 3"/>
          <p:cNvSpPr>
            <a:spLocks noChangeArrowheads="1"/>
          </p:cNvSpPr>
          <p:nvPr/>
        </p:nvSpPr>
        <p:spPr bwMode="auto">
          <a:xfrm>
            <a:off x="304800" y="3810000"/>
            <a:ext cx="8534400" cy="838200"/>
          </a:xfrm>
          <a:prstGeom prst="rect">
            <a:avLst/>
          </a:prstGeom>
          <a:noFill/>
          <a:ln w="9525">
            <a:noFill/>
            <a:miter lim="800000"/>
            <a:headEnd/>
            <a:tailEnd/>
          </a:ln>
        </p:spPr>
        <p:txBody>
          <a:bodyPr/>
          <a:lstStyle/>
          <a:p>
            <a:pPr marL="342900" indent="-342900" eaLnBrk="1" fontAlgn="b" hangingPunct="1">
              <a:spcBef>
                <a:spcPct val="20000"/>
              </a:spcBef>
            </a:pPr>
            <a:r>
              <a:rPr lang="en-US" sz="2200">
                <a:solidFill>
                  <a:srgbClr val="333399"/>
                </a:solidFill>
                <a:latin typeface="Comic Sans MS" pitchFamily="66" charset="0"/>
              </a:rPr>
              <a:t>FIR </a:t>
            </a:r>
            <a:r>
              <a:rPr lang="sr-Latn-CS" sz="2200">
                <a:solidFill>
                  <a:srgbClr val="333399"/>
                </a:solidFill>
                <a:latin typeface="Comic Sans MS" pitchFamily="66" charset="0"/>
              </a:rPr>
              <a:t>filtri sa linearnom fazom imaju simetrične koeficijente</a:t>
            </a:r>
          </a:p>
          <a:p>
            <a:pPr marL="342900" indent="-342900" eaLnBrk="1" fontAlgn="b" hangingPunct="1">
              <a:spcBef>
                <a:spcPct val="20000"/>
              </a:spcBef>
            </a:pPr>
            <a:r>
              <a:rPr lang="sr-Latn-CS" sz="2000">
                <a:solidFill>
                  <a:srgbClr val="333399"/>
                </a:solidFill>
                <a:latin typeface="Comic Sans MS" pitchFamily="66" charset="0"/>
              </a:rPr>
              <a:t>h</a:t>
            </a:r>
            <a:r>
              <a:rPr lang="en-US" sz="2000">
                <a:solidFill>
                  <a:srgbClr val="333399"/>
                </a:solidFill>
                <a:latin typeface="Comic Sans MS" pitchFamily="66" charset="0"/>
              </a:rPr>
              <a:t>[</a:t>
            </a:r>
            <a:r>
              <a:rPr lang="sr-Latn-CS" sz="2000">
                <a:solidFill>
                  <a:srgbClr val="333399"/>
                </a:solidFill>
                <a:latin typeface="Comic Sans MS" pitchFamily="66" charset="0"/>
              </a:rPr>
              <a:t>0</a:t>
            </a:r>
            <a:r>
              <a:rPr lang="en-US" sz="2000">
                <a:solidFill>
                  <a:srgbClr val="333399"/>
                </a:solidFill>
                <a:latin typeface="Comic Sans MS" pitchFamily="66" charset="0"/>
              </a:rPr>
              <a:t>]</a:t>
            </a:r>
            <a:r>
              <a:rPr lang="sr-Latn-CS" sz="2000">
                <a:solidFill>
                  <a:srgbClr val="333399"/>
                </a:solidFill>
                <a:latin typeface="Comic Sans MS" pitchFamily="66" charset="0"/>
              </a:rPr>
              <a:t> = h</a:t>
            </a:r>
            <a:r>
              <a:rPr lang="en-US" sz="2000">
                <a:solidFill>
                  <a:srgbClr val="333399"/>
                </a:solidFill>
                <a:latin typeface="Comic Sans MS" pitchFamily="66" charset="0"/>
              </a:rPr>
              <a:t>[</a:t>
            </a:r>
            <a:r>
              <a:rPr lang="sr-Latn-CS" sz="2000">
                <a:solidFill>
                  <a:srgbClr val="333399"/>
                </a:solidFill>
                <a:latin typeface="Comic Sans MS" pitchFamily="66" charset="0"/>
              </a:rPr>
              <a:t>N-1</a:t>
            </a:r>
            <a:r>
              <a:rPr lang="en-US" sz="2000">
                <a:solidFill>
                  <a:srgbClr val="333399"/>
                </a:solidFill>
                <a:latin typeface="Comic Sans MS" pitchFamily="66" charset="0"/>
              </a:rPr>
              <a:t>]</a:t>
            </a:r>
            <a:r>
              <a:rPr lang="sr-Latn-CS" sz="2000">
                <a:solidFill>
                  <a:srgbClr val="333399"/>
                </a:solidFill>
                <a:latin typeface="Comic Sans MS" pitchFamily="66" charset="0"/>
              </a:rPr>
              <a:t>,  h</a:t>
            </a:r>
            <a:r>
              <a:rPr lang="en-US" sz="2000">
                <a:solidFill>
                  <a:srgbClr val="333399"/>
                </a:solidFill>
                <a:latin typeface="Comic Sans MS" pitchFamily="66" charset="0"/>
              </a:rPr>
              <a:t>[</a:t>
            </a:r>
            <a:r>
              <a:rPr lang="sr-Latn-CS" sz="2000">
                <a:solidFill>
                  <a:srgbClr val="333399"/>
                </a:solidFill>
                <a:latin typeface="Comic Sans MS" pitchFamily="66" charset="0"/>
              </a:rPr>
              <a:t>1</a:t>
            </a:r>
            <a:r>
              <a:rPr lang="en-US" sz="2000">
                <a:solidFill>
                  <a:srgbClr val="333399"/>
                </a:solidFill>
                <a:latin typeface="Comic Sans MS" pitchFamily="66" charset="0"/>
              </a:rPr>
              <a:t>]</a:t>
            </a:r>
            <a:r>
              <a:rPr lang="sr-Latn-CS" sz="2000">
                <a:solidFill>
                  <a:srgbClr val="333399"/>
                </a:solidFill>
                <a:latin typeface="Comic Sans MS" pitchFamily="66" charset="0"/>
              </a:rPr>
              <a:t> = h</a:t>
            </a:r>
            <a:r>
              <a:rPr lang="en-US" sz="2000">
                <a:solidFill>
                  <a:srgbClr val="333399"/>
                </a:solidFill>
                <a:latin typeface="Comic Sans MS" pitchFamily="66" charset="0"/>
              </a:rPr>
              <a:t>[</a:t>
            </a:r>
            <a:r>
              <a:rPr lang="sr-Latn-CS" sz="2000">
                <a:solidFill>
                  <a:srgbClr val="333399"/>
                </a:solidFill>
                <a:latin typeface="Comic Sans MS" pitchFamily="66" charset="0"/>
              </a:rPr>
              <a:t>N-2</a:t>
            </a:r>
            <a:r>
              <a:rPr lang="en-US" sz="2000">
                <a:solidFill>
                  <a:srgbClr val="333399"/>
                </a:solidFill>
                <a:latin typeface="Comic Sans MS" pitchFamily="66" charset="0"/>
              </a:rPr>
              <a:t>]</a:t>
            </a:r>
            <a:r>
              <a:rPr lang="sr-Latn-CS" sz="2000">
                <a:solidFill>
                  <a:srgbClr val="333399"/>
                </a:solidFill>
                <a:latin typeface="Comic Sans MS" pitchFamily="66" charset="0"/>
              </a:rPr>
              <a:t> ... pa je moguća jednostavnija realizacija:</a:t>
            </a:r>
            <a:endParaRPr lang="en-US" sz="2000">
              <a:solidFill>
                <a:srgbClr val="333399"/>
              </a:solidFill>
              <a:latin typeface="Comic Sans MS" pitchFamily="66" charset="0"/>
            </a:endParaRPr>
          </a:p>
        </p:txBody>
      </p:sp>
      <p:pic>
        <p:nvPicPr>
          <p:cNvPr id="96270" name="Picture 14"/>
          <p:cNvPicPr>
            <a:picLocks noChangeAspect="1" noChangeArrowheads="1"/>
          </p:cNvPicPr>
          <p:nvPr/>
        </p:nvPicPr>
        <p:blipFill>
          <a:blip r:embed="rId3" cstate="print"/>
          <a:srcRect/>
          <a:stretch>
            <a:fillRect/>
          </a:stretch>
        </p:blipFill>
        <p:spPr bwMode="auto">
          <a:xfrm>
            <a:off x="457200" y="4724400"/>
            <a:ext cx="3895725" cy="1870075"/>
          </a:xfrm>
          <a:prstGeom prst="rect">
            <a:avLst/>
          </a:prstGeom>
          <a:noFill/>
          <a:ln w="9525">
            <a:noFill/>
            <a:miter lim="800000"/>
            <a:headEnd/>
            <a:tailEnd/>
          </a:ln>
        </p:spPr>
      </p:pic>
      <p:pic>
        <p:nvPicPr>
          <p:cNvPr id="96271" name="Picture 15"/>
          <p:cNvPicPr>
            <a:picLocks noChangeAspect="1" noChangeArrowheads="1"/>
          </p:cNvPicPr>
          <p:nvPr/>
        </p:nvPicPr>
        <p:blipFill>
          <a:blip r:embed="rId4" cstate="print"/>
          <a:srcRect r="668"/>
          <a:stretch>
            <a:fillRect/>
          </a:stretch>
        </p:blipFill>
        <p:spPr bwMode="auto">
          <a:xfrm>
            <a:off x="4648200" y="4724400"/>
            <a:ext cx="4246563" cy="1889125"/>
          </a:xfrm>
          <a:prstGeom prst="rect">
            <a:avLst/>
          </a:prstGeom>
          <a:noFill/>
          <a:ln w="9525">
            <a:noFill/>
            <a:miter lim="800000"/>
            <a:headEnd/>
            <a:tailEnd/>
          </a:ln>
        </p:spPr>
      </p:pic>
      <p:pic>
        <p:nvPicPr>
          <p:cNvPr id="67590" name="Picture 16"/>
          <p:cNvPicPr>
            <a:picLocks noChangeAspect="1" noChangeArrowheads="1"/>
          </p:cNvPicPr>
          <p:nvPr/>
        </p:nvPicPr>
        <p:blipFill>
          <a:blip r:embed="rId5" cstate="print"/>
          <a:srcRect l="-690" r="719"/>
          <a:stretch>
            <a:fillRect/>
          </a:stretch>
        </p:blipFill>
        <p:spPr bwMode="auto">
          <a:xfrm>
            <a:off x="266700" y="914400"/>
            <a:ext cx="5524500" cy="1328738"/>
          </a:xfrm>
          <a:prstGeom prst="rect">
            <a:avLst/>
          </a:prstGeom>
          <a:noFill/>
          <a:ln w="9525">
            <a:noFill/>
            <a:miter lim="800000"/>
            <a:headEnd/>
            <a:tailEnd/>
          </a:ln>
        </p:spPr>
      </p:pic>
      <p:sp>
        <p:nvSpPr>
          <p:cNvPr id="96273" name="Rectangle 3"/>
          <p:cNvSpPr>
            <a:spLocks noChangeArrowheads="1"/>
          </p:cNvSpPr>
          <p:nvPr/>
        </p:nvSpPr>
        <p:spPr bwMode="auto">
          <a:xfrm>
            <a:off x="5943600" y="2743200"/>
            <a:ext cx="2514600" cy="762000"/>
          </a:xfrm>
          <a:prstGeom prst="rect">
            <a:avLst/>
          </a:prstGeom>
          <a:noFill/>
          <a:ln w="9525">
            <a:noFill/>
            <a:miter lim="800000"/>
            <a:headEnd/>
            <a:tailEnd/>
          </a:ln>
        </p:spPr>
        <p:txBody>
          <a:bodyPr/>
          <a:lstStyle/>
          <a:p>
            <a:pPr marL="342900" indent="-342900" eaLnBrk="1" fontAlgn="b" hangingPunct="1">
              <a:spcBef>
                <a:spcPct val="20000"/>
              </a:spcBef>
            </a:pPr>
            <a:r>
              <a:rPr lang="sr-Latn-CS" sz="2200" b="1">
                <a:solidFill>
                  <a:srgbClr val="333399"/>
                </a:solidFill>
                <a:latin typeface="Comic Sans MS" pitchFamily="66" charset="0"/>
              </a:rPr>
              <a:t>Transponovana</a:t>
            </a:r>
          </a:p>
          <a:p>
            <a:pPr marL="342900" indent="-342900" eaLnBrk="1" fontAlgn="b" hangingPunct="1"/>
            <a:r>
              <a:rPr lang="sr-Latn-CS" sz="2200" b="1">
                <a:solidFill>
                  <a:srgbClr val="333399"/>
                </a:solidFill>
                <a:latin typeface="Comic Sans MS" pitchFamily="66" charset="0"/>
              </a:rPr>
              <a:t>Direktna forma</a:t>
            </a:r>
            <a:endParaRPr lang="en-US" sz="2000" b="1">
              <a:solidFill>
                <a:srgbClr val="333399"/>
              </a:solidFill>
              <a:latin typeface="Comic Sans MS" pitchFamily="66" charset="0"/>
            </a:endParaRPr>
          </a:p>
        </p:txBody>
      </p:sp>
      <p:pic>
        <p:nvPicPr>
          <p:cNvPr id="96274" name="Picture 18"/>
          <p:cNvPicPr>
            <a:picLocks noChangeAspect="1" noChangeArrowheads="1"/>
          </p:cNvPicPr>
          <p:nvPr/>
        </p:nvPicPr>
        <p:blipFill>
          <a:blip r:embed="rId6" cstate="print"/>
          <a:srcRect/>
          <a:stretch>
            <a:fillRect/>
          </a:stretch>
        </p:blipFill>
        <p:spPr bwMode="auto">
          <a:xfrm>
            <a:off x="381000" y="2438400"/>
            <a:ext cx="5334000" cy="1333500"/>
          </a:xfrm>
          <a:prstGeom prst="rect">
            <a:avLst/>
          </a:prstGeom>
          <a:noFill/>
          <a:ln w="9525">
            <a:noFill/>
            <a:miter lim="800000"/>
            <a:headEnd/>
            <a:tailEnd/>
          </a:ln>
        </p:spPr>
      </p:pic>
      <p:sp>
        <p:nvSpPr>
          <p:cNvPr id="67593" name="Rectangle 3"/>
          <p:cNvSpPr>
            <a:spLocks noChangeArrowheads="1"/>
          </p:cNvSpPr>
          <p:nvPr/>
        </p:nvSpPr>
        <p:spPr bwMode="auto">
          <a:xfrm>
            <a:off x="5867400" y="1219200"/>
            <a:ext cx="2819400" cy="457200"/>
          </a:xfrm>
          <a:prstGeom prst="rect">
            <a:avLst/>
          </a:prstGeom>
          <a:noFill/>
          <a:ln w="9525">
            <a:noFill/>
            <a:miter lim="800000"/>
            <a:headEnd/>
            <a:tailEnd/>
          </a:ln>
        </p:spPr>
        <p:txBody>
          <a:bodyPr/>
          <a:lstStyle/>
          <a:p>
            <a:pPr marL="342900" indent="-342900" eaLnBrk="1" fontAlgn="b" hangingPunct="1">
              <a:spcBef>
                <a:spcPct val="20000"/>
              </a:spcBef>
            </a:pPr>
            <a:r>
              <a:rPr lang="sr-Latn-CS" sz="2200" b="1">
                <a:solidFill>
                  <a:srgbClr val="333399"/>
                </a:solidFill>
                <a:latin typeface="Comic Sans MS" pitchFamily="66" charset="0"/>
              </a:rPr>
              <a:t>Direktna forma</a:t>
            </a:r>
            <a:endParaRPr lang="en-US" sz="2000" b="1">
              <a:solidFill>
                <a:srgbClr val="333399"/>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7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0243" name="Footer Placeholder 4"/>
          <p:cNvSpPr>
            <a:spLocks noGrp="1"/>
          </p:cNvSpPr>
          <p:nvPr>
            <p:ph type="ftr" sz="quarter" idx="11"/>
          </p:nvPr>
        </p:nvSpPr>
        <p:spPr>
          <a:noFill/>
        </p:spPr>
        <p:txBody>
          <a:bodyPr/>
          <a:lstStyle/>
          <a:p>
            <a:r>
              <a:rPr lang="sr-Latn-CS" smtClean="0"/>
              <a:t>Primena DSP</a:t>
            </a:r>
            <a:endParaRPr lang="en-US" smtClean="0"/>
          </a:p>
        </p:txBody>
      </p:sp>
      <p:sp>
        <p:nvSpPr>
          <p:cNvPr id="10244" name="Slide Number Placeholder 5"/>
          <p:cNvSpPr>
            <a:spLocks noGrp="1"/>
          </p:cNvSpPr>
          <p:nvPr>
            <p:ph type="sldNum" sz="quarter" idx="12"/>
          </p:nvPr>
        </p:nvSpPr>
        <p:spPr>
          <a:noFill/>
        </p:spPr>
        <p:txBody>
          <a:bodyPr/>
          <a:lstStyle/>
          <a:p>
            <a:fld id="{2A1C6769-7F99-41F3-90E6-FAF876DC0104}" type="slidenum">
              <a:rPr lang="en-US" smtClean="0"/>
              <a:pPr/>
              <a:t>8</a:t>
            </a:fld>
            <a:endParaRPr lang="en-US" smtClean="0"/>
          </a:p>
        </p:txBody>
      </p:sp>
      <p:sp>
        <p:nvSpPr>
          <p:cNvPr id="10245" name="Rectangle 2"/>
          <p:cNvSpPr>
            <a:spLocks noGrp="1" noChangeArrowheads="1"/>
          </p:cNvSpPr>
          <p:nvPr>
            <p:ph type="title"/>
          </p:nvPr>
        </p:nvSpPr>
        <p:spPr>
          <a:xfrm>
            <a:off x="0" y="0"/>
            <a:ext cx="9144000" cy="1143000"/>
          </a:xfrm>
        </p:spPr>
        <p:txBody>
          <a:bodyPr/>
          <a:lstStyle/>
          <a:p>
            <a:pPr eaLnBrk="1" hangingPunct="1"/>
            <a:r>
              <a:rPr lang="sr-Latn-CS" dirty="0" smtClean="0"/>
              <a:t>Razumljivost kôda sa strukturama</a:t>
            </a:r>
            <a:endParaRPr lang="en-US" dirty="0" smtClean="0"/>
          </a:p>
        </p:txBody>
      </p:sp>
      <p:sp>
        <p:nvSpPr>
          <p:cNvPr id="10" name="Rectangle 3"/>
          <p:cNvSpPr txBox="1">
            <a:spLocks noChangeArrowheads="1"/>
          </p:cNvSpPr>
          <p:nvPr/>
        </p:nvSpPr>
        <p:spPr bwMode="auto">
          <a:xfrm>
            <a:off x="5486400" y="1295400"/>
            <a:ext cx="3657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sr-Latn-CS" sz="2800" kern="0" dirty="0" smtClean="0">
                <a:solidFill>
                  <a:srgbClr val="333399"/>
                </a:solidFill>
                <a:latin typeface="+mn-lt"/>
              </a:rPr>
              <a:t>Kod je prilično razumljiv i bez komentara</a:t>
            </a:r>
            <a:endParaRPr kumimoji="0" lang="sr-Latn-CS" sz="2800" b="0" i="0" u="none" strike="noStrike" kern="0" cap="none" spc="0" normalizeH="0" baseline="0" noProof="0" dirty="0" smtClean="0">
              <a:ln>
                <a:noFill/>
              </a:ln>
              <a:solidFill>
                <a:srgbClr val="333399"/>
              </a:solidFill>
              <a:effectLst/>
              <a:uLnTx/>
              <a:uFillTx/>
              <a:latin typeface="+mn-lt"/>
              <a:ea typeface="+mn-ea"/>
              <a:cs typeface="+mn-cs"/>
            </a:endParaRPr>
          </a:p>
        </p:txBody>
      </p:sp>
      <p:sp>
        <p:nvSpPr>
          <p:cNvPr id="11" name="Rectangle 3"/>
          <p:cNvSpPr txBox="1">
            <a:spLocks noChangeArrowheads="1"/>
          </p:cNvSpPr>
          <p:nvPr/>
        </p:nvSpPr>
        <p:spPr bwMode="auto">
          <a:xfrm>
            <a:off x="5486400" y="2590800"/>
            <a:ext cx="3352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sr-Latn-CS" sz="2400" kern="0" dirty="0" smtClean="0">
                <a:solidFill>
                  <a:srgbClr val="333399"/>
                </a:solidFill>
                <a:latin typeface="+mn-lt"/>
              </a:rPr>
              <a:t>Izvršava se za 5 ciklusa</a:t>
            </a:r>
            <a:endParaRPr kumimoji="0" lang="sr-Latn-CS" sz="2400" b="0" i="0" u="none" strike="noStrike" kern="0" cap="none" spc="0" normalizeH="0" baseline="0" noProof="0" dirty="0" smtClean="0">
              <a:ln>
                <a:noFill/>
              </a:ln>
              <a:solidFill>
                <a:srgbClr val="333399"/>
              </a:solidFill>
              <a:effectLst/>
              <a:uLnTx/>
              <a:uFillTx/>
              <a:latin typeface="+mn-lt"/>
              <a:ea typeface="+mn-ea"/>
              <a:cs typeface="+mn-cs"/>
            </a:endParaRPr>
          </a:p>
        </p:txBody>
      </p:sp>
      <p:sp>
        <p:nvSpPr>
          <p:cNvPr id="16" name="Text Box 13"/>
          <p:cNvSpPr txBox="1">
            <a:spLocks noChangeArrowheads="1"/>
          </p:cNvSpPr>
          <p:nvPr/>
        </p:nvSpPr>
        <p:spPr bwMode="auto">
          <a:xfrm>
            <a:off x="228600" y="1295400"/>
            <a:ext cx="5141912" cy="2000548"/>
          </a:xfrm>
          <a:prstGeom prst="rect">
            <a:avLst/>
          </a:prstGeom>
          <a:noFill/>
          <a:ln w="12700">
            <a:noFill/>
            <a:miter lim="800000"/>
            <a:headEnd type="none" w="sm" len="sm"/>
            <a:tailEnd type="none" w="sm" len="sm"/>
          </a:ln>
          <a:effectLst/>
        </p:spPr>
        <p:txBody>
          <a:bodyPr wrap="square">
            <a:spAutoFit/>
          </a:bodyPr>
          <a:lstStyle/>
          <a:p>
            <a:r>
              <a:rPr lang="en-US" b="0" dirty="0">
                <a:solidFill>
                  <a:srgbClr val="0070C0"/>
                </a:solidFill>
                <a:latin typeface="Courier New" pitchFamily="49" charset="0"/>
              </a:rPr>
              <a:t>// </a:t>
            </a:r>
            <a:r>
              <a:rPr lang="sr-Latn-CS" dirty="0" smtClean="0">
                <a:solidFill>
                  <a:srgbClr val="0070C0"/>
                </a:solidFill>
                <a:latin typeface="+mn-lt"/>
              </a:rPr>
              <a:t>Zaustavi</a:t>
            </a:r>
            <a:r>
              <a:rPr lang="en-US" dirty="0" smtClean="0">
                <a:solidFill>
                  <a:srgbClr val="0070C0"/>
                </a:solidFill>
                <a:latin typeface="+mn-lt"/>
              </a:rPr>
              <a:t> </a:t>
            </a:r>
            <a:r>
              <a:rPr lang="sr-Latn-CS" dirty="0" smtClean="0">
                <a:solidFill>
                  <a:srgbClr val="0070C0"/>
                </a:solidFill>
                <a:latin typeface="+mn-lt"/>
              </a:rPr>
              <a:t>CPU </a:t>
            </a:r>
            <a:r>
              <a:rPr lang="en-US" dirty="0" smtClean="0">
                <a:solidFill>
                  <a:srgbClr val="0070C0"/>
                </a:solidFill>
                <a:latin typeface="+mn-lt"/>
              </a:rPr>
              <a:t>Timer0</a:t>
            </a:r>
            <a:endParaRPr lang="sr-Latn-CS" dirty="0" smtClean="0">
              <a:solidFill>
                <a:srgbClr val="0070C0"/>
              </a:solidFill>
              <a:latin typeface="+mn-lt"/>
            </a:endParaRPr>
          </a:p>
          <a:p>
            <a:r>
              <a:rPr lang="en-US" b="1" dirty="0" smtClean="0">
                <a:latin typeface="Courier New" pitchFamily="49" charset="0"/>
              </a:rPr>
              <a:t>CpuTimer0Regs.TCR.bit.TSS </a:t>
            </a:r>
            <a:r>
              <a:rPr lang="en-US" b="1" dirty="0">
                <a:latin typeface="Courier New" pitchFamily="49" charset="0"/>
              </a:rPr>
              <a:t>= 1</a:t>
            </a:r>
            <a:r>
              <a:rPr lang="en-US" b="0" dirty="0">
                <a:latin typeface="Courier New" pitchFamily="49" charset="0"/>
              </a:rPr>
              <a:t>;</a:t>
            </a:r>
          </a:p>
          <a:p>
            <a:endParaRPr lang="sr-Latn-CS" sz="800" b="0" dirty="0" smtClean="0">
              <a:solidFill>
                <a:srgbClr val="0070C0"/>
              </a:solidFill>
              <a:latin typeface="Courier New" pitchFamily="49" charset="0"/>
            </a:endParaRPr>
          </a:p>
          <a:p>
            <a:r>
              <a:rPr lang="en-US" b="0" dirty="0" smtClean="0">
                <a:solidFill>
                  <a:srgbClr val="0070C0"/>
                </a:solidFill>
                <a:latin typeface="Courier New" pitchFamily="49" charset="0"/>
              </a:rPr>
              <a:t>// </a:t>
            </a:r>
            <a:r>
              <a:rPr lang="sr-Latn-CS" b="0" dirty="0" smtClean="0">
                <a:solidFill>
                  <a:srgbClr val="0070C0"/>
                </a:solidFill>
                <a:latin typeface="+mn-lt"/>
              </a:rPr>
              <a:t>Ubaci novu 32-bitnu vrednost periode</a:t>
            </a:r>
            <a:endParaRPr lang="en-US" b="0" dirty="0">
              <a:solidFill>
                <a:srgbClr val="0070C0"/>
              </a:solidFill>
              <a:latin typeface="+mn-lt"/>
            </a:endParaRPr>
          </a:p>
          <a:p>
            <a:r>
              <a:rPr lang="en-US" b="1" dirty="0">
                <a:latin typeface="Courier New" pitchFamily="49" charset="0"/>
              </a:rPr>
              <a:t>CpuTimer0Regs.PRD.all = 0x00010000;</a:t>
            </a:r>
          </a:p>
          <a:p>
            <a:pPr lvl="0"/>
            <a:endParaRPr lang="sr-Latn-CS" sz="800" dirty="0" smtClean="0">
              <a:solidFill>
                <a:srgbClr val="0070C0"/>
              </a:solidFill>
              <a:latin typeface="Courier New" pitchFamily="49" charset="0"/>
            </a:endParaRPr>
          </a:p>
          <a:p>
            <a:r>
              <a:rPr lang="en-US" b="0" dirty="0" smtClean="0">
                <a:solidFill>
                  <a:srgbClr val="0070C0"/>
                </a:solidFill>
                <a:latin typeface="Courier New" pitchFamily="49" charset="0"/>
              </a:rPr>
              <a:t>// </a:t>
            </a:r>
            <a:r>
              <a:rPr lang="sr-Latn-CS" b="0" dirty="0" smtClean="0">
                <a:solidFill>
                  <a:srgbClr val="0070C0"/>
                </a:solidFill>
                <a:latin typeface="+mn-lt"/>
              </a:rPr>
              <a:t>Pokreni ponovo </a:t>
            </a:r>
            <a:r>
              <a:rPr lang="en-US" b="0" dirty="0" smtClean="0">
                <a:solidFill>
                  <a:srgbClr val="0070C0"/>
                </a:solidFill>
                <a:latin typeface="+mn-lt"/>
              </a:rPr>
              <a:t>Timer0</a:t>
            </a:r>
            <a:endParaRPr lang="en-US" b="0" dirty="0">
              <a:solidFill>
                <a:srgbClr val="0070C0"/>
              </a:solidFill>
              <a:latin typeface="+mn-lt"/>
            </a:endParaRPr>
          </a:p>
          <a:p>
            <a:r>
              <a:rPr lang="en-US" b="1" dirty="0">
                <a:latin typeface="Courier New" pitchFamily="49" charset="0"/>
              </a:rPr>
              <a:t>CpuTimer0Regs.TCR.bit.TSS = 0;</a:t>
            </a:r>
          </a:p>
        </p:txBody>
      </p:sp>
      <p:sp>
        <p:nvSpPr>
          <p:cNvPr id="18" name="Rectangle 17"/>
          <p:cNvSpPr/>
          <p:nvPr/>
        </p:nvSpPr>
        <p:spPr>
          <a:xfrm>
            <a:off x="381000" y="3810000"/>
            <a:ext cx="5029200" cy="2000548"/>
          </a:xfrm>
          <a:prstGeom prst="rect">
            <a:avLst/>
          </a:prstGeom>
        </p:spPr>
        <p:txBody>
          <a:bodyPr wrap="square">
            <a:spAutoFit/>
          </a:bodyPr>
          <a:lstStyle/>
          <a:p>
            <a:r>
              <a:rPr lang="en-US" dirty="0" smtClean="0">
                <a:solidFill>
                  <a:srgbClr val="0070C0"/>
                </a:solidFill>
                <a:latin typeface="Courier New" pitchFamily="49" charset="0"/>
              </a:rPr>
              <a:t>// </a:t>
            </a:r>
            <a:r>
              <a:rPr lang="sr-Latn-CS" dirty="0" smtClean="0">
                <a:solidFill>
                  <a:srgbClr val="0070C0"/>
                </a:solidFill>
                <a:latin typeface="Comic Sans MS"/>
              </a:rPr>
              <a:t>Zaustavi</a:t>
            </a:r>
            <a:r>
              <a:rPr lang="en-US" dirty="0" smtClean="0">
                <a:solidFill>
                  <a:srgbClr val="0070C0"/>
                </a:solidFill>
                <a:latin typeface="Comic Sans MS"/>
              </a:rPr>
              <a:t> </a:t>
            </a:r>
            <a:r>
              <a:rPr lang="sr-Latn-CS" dirty="0" smtClean="0">
                <a:solidFill>
                  <a:srgbClr val="0070C0"/>
                </a:solidFill>
                <a:latin typeface="Comic Sans MS"/>
              </a:rPr>
              <a:t>CPU </a:t>
            </a:r>
            <a:r>
              <a:rPr lang="en-US" dirty="0" smtClean="0">
                <a:solidFill>
                  <a:srgbClr val="0070C0"/>
                </a:solidFill>
                <a:latin typeface="Comic Sans MS"/>
              </a:rPr>
              <a:t>Timer0</a:t>
            </a:r>
            <a:endParaRPr lang="en-US" dirty="0" smtClean="0">
              <a:solidFill>
                <a:srgbClr val="0070C0"/>
              </a:solidFill>
              <a:latin typeface="Courier New" pitchFamily="49" charset="0"/>
            </a:endParaRPr>
          </a:p>
          <a:p>
            <a:r>
              <a:rPr lang="en-US" b="1" dirty="0" smtClean="0">
                <a:latin typeface="Courier New" pitchFamily="49" charset="0"/>
              </a:rPr>
              <a:t>*TIMER0TCR |= 0x0010;</a:t>
            </a:r>
          </a:p>
          <a:p>
            <a:endParaRPr lang="sr-Latn-CS" sz="800" dirty="0" smtClean="0">
              <a:solidFill>
                <a:srgbClr val="0070C0"/>
              </a:solidFill>
              <a:latin typeface="Courier New" pitchFamily="49" charset="0"/>
            </a:endParaRPr>
          </a:p>
          <a:p>
            <a:r>
              <a:rPr lang="en-US" dirty="0" smtClean="0">
                <a:solidFill>
                  <a:srgbClr val="0070C0"/>
                </a:solidFill>
                <a:latin typeface="Courier New" pitchFamily="49" charset="0"/>
              </a:rPr>
              <a:t>// </a:t>
            </a:r>
            <a:r>
              <a:rPr lang="sr-Latn-CS" dirty="0" smtClean="0">
                <a:solidFill>
                  <a:srgbClr val="0070C0"/>
                </a:solidFill>
                <a:latin typeface="Comic Sans MS"/>
              </a:rPr>
              <a:t>Ubaci novu 32-bitnu vrednost periode</a:t>
            </a:r>
            <a:endParaRPr lang="en-US" dirty="0" smtClean="0">
              <a:solidFill>
                <a:srgbClr val="0070C0"/>
              </a:solidFill>
              <a:latin typeface="Courier New" pitchFamily="49" charset="0"/>
            </a:endParaRPr>
          </a:p>
          <a:p>
            <a:r>
              <a:rPr lang="en-US" b="1" dirty="0" smtClean="0">
                <a:latin typeface="Courier New" pitchFamily="49" charset="0"/>
              </a:rPr>
              <a:t>*TIMER0TPRD32 = 0x00010000;</a:t>
            </a:r>
          </a:p>
          <a:p>
            <a:endParaRPr lang="en-US" sz="800" dirty="0" smtClean="0">
              <a:latin typeface="Courier New" pitchFamily="49" charset="0"/>
            </a:endParaRPr>
          </a:p>
          <a:p>
            <a:r>
              <a:rPr lang="en-US" dirty="0" smtClean="0">
                <a:solidFill>
                  <a:srgbClr val="0070C0"/>
                </a:solidFill>
                <a:latin typeface="Courier New" pitchFamily="49" charset="0"/>
              </a:rPr>
              <a:t>// </a:t>
            </a:r>
            <a:r>
              <a:rPr lang="sr-Latn-CS" dirty="0" smtClean="0">
                <a:solidFill>
                  <a:srgbClr val="0070C0"/>
                </a:solidFill>
                <a:latin typeface="Comic Sans MS"/>
              </a:rPr>
              <a:t>Pokreni ponovo </a:t>
            </a:r>
            <a:r>
              <a:rPr lang="en-US" dirty="0" smtClean="0">
                <a:solidFill>
                  <a:srgbClr val="0070C0"/>
                </a:solidFill>
                <a:latin typeface="Comic Sans MS"/>
              </a:rPr>
              <a:t>Timer0</a:t>
            </a:r>
            <a:endParaRPr lang="en-US" dirty="0" smtClean="0">
              <a:solidFill>
                <a:srgbClr val="0070C0"/>
              </a:solidFill>
              <a:latin typeface="Courier New" pitchFamily="49" charset="0"/>
            </a:endParaRPr>
          </a:p>
          <a:p>
            <a:r>
              <a:rPr lang="en-US" b="1" dirty="0" smtClean="0">
                <a:latin typeface="Courier New" pitchFamily="49" charset="0"/>
              </a:rPr>
              <a:t>*TIMER0TCR &amp;= 0xFFEF;</a:t>
            </a:r>
            <a:endParaRPr lang="en-US" b="1" dirty="0">
              <a:latin typeface="Courier New" pitchFamily="49" charset="0"/>
            </a:endParaRPr>
          </a:p>
        </p:txBody>
      </p:sp>
      <p:sp>
        <p:nvSpPr>
          <p:cNvPr id="19" name="Rectangle 3"/>
          <p:cNvSpPr txBox="1">
            <a:spLocks noChangeArrowheads="1"/>
          </p:cNvSpPr>
          <p:nvPr/>
        </p:nvSpPr>
        <p:spPr bwMode="auto">
          <a:xfrm>
            <a:off x="5486400" y="3733800"/>
            <a:ext cx="3657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sr-Latn-CS" sz="2800" kern="0" dirty="0" smtClean="0">
                <a:solidFill>
                  <a:srgbClr val="333399"/>
                </a:solidFill>
                <a:latin typeface="+mn-lt"/>
              </a:rPr>
              <a:t>Kod je potpuno nerazumljiv bez komentara</a:t>
            </a:r>
            <a:endParaRPr kumimoji="0" lang="sr-Latn-CS" sz="2800" b="0" i="0" u="none" strike="noStrike" kern="0" cap="none" spc="0" normalizeH="0" baseline="0" noProof="0" dirty="0" smtClean="0">
              <a:ln>
                <a:noFill/>
              </a:ln>
              <a:solidFill>
                <a:srgbClr val="333399"/>
              </a:solidFill>
              <a:effectLst/>
              <a:uLnTx/>
              <a:uFillTx/>
              <a:latin typeface="+mn-lt"/>
              <a:ea typeface="+mn-ea"/>
              <a:cs typeface="+mn-cs"/>
            </a:endParaRPr>
          </a:p>
        </p:txBody>
      </p:sp>
      <p:sp>
        <p:nvSpPr>
          <p:cNvPr id="20" name="Rectangle 3"/>
          <p:cNvSpPr txBox="1">
            <a:spLocks noChangeArrowheads="1"/>
          </p:cNvSpPr>
          <p:nvPr/>
        </p:nvSpPr>
        <p:spPr bwMode="auto">
          <a:xfrm>
            <a:off x="5486400" y="5029200"/>
            <a:ext cx="3352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sr-Latn-CS" sz="2400" kern="0" dirty="0" smtClean="0">
                <a:solidFill>
                  <a:srgbClr val="333399"/>
                </a:solidFill>
                <a:latin typeface="+mn-lt"/>
              </a:rPr>
              <a:t>Izvršava se za 9 ciklusa</a:t>
            </a:r>
            <a:endParaRPr kumimoji="0" lang="sr-Latn-CS" sz="2400" b="0" i="0" u="none" strike="noStrike" kern="0" cap="none" spc="0" normalizeH="0" baseline="0" noProof="0" dirty="0" smtClean="0">
              <a:ln>
                <a:noFill/>
              </a:ln>
              <a:solidFill>
                <a:srgbClr val="333399"/>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19"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0"/>
            <a:ext cx="7772400" cy="1143000"/>
          </a:xfrm>
          <a:noFill/>
        </p:spPr>
        <p:txBody>
          <a:bodyPr/>
          <a:lstStyle/>
          <a:p>
            <a:r>
              <a:rPr lang="sr-Latn-CS" dirty="0" smtClean="0"/>
              <a:t>I</a:t>
            </a:r>
            <a:r>
              <a:rPr lang="en-US" dirty="0" smtClean="0"/>
              <a:t>IR </a:t>
            </a:r>
            <a:r>
              <a:rPr lang="en-US" dirty="0" err="1" smtClean="0"/>
              <a:t>filtri</a:t>
            </a:r>
            <a:endParaRPr lang="en-US" dirty="0" smtClean="0"/>
          </a:p>
        </p:txBody>
      </p:sp>
      <p:sp>
        <p:nvSpPr>
          <p:cNvPr id="69635" name="Text Box 6"/>
          <p:cNvSpPr txBox="1">
            <a:spLocks noChangeArrowheads="1"/>
          </p:cNvSpPr>
          <p:nvPr/>
        </p:nvSpPr>
        <p:spPr bwMode="auto">
          <a:xfrm>
            <a:off x="924916" y="4474519"/>
            <a:ext cx="3715950" cy="369332"/>
          </a:xfrm>
          <a:prstGeom prst="rect">
            <a:avLst/>
          </a:prstGeom>
          <a:noFill/>
          <a:ln w="9525">
            <a:noFill/>
            <a:miter lim="800000"/>
            <a:headEnd/>
            <a:tailEnd/>
          </a:ln>
        </p:spPr>
        <p:txBody>
          <a:bodyPr wrap="square">
            <a:spAutoFit/>
          </a:bodyPr>
          <a:lstStyle/>
          <a:p>
            <a:r>
              <a:rPr lang="en-US" b="1" dirty="0">
                <a:solidFill>
                  <a:srgbClr val="000099"/>
                </a:solidFill>
                <a:latin typeface="Times New Roman" pitchFamily="18" charset="0"/>
              </a:rPr>
              <a:t>y[n</a:t>
            </a:r>
            <a:r>
              <a:rPr lang="en-US" b="1" dirty="0" smtClean="0">
                <a:solidFill>
                  <a:srgbClr val="000099"/>
                </a:solidFill>
                <a:latin typeface="Times New Roman" pitchFamily="18" charset="0"/>
              </a:rPr>
              <a:t>]</a:t>
            </a:r>
            <a:r>
              <a:rPr lang="sr-Latn-CS" b="1" dirty="0" smtClean="0">
                <a:solidFill>
                  <a:srgbClr val="000099"/>
                </a:solidFill>
                <a:latin typeface="Times New Roman" pitchFamily="18" charset="0"/>
              </a:rPr>
              <a:t> </a:t>
            </a:r>
            <a:r>
              <a:rPr lang="sr-Latn-CS" b="1" dirty="0">
                <a:solidFill>
                  <a:srgbClr val="000099"/>
                </a:solidFill>
                <a:latin typeface="Times New Roman" pitchFamily="18" charset="0"/>
              </a:rPr>
              <a:t>= </a:t>
            </a:r>
            <a:r>
              <a:rPr lang="sr-Latn-CS" dirty="0" smtClean="0">
                <a:solidFill>
                  <a:srgbClr val="000099"/>
                </a:solidFill>
                <a:latin typeface="Times New Roman" pitchFamily="18" charset="0"/>
              </a:rPr>
              <a:t> </a:t>
            </a:r>
            <a:r>
              <a:rPr lang="sr-Latn-CS" b="1" dirty="0">
                <a:solidFill>
                  <a:srgbClr val="000099"/>
                </a:solidFill>
                <a:latin typeface="Times New Roman" pitchFamily="18" charset="0"/>
              </a:rPr>
              <a:t>x</a:t>
            </a:r>
            <a:r>
              <a:rPr lang="en-US" b="1" dirty="0">
                <a:solidFill>
                  <a:srgbClr val="000099"/>
                </a:solidFill>
                <a:latin typeface="Times New Roman" pitchFamily="18" charset="0"/>
              </a:rPr>
              <a:t>[n]</a:t>
            </a:r>
            <a:r>
              <a:rPr lang="en-US" dirty="0">
                <a:solidFill>
                  <a:srgbClr val="000099"/>
                </a:solidFill>
                <a:latin typeface="Times New Roman" pitchFamily="18" charset="0"/>
              </a:rPr>
              <a:t> </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y[n-1] </a:t>
            </a:r>
            <a:r>
              <a:rPr lang="en-US" b="1" dirty="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y[n-2] </a:t>
            </a:r>
            <a:endParaRPr lang="en-US" b="1" dirty="0">
              <a:solidFill>
                <a:srgbClr val="000099"/>
              </a:solidFill>
              <a:latin typeface="Times New Roman" pitchFamily="18" charset="0"/>
            </a:endParaRPr>
          </a:p>
        </p:txBody>
      </p:sp>
      <p:sp>
        <p:nvSpPr>
          <p:cNvPr id="69641" name="Text Box 12"/>
          <p:cNvSpPr txBox="1">
            <a:spLocks noChangeArrowheads="1"/>
          </p:cNvSpPr>
          <p:nvPr/>
        </p:nvSpPr>
        <p:spPr bwMode="auto">
          <a:xfrm>
            <a:off x="318974" y="4059110"/>
            <a:ext cx="3243196" cy="369332"/>
          </a:xfrm>
          <a:prstGeom prst="rect">
            <a:avLst/>
          </a:prstGeom>
          <a:noFill/>
          <a:ln w="9525">
            <a:noFill/>
            <a:miter lim="800000"/>
            <a:headEnd/>
            <a:tailEnd/>
          </a:ln>
        </p:spPr>
        <p:txBody>
          <a:bodyPr wrap="none">
            <a:spAutoFit/>
          </a:bodyPr>
          <a:lstStyle/>
          <a:p>
            <a:r>
              <a:rPr lang="sr-Latn-CS" b="1" dirty="0" smtClean="0">
                <a:solidFill>
                  <a:srgbClr val="000099"/>
                </a:solidFill>
                <a:latin typeface="Times New Roman" pitchFamily="18" charset="0"/>
              </a:rPr>
              <a:t>SAMO  REKURZIVNI   DEO:</a:t>
            </a:r>
            <a:endParaRPr lang="en-US" b="1" dirty="0">
              <a:solidFill>
                <a:srgbClr val="000099"/>
              </a:solidFill>
              <a:latin typeface="Times New Roman" pitchFamily="18" charset="0"/>
            </a:endParaRPr>
          </a:p>
        </p:txBody>
      </p:sp>
      <p:grpSp>
        <p:nvGrpSpPr>
          <p:cNvPr id="2" name="Group 11"/>
          <p:cNvGrpSpPr/>
          <p:nvPr/>
        </p:nvGrpSpPr>
        <p:grpSpPr>
          <a:xfrm>
            <a:off x="5334000" y="3886200"/>
            <a:ext cx="2959164" cy="1987034"/>
            <a:chOff x="5082237" y="1289566"/>
            <a:chExt cx="2959164" cy="1987034"/>
          </a:xfrm>
        </p:grpSpPr>
        <p:cxnSp>
          <p:nvCxnSpPr>
            <p:cNvPr id="4" name="Straight Arrow Connector 3"/>
            <p:cNvCxnSpPr>
              <a:endCxn id="16" idx="1"/>
            </p:cNvCxnSpPr>
            <p:nvPr/>
          </p:nvCxnSpPr>
          <p:spPr bwMode="auto">
            <a:xfrm>
              <a:off x="5638800" y="1600200"/>
              <a:ext cx="1846038" cy="0"/>
            </a:xfrm>
            <a:prstGeom prst="straightConnector1">
              <a:avLst/>
            </a:prstGeom>
            <a:solidFill>
              <a:schemeClr val="accent1"/>
            </a:solidFill>
            <a:ln w="38100" cap="flat" cmpd="sng" algn="ctr">
              <a:solidFill>
                <a:schemeClr val="tx1"/>
              </a:solidFill>
              <a:prstDash val="solid"/>
              <a:round/>
              <a:headEnd type="oval" w="med" len="med"/>
              <a:tailEnd type="arrow"/>
            </a:ln>
            <a:effectLst/>
          </p:spPr>
        </p:cxnSp>
        <p:sp>
          <p:nvSpPr>
            <p:cNvPr id="6" name="TextBox 5"/>
            <p:cNvSpPr txBox="1"/>
            <p:nvPr/>
          </p:nvSpPr>
          <p:spPr>
            <a:xfrm>
              <a:off x="5082237" y="1415534"/>
              <a:ext cx="556563" cy="369332"/>
            </a:xfrm>
            <a:prstGeom prst="rect">
              <a:avLst/>
            </a:prstGeom>
            <a:noFill/>
          </p:spPr>
          <p:txBody>
            <a:bodyPr wrap="none" rtlCol="0">
              <a:spAutoFit/>
            </a:bodyPr>
            <a:lstStyle/>
            <a:p>
              <a:r>
                <a:rPr lang="en-US" dirty="0" smtClean="0"/>
                <a:t>x[n]</a:t>
              </a:r>
              <a:endParaRPr lang="en-US" dirty="0"/>
            </a:p>
          </p:txBody>
        </p:sp>
        <p:sp>
          <p:nvSpPr>
            <p:cNvPr id="16" name="TextBox 15"/>
            <p:cNvSpPr txBox="1"/>
            <p:nvPr/>
          </p:nvSpPr>
          <p:spPr>
            <a:xfrm>
              <a:off x="7484838" y="1415534"/>
              <a:ext cx="556563" cy="369332"/>
            </a:xfrm>
            <a:prstGeom prst="rect">
              <a:avLst/>
            </a:prstGeom>
            <a:noFill/>
          </p:spPr>
          <p:txBody>
            <a:bodyPr wrap="none" rtlCol="0">
              <a:spAutoFit/>
            </a:bodyPr>
            <a:lstStyle/>
            <a:p>
              <a:r>
                <a:rPr lang="en-US" dirty="0" smtClean="0"/>
                <a:t>y[n]</a:t>
              </a:r>
              <a:endParaRPr lang="en-US" dirty="0"/>
            </a:p>
          </p:txBody>
        </p:sp>
        <p:cxnSp>
          <p:nvCxnSpPr>
            <p:cNvPr id="18" name="Straight Arrow Connector 17"/>
            <p:cNvCxnSpPr/>
            <p:nvPr/>
          </p:nvCxnSpPr>
          <p:spPr bwMode="auto">
            <a:xfrm>
              <a:off x="6970713" y="16002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1" name="Straight Arrow Connector 20"/>
            <p:cNvCxnSpPr/>
            <p:nvPr/>
          </p:nvCxnSpPr>
          <p:spPr bwMode="auto">
            <a:xfrm>
              <a:off x="6978651" y="19812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2" name="Straight Arrow Connector 21"/>
            <p:cNvCxnSpPr/>
            <p:nvPr/>
          </p:nvCxnSpPr>
          <p:spPr bwMode="auto">
            <a:xfrm flipH="1">
              <a:off x="6515100" y="24384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4" name="Straight Arrow Connector 23"/>
            <p:cNvCxnSpPr/>
            <p:nvPr/>
          </p:nvCxnSpPr>
          <p:spPr bwMode="auto">
            <a:xfrm flipH="1">
              <a:off x="6210300" y="24384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6" name="Straight Arrow Connector 25"/>
            <p:cNvCxnSpPr/>
            <p:nvPr/>
          </p:nvCxnSpPr>
          <p:spPr bwMode="auto">
            <a:xfrm flipV="1">
              <a:off x="6229353" y="1981200"/>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29" name="Straight Arrow Connector 28"/>
            <p:cNvCxnSpPr/>
            <p:nvPr/>
          </p:nvCxnSpPr>
          <p:spPr bwMode="auto">
            <a:xfrm flipV="1">
              <a:off x="6229352" y="1600200"/>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30" name="Straight Arrow Connector 29"/>
            <p:cNvCxnSpPr/>
            <p:nvPr/>
          </p:nvCxnSpPr>
          <p:spPr bwMode="auto">
            <a:xfrm>
              <a:off x="6978651" y="24384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1" name="Straight Arrow Connector 30"/>
            <p:cNvCxnSpPr/>
            <p:nvPr/>
          </p:nvCxnSpPr>
          <p:spPr bwMode="auto">
            <a:xfrm>
              <a:off x="6978651" y="28194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2" name="Straight Arrow Connector 31"/>
            <p:cNvCxnSpPr/>
            <p:nvPr/>
          </p:nvCxnSpPr>
          <p:spPr bwMode="auto">
            <a:xfrm flipH="1">
              <a:off x="6515100" y="32766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3" name="Straight Arrow Connector 32"/>
            <p:cNvCxnSpPr/>
            <p:nvPr/>
          </p:nvCxnSpPr>
          <p:spPr bwMode="auto">
            <a:xfrm flipH="1">
              <a:off x="6229354" y="32766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4" name="Straight Arrow Connector 33"/>
            <p:cNvCxnSpPr/>
            <p:nvPr/>
          </p:nvCxnSpPr>
          <p:spPr bwMode="auto">
            <a:xfrm flipV="1">
              <a:off x="6229354" y="2819400"/>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35" name="Straight Arrow Connector 34"/>
            <p:cNvCxnSpPr/>
            <p:nvPr/>
          </p:nvCxnSpPr>
          <p:spPr bwMode="auto">
            <a:xfrm flipV="1">
              <a:off x="6229352" y="2438400"/>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36" name="TextBox 35"/>
            <p:cNvSpPr txBox="1"/>
            <p:nvPr/>
          </p:nvSpPr>
          <p:spPr>
            <a:xfrm>
              <a:off x="7048500" y="1872734"/>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7" name="TextBox 36"/>
            <p:cNvSpPr txBox="1"/>
            <p:nvPr/>
          </p:nvSpPr>
          <p:spPr>
            <a:xfrm>
              <a:off x="7048500" y="2710934"/>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8" name="TextBox 37"/>
            <p:cNvSpPr txBox="1"/>
            <p:nvPr/>
          </p:nvSpPr>
          <p:spPr>
            <a:xfrm>
              <a:off x="6282627" y="2025134"/>
              <a:ext cx="696024" cy="369332"/>
            </a:xfrm>
            <a:prstGeom prst="rect">
              <a:avLst/>
            </a:prstGeom>
            <a:noFill/>
          </p:spPr>
          <p:txBody>
            <a:bodyPr wrap="none" rtlCol="0">
              <a:spAutoFit/>
            </a:bodyPr>
            <a:lstStyle/>
            <a:p>
              <a:r>
                <a:rPr lang="en-US" dirty="0" smtClean="0">
                  <a:sym typeface="Symbol"/>
                </a:rPr>
                <a:t></a:t>
              </a:r>
              <a:r>
                <a:rPr lang="en-US" dirty="0" smtClean="0"/>
                <a:t>a[1]</a:t>
              </a:r>
              <a:endParaRPr lang="en-US" baseline="30000" dirty="0"/>
            </a:p>
          </p:txBody>
        </p:sp>
        <p:sp>
          <p:nvSpPr>
            <p:cNvPr id="39" name="TextBox 38"/>
            <p:cNvSpPr txBox="1"/>
            <p:nvPr/>
          </p:nvSpPr>
          <p:spPr>
            <a:xfrm>
              <a:off x="6281721" y="2838450"/>
              <a:ext cx="696024" cy="369332"/>
            </a:xfrm>
            <a:prstGeom prst="rect">
              <a:avLst/>
            </a:prstGeom>
            <a:noFill/>
          </p:spPr>
          <p:txBody>
            <a:bodyPr wrap="none" rtlCol="0">
              <a:spAutoFit/>
            </a:bodyPr>
            <a:lstStyle/>
            <a:p>
              <a:r>
                <a:rPr lang="en-US" dirty="0" smtClean="0">
                  <a:sym typeface="Symbol"/>
                </a:rPr>
                <a:t></a:t>
              </a:r>
              <a:r>
                <a:rPr lang="en-US" dirty="0" smtClean="0"/>
                <a:t>a[2]</a:t>
              </a:r>
              <a:endParaRPr lang="en-US" baseline="30000" dirty="0"/>
            </a:p>
          </p:txBody>
        </p:sp>
        <p:sp>
          <p:nvSpPr>
            <p:cNvPr id="40" name="TextBox 39"/>
            <p:cNvSpPr txBox="1"/>
            <p:nvPr/>
          </p:nvSpPr>
          <p:spPr>
            <a:xfrm>
              <a:off x="5910037" y="2253734"/>
              <a:ext cx="319318" cy="369332"/>
            </a:xfrm>
            <a:prstGeom prst="rect">
              <a:avLst/>
            </a:prstGeom>
            <a:noFill/>
          </p:spPr>
          <p:txBody>
            <a:bodyPr wrap="none" rtlCol="0">
              <a:spAutoFit/>
            </a:bodyPr>
            <a:lstStyle/>
            <a:p>
              <a:r>
                <a:rPr lang="en-US" dirty="0"/>
                <a:t>+</a:t>
              </a:r>
              <a:endParaRPr lang="en-US" baseline="30000" dirty="0"/>
            </a:p>
          </p:txBody>
        </p:sp>
        <p:sp>
          <p:nvSpPr>
            <p:cNvPr id="41" name="TextBox 40"/>
            <p:cNvSpPr txBox="1"/>
            <p:nvPr/>
          </p:nvSpPr>
          <p:spPr>
            <a:xfrm>
              <a:off x="6069696" y="1289566"/>
              <a:ext cx="319318" cy="369332"/>
            </a:xfrm>
            <a:prstGeom prst="rect">
              <a:avLst/>
            </a:prstGeom>
            <a:noFill/>
          </p:spPr>
          <p:txBody>
            <a:bodyPr wrap="none" rtlCol="0">
              <a:spAutoFit/>
            </a:bodyPr>
            <a:lstStyle/>
            <a:p>
              <a:r>
                <a:rPr lang="en-US" dirty="0"/>
                <a:t>+</a:t>
              </a:r>
              <a:endParaRPr lang="en-US" baseline="30000" dirty="0"/>
            </a:p>
          </p:txBody>
        </p:sp>
      </p:grpSp>
      <p:sp>
        <p:nvSpPr>
          <p:cNvPr id="42" name="Text Box 6"/>
          <p:cNvSpPr txBox="1">
            <a:spLocks noChangeArrowheads="1"/>
          </p:cNvSpPr>
          <p:nvPr/>
        </p:nvSpPr>
        <p:spPr bwMode="auto">
          <a:xfrm>
            <a:off x="1000125" y="4998394"/>
            <a:ext cx="27501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Y</a:t>
            </a:r>
            <a:r>
              <a:rPr lang="sr-Latn-CS" b="1" dirty="0" smtClean="0">
                <a:solidFill>
                  <a:srgbClr val="000099"/>
                </a:solidFill>
                <a:latin typeface="Times New Roman" pitchFamily="18" charset="0"/>
              </a:rPr>
              <a:t> = </a:t>
            </a:r>
            <a:r>
              <a:rPr lang="sr-Latn-CS" dirty="0" smtClean="0">
                <a:solidFill>
                  <a:srgbClr val="000099"/>
                </a:solidFill>
                <a:latin typeface="Times New Roman" pitchFamily="18" charset="0"/>
              </a:rPr>
              <a:t> </a:t>
            </a:r>
            <a:r>
              <a:rPr lang="en-US" b="1" dirty="0" smtClean="0">
                <a:solidFill>
                  <a:srgbClr val="000099"/>
                </a:solidFill>
                <a:latin typeface="Times New Roman" pitchFamily="18" charset="0"/>
              </a:rPr>
              <a:t>X</a:t>
            </a:r>
            <a:r>
              <a:rPr lang="en-US" dirty="0" smtClean="0">
                <a:solidFill>
                  <a:srgbClr val="000099"/>
                </a:solidFill>
                <a:latin typeface="Times New Roman" pitchFamily="18" charset="0"/>
              </a:rPr>
              <a:t> </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 </a:t>
            </a:r>
            <a:r>
              <a:rPr lang="en-US" dirty="0" smtClean="0">
                <a:latin typeface="Times New Roman" pitchFamily="18" charset="0"/>
              </a:rPr>
              <a:t>a[2]</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grpSp>
        <p:nvGrpSpPr>
          <p:cNvPr id="95" name="Group 94"/>
          <p:cNvGrpSpPr/>
          <p:nvPr/>
        </p:nvGrpSpPr>
        <p:grpSpPr>
          <a:xfrm>
            <a:off x="990600" y="5410200"/>
            <a:ext cx="4155091" cy="581799"/>
            <a:chOff x="990600" y="5410200"/>
            <a:chExt cx="4155091" cy="581799"/>
          </a:xfrm>
        </p:grpSpPr>
        <p:sp>
          <p:nvSpPr>
            <p:cNvPr id="43" name="Text Box 6"/>
            <p:cNvSpPr txBox="1">
              <a:spLocks noChangeArrowheads="1"/>
            </p:cNvSpPr>
            <p:nvPr/>
          </p:nvSpPr>
          <p:spPr bwMode="auto">
            <a:xfrm>
              <a:off x="990600" y="5517893"/>
              <a:ext cx="1378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H(z)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Y/X</a:t>
              </a:r>
              <a:r>
                <a:rPr lang="en-US" dirty="0" smtClean="0">
                  <a:solidFill>
                    <a:srgbClr val="000099"/>
                  </a:solidFill>
                  <a:latin typeface="Times New Roman" pitchFamily="18" charset="0"/>
                </a:rPr>
                <a:t> </a:t>
              </a:r>
              <a:r>
                <a:rPr lang="en-US" b="1" dirty="0" smtClean="0">
                  <a:solidFill>
                    <a:srgbClr val="000099"/>
                  </a:solidFill>
                  <a:latin typeface="Times New Roman" pitchFamily="18" charset="0"/>
                </a:rPr>
                <a:t>=</a:t>
              </a:r>
              <a:endParaRPr lang="en-US" b="1" dirty="0">
                <a:solidFill>
                  <a:srgbClr val="000099"/>
                </a:solidFill>
                <a:latin typeface="Times New Roman" pitchFamily="18" charset="0"/>
              </a:endParaRPr>
            </a:p>
          </p:txBody>
        </p:sp>
        <p:cxnSp>
          <p:nvCxnSpPr>
            <p:cNvPr id="7" name="Straight Connector 6"/>
            <p:cNvCxnSpPr>
              <a:stCxn id="43" idx="3"/>
            </p:cNvCxnSpPr>
            <p:nvPr/>
          </p:nvCxnSpPr>
          <p:spPr bwMode="auto">
            <a:xfrm flipV="1">
              <a:off x="2369150" y="5656392"/>
              <a:ext cx="2057400" cy="1"/>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44" name="Text Box 6"/>
            <p:cNvSpPr txBox="1">
              <a:spLocks noChangeArrowheads="1"/>
            </p:cNvSpPr>
            <p:nvPr/>
          </p:nvSpPr>
          <p:spPr bwMode="auto">
            <a:xfrm>
              <a:off x="2514600" y="5715000"/>
              <a:ext cx="18885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x-none" b="1">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 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45" name="Text Box 6"/>
            <p:cNvSpPr txBox="1">
              <a:spLocks noChangeArrowheads="1"/>
            </p:cNvSpPr>
            <p:nvPr/>
          </p:nvSpPr>
          <p:spPr bwMode="auto">
            <a:xfrm>
              <a:off x="3264500" y="5410201"/>
              <a:ext cx="1524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1 </a:t>
              </a:r>
              <a:endParaRPr lang="en-US" b="1" dirty="0">
                <a:solidFill>
                  <a:srgbClr val="000099"/>
                </a:solidFill>
                <a:latin typeface="Times New Roman" pitchFamily="18" charset="0"/>
              </a:endParaRPr>
            </a:p>
          </p:txBody>
        </p:sp>
        <p:sp>
          <p:nvSpPr>
            <p:cNvPr id="57" name="Text Box 6"/>
            <p:cNvSpPr txBox="1">
              <a:spLocks noChangeArrowheads="1"/>
            </p:cNvSpPr>
            <p:nvPr/>
          </p:nvSpPr>
          <p:spPr bwMode="auto">
            <a:xfrm>
              <a:off x="4469416" y="5489319"/>
              <a:ext cx="209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sym typeface="Symbol"/>
                </a:rPr>
                <a:t></a:t>
              </a:r>
              <a:endParaRPr lang="en-US" b="1" dirty="0">
                <a:solidFill>
                  <a:srgbClr val="000099"/>
                </a:solidFill>
                <a:latin typeface="Times New Roman" pitchFamily="18" charset="0"/>
              </a:endParaRPr>
            </a:p>
          </p:txBody>
        </p:sp>
        <p:cxnSp>
          <p:nvCxnSpPr>
            <p:cNvPr id="58" name="Straight Connector 57"/>
            <p:cNvCxnSpPr/>
            <p:nvPr/>
          </p:nvCxnSpPr>
          <p:spPr bwMode="auto">
            <a:xfrm flipV="1">
              <a:off x="4669441" y="5668151"/>
              <a:ext cx="476250" cy="2917"/>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59" name="Text Box 6"/>
            <p:cNvSpPr txBox="1">
              <a:spLocks noChangeArrowheads="1"/>
            </p:cNvSpPr>
            <p:nvPr/>
          </p:nvSpPr>
          <p:spPr bwMode="auto">
            <a:xfrm>
              <a:off x="4678966" y="5696725"/>
              <a:ext cx="4667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A(</a:t>
              </a:r>
              <a:r>
                <a:rPr lang="en-US" b="1" dirty="0" smtClean="0">
                  <a:solidFill>
                    <a:srgbClr val="000099"/>
                  </a:solidFill>
                  <a:latin typeface="Times New Roman" pitchFamily="18" charset="0"/>
                </a:rPr>
                <a:t>z</a:t>
              </a:r>
              <a:r>
                <a:rPr lang="x-none" b="1" dirty="0" smtClean="0">
                  <a:solidFill>
                    <a:srgbClr val="000099"/>
                  </a:solidFill>
                  <a:latin typeface="Times New Roman" pitchFamily="18" charset="0"/>
                </a:rPr>
                <a:t>)</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60" name="Text Box 6"/>
            <p:cNvSpPr txBox="1">
              <a:spLocks noChangeArrowheads="1"/>
            </p:cNvSpPr>
            <p:nvPr/>
          </p:nvSpPr>
          <p:spPr bwMode="auto">
            <a:xfrm>
              <a:off x="4831366" y="5410200"/>
              <a:ext cx="1524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1 </a:t>
              </a:r>
              <a:endParaRPr lang="en-US" b="1" dirty="0">
                <a:solidFill>
                  <a:srgbClr val="000099"/>
                </a:solidFill>
                <a:latin typeface="Times New Roman" pitchFamily="18" charset="0"/>
              </a:endParaRPr>
            </a:p>
          </p:txBody>
        </p:sp>
      </p:grpSp>
      <p:sp>
        <p:nvSpPr>
          <p:cNvPr id="46" name="Text Box 6"/>
          <p:cNvSpPr txBox="1">
            <a:spLocks noChangeArrowheads="1"/>
          </p:cNvSpPr>
          <p:nvPr/>
        </p:nvSpPr>
        <p:spPr bwMode="auto">
          <a:xfrm>
            <a:off x="838200" y="1828800"/>
            <a:ext cx="4347058" cy="276999"/>
          </a:xfrm>
          <a:prstGeom prst="rect">
            <a:avLst/>
          </a:prstGeom>
          <a:noFill/>
          <a:ln w="9525">
            <a:noFill/>
            <a:miter lim="800000"/>
            <a:headEnd/>
            <a:tailEnd/>
          </a:ln>
        </p:spPr>
        <p:txBody>
          <a:bodyPr wrap="square" lIns="0" tIns="0" rIns="0" bIns="0">
            <a:spAutoFit/>
          </a:bodyPr>
          <a:lstStyle/>
          <a:p>
            <a:r>
              <a:rPr lang="en-US" b="1" dirty="0">
                <a:solidFill>
                  <a:srgbClr val="000099"/>
                </a:solidFill>
                <a:latin typeface="Times New Roman" pitchFamily="18" charset="0"/>
              </a:rPr>
              <a:t>y[n</a:t>
            </a:r>
            <a:r>
              <a:rPr lang="en-US" b="1" dirty="0" smtClean="0">
                <a:solidFill>
                  <a:srgbClr val="000099"/>
                </a:solidFill>
                <a:latin typeface="Times New Roman" pitchFamily="18" charset="0"/>
              </a:rPr>
              <a:t>]</a:t>
            </a:r>
            <a:r>
              <a:rPr lang="sr-Latn-CS" b="1" dirty="0" smtClean="0">
                <a:solidFill>
                  <a:srgbClr val="000099"/>
                </a:solidFill>
                <a:latin typeface="Times New Roman" pitchFamily="18" charset="0"/>
              </a:rPr>
              <a:t> </a:t>
            </a:r>
            <a:r>
              <a:rPr lang="sr-Latn-CS" b="1" dirty="0">
                <a:solidFill>
                  <a:srgbClr val="000099"/>
                </a:solidFill>
                <a:latin typeface="Times New Roman" pitchFamily="18" charset="0"/>
              </a:rPr>
              <a:t>=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latin typeface="Times New Roman" pitchFamily="18" charset="0"/>
                <a:sym typeface="Symbol"/>
              </a:rPr>
              <a:t> </a:t>
            </a:r>
            <a:r>
              <a:rPr lang="sr-Latn-CS" b="1" dirty="0" smtClean="0">
                <a:solidFill>
                  <a:srgbClr val="000099"/>
                </a:solidFill>
                <a:latin typeface="Times New Roman" pitchFamily="18" charset="0"/>
              </a:rPr>
              <a:t>x</a:t>
            </a:r>
            <a:r>
              <a:rPr lang="en-US" b="1" dirty="0">
                <a:solidFill>
                  <a:srgbClr val="000099"/>
                </a:solidFill>
                <a:latin typeface="Times New Roman" pitchFamily="18" charset="0"/>
              </a:rPr>
              <a:t>[n]</a:t>
            </a:r>
            <a:r>
              <a:rPr lang="en-US" dirty="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[n-1]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[n-2] </a:t>
            </a:r>
            <a:endParaRPr lang="en-US" b="1" dirty="0">
              <a:solidFill>
                <a:srgbClr val="000099"/>
              </a:solidFill>
              <a:latin typeface="Times New Roman" pitchFamily="18" charset="0"/>
            </a:endParaRPr>
          </a:p>
        </p:txBody>
      </p:sp>
      <p:sp>
        <p:nvSpPr>
          <p:cNvPr id="47" name="Text Box 12"/>
          <p:cNvSpPr txBox="1">
            <a:spLocks noChangeArrowheads="1"/>
          </p:cNvSpPr>
          <p:nvPr/>
        </p:nvSpPr>
        <p:spPr bwMode="auto">
          <a:xfrm>
            <a:off x="228600" y="1295400"/>
            <a:ext cx="3313728" cy="369332"/>
          </a:xfrm>
          <a:prstGeom prst="rect">
            <a:avLst/>
          </a:prstGeom>
          <a:noFill/>
          <a:ln w="9525">
            <a:noFill/>
            <a:miter lim="800000"/>
            <a:headEnd/>
            <a:tailEnd/>
          </a:ln>
        </p:spPr>
        <p:txBody>
          <a:bodyPr wrap="none">
            <a:spAutoFit/>
          </a:bodyPr>
          <a:lstStyle/>
          <a:p>
            <a:r>
              <a:rPr lang="sr-Latn-CS" b="1" dirty="0" smtClean="0">
                <a:solidFill>
                  <a:srgbClr val="000099"/>
                </a:solidFill>
                <a:latin typeface="Times New Roman" pitchFamily="18" charset="0"/>
              </a:rPr>
              <a:t>SAMO DIREKTNI (Fir)  DEO:</a:t>
            </a:r>
            <a:endParaRPr lang="en-US" b="1" dirty="0">
              <a:solidFill>
                <a:srgbClr val="000099"/>
              </a:solidFill>
              <a:latin typeface="Times New Roman" pitchFamily="18" charset="0"/>
            </a:endParaRPr>
          </a:p>
        </p:txBody>
      </p:sp>
      <p:sp>
        <p:nvSpPr>
          <p:cNvPr id="74" name="Text Box 6"/>
          <p:cNvSpPr txBox="1">
            <a:spLocks noChangeArrowheads="1"/>
          </p:cNvSpPr>
          <p:nvPr/>
        </p:nvSpPr>
        <p:spPr bwMode="auto">
          <a:xfrm>
            <a:off x="838200" y="2286000"/>
            <a:ext cx="3128850" cy="279916"/>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Y</a:t>
            </a:r>
            <a:r>
              <a:rPr lang="sr-Latn-CS" b="1" dirty="0" smtClean="0">
                <a:solidFill>
                  <a:srgbClr val="000099"/>
                </a:solidFill>
                <a:latin typeface="Times New Roman" pitchFamily="18" charset="0"/>
              </a:rPr>
              <a:t> =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solidFill>
                  <a:srgbClr val="000099"/>
                </a:solidFill>
                <a:latin typeface="Times New Roman" pitchFamily="18" charset="0"/>
              </a:rPr>
              <a:t>X</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grpSp>
        <p:nvGrpSpPr>
          <p:cNvPr id="94" name="Group 93"/>
          <p:cNvGrpSpPr/>
          <p:nvPr/>
        </p:nvGrpSpPr>
        <p:grpSpPr>
          <a:xfrm>
            <a:off x="838200" y="2763799"/>
            <a:ext cx="4495800" cy="294671"/>
            <a:chOff x="838200" y="2535199"/>
            <a:chExt cx="4495800" cy="294671"/>
          </a:xfrm>
        </p:grpSpPr>
        <p:sp>
          <p:nvSpPr>
            <p:cNvPr id="76" name="Text Box 6"/>
            <p:cNvSpPr txBox="1">
              <a:spLocks noChangeArrowheads="1"/>
            </p:cNvSpPr>
            <p:nvPr/>
          </p:nvSpPr>
          <p:spPr bwMode="auto">
            <a:xfrm>
              <a:off x="838200" y="2552871"/>
              <a:ext cx="1399129"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H(z)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Y/X</a:t>
              </a:r>
              <a:r>
                <a:rPr lang="en-US" dirty="0" smtClean="0">
                  <a:solidFill>
                    <a:srgbClr val="000099"/>
                  </a:solidFill>
                  <a:latin typeface="Times New Roman" pitchFamily="18" charset="0"/>
                </a:rPr>
                <a:t> </a:t>
              </a:r>
              <a:r>
                <a:rPr lang="en-US" b="1" dirty="0" smtClean="0">
                  <a:solidFill>
                    <a:srgbClr val="000099"/>
                  </a:solidFill>
                  <a:latin typeface="Times New Roman" pitchFamily="18" charset="0"/>
                </a:rPr>
                <a:t>=</a:t>
              </a:r>
              <a:endParaRPr lang="en-US" b="1" dirty="0">
                <a:solidFill>
                  <a:srgbClr val="000099"/>
                </a:solidFill>
                <a:latin typeface="Times New Roman" pitchFamily="18" charset="0"/>
              </a:endParaRPr>
            </a:p>
          </p:txBody>
        </p:sp>
        <p:sp>
          <p:nvSpPr>
            <p:cNvPr id="80" name="Text Box 6"/>
            <p:cNvSpPr txBox="1">
              <a:spLocks noChangeArrowheads="1"/>
            </p:cNvSpPr>
            <p:nvPr/>
          </p:nvSpPr>
          <p:spPr bwMode="auto">
            <a:xfrm>
              <a:off x="4668141" y="2535199"/>
              <a:ext cx="212678"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sym typeface="Symbol"/>
                </a:rPr>
                <a:t></a:t>
              </a:r>
              <a:endParaRPr lang="en-US" b="1" dirty="0">
                <a:solidFill>
                  <a:srgbClr val="000099"/>
                </a:solidFill>
                <a:latin typeface="Times New Roman" pitchFamily="18" charset="0"/>
              </a:endParaRPr>
            </a:p>
          </p:txBody>
        </p:sp>
        <p:sp>
          <p:nvSpPr>
            <p:cNvPr id="82" name="Text Box 6"/>
            <p:cNvSpPr txBox="1">
              <a:spLocks noChangeArrowheads="1"/>
            </p:cNvSpPr>
            <p:nvPr/>
          </p:nvSpPr>
          <p:spPr bwMode="auto">
            <a:xfrm>
              <a:off x="4860308" y="2552871"/>
              <a:ext cx="473692" cy="276999"/>
            </a:xfrm>
            <a:prstGeom prst="rect">
              <a:avLst/>
            </a:prstGeom>
            <a:noFill/>
            <a:ln w="9525">
              <a:noFill/>
              <a:miter lim="800000"/>
              <a:headEnd/>
              <a:tailEnd/>
            </a:ln>
          </p:spPr>
          <p:txBody>
            <a:bodyPr wrap="square" lIns="0" tIns="0" rIns="0" bIns="0">
              <a:spAutoFit/>
            </a:bodyPr>
            <a:lstStyle/>
            <a:p>
              <a:r>
                <a:rPr lang="sr-Latn-CS" b="1" dirty="0" smtClean="0">
                  <a:solidFill>
                    <a:srgbClr val="000099"/>
                  </a:solidFill>
                  <a:latin typeface="Times New Roman" pitchFamily="18" charset="0"/>
                </a:rPr>
                <a:t>B</a:t>
              </a:r>
              <a:r>
                <a:rPr lang="x-none" b="1" smtClean="0">
                  <a:solidFill>
                    <a:srgbClr val="000099"/>
                  </a:solidFill>
                  <a:latin typeface="Times New Roman" pitchFamily="18" charset="0"/>
                </a:rPr>
                <a:t>(</a:t>
              </a:r>
              <a:r>
                <a:rPr lang="en-US" b="1" dirty="0" smtClean="0">
                  <a:solidFill>
                    <a:srgbClr val="000099"/>
                  </a:solidFill>
                  <a:latin typeface="Times New Roman" pitchFamily="18" charset="0"/>
                </a:rPr>
                <a:t>z</a:t>
              </a:r>
              <a:r>
                <a:rPr lang="x-none" b="1" dirty="0" smtClean="0">
                  <a:solidFill>
                    <a:srgbClr val="000099"/>
                  </a:solidFill>
                  <a:latin typeface="Times New Roman" pitchFamily="18" charset="0"/>
                </a:rPr>
                <a:t>)</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84" name="Text Box 6"/>
            <p:cNvSpPr txBox="1">
              <a:spLocks noChangeArrowheads="1"/>
            </p:cNvSpPr>
            <p:nvPr/>
          </p:nvSpPr>
          <p:spPr bwMode="auto">
            <a:xfrm>
              <a:off x="2209800" y="2552871"/>
              <a:ext cx="2768600" cy="276999"/>
            </a:xfrm>
            <a:prstGeom prst="rect">
              <a:avLst/>
            </a:prstGeom>
            <a:noFill/>
            <a:ln w="9525">
              <a:noFill/>
              <a:miter lim="800000"/>
              <a:headEnd/>
              <a:tailEnd/>
            </a:ln>
          </p:spPr>
          <p:txBody>
            <a:bodyPr wrap="square" lIns="0" tIns="0" rIns="0" bIns="0">
              <a:spAutoFit/>
            </a:bodyPr>
            <a:lstStyle/>
            <a:p>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grpSp>
      <p:sp>
        <p:nvSpPr>
          <p:cNvPr id="89" name="TextBox 88"/>
          <p:cNvSpPr txBox="1"/>
          <p:nvPr/>
        </p:nvSpPr>
        <p:spPr>
          <a:xfrm>
            <a:off x="6400800" y="838200"/>
            <a:ext cx="569387" cy="369332"/>
          </a:xfrm>
          <a:prstGeom prst="rect">
            <a:avLst/>
          </a:prstGeom>
          <a:noFill/>
        </p:spPr>
        <p:txBody>
          <a:bodyPr wrap="none" rtlCol="0">
            <a:spAutoFit/>
          </a:bodyPr>
          <a:lstStyle/>
          <a:p>
            <a:r>
              <a:rPr lang="sr-Latn-CS" dirty="0" smtClean="0">
                <a:sym typeface="Symbol"/>
              </a:rPr>
              <a:t>b</a:t>
            </a:r>
            <a:r>
              <a:rPr lang="en-US" dirty="0" smtClean="0"/>
              <a:t>[</a:t>
            </a:r>
            <a:r>
              <a:rPr lang="sr-Latn-CS" dirty="0" smtClean="0"/>
              <a:t>0</a:t>
            </a:r>
            <a:r>
              <a:rPr lang="en-US" dirty="0" smtClean="0"/>
              <a:t>]</a:t>
            </a:r>
            <a:endParaRPr lang="en-US" baseline="30000" dirty="0"/>
          </a:p>
        </p:txBody>
      </p:sp>
      <p:grpSp>
        <p:nvGrpSpPr>
          <p:cNvPr id="93" name="Group 92"/>
          <p:cNvGrpSpPr/>
          <p:nvPr/>
        </p:nvGrpSpPr>
        <p:grpSpPr>
          <a:xfrm>
            <a:off x="5363029" y="990600"/>
            <a:ext cx="2965934" cy="1987034"/>
            <a:chOff x="5363029" y="990600"/>
            <a:chExt cx="2965934" cy="1987034"/>
          </a:xfrm>
        </p:grpSpPr>
        <p:cxnSp>
          <p:nvCxnSpPr>
            <p:cNvPr id="49" name="Straight Arrow Connector 48"/>
            <p:cNvCxnSpPr/>
            <p:nvPr/>
          </p:nvCxnSpPr>
          <p:spPr bwMode="auto">
            <a:xfrm>
              <a:off x="6019800" y="1295400"/>
              <a:ext cx="1752600" cy="1588"/>
            </a:xfrm>
            <a:prstGeom prst="straightConnector1">
              <a:avLst/>
            </a:prstGeom>
            <a:solidFill>
              <a:schemeClr val="accent1"/>
            </a:solidFill>
            <a:ln w="38100" cap="flat" cmpd="sng" algn="ctr">
              <a:solidFill>
                <a:schemeClr val="tx1"/>
              </a:solidFill>
              <a:prstDash val="solid"/>
              <a:round/>
              <a:headEnd type="oval" w="med" len="med"/>
              <a:tailEnd type="arrow"/>
            </a:ln>
            <a:effectLst/>
          </p:spPr>
        </p:cxnSp>
        <p:sp>
          <p:nvSpPr>
            <p:cNvPr id="50" name="TextBox 49"/>
            <p:cNvSpPr txBox="1"/>
            <p:nvPr/>
          </p:nvSpPr>
          <p:spPr>
            <a:xfrm>
              <a:off x="5363029" y="1106714"/>
              <a:ext cx="556563" cy="369332"/>
            </a:xfrm>
            <a:prstGeom prst="rect">
              <a:avLst/>
            </a:prstGeom>
            <a:noFill/>
          </p:spPr>
          <p:txBody>
            <a:bodyPr wrap="none" rtlCol="0">
              <a:spAutoFit/>
            </a:bodyPr>
            <a:lstStyle/>
            <a:p>
              <a:r>
                <a:rPr lang="en-US" dirty="0" smtClean="0"/>
                <a:t>x[n]</a:t>
              </a:r>
              <a:endParaRPr lang="en-US" dirty="0"/>
            </a:p>
          </p:txBody>
        </p:sp>
        <p:sp>
          <p:nvSpPr>
            <p:cNvPr id="51" name="TextBox 50"/>
            <p:cNvSpPr txBox="1"/>
            <p:nvPr/>
          </p:nvSpPr>
          <p:spPr>
            <a:xfrm>
              <a:off x="7772400" y="1066800"/>
              <a:ext cx="556563" cy="369332"/>
            </a:xfrm>
            <a:prstGeom prst="rect">
              <a:avLst/>
            </a:prstGeom>
            <a:noFill/>
          </p:spPr>
          <p:txBody>
            <a:bodyPr wrap="none" rtlCol="0">
              <a:spAutoFit/>
            </a:bodyPr>
            <a:lstStyle/>
            <a:p>
              <a:r>
                <a:rPr lang="en-US" dirty="0" smtClean="0"/>
                <a:t>y[n]</a:t>
              </a:r>
              <a:endParaRPr lang="en-US" dirty="0"/>
            </a:p>
          </p:txBody>
        </p:sp>
        <p:cxnSp>
          <p:nvCxnSpPr>
            <p:cNvPr id="52" name="Straight Arrow Connector 51"/>
            <p:cNvCxnSpPr/>
            <p:nvPr/>
          </p:nvCxnSpPr>
          <p:spPr bwMode="auto">
            <a:xfrm>
              <a:off x="6324600" y="12954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3" name="Straight Arrow Connector 52"/>
            <p:cNvCxnSpPr/>
            <p:nvPr/>
          </p:nvCxnSpPr>
          <p:spPr bwMode="auto">
            <a:xfrm>
              <a:off x="6324600" y="16764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4" name="Straight Arrow Connector 53"/>
            <p:cNvCxnSpPr/>
            <p:nvPr/>
          </p:nvCxnSpPr>
          <p:spPr bwMode="auto">
            <a:xfrm>
              <a:off x="6324600" y="21336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5" name="Straight Arrow Connector 54"/>
            <p:cNvCxnSpPr/>
            <p:nvPr/>
          </p:nvCxnSpPr>
          <p:spPr bwMode="auto">
            <a:xfrm>
              <a:off x="6781800" y="21336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6" name="Straight Arrow Connector 55"/>
            <p:cNvCxnSpPr/>
            <p:nvPr/>
          </p:nvCxnSpPr>
          <p:spPr bwMode="auto">
            <a:xfrm flipV="1">
              <a:off x="7166916" y="16822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61" name="Straight Arrow Connector 60"/>
            <p:cNvCxnSpPr/>
            <p:nvPr/>
          </p:nvCxnSpPr>
          <p:spPr bwMode="auto">
            <a:xfrm flipV="1">
              <a:off x="7166915" y="13012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62" name="Straight Arrow Connector 61"/>
            <p:cNvCxnSpPr/>
            <p:nvPr/>
          </p:nvCxnSpPr>
          <p:spPr bwMode="auto">
            <a:xfrm>
              <a:off x="6324600" y="21336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3" name="Straight Arrow Connector 62"/>
            <p:cNvCxnSpPr/>
            <p:nvPr/>
          </p:nvCxnSpPr>
          <p:spPr bwMode="auto">
            <a:xfrm>
              <a:off x="6324600" y="25146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4" name="Straight Arrow Connector 63"/>
            <p:cNvCxnSpPr/>
            <p:nvPr/>
          </p:nvCxnSpPr>
          <p:spPr bwMode="auto">
            <a:xfrm flipV="1">
              <a:off x="6324600" y="29718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5" name="Straight Arrow Connector 64"/>
            <p:cNvCxnSpPr/>
            <p:nvPr/>
          </p:nvCxnSpPr>
          <p:spPr bwMode="auto">
            <a:xfrm rot="10800000">
              <a:off x="6781800" y="2971800"/>
              <a:ext cx="3810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6" name="Straight Arrow Connector 65"/>
            <p:cNvCxnSpPr/>
            <p:nvPr/>
          </p:nvCxnSpPr>
          <p:spPr bwMode="auto">
            <a:xfrm flipV="1">
              <a:off x="7166917" y="2520434"/>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67" name="Straight Arrow Connector 66"/>
            <p:cNvCxnSpPr/>
            <p:nvPr/>
          </p:nvCxnSpPr>
          <p:spPr bwMode="auto">
            <a:xfrm flipV="1">
              <a:off x="7166915" y="21394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68" name="TextBox 67"/>
            <p:cNvSpPr txBox="1"/>
            <p:nvPr/>
          </p:nvSpPr>
          <p:spPr>
            <a:xfrm>
              <a:off x="5867400" y="15240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69" name="TextBox 68"/>
            <p:cNvSpPr txBox="1"/>
            <p:nvPr/>
          </p:nvSpPr>
          <p:spPr>
            <a:xfrm>
              <a:off x="5867400" y="23622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70" name="TextBox 69"/>
            <p:cNvSpPr txBox="1"/>
            <p:nvPr/>
          </p:nvSpPr>
          <p:spPr>
            <a:xfrm>
              <a:off x="6400800" y="1752600"/>
              <a:ext cx="569387" cy="369332"/>
            </a:xfrm>
            <a:prstGeom prst="rect">
              <a:avLst/>
            </a:prstGeom>
            <a:noFill/>
          </p:spPr>
          <p:txBody>
            <a:bodyPr wrap="none" rtlCol="0">
              <a:spAutoFit/>
            </a:bodyPr>
            <a:lstStyle/>
            <a:p>
              <a:r>
                <a:rPr lang="sr-Latn-CS" dirty="0" smtClean="0"/>
                <a:t>b</a:t>
              </a:r>
              <a:r>
                <a:rPr lang="en-US" dirty="0" smtClean="0"/>
                <a:t>[1]</a:t>
              </a:r>
              <a:endParaRPr lang="en-US" baseline="30000" dirty="0"/>
            </a:p>
          </p:txBody>
        </p:sp>
        <p:sp>
          <p:nvSpPr>
            <p:cNvPr id="71" name="TextBox 70"/>
            <p:cNvSpPr txBox="1"/>
            <p:nvPr/>
          </p:nvSpPr>
          <p:spPr>
            <a:xfrm>
              <a:off x="6400800" y="2590800"/>
              <a:ext cx="569387" cy="369332"/>
            </a:xfrm>
            <a:prstGeom prst="rect">
              <a:avLst/>
            </a:prstGeom>
            <a:noFill/>
          </p:spPr>
          <p:txBody>
            <a:bodyPr wrap="none" rtlCol="0">
              <a:spAutoFit/>
            </a:bodyPr>
            <a:lstStyle/>
            <a:p>
              <a:r>
                <a:rPr lang="sr-Latn-CS" dirty="0" smtClean="0">
                  <a:sym typeface="Symbol"/>
                </a:rPr>
                <a:t>b</a:t>
              </a:r>
              <a:r>
                <a:rPr lang="en-US" dirty="0" smtClean="0"/>
                <a:t>[2]</a:t>
              </a:r>
              <a:endParaRPr lang="en-US" baseline="30000" dirty="0"/>
            </a:p>
          </p:txBody>
        </p:sp>
        <p:sp>
          <p:nvSpPr>
            <p:cNvPr id="73" name="TextBox 72"/>
            <p:cNvSpPr txBox="1"/>
            <p:nvPr/>
          </p:nvSpPr>
          <p:spPr>
            <a:xfrm>
              <a:off x="7007259" y="990600"/>
              <a:ext cx="319318" cy="369332"/>
            </a:xfrm>
            <a:prstGeom prst="rect">
              <a:avLst/>
            </a:prstGeom>
            <a:noFill/>
          </p:spPr>
          <p:txBody>
            <a:bodyPr wrap="none" rtlCol="0">
              <a:spAutoFit/>
            </a:bodyPr>
            <a:lstStyle/>
            <a:p>
              <a:r>
                <a:rPr lang="en-US" dirty="0"/>
                <a:t>+</a:t>
              </a:r>
              <a:endParaRPr lang="en-US" baseline="30000" dirty="0"/>
            </a:p>
          </p:txBody>
        </p:sp>
        <p:cxnSp>
          <p:nvCxnSpPr>
            <p:cNvPr id="90" name="Straight Arrow Connector 89"/>
            <p:cNvCxnSpPr/>
            <p:nvPr/>
          </p:nvCxnSpPr>
          <p:spPr bwMode="auto">
            <a:xfrm>
              <a:off x="6324600" y="12954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1" name="TextBox 90"/>
            <p:cNvSpPr txBox="1"/>
            <p:nvPr/>
          </p:nvSpPr>
          <p:spPr>
            <a:xfrm>
              <a:off x="7162800" y="1981200"/>
              <a:ext cx="319318" cy="369332"/>
            </a:xfrm>
            <a:prstGeom prst="rect">
              <a:avLst/>
            </a:prstGeom>
            <a:noFill/>
          </p:spPr>
          <p:txBody>
            <a:bodyPr wrap="none" rtlCol="0">
              <a:spAutoFit/>
            </a:bodyPr>
            <a:lstStyle/>
            <a:p>
              <a:r>
                <a:rPr lang="en-US" dirty="0"/>
                <a:t>+</a:t>
              </a:r>
              <a:endParaRPr lang="en-US" baseline="30000" dirty="0"/>
            </a:p>
          </p:txBody>
        </p:sp>
      </p:grpSp>
    </p:spTree>
    <p:extLst>
      <p:ext uri="{BB962C8B-B14F-4D97-AF65-F5344CB8AC3E}">
        <p14:creationId xmlns="" xmlns:p14="http://schemas.microsoft.com/office/powerpoint/2010/main" val="31160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1" grpId="0"/>
      <p:bldP spid="42" grpId="0"/>
      <p:bldP spid="7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0"/>
            <a:ext cx="7772400" cy="1143000"/>
          </a:xfrm>
          <a:noFill/>
        </p:spPr>
        <p:txBody>
          <a:bodyPr/>
          <a:lstStyle/>
          <a:p>
            <a:r>
              <a:rPr lang="sr-Latn-CS" dirty="0" smtClean="0"/>
              <a:t>I</a:t>
            </a:r>
            <a:r>
              <a:rPr lang="en-US" dirty="0" smtClean="0"/>
              <a:t>IR </a:t>
            </a:r>
            <a:r>
              <a:rPr lang="en-US" dirty="0" err="1" smtClean="0"/>
              <a:t>filtri</a:t>
            </a:r>
            <a:endParaRPr lang="en-US" dirty="0" smtClean="0"/>
          </a:p>
        </p:txBody>
      </p:sp>
      <p:sp>
        <p:nvSpPr>
          <p:cNvPr id="69635" name="Text Box 6"/>
          <p:cNvSpPr txBox="1">
            <a:spLocks noChangeArrowheads="1"/>
          </p:cNvSpPr>
          <p:nvPr/>
        </p:nvSpPr>
        <p:spPr bwMode="auto">
          <a:xfrm>
            <a:off x="4800600" y="4495800"/>
            <a:ext cx="31242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y[n-1] </a:t>
            </a:r>
            <a:r>
              <a:rPr lang="en-US" b="1" dirty="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y[n-2]</a:t>
            </a:r>
            <a:endParaRPr lang="en-US" b="1" dirty="0">
              <a:solidFill>
                <a:srgbClr val="000099"/>
              </a:solidFill>
              <a:latin typeface="Times New Roman" pitchFamily="18" charset="0"/>
            </a:endParaRPr>
          </a:p>
        </p:txBody>
      </p:sp>
      <p:sp>
        <p:nvSpPr>
          <p:cNvPr id="69641" name="Text Box 12"/>
          <p:cNvSpPr txBox="1">
            <a:spLocks noChangeArrowheads="1"/>
          </p:cNvSpPr>
          <p:nvPr/>
        </p:nvSpPr>
        <p:spPr bwMode="auto">
          <a:xfrm>
            <a:off x="4876800" y="4800600"/>
            <a:ext cx="2242922" cy="369332"/>
          </a:xfrm>
          <a:prstGeom prst="rect">
            <a:avLst/>
          </a:prstGeom>
          <a:noFill/>
          <a:ln w="9525">
            <a:noFill/>
            <a:miter lim="800000"/>
            <a:headEnd/>
            <a:tailEnd/>
          </a:ln>
        </p:spPr>
        <p:txBody>
          <a:bodyPr wrap="none">
            <a:spAutoFit/>
          </a:bodyPr>
          <a:lstStyle/>
          <a:p>
            <a:r>
              <a:rPr lang="sr-Latn-CS" dirty="0" smtClean="0">
                <a:solidFill>
                  <a:srgbClr val="000099"/>
                </a:solidFill>
                <a:latin typeface="Times New Roman" pitchFamily="18" charset="0"/>
              </a:rPr>
              <a:t>REKURZIVNI   DEO</a:t>
            </a:r>
            <a:endParaRPr lang="en-US" dirty="0">
              <a:solidFill>
                <a:srgbClr val="000099"/>
              </a:solidFill>
              <a:latin typeface="Times New Roman" pitchFamily="18" charset="0"/>
            </a:endParaRPr>
          </a:p>
        </p:txBody>
      </p:sp>
      <p:sp>
        <p:nvSpPr>
          <p:cNvPr id="46" name="Text Box 6"/>
          <p:cNvSpPr txBox="1">
            <a:spLocks noChangeArrowheads="1"/>
          </p:cNvSpPr>
          <p:nvPr/>
        </p:nvSpPr>
        <p:spPr bwMode="auto">
          <a:xfrm>
            <a:off x="762000" y="4495800"/>
            <a:ext cx="4419600" cy="276999"/>
          </a:xfrm>
          <a:prstGeom prst="rect">
            <a:avLst/>
          </a:prstGeom>
          <a:noFill/>
          <a:ln w="9525">
            <a:noFill/>
            <a:miter lim="800000"/>
            <a:headEnd/>
            <a:tailEnd/>
          </a:ln>
        </p:spPr>
        <p:txBody>
          <a:bodyPr wrap="square" lIns="0" tIns="0" rIns="0" bIns="0">
            <a:spAutoFit/>
          </a:bodyPr>
          <a:lstStyle/>
          <a:p>
            <a:r>
              <a:rPr lang="en-US" b="1" dirty="0">
                <a:solidFill>
                  <a:srgbClr val="000099"/>
                </a:solidFill>
                <a:latin typeface="Times New Roman" pitchFamily="18" charset="0"/>
              </a:rPr>
              <a:t>y[n</a:t>
            </a:r>
            <a:r>
              <a:rPr lang="en-US" b="1" dirty="0" smtClean="0">
                <a:solidFill>
                  <a:srgbClr val="000099"/>
                </a:solidFill>
                <a:latin typeface="Times New Roman" pitchFamily="18" charset="0"/>
              </a:rPr>
              <a:t>]</a:t>
            </a:r>
            <a:r>
              <a:rPr lang="sr-Latn-CS" b="1" dirty="0" smtClean="0">
                <a:solidFill>
                  <a:srgbClr val="000099"/>
                </a:solidFill>
                <a:latin typeface="Times New Roman" pitchFamily="18" charset="0"/>
              </a:rPr>
              <a:t> </a:t>
            </a:r>
            <a:r>
              <a:rPr lang="sr-Latn-CS" b="1" dirty="0">
                <a:solidFill>
                  <a:srgbClr val="000099"/>
                </a:solidFill>
                <a:latin typeface="Times New Roman" pitchFamily="18" charset="0"/>
              </a:rPr>
              <a:t>=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latin typeface="Times New Roman" pitchFamily="18" charset="0"/>
                <a:sym typeface="Symbol"/>
              </a:rPr>
              <a:t> </a:t>
            </a:r>
            <a:r>
              <a:rPr lang="sr-Latn-CS" b="1" dirty="0" smtClean="0">
                <a:solidFill>
                  <a:srgbClr val="000099"/>
                </a:solidFill>
                <a:latin typeface="Times New Roman" pitchFamily="18" charset="0"/>
              </a:rPr>
              <a:t>x</a:t>
            </a:r>
            <a:r>
              <a:rPr lang="en-US" b="1" dirty="0">
                <a:solidFill>
                  <a:srgbClr val="000099"/>
                </a:solidFill>
                <a:latin typeface="Times New Roman" pitchFamily="18" charset="0"/>
              </a:rPr>
              <a:t>[n]</a:t>
            </a:r>
            <a:r>
              <a:rPr lang="en-US" dirty="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[n-1]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[n-2]</a:t>
            </a:r>
            <a:endParaRPr lang="en-US" b="1" dirty="0">
              <a:solidFill>
                <a:srgbClr val="000099"/>
              </a:solidFill>
              <a:latin typeface="Times New Roman" pitchFamily="18" charset="0"/>
            </a:endParaRPr>
          </a:p>
        </p:txBody>
      </p:sp>
      <p:sp>
        <p:nvSpPr>
          <p:cNvPr id="47" name="Text Box 12"/>
          <p:cNvSpPr txBox="1">
            <a:spLocks noChangeArrowheads="1"/>
          </p:cNvSpPr>
          <p:nvPr/>
        </p:nvSpPr>
        <p:spPr bwMode="auto">
          <a:xfrm>
            <a:off x="1676400" y="4800600"/>
            <a:ext cx="2345514" cy="369332"/>
          </a:xfrm>
          <a:prstGeom prst="rect">
            <a:avLst/>
          </a:prstGeom>
          <a:noFill/>
          <a:ln w="9525">
            <a:noFill/>
            <a:miter lim="800000"/>
            <a:headEnd/>
            <a:tailEnd/>
          </a:ln>
        </p:spPr>
        <p:txBody>
          <a:bodyPr wrap="none">
            <a:spAutoFit/>
          </a:bodyPr>
          <a:lstStyle/>
          <a:p>
            <a:r>
              <a:rPr lang="sr-Latn-CS" dirty="0" smtClean="0">
                <a:solidFill>
                  <a:srgbClr val="000099"/>
                </a:solidFill>
                <a:latin typeface="Times New Roman" pitchFamily="18" charset="0"/>
              </a:rPr>
              <a:t>DIREKTNI (Fir)  DEO</a:t>
            </a:r>
            <a:endParaRPr lang="en-US" dirty="0">
              <a:solidFill>
                <a:srgbClr val="000099"/>
              </a:solidFill>
              <a:latin typeface="Times New Roman" pitchFamily="18" charset="0"/>
            </a:endParaRPr>
          </a:p>
        </p:txBody>
      </p:sp>
      <p:sp>
        <p:nvSpPr>
          <p:cNvPr id="74" name="Text Box 6"/>
          <p:cNvSpPr txBox="1">
            <a:spLocks noChangeArrowheads="1"/>
          </p:cNvSpPr>
          <p:nvPr/>
        </p:nvSpPr>
        <p:spPr bwMode="auto">
          <a:xfrm>
            <a:off x="838200" y="5334000"/>
            <a:ext cx="52578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Y</a:t>
            </a:r>
            <a:r>
              <a:rPr lang="sr-Latn-CS" b="1" dirty="0" smtClean="0">
                <a:solidFill>
                  <a:srgbClr val="000099"/>
                </a:solidFill>
                <a:latin typeface="Times New Roman" pitchFamily="18" charset="0"/>
              </a:rPr>
              <a:t> =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solidFill>
                  <a:srgbClr val="000099"/>
                </a:solidFill>
                <a:latin typeface="Times New Roman" pitchFamily="18" charset="0"/>
              </a:rPr>
              <a:t>X</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smtClean="0">
                <a:solidFill>
                  <a:srgbClr val="000099"/>
                </a:solidFill>
                <a:latin typeface="Times New Roman" pitchFamily="18" charset="0"/>
              </a:rPr>
              <a:t>2</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 </a:t>
            </a:r>
            <a:r>
              <a:rPr lang="en-US" dirty="0" smtClean="0">
                <a:latin typeface="Times New Roman" pitchFamily="18" charset="0"/>
              </a:rPr>
              <a:t>a[2]</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smtClean="0">
                <a:solidFill>
                  <a:srgbClr val="000099"/>
                </a:solidFill>
                <a:latin typeface="Times New Roman" pitchFamily="18" charset="0"/>
              </a:rPr>
              <a:t>2</a:t>
            </a:r>
            <a:endParaRPr lang="en-US" b="1" dirty="0">
              <a:solidFill>
                <a:srgbClr val="000099"/>
              </a:solidFill>
              <a:latin typeface="Times New Roman" pitchFamily="18" charset="0"/>
            </a:endParaRPr>
          </a:p>
        </p:txBody>
      </p:sp>
      <p:grpSp>
        <p:nvGrpSpPr>
          <p:cNvPr id="2" name="Group 129"/>
          <p:cNvGrpSpPr/>
          <p:nvPr/>
        </p:nvGrpSpPr>
        <p:grpSpPr>
          <a:xfrm>
            <a:off x="2362200" y="1066800"/>
            <a:ext cx="4764801" cy="3194051"/>
            <a:chOff x="2209800" y="1066800"/>
            <a:chExt cx="4764801" cy="3194051"/>
          </a:xfrm>
        </p:grpSpPr>
        <p:sp>
          <p:nvSpPr>
            <p:cNvPr id="89" name="TextBox 88"/>
            <p:cNvSpPr txBox="1"/>
            <p:nvPr/>
          </p:nvSpPr>
          <p:spPr>
            <a:xfrm>
              <a:off x="3276600" y="1066800"/>
              <a:ext cx="569387" cy="369332"/>
            </a:xfrm>
            <a:prstGeom prst="rect">
              <a:avLst/>
            </a:prstGeom>
            <a:noFill/>
          </p:spPr>
          <p:txBody>
            <a:bodyPr wrap="none" rtlCol="0">
              <a:spAutoFit/>
            </a:bodyPr>
            <a:lstStyle/>
            <a:p>
              <a:r>
                <a:rPr lang="sr-Latn-CS" dirty="0" smtClean="0">
                  <a:sym typeface="Symbol"/>
                </a:rPr>
                <a:t>b</a:t>
              </a:r>
              <a:r>
                <a:rPr lang="en-US" dirty="0" smtClean="0"/>
                <a:t>[</a:t>
              </a:r>
              <a:r>
                <a:rPr lang="sr-Latn-CS" dirty="0" smtClean="0"/>
                <a:t>0</a:t>
              </a:r>
              <a:r>
                <a:rPr lang="en-US" dirty="0" smtClean="0"/>
                <a:t>]</a:t>
              </a:r>
              <a:endParaRPr lang="en-US" baseline="30000" dirty="0"/>
            </a:p>
          </p:txBody>
        </p:sp>
        <p:grpSp>
          <p:nvGrpSpPr>
            <p:cNvPr id="3" name="Group 128"/>
            <p:cNvGrpSpPr/>
            <p:nvPr/>
          </p:nvGrpSpPr>
          <p:grpSpPr>
            <a:xfrm>
              <a:off x="2209800" y="1143000"/>
              <a:ext cx="4764801" cy="3117851"/>
              <a:chOff x="533400" y="1066800"/>
              <a:chExt cx="4764801" cy="3117851"/>
            </a:xfrm>
          </p:grpSpPr>
          <p:cxnSp>
            <p:nvCxnSpPr>
              <p:cNvPr id="4" name="Straight Arrow Connector 3"/>
              <p:cNvCxnSpPr>
                <a:endCxn id="16" idx="1"/>
              </p:cNvCxnSpPr>
              <p:nvPr/>
            </p:nvCxnSpPr>
            <p:spPr bwMode="auto">
              <a:xfrm>
                <a:off x="2895600" y="1377434"/>
                <a:ext cx="1846038"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TextBox 15"/>
              <p:cNvSpPr txBox="1"/>
              <p:nvPr/>
            </p:nvSpPr>
            <p:spPr>
              <a:xfrm>
                <a:off x="4741638" y="1192768"/>
                <a:ext cx="556563" cy="369332"/>
              </a:xfrm>
              <a:prstGeom prst="rect">
                <a:avLst/>
              </a:prstGeom>
              <a:noFill/>
            </p:spPr>
            <p:txBody>
              <a:bodyPr wrap="none" rtlCol="0">
                <a:spAutoFit/>
              </a:bodyPr>
              <a:lstStyle/>
              <a:p>
                <a:r>
                  <a:rPr lang="en-US" dirty="0" smtClean="0"/>
                  <a:t>y[n]</a:t>
                </a:r>
                <a:endParaRPr lang="en-US" dirty="0"/>
              </a:p>
            </p:txBody>
          </p:sp>
          <p:cxnSp>
            <p:nvCxnSpPr>
              <p:cNvPr id="18" name="Straight Arrow Connector 17"/>
              <p:cNvCxnSpPr/>
              <p:nvPr/>
            </p:nvCxnSpPr>
            <p:spPr bwMode="auto">
              <a:xfrm>
                <a:off x="4227513" y="1377434"/>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1" name="Straight Arrow Connector 20"/>
              <p:cNvCxnSpPr/>
              <p:nvPr/>
            </p:nvCxnSpPr>
            <p:spPr bwMode="auto">
              <a:xfrm>
                <a:off x="4235451" y="1758434"/>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2" name="Straight Arrow Connector 21"/>
              <p:cNvCxnSpPr/>
              <p:nvPr/>
            </p:nvCxnSpPr>
            <p:spPr bwMode="auto">
              <a:xfrm flipH="1">
                <a:off x="3771900" y="2215634"/>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4" name="Straight Arrow Connector 23"/>
              <p:cNvCxnSpPr/>
              <p:nvPr/>
            </p:nvCxnSpPr>
            <p:spPr bwMode="auto">
              <a:xfrm flipH="1">
                <a:off x="3467100" y="2215634"/>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6" name="Straight Arrow Connector 25"/>
              <p:cNvCxnSpPr/>
              <p:nvPr/>
            </p:nvCxnSpPr>
            <p:spPr bwMode="auto">
              <a:xfrm flipV="1">
                <a:off x="3486153" y="17584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29" name="Straight Arrow Connector 28"/>
              <p:cNvCxnSpPr/>
              <p:nvPr/>
            </p:nvCxnSpPr>
            <p:spPr bwMode="auto">
              <a:xfrm flipV="1">
                <a:off x="3486152" y="13774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30" name="Straight Arrow Connector 29"/>
              <p:cNvCxnSpPr/>
              <p:nvPr/>
            </p:nvCxnSpPr>
            <p:spPr bwMode="auto">
              <a:xfrm>
                <a:off x="4235451" y="2215634"/>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1" name="Straight Arrow Connector 30"/>
              <p:cNvCxnSpPr/>
              <p:nvPr/>
            </p:nvCxnSpPr>
            <p:spPr bwMode="auto">
              <a:xfrm>
                <a:off x="4235451" y="2596634"/>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2" name="Straight Arrow Connector 31"/>
              <p:cNvCxnSpPr/>
              <p:nvPr/>
            </p:nvCxnSpPr>
            <p:spPr bwMode="auto">
              <a:xfrm flipH="1">
                <a:off x="3771900" y="3053834"/>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3" name="Straight Arrow Connector 32"/>
              <p:cNvCxnSpPr/>
              <p:nvPr/>
            </p:nvCxnSpPr>
            <p:spPr bwMode="auto">
              <a:xfrm flipH="1">
                <a:off x="3505200" y="30480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4" name="Straight Arrow Connector 33"/>
              <p:cNvCxnSpPr/>
              <p:nvPr/>
            </p:nvCxnSpPr>
            <p:spPr bwMode="auto">
              <a:xfrm flipV="1">
                <a:off x="3486154" y="2596634"/>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35" name="Straight Arrow Connector 34"/>
              <p:cNvCxnSpPr/>
              <p:nvPr/>
            </p:nvCxnSpPr>
            <p:spPr bwMode="auto">
              <a:xfrm flipV="1">
                <a:off x="3486152" y="22156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36" name="TextBox 35"/>
              <p:cNvSpPr txBox="1"/>
              <p:nvPr/>
            </p:nvSpPr>
            <p:spPr>
              <a:xfrm>
                <a:off x="4305300" y="1649968"/>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7" name="TextBox 36"/>
              <p:cNvSpPr txBox="1"/>
              <p:nvPr/>
            </p:nvSpPr>
            <p:spPr>
              <a:xfrm>
                <a:off x="4305300" y="2488168"/>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8" name="TextBox 37"/>
              <p:cNvSpPr txBox="1"/>
              <p:nvPr/>
            </p:nvSpPr>
            <p:spPr>
              <a:xfrm>
                <a:off x="3539427" y="1802368"/>
                <a:ext cx="696024" cy="369332"/>
              </a:xfrm>
              <a:prstGeom prst="rect">
                <a:avLst/>
              </a:prstGeom>
              <a:noFill/>
            </p:spPr>
            <p:txBody>
              <a:bodyPr wrap="none" rtlCol="0">
                <a:spAutoFit/>
              </a:bodyPr>
              <a:lstStyle/>
              <a:p>
                <a:r>
                  <a:rPr lang="en-US" dirty="0" smtClean="0">
                    <a:sym typeface="Symbol"/>
                  </a:rPr>
                  <a:t></a:t>
                </a:r>
                <a:r>
                  <a:rPr lang="en-US" dirty="0" smtClean="0"/>
                  <a:t>a[1]</a:t>
                </a:r>
                <a:endParaRPr lang="en-US" baseline="30000" dirty="0"/>
              </a:p>
            </p:txBody>
          </p:sp>
          <p:sp>
            <p:nvSpPr>
              <p:cNvPr id="39" name="TextBox 38"/>
              <p:cNvSpPr txBox="1"/>
              <p:nvPr/>
            </p:nvSpPr>
            <p:spPr>
              <a:xfrm>
                <a:off x="3538521" y="2615684"/>
                <a:ext cx="696024" cy="369332"/>
              </a:xfrm>
              <a:prstGeom prst="rect">
                <a:avLst/>
              </a:prstGeom>
              <a:noFill/>
            </p:spPr>
            <p:txBody>
              <a:bodyPr wrap="none" rtlCol="0">
                <a:spAutoFit/>
              </a:bodyPr>
              <a:lstStyle/>
              <a:p>
                <a:r>
                  <a:rPr lang="en-US" dirty="0" smtClean="0">
                    <a:sym typeface="Symbol"/>
                  </a:rPr>
                  <a:t></a:t>
                </a:r>
                <a:r>
                  <a:rPr lang="en-US" dirty="0" smtClean="0"/>
                  <a:t>a[2]</a:t>
                </a:r>
                <a:endParaRPr lang="en-US" baseline="30000" dirty="0"/>
              </a:p>
            </p:txBody>
          </p:sp>
          <p:sp>
            <p:nvSpPr>
              <p:cNvPr id="40" name="TextBox 39"/>
              <p:cNvSpPr txBox="1"/>
              <p:nvPr/>
            </p:nvSpPr>
            <p:spPr>
              <a:xfrm>
                <a:off x="3166837" y="2030968"/>
                <a:ext cx="319318" cy="369332"/>
              </a:xfrm>
              <a:prstGeom prst="rect">
                <a:avLst/>
              </a:prstGeom>
              <a:noFill/>
            </p:spPr>
            <p:txBody>
              <a:bodyPr wrap="none" rtlCol="0">
                <a:spAutoFit/>
              </a:bodyPr>
              <a:lstStyle/>
              <a:p>
                <a:r>
                  <a:rPr lang="en-US" dirty="0"/>
                  <a:t>+</a:t>
                </a:r>
                <a:endParaRPr lang="en-US" baseline="30000" dirty="0"/>
              </a:p>
            </p:txBody>
          </p:sp>
          <p:sp>
            <p:nvSpPr>
              <p:cNvPr id="41" name="TextBox 40"/>
              <p:cNvSpPr txBox="1"/>
              <p:nvPr/>
            </p:nvSpPr>
            <p:spPr>
              <a:xfrm>
                <a:off x="3326496" y="1066800"/>
                <a:ext cx="319318" cy="369332"/>
              </a:xfrm>
              <a:prstGeom prst="rect">
                <a:avLst/>
              </a:prstGeom>
              <a:noFill/>
            </p:spPr>
            <p:txBody>
              <a:bodyPr wrap="none" rtlCol="0">
                <a:spAutoFit/>
              </a:bodyPr>
              <a:lstStyle/>
              <a:p>
                <a:r>
                  <a:rPr lang="en-US" dirty="0"/>
                  <a:t>+</a:t>
                </a:r>
                <a:endParaRPr lang="en-US" baseline="30000" dirty="0"/>
              </a:p>
            </p:txBody>
          </p:sp>
          <p:cxnSp>
            <p:nvCxnSpPr>
              <p:cNvPr id="49" name="Straight Arrow Connector 48"/>
              <p:cNvCxnSpPr/>
              <p:nvPr/>
            </p:nvCxnSpPr>
            <p:spPr bwMode="auto">
              <a:xfrm>
                <a:off x="1190171" y="1371600"/>
                <a:ext cx="1752600" cy="1588"/>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sp>
            <p:nvSpPr>
              <p:cNvPr id="50" name="TextBox 49"/>
              <p:cNvSpPr txBox="1"/>
              <p:nvPr/>
            </p:nvSpPr>
            <p:spPr>
              <a:xfrm>
                <a:off x="533400" y="1182914"/>
                <a:ext cx="556563" cy="369332"/>
              </a:xfrm>
              <a:prstGeom prst="rect">
                <a:avLst/>
              </a:prstGeom>
              <a:noFill/>
            </p:spPr>
            <p:txBody>
              <a:bodyPr wrap="none" rtlCol="0">
                <a:spAutoFit/>
              </a:bodyPr>
              <a:lstStyle/>
              <a:p>
                <a:r>
                  <a:rPr lang="en-US" dirty="0" smtClean="0"/>
                  <a:t>x[n]</a:t>
                </a:r>
                <a:endParaRPr lang="en-US" dirty="0"/>
              </a:p>
            </p:txBody>
          </p:sp>
          <p:cxnSp>
            <p:nvCxnSpPr>
              <p:cNvPr id="52" name="Straight Arrow Connector 51"/>
              <p:cNvCxnSpPr/>
              <p:nvPr/>
            </p:nvCxnSpPr>
            <p:spPr bwMode="auto">
              <a:xfrm>
                <a:off x="1494971" y="13716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3" name="Straight Arrow Connector 52"/>
              <p:cNvCxnSpPr/>
              <p:nvPr/>
            </p:nvCxnSpPr>
            <p:spPr bwMode="auto">
              <a:xfrm>
                <a:off x="1494971" y="17526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4" name="Straight Arrow Connector 53"/>
              <p:cNvCxnSpPr/>
              <p:nvPr/>
            </p:nvCxnSpPr>
            <p:spPr bwMode="auto">
              <a:xfrm>
                <a:off x="1494971" y="22098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5" name="Straight Arrow Connector 54"/>
              <p:cNvCxnSpPr/>
              <p:nvPr/>
            </p:nvCxnSpPr>
            <p:spPr bwMode="auto">
              <a:xfrm>
                <a:off x="1952171" y="22098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6" name="Straight Arrow Connector 55"/>
              <p:cNvCxnSpPr/>
              <p:nvPr/>
            </p:nvCxnSpPr>
            <p:spPr bwMode="auto">
              <a:xfrm flipV="1">
                <a:off x="2337287" y="17584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61" name="Straight Arrow Connector 60"/>
              <p:cNvCxnSpPr/>
              <p:nvPr/>
            </p:nvCxnSpPr>
            <p:spPr bwMode="auto">
              <a:xfrm flipV="1">
                <a:off x="2337286" y="13774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62" name="Straight Arrow Connector 61"/>
              <p:cNvCxnSpPr/>
              <p:nvPr/>
            </p:nvCxnSpPr>
            <p:spPr bwMode="auto">
              <a:xfrm>
                <a:off x="1494971" y="22098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3" name="Straight Arrow Connector 62"/>
              <p:cNvCxnSpPr/>
              <p:nvPr/>
            </p:nvCxnSpPr>
            <p:spPr bwMode="auto">
              <a:xfrm>
                <a:off x="1494971" y="25908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4" name="Straight Arrow Connector 63"/>
              <p:cNvCxnSpPr/>
              <p:nvPr/>
            </p:nvCxnSpPr>
            <p:spPr bwMode="auto">
              <a:xfrm flipV="1">
                <a:off x="1494971" y="30480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5" name="Straight Arrow Connector 64"/>
              <p:cNvCxnSpPr/>
              <p:nvPr/>
            </p:nvCxnSpPr>
            <p:spPr bwMode="auto">
              <a:xfrm rot="10800000">
                <a:off x="1942646" y="3714750"/>
                <a:ext cx="3810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6" name="Straight Arrow Connector 65"/>
              <p:cNvCxnSpPr/>
              <p:nvPr/>
            </p:nvCxnSpPr>
            <p:spPr bwMode="auto">
              <a:xfrm flipV="1">
                <a:off x="2337288" y="25966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67" name="Straight Arrow Connector 66"/>
              <p:cNvCxnSpPr/>
              <p:nvPr/>
            </p:nvCxnSpPr>
            <p:spPr bwMode="auto">
              <a:xfrm flipV="1">
                <a:off x="2337286" y="22156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68" name="TextBox 67"/>
              <p:cNvSpPr txBox="1"/>
              <p:nvPr/>
            </p:nvSpPr>
            <p:spPr>
              <a:xfrm>
                <a:off x="1037771" y="16002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69" name="TextBox 68"/>
              <p:cNvSpPr txBox="1"/>
              <p:nvPr/>
            </p:nvSpPr>
            <p:spPr>
              <a:xfrm>
                <a:off x="1037771" y="24384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70" name="TextBox 69"/>
              <p:cNvSpPr txBox="1"/>
              <p:nvPr/>
            </p:nvSpPr>
            <p:spPr>
              <a:xfrm>
                <a:off x="1571171" y="1828800"/>
                <a:ext cx="569387" cy="369332"/>
              </a:xfrm>
              <a:prstGeom prst="rect">
                <a:avLst/>
              </a:prstGeom>
              <a:noFill/>
            </p:spPr>
            <p:txBody>
              <a:bodyPr wrap="none" rtlCol="0">
                <a:spAutoFit/>
              </a:bodyPr>
              <a:lstStyle/>
              <a:p>
                <a:r>
                  <a:rPr lang="sr-Latn-CS" dirty="0" smtClean="0"/>
                  <a:t>b</a:t>
                </a:r>
                <a:r>
                  <a:rPr lang="en-US" dirty="0" smtClean="0"/>
                  <a:t>[1]</a:t>
                </a:r>
                <a:endParaRPr lang="en-US" baseline="30000" dirty="0"/>
              </a:p>
            </p:txBody>
          </p:sp>
          <p:sp>
            <p:nvSpPr>
              <p:cNvPr id="71" name="TextBox 70"/>
              <p:cNvSpPr txBox="1"/>
              <p:nvPr/>
            </p:nvSpPr>
            <p:spPr>
              <a:xfrm>
                <a:off x="1571171" y="2667000"/>
                <a:ext cx="569387" cy="369332"/>
              </a:xfrm>
              <a:prstGeom prst="rect">
                <a:avLst/>
              </a:prstGeom>
              <a:noFill/>
            </p:spPr>
            <p:txBody>
              <a:bodyPr wrap="none" rtlCol="0">
                <a:spAutoFit/>
              </a:bodyPr>
              <a:lstStyle/>
              <a:p>
                <a:r>
                  <a:rPr lang="sr-Latn-CS" dirty="0" smtClean="0">
                    <a:sym typeface="Symbol"/>
                  </a:rPr>
                  <a:t>b</a:t>
                </a:r>
                <a:r>
                  <a:rPr lang="en-US" dirty="0" smtClean="0"/>
                  <a:t>[2]</a:t>
                </a:r>
                <a:endParaRPr lang="en-US" baseline="30000" dirty="0"/>
              </a:p>
            </p:txBody>
          </p:sp>
          <p:sp>
            <p:nvSpPr>
              <p:cNvPr id="73" name="TextBox 72"/>
              <p:cNvSpPr txBox="1"/>
              <p:nvPr/>
            </p:nvSpPr>
            <p:spPr>
              <a:xfrm>
                <a:off x="2177630" y="1066800"/>
                <a:ext cx="319318" cy="369332"/>
              </a:xfrm>
              <a:prstGeom prst="rect">
                <a:avLst/>
              </a:prstGeom>
              <a:noFill/>
            </p:spPr>
            <p:txBody>
              <a:bodyPr wrap="none" rtlCol="0">
                <a:spAutoFit/>
              </a:bodyPr>
              <a:lstStyle/>
              <a:p>
                <a:r>
                  <a:rPr lang="en-US" dirty="0"/>
                  <a:t>+</a:t>
                </a:r>
                <a:endParaRPr lang="en-US" baseline="30000" dirty="0"/>
              </a:p>
            </p:txBody>
          </p:sp>
          <p:cxnSp>
            <p:nvCxnSpPr>
              <p:cNvPr id="90" name="Straight Arrow Connector 89"/>
              <p:cNvCxnSpPr/>
              <p:nvPr/>
            </p:nvCxnSpPr>
            <p:spPr bwMode="auto">
              <a:xfrm>
                <a:off x="1494971" y="13716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1" name="TextBox 90"/>
              <p:cNvSpPr txBox="1"/>
              <p:nvPr/>
            </p:nvSpPr>
            <p:spPr>
              <a:xfrm>
                <a:off x="2333171" y="2057400"/>
                <a:ext cx="319318" cy="369332"/>
              </a:xfrm>
              <a:prstGeom prst="rect">
                <a:avLst/>
              </a:prstGeom>
              <a:noFill/>
            </p:spPr>
            <p:txBody>
              <a:bodyPr wrap="none" rtlCol="0">
                <a:spAutoFit/>
              </a:bodyPr>
              <a:lstStyle/>
              <a:p>
                <a:r>
                  <a:rPr lang="en-US" dirty="0"/>
                  <a:t>+</a:t>
                </a:r>
                <a:endParaRPr lang="en-US" baseline="30000" dirty="0"/>
              </a:p>
            </p:txBody>
          </p:sp>
          <p:cxnSp>
            <p:nvCxnSpPr>
              <p:cNvPr id="77" name="Straight Arrow Connector 76"/>
              <p:cNvCxnSpPr/>
              <p:nvPr/>
            </p:nvCxnSpPr>
            <p:spPr bwMode="auto">
              <a:xfrm>
                <a:off x="1494971" y="3034846"/>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78" name="Straight Arrow Connector 77"/>
              <p:cNvCxnSpPr/>
              <p:nvPr/>
            </p:nvCxnSpPr>
            <p:spPr bwMode="auto">
              <a:xfrm rot="5400000">
                <a:off x="1339850" y="3549650"/>
                <a:ext cx="3048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81" name="Straight Arrow Connector 80"/>
              <p:cNvCxnSpPr/>
              <p:nvPr/>
            </p:nvCxnSpPr>
            <p:spPr bwMode="auto">
              <a:xfrm flipV="1">
                <a:off x="1498600" y="3711575"/>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83" name="TextBox 82"/>
              <p:cNvSpPr txBox="1"/>
              <p:nvPr/>
            </p:nvSpPr>
            <p:spPr>
              <a:xfrm>
                <a:off x="1603375" y="3302000"/>
                <a:ext cx="569387" cy="369332"/>
              </a:xfrm>
              <a:prstGeom prst="rect">
                <a:avLst/>
              </a:prstGeom>
              <a:noFill/>
            </p:spPr>
            <p:txBody>
              <a:bodyPr wrap="none" rtlCol="0">
                <a:spAutoFit/>
              </a:bodyPr>
              <a:lstStyle/>
              <a:p>
                <a:r>
                  <a:rPr lang="sr-Latn-CS" dirty="0" smtClean="0">
                    <a:sym typeface="Symbol"/>
                  </a:rPr>
                  <a:t>b</a:t>
                </a:r>
                <a:r>
                  <a:rPr lang="en-US" dirty="0" smtClean="0"/>
                  <a:t>[</a:t>
                </a:r>
                <a:r>
                  <a:rPr lang="sr-Latn-CS" dirty="0" smtClean="0"/>
                  <a:t>3</a:t>
                </a:r>
                <a:r>
                  <a:rPr lang="en-US" dirty="0" smtClean="0"/>
                  <a:t>]</a:t>
                </a:r>
                <a:endParaRPr lang="en-US" baseline="30000" dirty="0"/>
              </a:p>
            </p:txBody>
          </p:sp>
          <p:cxnSp>
            <p:nvCxnSpPr>
              <p:cNvPr id="85" name="Straight Arrow Connector 84"/>
              <p:cNvCxnSpPr/>
              <p:nvPr/>
            </p:nvCxnSpPr>
            <p:spPr bwMode="auto">
              <a:xfrm flipV="1">
                <a:off x="2333625" y="3251200"/>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86" name="Straight Arrow Connector 85"/>
              <p:cNvCxnSpPr/>
              <p:nvPr/>
            </p:nvCxnSpPr>
            <p:spPr bwMode="auto">
              <a:xfrm rot="16200000" flipV="1">
                <a:off x="2225675" y="31622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88" name="TextBox 87"/>
              <p:cNvSpPr txBox="1"/>
              <p:nvPr/>
            </p:nvSpPr>
            <p:spPr>
              <a:xfrm>
                <a:off x="1066800" y="32004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cxnSp>
            <p:nvCxnSpPr>
              <p:cNvPr id="92" name="Straight Arrow Connector 91"/>
              <p:cNvCxnSpPr/>
              <p:nvPr/>
            </p:nvCxnSpPr>
            <p:spPr bwMode="auto">
              <a:xfrm rot="10800000">
                <a:off x="1905000" y="3048000"/>
                <a:ext cx="3810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93" name="Straight Arrow Connector 92"/>
              <p:cNvCxnSpPr/>
              <p:nvPr/>
            </p:nvCxnSpPr>
            <p:spPr bwMode="auto">
              <a:xfrm rot="16200000" flipV="1">
                <a:off x="2222500" y="37718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cxnSp>
            <p:nvCxnSpPr>
              <p:cNvPr id="94" name="Straight Arrow Connector 93"/>
              <p:cNvCxnSpPr/>
              <p:nvPr/>
            </p:nvCxnSpPr>
            <p:spPr bwMode="auto">
              <a:xfrm rot="16200000" flipV="1">
                <a:off x="1377950" y="37464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cxnSp>
            <p:nvCxnSpPr>
              <p:cNvPr id="95" name="Straight Arrow Connector 94"/>
              <p:cNvCxnSpPr/>
              <p:nvPr/>
            </p:nvCxnSpPr>
            <p:spPr bwMode="auto">
              <a:xfrm rot="5400000" flipH="1" flipV="1">
                <a:off x="1343025" y="4010025"/>
                <a:ext cx="298450" cy="1588"/>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6" name="Straight Arrow Connector 95"/>
              <p:cNvCxnSpPr/>
              <p:nvPr/>
            </p:nvCxnSpPr>
            <p:spPr bwMode="auto">
              <a:xfrm rot="5400000" flipH="1" flipV="1">
                <a:off x="2187575" y="4035425"/>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01" name="Straight Arrow Connector 100"/>
              <p:cNvCxnSpPr/>
              <p:nvPr/>
            </p:nvCxnSpPr>
            <p:spPr bwMode="auto">
              <a:xfrm>
                <a:off x="4241800" y="3051175"/>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102" name="Straight Arrow Connector 101"/>
              <p:cNvCxnSpPr/>
              <p:nvPr/>
            </p:nvCxnSpPr>
            <p:spPr bwMode="auto">
              <a:xfrm rot="5400000">
                <a:off x="4060825" y="3613150"/>
                <a:ext cx="36195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103" name="Straight Arrow Connector 102"/>
              <p:cNvCxnSpPr/>
              <p:nvPr/>
            </p:nvCxnSpPr>
            <p:spPr bwMode="auto">
              <a:xfrm rot="5400000" flipH="1" flipV="1">
                <a:off x="3336926" y="3200400"/>
                <a:ext cx="304800" cy="1"/>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104" name="Straight Arrow Connector 103"/>
              <p:cNvCxnSpPr/>
              <p:nvPr/>
            </p:nvCxnSpPr>
            <p:spPr bwMode="auto">
              <a:xfrm flipH="1">
                <a:off x="3784600" y="3660775"/>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105" name="Straight Arrow Connector 104"/>
              <p:cNvCxnSpPr/>
              <p:nvPr/>
            </p:nvCxnSpPr>
            <p:spPr bwMode="auto">
              <a:xfrm flipH="1">
                <a:off x="3479800" y="3660775"/>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108" name="Straight Arrow Connector 107"/>
              <p:cNvCxnSpPr/>
              <p:nvPr/>
            </p:nvCxnSpPr>
            <p:spPr bwMode="auto">
              <a:xfrm flipV="1">
                <a:off x="3489325" y="3181350"/>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109" name="Straight Arrow Connector 108"/>
              <p:cNvCxnSpPr/>
              <p:nvPr/>
            </p:nvCxnSpPr>
            <p:spPr bwMode="auto">
              <a:xfrm rot="5400000" flipH="1" flipV="1">
                <a:off x="3419477" y="3730627"/>
                <a:ext cx="142875" cy="3173"/>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112" name="Straight Arrow Connector 111"/>
              <p:cNvCxnSpPr/>
              <p:nvPr/>
            </p:nvCxnSpPr>
            <p:spPr bwMode="auto">
              <a:xfrm rot="5400000" flipH="1" flipV="1">
                <a:off x="3336927" y="3968749"/>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3" name="Straight Arrow Connector 112"/>
              <p:cNvCxnSpPr/>
              <p:nvPr/>
            </p:nvCxnSpPr>
            <p:spPr bwMode="auto">
              <a:xfrm rot="5400000" flipH="1" flipV="1">
                <a:off x="4095752" y="3962400"/>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sp>
            <p:nvSpPr>
              <p:cNvPr id="114" name="TextBox 113"/>
              <p:cNvSpPr txBox="1"/>
              <p:nvPr/>
            </p:nvSpPr>
            <p:spPr>
              <a:xfrm>
                <a:off x="3552825" y="3232150"/>
                <a:ext cx="696024" cy="369332"/>
              </a:xfrm>
              <a:prstGeom prst="rect">
                <a:avLst/>
              </a:prstGeom>
              <a:noFill/>
            </p:spPr>
            <p:txBody>
              <a:bodyPr wrap="none" rtlCol="0">
                <a:spAutoFit/>
              </a:bodyPr>
              <a:lstStyle/>
              <a:p>
                <a:r>
                  <a:rPr lang="en-US" dirty="0" smtClean="0">
                    <a:sym typeface="Symbol"/>
                  </a:rPr>
                  <a:t></a:t>
                </a:r>
                <a:r>
                  <a:rPr lang="en-US" dirty="0" smtClean="0"/>
                  <a:t>a[</a:t>
                </a:r>
                <a:r>
                  <a:rPr lang="sr-Cyrl-CS" dirty="0" smtClean="0"/>
                  <a:t>3</a:t>
                </a:r>
                <a:r>
                  <a:rPr lang="en-US" dirty="0" smtClean="0"/>
                  <a:t>]</a:t>
                </a:r>
                <a:endParaRPr lang="en-US" baseline="30000" dirty="0"/>
              </a:p>
            </p:txBody>
          </p:sp>
        </p:grpSp>
      </p:grpSp>
      <p:grpSp>
        <p:nvGrpSpPr>
          <p:cNvPr id="5" name="Group 127"/>
          <p:cNvGrpSpPr/>
          <p:nvPr/>
        </p:nvGrpSpPr>
        <p:grpSpPr>
          <a:xfrm>
            <a:off x="762000" y="5943600"/>
            <a:ext cx="7162800" cy="657999"/>
            <a:chOff x="457200" y="6019800"/>
            <a:chExt cx="7162800" cy="657999"/>
          </a:xfrm>
        </p:grpSpPr>
        <p:sp>
          <p:nvSpPr>
            <p:cNvPr id="43" name="Text Box 6"/>
            <p:cNvSpPr txBox="1">
              <a:spLocks noChangeArrowheads="1"/>
            </p:cNvSpPr>
            <p:nvPr/>
          </p:nvSpPr>
          <p:spPr bwMode="auto">
            <a:xfrm>
              <a:off x="457200" y="6203693"/>
              <a:ext cx="1378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H(z)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Y/X</a:t>
              </a:r>
              <a:r>
                <a:rPr lang="en-US" dirty="0" smtClean="0">
                  <a:solidFill>
                    <a:srgbClr val="000099"/>
                  </a:solidFill>
                  <a:latin typeface="Times New Roman" pitchFamily="18" charset="0"/>
                </a:rPr>
                <a:t> </a:t>
              </a:r>
              <a:r>
                <a:rPr lang="en-US" b="1" dirty="0" smtClean="0">
                  <a:solidFill>
                    <a:srgbClr val="000099"/>
                  </a:solidFill>
                  <a:latin typeface="Times New Roman" pitchFamily="18" charset="0"/>
                </a:rPr>
                <a:t>=</a:t>
              </a:r>
              <a:endParaRPr lang="en-US" b="1" dirty="0">
                <a:solidFill>
                  <a:srgbClr val="000099"/>
                </a:solidFill>
                <a:latin typeface="Times New Roman" pitchFamily="18" charset="0"/>
              </a:endParaRPr>
            </a:p>
          </p:txBody>
        </p:sp>
        <p:cxnSp>
          <p:nvCxnSpPr>
            <p:cNvPr id="7" name="Straight Connector 6"/>
            <p:cNvCxnSpPr>
              <a:stCxn id="43" idx="3"/>
            </p:cNvCxnSpPr>
            <p:nvPr/>
          </p:nvCxnSpPr>
          <p:spPr bwMode="auto">
            <a:xfrm flipV="1">
              <a:off x="1835750" y="6324600"/>
              <a:ext cx="2279050" cy="17593"/>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44" name="Text Box 6"/>
            <p:cNvSpPr txBox="1">
              <a:spLocks noChangeArrowheads="1"/>
            </p:cNvSpPr>
            <p:nvPr/>
          </p:nvSpPr>
          <p:spPr bwMode="auto">
            <a:xfrm>
              <a:off x="1981200" y="6400800"/>
              <a:ext cx="18885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x-none" b="1">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 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84" name="Text Box 6"/>
            <p:cNvSpPr txBox="1">
              <a:spLocks noChangeArrowheads="1"/>
            </p:cNvSpPr>
            <p:nvPr/>
          </p:nvSpPr>
          <p:spPr bwMode="auto">
            <a:xfrm>
              <a:off x="1905000" y="6019800"/>
              <a:ext cx="2768600" cy="276999"/>
            </a:xfrm>
            <a:prstGeom prst="rect">
              <a:avLst/>
            </a:prstGeom>
            <a:noFill/>
            <a:ln w="9525">
              <a:noFill/>
              <a:miter lim="800000"/>
              <a:headEnd/>
              <a:tailEnd/>
            </a:ln>
          </p:spPr>
          <p:txBody>
            <a:bodyPr wrap="square" lIns="0" tIns="0" rIns="0" bIns="0">
              <a:spAutoFit/>
            </a:bodyPr>
            <a:lstStyle/>
            <a:p>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cxnSp>
          <p:nvCxnSpPr>
            <p:cNvPr id="116" name="Straight Connector 115"/>
            <p:cNvCxnSpPr/>
            <p:nvPr/>
          </p:nvCxnSpPr>
          <p:spPr bwMode="auto">
            <a:xfrm flipV="1">
              <a:off x="4502750" y="6324600"/>
              <a:ext cx="2279050" cy="17593"/>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117" name="Text Box 6"/>
            <p:cNvSpPr txBox="1">
              <a:spLocks noChangeArrowheads="1"/>
            </p:cNvSpPr>
            <p:nvPr/>
          </p:nvSpPr>
          <p:spPr bwMode="auto">
            <a:xfrm>
              <a:off x="4800601" y="6400800"/>
              <a:ext cx="16002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x-none" b="1" baseline="30000" smtClean="0">
                  <a:solidFill>
                    <a:srgbClr val="000099"/>
                  </a:solidFill>
                  <a:latin typeface="Times New Roman" pitchFamily="18" charset="0"/>
                </a:rPr>
                <a:t>2</a:t>
              </a:r>
              <a:r>
                <a:rPr lang="x-none" b="1" smtClean="0">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x-none" b="1">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18" name="Text Box 6"/>
            <p:cNvSpPr txBox="1">
              <a:spLocks noChangeArrowheads="1"/>
            </p:cNvSpPr>
            <p:nvPr/>
          </p:nvSpPr>
          <p:spPr bwMode="auto">
            <a:xfrm>
              <a:off x="4572000" y="6019800"/>
              <a:ext cx="2133600" cy="276999"/>
            </a:xfrm>
            <a:prstGeom prst="rect">
              <a:avLst/>
            </a:prstGeom>
            <a:noFill/>
            <a:ln w="9525">
              <a:noFill/>
              <a:miter lim="800000"/>
              <a:headEnd/>
              <a:tailEnd/>
            </a:ln>
          </p:spPr>
          <p:txBody>
            <a:bodyPr wrap="square" lIns="0" tIns="0" rIns="0" bIns="0">
              <a:spAutoFit/>
            </a:bodyPr>
            <a:lstStyle/>
            <a:p>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solidFill>
                    <a:srgbClr val="000099"/>
                  </a:solidFill>
                  <a:latin typeface="Times New Roman" pitchFamily="18" charset="0"/>
                </a:rPr>
                <a:t> z</a:t>
              </a:r>
              <a:r>
                <a:rPr lang="en-US" sz="800" baseline="30000" dirty="0" smtClean="0">
                  <a:solidFill>
                    <a:srgbClr val="000099"/>
                  </a:solidFill>
                  <a:latin typeface="Times New Roman" pitchFamily="18" charset="0"/>
                </a:rPr>
                <a:t> </a:t>
              </a:r>
              <a:r>
                <a:rPr lang="x-none" b="1" baseline="30000" smtClean="0">
                  <a:solidFill>
                    <a:srgbClr val="000099"/>
                  </a:solidFill>
                  <a:latin typeface="Times New Roman" pitchFamily="18" charset="0"/>
                </a:rPr>
                <a:t>2</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19" name="TextBox 118"/>
            <p:cNvSpPr txBox="1"/>
            <p:nvPr/>
          </p:nvSpPr>
          <p:spPr>
            <a:xfrm>
              <a:off x="4191000" y="6172200"/>
              <a:ext cx="319318" cy="369332"/>
            </a:xfrm>
            <a:prstGeom prst="rect">
              <a:avLst/>
            </a:prstGeom>
            <a:noFill/>
          </p:spPr>
          <p:txBody>
            <a:bodyPr wrap="none" rtlCol="0">
              <a:spAutoFit/>
            </a:bodyPr>
            <a:lstStyle/>
            <a:p>
              <a:r>
                <a:rPr lang="sr-Latn-CS" dirty="0" smtClean="0">
                  <a:solidFill>
                    <a:srgbClr val="000099"/>
                  </a:solidFill>
                </a:rPr>
                <a:t>=</a:t>
              </a:r>
              <a:endParaRPr lang="en-US" dirty="0">
                <a:solidFill>
                  <a:srgbClr val="000099"/>
                </a:solidFill>
              </a:endParaRPr>
            </a:p>
          </p:txBody>
        </p:sp>
        <p:sp>
          <p:nvSpPr>
            <p:cNvPr id="120" name="Text Box 6"/>
            <p:cNvSpPr txBox="1">
              <a:spLocks noChangeArrowheads="1"/>
            </p:cNvSpPr>
            <p:nvPr/>
          </p:nvSpPr>
          <p:spPr bwMode="auto">
            <a:xfrm>
              <a:off x="6855714" y="6184250"/>
              <a:ext cx="209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sym typeface="Symbol"/>
                </a:rPr>
                <a:t></a:t>
              </a:r>
              <a:endParaRPr lang="en-US" b="1" dirty="0">
                <a:solidFill>
                  <a:srgbClr val="000099"/>
                </a:solidFill>
                <a:latin typeface="Times New Roman" pitchFamily="18" charset="0"/>
              </a:endParaRPr>
            </a:p>
          </p:txBody>
        </p:sp>
        <p:cxnSp>
          <p:nvCxnSpPr>
            <p:cNvPr id="121" name="Straight Connector 120"/>
            <p:cNvCxnSpPr/>
            <p:nvPr/>
          </p:nvCxnSpPr>
          <p:spPr bwMode="auto">
            <a:xfrm flipV="1">
              <a:off x="7055739" y="6363082"/>
              <a:ext cx="476250" cy="2917"/>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122" name="Text Box 6"/>
            <p:cNvSpPr txBox="1">
              <a:spLocks noChangeArrowheads="1"/>
            </p:cNvSpPr>
            <p:nvPr/>
          </p:nvSpPr>
          <p:spPr bwMode="auto">
            <a:xfrm>
              <a:off x="7065264" y="6391656"/>
              <a:ext cx="4667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A(</a:t>
              </a:r>
              <a:r>
                <a:rPr lang="en-US" b="1" dirty="0" smtClean="0">
                  <a:solidFill>
                    <a:srgbClr val="000099"/>
                  </a:solidFill>
                  <a:latin typeface="Times New Roman" pitchFamily="18" charset="0"/>
                </a:rPr>
                <a:t>z</a:t>
              </a:r>
              <a:r>
                <a:rPr lang="x-none" b="1" dirty="0" smtClean="0">
                  <a:solidFill>
                    <a:srgbClr val="000099"/>
                  </a:solidFill>
                  <a:latin typeface="Times New Roman" pitchFamily="18" charset="0"/>
                </a:rPr>
                <a:t>)</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23" name="Text Box 6"/>
            <p:cNvSpPr txBox="1">
              <a:spLocks noChangeArrowheads="1"/>
            </p:cNvSpPr>
            <p:nvPr/>
          </p:nvSpPr>
          <p:spPr bwMode="auto">
            <a:xfrm>
              <a:off x="7086600" y="6019800"/>
              <a:ext cx="533400" cy="276999"/>
            </a:xfrm>
            <a:prstGeom prst="rect">
              <a:avLst/>
            </a:prstGeom>
            <a:noFill/>
            <a:ln w="9525">
              <a:noFill/>
              <a:miter lim="800000"/>
              <a:headEnd/>
              <a:tailEnd/>
            </a:ln>
          </p:spPr>
          <p:txBody>
            <a:bodyPr wrap="square" lIns="0" tIns="0" rIns="0" bIns="0">
              <a:spAutoFit/>
            </a:bodyPr>
            <a:lstStyle/>
            <a:p>
              <a:r>
                <a:rPr lang="sr-Latn-CS" b="1" dirty="0" smtClean="0">
                  <a:solidFill>
                    <a:srgbClr val="000099"/>
                  </a:solidFill>
                  <a:latin typeface="Times New Roman" pitchFamily="18" charset="0"/>
                </a:rPr>
                <a:t>B(z)</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grpSp>
      <p:sp useBgFill="1">
        <p:nvSpPr>
          <p:cNvPr id="87" name="Rectangle 86"/>
          <p:cNvSpPr/>
          <p:nvPr/>
        </p:nvSpPr>
        <p:spPr bwMode="auto">
          <a:xfrm>
            <a:off x="2819400" y="3195645"/>
            <a:ext cx="4267200" cy="11430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useBgFill="1">
        <p:nvSpPr>
          <p:cNvPr id="97" name="Rectangle 96"/>
          <p:cNvSpPr/>
          <p:nvPr/>
        </p:nvSpPr>
        <p:spPr bwMode="auto">
          <a:xfrm>
            <a:off x="4724400" y="1524000"/>
            <a:ext cx="1752600" cy="17526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1160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96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9641"/>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2000"/>
                                        <p:tgtEl>
                                          <p:spTgt spid="97"/>
                                        </p:tgtEl>
                                      </p:cBhvr>
                                    </p:animEffect>
                                    <p:set>
                                      <p:cBhvr>
                                        <p:cTn id="22" dur="1" fill="hold">
                                          <p:stCondLst>
                                            <p:cond delay="1999"/>
                                          </p:stCondLst>
                                        </p:cTn>
                                        <p:tgtEl>
                                          <p:spTgt spid="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1" grpId="0"/>
      <p:bldP spid="46" grpId="0"/>
      <p:bldP spid="47" grpId="0"/>
      <p:bldP spid="74" grpId="0"/>
      <p:bldP spid="87" grpId="0" animBg="1"/>
      <p:bldP spid="97" grpId="0" animBg="1"/>
      <p:bldP spid="97" grpId="1"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0"/>
            <a:ext cx="7772400" cy="1143000"/>
          </a:xfrm>
          <a:noFill/>
        </p:spPr>
        <p:txBody>
          <a:bodyPr/>
          <a:lstStyle/>
          <a:p>
            <a:r>
              <a:rPr lang="sr-Latn-CS" dirty="0" smtClean="0"/>
              <a:t>I</a:t>
            </a:r>
            <a:r>
              <a:rPr lang="en-US" dirty="0" smtClean="0"/>
              <a:t>IR </a:t>
            </a:r>
            <a:r>
              <a:rPr lang="en-US" dirty="0" err="1" smtClean="0"/>
              <a:t>filtri</a:t>
            </a:r>
            <a:endParaRPr lang="en-US" dirty="0" smtClean="0"/>
          </a:p>
        </p:txBody>
      </p:sp>
      <p:sp>
        <p:nvSpPr>
          <p:cNvPr id="69635" name="Text Box 6"/>
          <p:cNvSpPr txBox="1">
            <a:spLocks noChangeArrowheads="1"/>
          </p:cNvSpPr>
          <p:nvPr/>
        </p:nvSpPr>
        <p:spPr bwMode="auto">
          <a:xfrm>
            <a:off x="4800600" y="4495800"/>
            <a:ext cx="31242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y[n-1] </a:t>
            </a:r>
            <a:r>
              <a:rPr lang="en-US" b="1" dirty="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y[n-2]</a:t>
            </a:r>
            <a:endParaRPr lang="en-US" b="1" dirty="0">
              <a:solidFill>
                <a:srgbClr val="000099"/>
              </a:solidFill>
              <a:latin typeface="Times New Roman" pitchFamily="18" charset="0"/>
            </a:endParaRPr>
          </a:p>
        </p:txBody>
      </p:sp>
      <p:sp>
        <p:nvSpPr>
          <p:cNvPr id="69641" name="Text Box 12"/>
          <p:cNvSpPr txBox="1">
            <a:spLocks noChangeArrowheads="1"/>
          </p:cNvSpPr>
          <p:nvPr/>
        </p:nvSpPr>
        <p:spPr bwMode="auto">
          <a:xfrm>
            <a:off x="4876800" y="4800600"/>
            <a:ext cx="2242922" cy="369332"/>
          </a:xfrm>
          <a:prstGeom prst="rect">
            <a:avLst/>
          </a:prstGeom>
          <a:noFill/>
          <a:ln w="9525">
            <a:noFill/>
            <a:miter lim="800000"/>
            <a:headEnd/>
            <a:tailEnd/>
          </a:ln>
        </p:spPr>
        <p:txBody>
          <a:bodyPr wrap="none">
            <a:spAutoFit/>
          </a:bodyPr>
          <a:lstStyle/>
          <a:p>
            <a:r>
              <a:rPr lang="sr-Latn-CS" dirty="0" smtClean="0">
                <a:solidFill>
                  <a:srgbClr val="3366FF"/>
                </a:solidFill>
                <a:latin typeface="Times New Roman" pitchFamily="18" charset="0"/>
              </a:rPr>
              <a:t>REKURZIVNI   DEO</a:t>
            </a:r>
            <a:endParaRPr lang="en-US" dirty="0">
              <a:solidFill>
                <a:srgbClr val="3366FF"/>
              </a:solidFill>
              <a:latin typeface="Times New Roman" pitchFamily="18" charset="0"/>
            </a:endParaRPr>
          </a:p>
        </p:txBody>
      </p:sp>
      <p:sp>
        <p:nvSpPr>
          <p:cNvPr id="46" name="Text Box 6"/>
          <p:cNvSpPr txBox="1">
            <a:spLocks noChangeArrowheads="1"/>
          </p:cNvSpPr>
          <p:nvPr/>
        </p:nvSpPr>
        <p:spPr bwMode="auto">
          <a:xfrm>
            <a:off x="762000" y="4495800"/>
            <a:ext cx="4419600" cy="276999"/>
          </a:xfrm>
          <a:prstGeom prst="rect">
            <a:avLst/>
          </a:prstGeom>
          <a:noFill/>
          <a:ln w="9525">
            <a:noFill/>
            <a:miter lim="800000"/>
            <a:headEnd/>
            <a:tailEnd/>
          </a:ln>
        </p:spPr>
        <p:txBody>
          <a:bodyPr wrap="square" lIns="0" tIns="0" rIns="0" bIns="0">
            <a:spAutoFit/>
          </a:bodyPr>
          <a:lstStyle/>
          <a:p>
            <a:r>
              <a:rPr lang="en-US" b="1" dirty="0">
                <a:solidFill>
                  <a:srgbClr val="000099"/>
                </a:solidFill>
                <a:latin typeface="Times New Roman" pitchFamily="18" charset="0"/>
              </a:rPr>
              <a:t>y[n</a:t>
            </a:r>
            <a:r>
              <a:rPr lang="en-US" b="1" dirty="0" smtClean="0">
                <a:solidFill>
                  <a:srgbClr val="000099"/>
                </a:solidFill>
                <a:latin typeface="Times New Roman" pitchFamily="18" charset="0"/>
              </a:rPr>
              <a:t>]</a:t>
            </a:r>
            <a:r>
              <a:rPr lang="sr-Latn-CS" b="1" dirty="0" smtClean="0">
                <a:solidFill>
                  <a:srgbClr val="000099"/>
                </a:solidFill>
                <a:latin typeface="Times New Roman" pitchFamily="18" charset="0"/>
              </a:rPr>
              <a:t> </a:t>
            </a:r>
            <a:r>
              <a:rPr lang="sr-Latn-CS" b="1" dirty="0">
                <a:solidFill>
                  <a:srgbClr val="000099"/>
                </a:solidFill>
                <a:latin typeface="Times New Roman" pitchFamily="18" charset="0"/>
              </a:rPr>
              <a:t>=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latin typeface="Times New Roman" pitchFamily="18" charset="0"/>
                <a:sym typeface="Symbol"/>
              </a:rPr>
              <a:t> </a:t>
            </a:r>
            <a:r>
              <a:rPr lang="sr-Latn-CS" b="1" dirty="0" smtClean="0">
                <a:solidFill>
                  <a:srgbClr val="000099"/>
                </a:solidFill>
                <a:latin typeface="Times New Roman" pitchFamily="18" charset="0"/>
              </a:rPr>
              <a:t>x</a:t>
            </a:r>
            <a:r>
              <a:rPr lang="en-US" b="1" dirty="0">
                <a:solidFill>
                  <a:srgbClr val="000099"/>
                </a:solidFill>
                <a:latin typeface="Times New Roman" pitchFamily="18" charset="0"/>
              </a:rPr>
              <a:t>[n]</a:t>
            </a:r>
            <a:r>
              <a:rPr lang="en-US" dirty="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[n-1]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[n-2]</a:t>
            </a:r>
            <a:endParaRPr lang="en-US" b="1" dirty="0">
              <a:solidFill>
                <a:srgbClr val="000099"/>
              </a:solidFill>
              <a:latin typeface="Times New Roman" pitchFamily="18" charset="0"/>
            </a:endParaRPr>
          </a:p>
        </p:txBody>
      </p:sp>
      <p:sp>
        <p:nvSpPr>
          <p:cNvPr id="47" name="Text Box 12"/>
          <p:cNvSpPr txBox="1">
            <a:spLocks noChangeArrowheads="1"/>
          </p:cNvSpPr>
          <p:nvPr/>
        </p:nvSpPr>
        <p:spPr bwMode="auto">
          <a:xfrm>
            <a:off x="1676400" y="4800600"/>
            <a:ext cx="2345514" cy="369332"/>
          </a:xfrm>
          <a:prstGeom prst="rect">
            <a:avLst/>
          </a:prstGeom>
          <a:noFill/>
          <a:ln w="9525">
            <a:noFill/>
            <a:miter lim="800000"/>
            <a:headEnd/>
            <a:tailEnd/>
          </a:ln>
        </p:spPr>
        <p:txBody>
          <a:bodyPr wrap="none">
            <a:spAutoFit/>
          </a:bodyPr>
          <a:lstStyle/>
          <a:p>
            <a:r>
              <a:rPr lang="sr-Latn-CS" dirty="0" smtClean="0">
                <a:solidFill>
                  <a:srgbClr val="3366FF"/>
                </a:solidFill>
                <a:latin typeface="Times New Roman" pitchFamily="18" charset="0"/>
              </a:rPr>
              <a:t>DIREKTNI (Fir)  DEO</a:t>
            </a:r>
            <a:endParaRPr lang="en-US" dirty="0">
              <a:solidFill>
                <a:srgbClr val="3366FF"/>
              </a:solidFill>
              <a:latin typeface="Times New Roman" pitchFamily="18" charset="0"/>
            </a:endParaRPr>
          </a:p>
        </p:txBody>
      </p:sp>
      <p:sp>
        <p:nvSpPr>
          <p:cNvPr id="74" name="Text Box 6"/>
          <p:cNvSpPr txBox="1">
            <a:spLocks noChangeArrowheads="1"/>
          </p:cNvSpPr>
          <p:nvPr/>
        </p:nvSpPr>
        <p:spPr bwMode="auto">
          <a:xfrm>
            <a:off x="838200" y="5334000"/>
            <a:ext cx="52578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Y</a:t>
            </a:r>
            <a:r>
              <a:rPr lang="sr-Latn-CS" b="1" dirty="0" smtClean="0">
                <a:solidFill>
                  <a:srgbClr val="000099"/>
                </a:solidFill>
                <a:latin typeface="Times New Roman" pitchFamily="18" charset="0"/>
              </a:rPr>
              <a:t> = </a:t>
            </a:r>
            <a:r>
              <a:rPr lang="sr-Latn-CS"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solidFill>
                  <a:srgbClr val="000099"/>
                </a:solidFill>
                <a:latin typeface="Times New Roman" pitchFamily="18" charset="0"/>
              </a:rPr>
              <a:t>X</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X</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smtClean="0">
                <a:solidFill>
                  <a:srgbClr val="000099"/>
                </a:solidFill>
                <a:latin typeface="Times New Roman" pitchFamily="18" charset="0"/>
              </a:rPr>
              <a:t>2</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 </a:t>
            </a:r>
            <a:r>
              <a:rPr lang="en-US" dirty="0" smtClean="0">
                <a:latin typeface="Times New Roman" pitchFamily="18" charset="0"/>
              </a:rPr>
              <a:t>a[2]</a:t>
            </a:r>
            <a:r>
              <a:rPr lang="en-US" b="1" dirty="0" err="1" smtClean="0">
                <a:solidFill>
                  <a:srgbClr val="000099"/>
                </a:solidFill>
                <a:latin typeface="Times New Roman" pitchFamily="18" charset="0"/>
              </a:rPr>
              <a:t>Yz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smtClean="0">
                <a:solidFill>
                  <a:srgbClr val="000099"/>
                </a:solidFill>
                <a:latin typeface="Times New Roman" pitchFamily="18" charset="0"/>
              </a:rPr>
              <a:t>2</a:t>
            </a:r>
            <a:endParaRPr lang="en-US" b="1" dirty="0">
              <a:solidFill>
                <a:srgbClr val="000099"/>
              </a:solidFill>
              <a:latin typeface="Times New Roman" pitchFamily="18" charset="0"/>
            </a:endParaRPr>
          </a:p>
        </p:txBody>
      </p:sp>
      <p:grpSp>
        <p:nvGrpSpPr>
          <p:cNvPr id="130" name="Group 129"/>
          <p:cNvGrpSpPr/>
          <p:nvPr/>
        </p:nvGrpSpPr>
        <p:grpSpPr>
          <a:xfrm>
            <a:off x="2362200" y="1066800"/>
            <a:ext cx="4764801" cy="3194051"/>
            <a:chOff x="2209800" y="1066800"/>
            <a:chExt cx="4764801" cy="3194051"/>
          </a:xfrm>
        </p:grpSpPr>
        <p:sp>
          <p:nvSpPr>
            <p:cNvPr id="89" name="TextBox 88"/>
            <p:cNvSpPr txBox="1"/>
            <p:nvPr/>
          </p:nvSpPr>
          <p:spPr>
            <a:xfrm>
              <a:off x="3276600" y="1066800"/>
              <a:ext cx="569387" cy="369332"/>
            </a:xfrm>
            <a:prstGeom prst="rect">
              <a:avLst/>
            </a:prstGeom>
            <a:noFill/>
          </p:spPr>
          <p:txBody>
            <a:bodyPr wrap="none" rtlCol="0">
              <a:spAutoFit/>
            </a:bodyPr>
            <a:lstStyle/>
            <a:p>
              <a:r>
                <a:rPr lang="sr-Latn-CS" dirty="0" smtClean="0">
                  <a:sym typeface="Symbol"/>
                </a:rPr>
                <a:t>b</a:t>
              </a:r>
              <a:r>
                <a:rPr lang="en-US" dirty="0" smtClean="0"/>
                <a:t>[</a:t>
              </a:r>
              <a:r>
                <a:rPr lang="sr-Latn-CS" dirty="0" smtClean="0"/>
                <a:t>0</a:t>
              </a:r>
              <a:r>
                <a:rPr lang="en-US" dirty="0" smtClean="0"/>
                <a:t>]</a:t>
              </a:r>
              <a:endParaRPr lang="en-US" baseline="30000" dirty="0"/>
            </a:p>
          </p:txBody>
        </p:sp>
        <p:grpSp>
          <p:nvGrpSpPr>
            <p:cNvPr id="129" name="Group 128"/>
            <p:cNvGrpSpPr/>
            <p:nvPr/>
          </p:nvGrpSpPr>
          <p:grpSpPr>
            <a:xfrm>
              <a:off x="2209800" y="1143000"/>
              <a:ext cx="4764801" cy="3117851"/>
              <a:chOff x="533400" y="1066800"/>
              <a:chExt cx="4764801" cy="3117851"/>
            </a:xfrm>
          </p:grpSpPr>
          <p:cxnSp>
            <p:nvCxnSpPr>
              <p:cNvPr id="4" name="Straight Arrow Connector 3"/>
              <p:cNvCxnSpPr>
                <a:endCxn id="16" idx="1"/>
              </p:cNvCxnSpPr>
              <p:nvPr/>
            </p:nvCxnSpPr>
            <p:spPr bwMode="auto">
              <a:xfrm>
                <a:off x="2895600" y="1377434"/>
                <a:ext cx="1846038"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TextBox 15"/>
              <p:cNvSpPr txBox="1"/>
              <p:nvPr/>
            </p:nvSpPr>
            <p:spPr>
              <a:xfrm>
                <a:off x="4741638" y="1192768"/>
                <a:ext cx="556563" cy="369332"/>
              </a:xfrm>
              <a:prstGeom prst="rect">
                <a:avLst/>
              </a:prstGeom>
              <a:noFill/>
            </p:spPr>
            <p:txBody>
              <a:bodyPr wrap="none" rtlCol="0">
                <a:spAutoFit/>
              </a:bodyPr>
              <a:lstStyle/>
              <a:p>
                <a:r>
                  <a:rPr lang="en-US" dirty="0" smtClean="0"/>
                  <a:t>y[n]</a:t>
                </a:r>
                <a:endParaRPr lang="en-US" dirty="0"/>
              </a:p>
            </p:txBody>
          </p:sp>
          <p:cxnSp>
            <p:nvCxnSpPr>
              <p:cNvPr id="18" name="Straight Arrow Connector 17"/>
              <p:cNvCxnSpPr/>
              <p:nvPr/>
            </p:nvCxnSpPr>
            <p:spPr bwMode="auto">
              <a:xfrm>
                <a:off x="4227513" y="1377434"/>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1" name="Straight Arrow Connector 20"/>
              <p:cNvCxnSpPr/>
              <p:nvPr/>
            </p:nvCxnSpPr>
            <p:spPr bwMode="auto">
              <a:xfrm>
                <a:off x="4235451" y="1758434"/>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2" name="Straight Arrow Connector 21"/>
              <p:cNvCxnSpPr/>
              <p:nvPr/>
            </p:nvCxnSpPr>
            <p:spPr bwMode="auto">
              <a:xfrm flipH="1">
                <a:off x="3771900" y="2215634"/>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24" name="Straight Arrow Connector 23"/>
              <p:cNvCxnSpPr/>
              <p:nvPr/>
            </p:nvCxnSpPr>
            <p:spPr bwMode="auto">
              <a:xfrm flipH="1">
                <a:off x="3467100" y="2215634"/>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26" name="Straight Arrow Connector 25"/>
              <p:cNvCxnSpPr/>
              <p:nvPr/>
            </p:nvCxnSpPr>
            <p:spPr bwMode="auto">
              <a:xfrm flipV="1">
                <a:off x="3486153" y="17584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29" name="Straight Arrow Connector 28"/>
              <p:cNvCxnSpPr/>
              <p:nvPr/>
            </p:nvCxnSpPr>
            <p:spPr bwMode="auto">
              <a:xfrm flipV="1">
                <a:off x="3486152" y="13774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30" name="Straight Arrow Connector 29"/>
              <p:cNvCxnSpPr/>
              <p:nvPr/>
            </p:nvCxnSpPr>
            <p:spPr bwMode="auto">
              <a:xfrm>
                <a:off x="4235451" y="2215634"/>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1" name="Straight Arrow Connector 30"/>
              <p:cNvCxnSpPr/>
              <p:nvPr/>
            </p:nvCxnSpPr>
            <p:spPr bwMode="auto">
              <a:xfrm>
                <a:off x="4235451" y="2596634"/>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2" name="Straight Arrow Connector 31"/>
              <p:cNvCxnSpPr/>
              <p:nvPr/>
            </p:nvCxnSpPr>
            <p:spPr bwMode="auto">
              <a:xfrm flipH="1">
                <a:off x="3771900" y="3053834"/>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33" name="Straight Arrow Connector 32"/>
              <p:cNvCxnSpPr/>
              <p:nvPr/>
            </p:nvCxnSpPr>
            <p:spPr bwMode="auto">
              <a:xfrm flipH="1">
                <a:off x="3505200" y="30480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34" name="Straight Arrow Connector 33"/>
              <p:cNvCxnSpPr/>
              <p:nvPr/>
            </p:nvCxnSpPr>
            <p:spPr bwMode="auto">
              <a:xfrm flipV="1">
                <a:off x="3486154" y="2596634"/>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35" name="Straight Arrow Connector 34"/>
              <p:cNvCxnSpPr/>
              <p:nvPr/>
            </p:nvCxnSpPr>
            <p:spPr bwMode="auto">
              <a:xfrm flipV="1">
                <a:off x="3486152" y="22156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36" name="TextBox 35"/>
              <p:cNvSpPr txBox="1"/>
              <p:nvPr/>
            </p:nvSpPr>
            <p:spPr>
              <a:xfrm>
                <a:off x="4305300" y="1649968"/>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7" name="TextBox 36"/>
              <p:cNvSpPr txBox="1"/>
              <p:nvPr/>
            </p:nvSpPr>
            <p:spPr>
              <a:xfrm>
                <a:off x="4305300" y="2488168"/>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38" name="TextBox 37"/>
              <p:cNvSpPr txBox="1"/>
              <p:nvPr/>
            </p:nvSpPr>
            <p:spPr>
              <a:xfrm>
                <a:off x="3539427" y="1802368"/>
                <a:ext cx="696024" cy="369332"/>
              </a:xfrm>
              <a:prstGeom prst="rect">
                <a:avLst/>
              </a:prstGeom>
              <a:noFill/>
            </p:spPr>
            <p:txBody>
              <a:bodyPr wrap="none" rtlCol="0">
                <a:spAutoFit/>
              </a:bodyPr>
              <a:lstStyle/>
              <a:p>
                <a:r>
                  <a:rPr lang="en-US" dirty="0" smtClean="0">
                    <a:sym typeface="Symbol"/>
                  </a:rPr>
                  <a:t></a:t>
                </a:r>
                <a:r>
                  <a:rPr lang="en-US" dirty="0" smtClean="0"/>
                  <a:t>a[1]</a:t>
                </a:r>
                <a:endParaRPr lang="en-US" baseline="30000" dirty="0"/>
              </a:p>
            </p:txBody>
          </p:sp>
          <p:sp>
            <p:nvSpPr>
              <p:cNvPr id="39" name="TextBox 38"/>
              <p:cNvSpPr txBox="1"/>
              <p:nvPr/>
            </p:nvSpPr>
            <p:spPr>
              <a:xfrm>
                <a:off x="3538521" y="2615684"/>
                <a:ext cx="696024" cy="369332"/>
              </a:xfrm>
              <a:prstGeom prst="rect">
                <a:avLst/>
              </a:prstGeom>
              <a:noFill/>
            </p:spPr>
            <p:txBody>
              <a:bodyPr wrap="none" rtlCol="0">
                <a:spAutoFit/>
              </a:bodyPr>
              <a:lstStyle/>
              <a:p>
                <a:r>
                  <a:rPr lang="en-US" dirty="0" smtClean="0">
                    <a:sym typeface="Symbol"/>
                  </a:rPr>
                  <a:t></a:t>
                </a:r>
                <a:r>
                  <a:rPr lang="en-US" dirty="0" smtClean="0"/>
                  <a:t>a[2]</a:t>
                </a:r>
                <a:endParaRPr lang="en-US" baseline="30000" dirty="0"/>
              </a:p>
            </p:txBody>
          </p:sp>
          <p:sp>
            <p:nvSpPr>
              <p:cNvPr id="40" name="TextBox 39"/>
              <p:cNvSpPr txBox="1"/>
              <p:nvPr/>
            </p:nvSpPr>
            <p:spPr>
              <a:xfrm>
                <a:off x="3166837" y="2030968"/>
                <a:ext cx="319318" cy="369332"/>
              </a:xfrm>
              <a:prstGeom prst="rect">
                <a:avLst/>
              </a:prstGeom>
              <a:noFill/>
            </p:spPr>
            <p:txBody>
              <a:bodyPr wrap="none" rtlCol="0">
                <a:spAutoFit/>
              </a:bodyPr>
              <a:lstStyle/>
              <a:p>
                <a:r>
                  <a:rPr lang="en-US" dirty="0"/>
                  <a:t>+</a:t>
                </a:r>
                <a:endParaRPr lang="en-US" baseline="30000" dirty="0"/>
              </a:p>
            </p:txBody>
          </p:sp>
          <p:sp>
            <p:nvSpPr>
              <p:cNvPr id="41" name="TextBox 40"/>
              <p:cNvSpPr txBox="1"/>
              <p:nvPr/>
            </p:nvSpPr>
            <p:spPr>
              <a:xfrm>
                <a:off x="3326496" y="1066800"/>
                <a:ext cx="319318" cy="369332"/>
              </a:xfrm>
              <a:prstGeom prst="rect">
                <a:avLst/>
              </a:prstGeom>
              <a:noFill/>
            </p:spPr>
            <p:txBody>
              <a:bodyPr wrap="none" rtlCol="0">
                <a:spAutoFit/>
              </a:bodyPr>
              <a:lstStyle/>
              <a:p>
                <a:r>
                  <a:rPr lang="en-US" dirty="0"/>
                  <a:t>+</a:t>
                </a:r>
                <a:endParaRPr lang="en-US" baseline="30000" dirty="0"/>
              </a:p>
            </p:txBody>
          </p:sp>
          <p:cxnSp>
            <p:nvCxnSpPr>
              <p:cNvPr id="49" name="Straight Arrow Connector 48"/>
              <p:cNvCxnSpPr/>
              <p:nvPr/>
            </p:nvCxnSpPr>
            <p:spPr bwMode="auto">
              <a:xfrm>
                <a:off x="1190171" y="1371600"/>
                <a:ext cx="1752600" cy="1588"/>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sp>
            <p:nvSpPr>
              <p:cNvPr id="50" name="TextBox 49"/>
              <p:cNvSpPr txBox="1"/>
              <p:nvPr/>
            </p:nvSpPr>
            <p:spPr>
              <a:xfrm>
                <a:off x="533400" y="1182914"/>
                <a:ext cx="556563" cy="369332"/>
              </a:xfrm>
              <a:prstGeom prst="rect">
                <a:avLst/>
              </a:prstGeom>
              <a:noFill/>
            </p:spPr>
            <p:txBody>
              <a:bodyPr wrap="none" rtlCol="0">
                <a:spAutoFit/>
              </a:bodyPr>
              <a:lstStyle/>
              <a:p>
                <a:r>
                  <a:rPr lang="en-US" dirty="0" smtClean="0"/>
                  <a:t>x[n]</a:t>
                </a:r>
                <a:endParaRPr lang="en-US" dirty="0"/>
              </a:p>
            </p:txBody>
          </p:sp>
          <p:cxnSp>
            <p:nvCxnSpPr>
              <p:cNvPr id="52" name="Straight Arrow Connector 51"/>
              <p:cNvCxnSpPr/>
              <p:nvPr/>
            </p:nvCxnSpPr>
            <p:spPr bwMode="auto">
              <a:xfrm>
                <a:off x="1494971" y="13716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3" name="Straight Arrow Connector 52"/>
              <p:cNvCxnSpPr/>
              <p:nvPr/>
            </p:nvCxnSpPr>
            <p:spPr bwMode="auto">
              <a:xfrm>
                <a:off x="1494971" y="17526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4" name="Straight Arrow Connector 53"/>
              <p:cNvCxnSpPr/>
              <p:nvPr/>
            </p:nvCxnSpPr>
            <p:spPr bwMode="auto">
              <a:xfrm>
                <a:off x="1494971" y="22098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55" name="Straight Arrow Connector 54"/>
              <p:cNvCxnSpPr/>
              <p:nvPr/>
            </p:nvCxnSpPr>
            <p:spPr bwMode="auto">
              <a:xfrm>
                <a:off x="1952171" y="2209800"/>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56" name="Straight Arrow Connector 55"/>
              <p:cNvCxnSpPr/>
              <p:nvPr/>
            </p:nvCxnSpPr>
            <p:spPr bwMode="auto">
              <a:xfrm flipV="1">
                <a:off x="2337287" y="17584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61" name="Straight Arrow Connector 60"/>
              <p:cNvCxnSpPr/>
              <p:nvPr/>
            </p:nvCxnSpPr>
            <p:spPr bwMode="auto">
              <a:xfrm flipV="1">
                <a:off x="2337286" y="13774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62" name="Straight Arrow Connector 61"/>
              <p:cNvCxnSpPr/>
              <p:nvPr/>
            </p:nvCxnSpPr>
            <p:spPr bwMode="auto">
              <a:xfrm>
                <a:off x="1494971" y="2209800"/>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3" name="Straight Arrow Connector 62"/>
              <p:cNvCxnSpPr/>
              <p:nvPr/>
            </p:nvCxnSpPr>
            <p:spPr bwMode="auto">
              <a:xfrm>
                <a:off x="1494971" y="2590800"/>
                <a:ext cx="0" cy="45720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4" name="Straight Arrow Connector 63"/>
              <p:cNvCxnSpPr/>
              <p:nvPr/>
            </p:nvCxnSpPr>
            <p:spPr bwMode="auto">
              <a:xfrm flipV="1">
                <a:off x="1494971" y="30480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65" name="Straight Arrow Connector 64"/>
              <p:cNvCxnSpPr/>
              <p:nvPr/>
            </p:nvCxnSpPr>
            <p:spPr bwMode="auto">
              <a:xfrm rot="10800000">
                <a:off x="1942646" y="3714750"/>
                <a:ext cx="3810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66" name="Straight Arrow Connector 65"/>
              <p:cNvCxnSpPr/>
              <p:nvPr/>
            </p:nvCxnSpPr>
            <p:spPr bwMode="auto">
              <a:xfrm flipV="1">
                <a:off x="2337288" y="2596634"/>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67" name="Straight Arrow Connector 66"/>
              <p:cNvCxnSpPr/>
              <p:nvPr/>
            </p:nvCxnSpPr>
            <p:spPr bwMode="auto">
              <a:xfrm flipV="1">
                <a:off x="2337286" y="2215634"/>
                <a:ext cx="1" cy="457200"/>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sp>
            <p:nvSpPr>
              <p:cNvPr id="68" name="TextBox 67"/>
              <p:cNvSpPr txBox="1"/>
              <p:nvPr/>
            </p:nvSpPr>
            <p:spPr>
              <a:xfrm>
                <a:off x="1037771" y="16002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69" name="TextBox 68"/>
              <p:cNvSpPr txBox="1"/>
              <p:nvPr/>
            </p:nvSpPr>
            <p:spPr>
              <a:xfrm>
                <a:off x="1037771" y="24384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sp>
            <p:nvSpPr>
              <p:cNvPr id="70" name="TextBox 69"/>
              <p:cNvSpPr txBox="1"/>
              <p:nvPr/>
            </p:nvSpPr>
            <p:spPr>
              <a:xfrm>
                <a:off x="1571171" y="1828800"/>
                <a:ext cx="569387" cy="369332"/>
              </a:xfrm>
              <a:prstGeom prst="rect">
                <a:avLst/>
              </a:prstGeom>
              <a:noFill/>
            </p:spPr>
            <p:txBody>
              <a:bodyPr wrap="none" rtlCol="0">
                <a:spAutoFit/>
              </a:bodyPr>
              <a:lstStyle/>
              <a:p>
                <a:r>
                  <a:rPr lang="sr-Latn-CS" dirty="0" smtClean="0"/>
                  <a:t>b</a:t>
                </a:r>
                <a:r>
                  <a:rPr lang="en-US" dirty="0" smtClean="0"/>
                  <a:t>[1]</a:t>
                </a:r>
                <a:endParaRPr lang="en-US" baseline="30000" dirty="0"/>
              </a:p>
            </p:txBody>
          </p:sp>
          <p:sp>
            <p:nvSpPr>
              <p:cNvPr id="71" name="TextBox 70"/>
              <p:cNvSpPr txBox="1"/>
              <p:nvPr/>
            </p:nvSpPr>
            <p:spPr>
              <a:xfrm>
                <a:off x="1571171" y="2667000"/>
                <a:ext cx="569387" cy="369332"/>
              </a:xfrm>
              <a:prstGeom prst="rect">
                <a:avLst/>
              </a:prstGeom>
              <a:noFill/>
            </p:spPr>
            <p:txBody>
              <a:bodyPr wrap="none" rtlCol="0">
                <a:spAutoFit/>
              </a:bodyPr>
              <a:lstStyle/>
              <a:p>
                <a:r>
                  <a:rPr lang="sr-Latn-CS" dirty="0" smtClean="0">
                    <a:sym typeface="Symbol"/>
                  </a:rPr>
                  <a:t>b</a:t>
                </a:r>
                <a:r>
                  <a:rPr lang="en-US" dirty="0" smtClean="0"/>
                  <a:t>[2]</a:t>
                </a:r>
                <a:endParaRPr lang="en-US" baseline="30000" dirty="0"/>
              </a:p>
            </p:txBody>
          </p:sp>
          <p:sp>
            <p:nvSpPr>
              <p:cNvPr id="73" name="TextBox 72"/>
              <p:cNvSpPr txBox="1"/>
              <p:nvPr/>
            </p:nvSpPr>
            <p:spPr>
              <a:xfrm>
                <a:off x="2177630" y="1066800"/>
                <a:ext cx="319318" cy="369332"/>
              </a:xfrm>
              <a:prstGeom prst="rect">
                <a:avLst/>
              </a:prstGeom>
              <a:noFill/>
            </p:spPr>
            <p:txBody>
              <a:bodyPr wrap="none" rtlCol="0">
                <a:spAutoFit/>
              </a:bodyPr>
              <a:lstStyle/>
              <a:p>
                <a:r>
                  <a:rPr lang="en-US" dirty="0"/>
                  <a:t>+</a:t>
                </a:r>
                <a:endParaRPr lang="en-US" baseline="30000" dirty="0"/>
              </a:p>
            </p:txBody>
          </p:sp>
          <p:cxnSp>
            <p:nvCxnSpPr>
              <p:cNvPr id="90" name="Straight Arrow Connector 89"/>
              <p:cNvCxnSpPr/>
              <p:nvPr/>
            </p:nvCxnSpPr>
            <p:spPr bwMode="auto">
              <a:xfrm>
                <a:off x="1494971" y="1371600"/>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1" name="TextBox 90"/>
              <p:cNvSpPr txBox="1"/>
              <p:nvPr/>
            </p:nvSpPr>
            <p:spPr>
              <a:xfrm>
                <a:off x="2333171" y="2057400"/>
                <a:ext cx="319318" cy="369332"/>
              </a:xfrm>
              <a:prstGeom prst="rect">
                <a:avLst/>
              </a:prstGeom>
              <a:noFill/>
            </p:spPr>
            <p:txBody>
              <a:bodyPr wrap="none" rtlCol="0">
                <a:spAutoFit/>
              </a:bodyPr>
              <a:lstStyle/>
              <a:p>
                <a:r>
                  <a:rPr lang="en-US" dirty="0"/>
                  <a:t>+</a:t>
                </a:r>
                <a:endParaRPr lang="en-US" baseline="30000" dirty="0"/>
              </a:p>
            </p:txBody>
          </p:sp>
          <p:cxnSp>
            <p:nvCxnSpPr>
              <p:cNvPr id="77" name="Straight Arrow Connector 76"/>
              <p:cNvCxnSpPr/>
              <p:nvPr/>
            </p:nvCxnSpPr>
            <p:spPr bwMode="auto">
              <a:xfrm>
                <a:off x="1494971" y="3034846"/>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78" name="Straight Arrow Connector 77"/>
              <p:cNvCxnSpPr/>
              <p:nvPr/>
            </p:nvCxnSpPr>
            <p:spPr bwMode="auto">
              <a:xfrm rot="5400000">
                <a:off x="1339850" y="3549650"/>
                <a:ext cx="3048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81" name="Straight Arrow Connector 80"/>
              <p:cNvCxnSpPr/>
              <p:nvPr/>
            </p:nvCxnSpPr>
            <p:spPr bwMode="auto">
              <a:xfrm flipV="1">
                <a:off x="1498600" y="3711575"/>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83" name="TextBox 82"/>
              <p:cNvSpPr txBox="1"/>
              <p:nvPr/>
            </p:nvSpPr>
            <p:spPr>
              <a:xfrm>
                <a:off x="1603375" y="3302000"/>
                <a:ext cx="569387" cy="369332"/>
              </a:xfrm>
              <a:prstGeom prst="rect">
                <a:avLst/>
              </a:prstGeom>
              <a:noFill/>
            </p:spPr>
            <p:txBody>
              <a:bodyPr wrap="none" rtlCol="0">
                <a:spAutoFit/>
              </a:bodyPr>
              <a:lstStyle/>
              <a:p>
                <a:r>
                  <a:rPr lang="sr-Latn-CS" dirty="0" smtClean="0">
                    <a:sym typeface="Symbol"/>
                  </a:rPr>
                  <a:t>b</a:t>
                </a:r>
                <a:r>
                  <a:rPr lang="en-US" dirty="0" smtClean="0"/>
                  <a:t>[</a:t>
                </a:r>
                <a:r>
                  <a:rPr lang="sr-Latn-CS" dirty="0" smtClean="0"/>
                  <a:t>3</a:t>
                </a:r>
                <a:r>
                  <a:rPr lang="en-US" dirty="0" smtClean="0"/>
                  <a:t>]</a:t>
                </a:r>
                <a:endParaRPr lang="en-US" baseline="30000" dirty="0"/>
              </a:p>
            </p:txBody>
          </p:sp>
          <p:cxnSp>
            <p:nvCxnSpPr>
              <p:cNvPr id="85" name="Straight Arrow Connector 84"/>
              <p:cNvCxnSpPr/>
              <p:nvPr/>
            </p:nvCxnSpPr>
            <p:spPr bwMode="auto">
              <a:xfrm flipV="1">
                <a:off x="2333625" y="3251200"/>
                <a:ext cx="1" cy="457200"/>
              </a:xfrm>
              <a:prstGeom prst="straightConnector1">
                <a:avLst/>
              </a:prstGeom>
              <a:solidFill>
                <a:schemeClr val="accent1"/>
              </a:solidFill>
              <a:ln w="38100" cap="flat" cmpd="sng" algn="ctr">
                <a:solidFill>
                  <a:schemeClr val="tx1"/>
                </a:solidFill>
                <a:prstDash val="solid"/>
                <a:round/>
                <a:headEnd type="oval" w="med" len="med"/>
                <a:tailEnd type="arrow" w="sm" len="sm"/>
              </a:ln>
              <a:effectLst/>
            </p:spPr>
          </p:cxnSp>
          <p:cxnSp>
            <p:nvCxnSpPr>
              <p:cNvPr id="86" name="Straight Arrow Connector 85"/>
              <p:cNvCxnSpPr/>
              <p:nvPr/>
            </p:nvCxnSpPr>
            <p:spPr bwMode="auto">
              <a:xfrm rot="16200000" flipV="1">
                <a:off x="2225675" y="31622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88" name="TextBox 87"/>
              <p:cNvSpPr txBox="1"/>
              <p:nvPr/>
            </p:nvSpPr>
            <p:spPr>
              <a:xfrm>
                <a:off x="1066800" y="3200400"/>
                <a:ext cx="436338" cy="369332"/>
              </a:xfrm>
              <a:prstGeom prst="rect">
                <a:avLst/>
              </a:prstGeom>
              <a:noFill/>
            </p:spPr>
            <p:txBody>
              <a:bodyPr wrap="none" rtlCol="0">
                <a:spAutoFit/>
              </a:bodyPr>
              <a:lstStyle/>
              <a:p>
                <a:r>
                  <a:rPr lang="en-US" dirty="0" smtClean="0"/>
                  <a:t>z</a:t>
                </a:r>
                <a:r>
                  <a:rPr lang="en-US" baseline="30000" dirty="0" smtClean="0"/>
                  <a:t>-1</a:t>
                </a:r>
                <a:endParaRPr lang="en-US" baseline="30000" dirty="0"/>
              </a:p>
            </p:txBody>
          </p:sp>
          <p:cxnSp>
            <p:nvCxnSpPr>
              <p:cNvPr id="92" name="Straight Arrow Connector 91"/>
              <p:cNvCxnSpPr/>
              <p:nvPr/>
            </p:nvCxnSpPr>
            <p:spPr bwMode="auto">
              <a:xfrm rot="10800000">
                <a:off x="1905000" y="3048000"/>
                <a:ext cx="38100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93" name="Straight Arrow Connector 92"/>
              <p:cNvCxnSpPr/>
              <p:nvPr/>
            </p:nvCxnSpPr>
            <p:spPr bwMode="auto">
              <a:xfrm rot="16200000" flipV="1">
                <a:off x="2222500" y="37718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cxnSp>
            <p:nvCxnSpPr>
              <p:cNvPr id="94" name="Straight Arrow Connector 93"/>
              <p:cNvCxnSpPr/>
              <p:nvPr/>
            </p:nvCxnSpPr>
            <p:spPr bwMode="auto">
              <a:xfrm rot="16200000" flipV="1">
                <a:off x="1377950" y="3746499"/>
                <a:ext cx="228600" cy="1"/>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cxnSp>
            <p:nvCxnSpPr>
              <p:cNvPr id="95" name="Straight Arrow Connector 94"/>
              <p:cNvCxnSpPr/>
              <p:nvPr/>
            </p:nvCxnSpPr>
            <p:spPr bwMode="auto">
              <a:xfrm rot="5400000" flipH="1" flipV="1">
                <a:off x="1343025" y="4010025"/>
                <a:ext cx="298450" cy="1588"/>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6" name="Straight Arrow Connector 95"/>
              <p:cNvCxnSpPr/>
              <p:nvPr/>
            </p:nvCxnSpPr>
            <p:spPr bwMode="auto">
              <a:xfrm rot="5400000" flipH="1" flipV="1">
                <a:off x="2187575" y="4035425"/>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01" name="Straight Arrow Connector 100"/>
              <p:cNvCxnSpPr/>
              <p:nvPr/>
            </p:nvCxnSpPr>
            <p:spPr bwMode="auto">
              <a:xfrm>
                <a:off x="4241800" y="3051175"/>
                <a:ext cx="0" cy="457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102" name="Straight Arrow Connector 101"/>
              <p:cNvCxnSpPr/>
              <p:nvPr/>
            </p:nvCxnSpPr>
            <p:spPr bwMode="auto">
              <a:xfrm rot="5400000">
                <a:off x="4060825" y="3613150"/>
                <a:ext cx="361950" cy="1588"/>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103" name="Straight Arrow Connector 102"/>
              <p:cNvCxnSpPr/>
              <p:nvPr/>
            </p:nvCxnSpPr>
            <p:spPr bwMode="auto">
              <a:xfrm rot="5400000" flipH="1" flipV="1">
                <a:off x="3336926" y="3200400"/>
                <a:ext cx="304800" cy="1"/>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104" name="Straight Arrow Connector 103"/>
              <p:cNvCxnSpPr/>
              <p:nvPr/>
            </p:nvCxnSpPr>
            <p:spPr bwMode="auto">
              <a:xfrm flipH="1">
                <a:off x="3784600" y="3660775"/>
                <a:ext cx="463551"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105" name="Straight Arrow Connector 104"/>
              <p:cNvCxnSpPr/>
              <p:nvPr/>
            </p:nvCxnSpPr>
            <p:spPr bwMode="auto">
              <a:xfrm flipH="1">
                <a:off x="3479800" y="3660775"/>
                <a:ext cx="342900" cy="0"/>
              </a:xfrm>
              <a:prstGeom prst="straightConnector1">
                <a:avLst/>
              </a:prstGeom>
              <a:solidFill>
                <a:schemeClr val="accent1"/>
              </a:solidFill>
              <a:ln w="38100" cap="flat" cmpd="sng" algn="ctr">
                <a:solidFill>
                  <a:schemeClr val="tx1"/>
                </a:solidFill>
                <a:prstDash val="solid"/>
                <a:round/>
                <a:headEnd type="none" w="med" len="med"/>
                <a:tailEnd type="none" w="sm" len="sm"/>
              </a:ln>
              <a:effectLst/>
            </p:spPr>
          </p:cxnSp>
          <p:cxnSp>
            <p:nvCxnSpPr>
              <p:cNvPr id="108" name="Straight Arrow Connector 107"/>
              <p:cNvCxnSpPr/>
              <p:nvPr/>
            </p:nvCxnSpPr>
            <p:spPr bwMode="auto">
              <a:xfrm flipV="1">
                <a:off x="3489325" y="3181350"/>
                <a:ext cx="1" cy="457200"/>
              </a:xfrm>
              <a:prstGeom prst="straightConnector1">
                <a:avLst/>
              </a:prstGeom>
              <a:solidFill>
                <a:schemeClr val="accent1"/>
              </a:solidFill>
              <a:ln w="38100" cap="flat" cmpd="sng" algn="ctr">
                <a:solidFill>
                  <a:schemeClr val="tx1"/>
                </a:solidFill>
                <a:prstDash val="solid"/>
                <a:round/>
                <a:headEnd type="none" w="med" len="med"/>
                <a:tailEnd type="arrow" w="sm" len="sm"/>
              </a:ln>
              <a:effectLst/>
            </p:spPr>
          </p:cxnSp>
          <p:cxnSp>
            <p:nvCxnSpPr>
              <p:cNvPr id="109" name="Straight Arrow Connector 108"/>
              <p:cNvCxnSpPr/>
              <p:nvPr/>
            </p:nvCxnSpPr>
            <p:spPr bwMode="auto">
              <a:xfrm rot="5400000" flipH="1" flipV="1">
                <a:off x="3419477" y="3730627"/>
                <a:ext cx="142875" cy="3173"/>
              </a:xfrm>
              <a:prstGeom prst="straightConnector1">
                <a:avLst/>
              </a:prstGeom>
              <a:solidFill>
                <a:schemeClr val="accent1"/>
              </a:solidFill>
              <a:ln w="38100" cap="flat" cmpd="sng" algn="ctr">
                <a:solidFill>
                  <a:schemeClr val="tx1"/>
                </a:solidFill>
                <a:prstDash val="solid"/>
                <a:round/>
                <a:headEnd type="none" w="med" len="med"/>
                <a:tailEnd type="oval" w="med" len="med"/>
              </a:ln>
              <a:effectLst/>
            </p:spPr>
          </p:cxnSp>
          <p:cxnSp>
            <p:nvCxnSpPr>
              <p:cNvPr id="112" name="Straight Arrow Connector 111"/>
              <p:cNvCxnSpPr/>
              <p:nvPr/>
            </p:nvCxnSpPr>
            <p:spPr bwMode="auto">
              <a:xfrm rot="5400000" flipH="1" flipV="1">
                <a:off x="3336927" y="3968749"/>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3" name="Straight Arrow Connector 112"/>
              <p:cNvCxnSpPr/>
              <p:nvPr/>
            </p:nvCxnSpPr>
            <p:spPr bwMode="auto">
              <a:xfrm rot="5400000" flipH="1" flipV="1">
                <a:off x="4095752" y="3962400"/>
                <a:ext cx="298450" cy="1"/>
              </a:xfrm>
              <a:prstGeom prst="straightConnector1">
                <a:avLst/>
              </a:prstGeom>
              <a:solidFill>
                <a:schemeClr val="accent1"/>
              </a:solidFill>
              <a:ln w="38100" cap="flat" cmpd="sng" algn="ctr">
                <a:solidFill>
                  <a:schemeClr val="tx1"/>
                </a:solidFill>
                <a:prstDash val="sysDash"/>
                <a:round/>
                <a:headEnd type="none" w="med" len="med"/>
                <a:tailEnd type="none" w="med" len="med"/>
              </a:ln>
              <a:effectLst/>
            </p:spPr>
          </p:cxnSp>
          <p:sp>
            <p:nvSpPr>
              <p:cNvPr id="114" name="TextBox 113"/>
              <p:cNvSpPr txBox="1"/>
              <p:nvPr/>
            </p:nvSpPr>
            <p:spPr>
              <a:xfrm>
                <a:off x="3552825" y="3232150"/>
                <a:ext cx="696024" cy="369332"/>
              </a:xfrm>
              <a:prstGeom prst="rect">
                <a:avLst/>
              </a:prstGeom>
              <a:noFill/>
            </p:spPr>
            <p:txBody>
              <a:bodyPr wrap="none" rtlCol="0">
                <a:spAutoFit/>
              </a:bodyPr>
              <a:lstStyle/>
              <a:p>
                <a:r>
                  <a:rPr lang="en-US" dirty="0" smtClean="0">
                    <a:sym typeface="Symbol"/>
                  </a:rPr>
                  <a:t></a:t>
                </a:r>
                <a:r>
                  <a:rPr lang="en-US" dirty="0" smtClean="0"/>
                  <a:t>a[</a:t>
                </a:r>
                <a:r>
                  <a:rPr lang="sr-Cyrl-CS" dirty="0" smtClean="0"/>
                  <a:t>3</a:t>
                </a:r>
                <a:r>
                  <a:rPr lang="en-US" dirty="0" smtClean="0"/>
                  <a:t>]</a:t>
                </a:r>
                <a:endParaRPr lang="en-US" baseline="30000" dirty="0"/>
              </a:p>
            </p:txBody>
          </p:sp>
          <p:sp>
            <p:nvSpPr>
              <p:cNvPr id="87" name="TextBox 86"/>
              <p:cNvSpPr txBox="1"/>
              <p:nvPr/>
            </p:nvSpPr>
            <p:spPr>
              <a:xfrm>
                <a:off x="2359932" y="2869950"/>
                <a:ext cx="319318" cy="369332"/>
              </a:xfrm>
              <a:prstGeom prst="rect">
                <a:avLst/>
              </a:prstGeom>
              <a:noFill/>
            </p:spPr>
            <p:txBody>
              <a:bodyPr wrap="none" rtlCol="0">
                <a:spAutoFit/>
              </a:bodyPr>
              <a:lstStyle/>
              <a:p>
                <a:r>
                  <a:rPr lang="en-US" dirty="0"/>
                  <a:t>+</a:t>
                </a:r>
                <a:endParaRPr lang="en-US" baseline="30000" dirty="0"/>
              </a:p>
            </p:txBody>
          </p:sp>
          <p:sp>
            <p:nvSpPr>
              <p:cNvPr id="97" name="TextBox 96"/>
              <p:cNvSpPr txBox="1"/>
              <p:nvPr/>
            </p:nvSpPr>
            <p:spPr>
              <a:xfrm>
                <a:off x="2359932" y="3531673"/>
                <a:ext cx="319318" cy="369332"/>
              </a:xfrm>
              <a:prstGeom prst="rect">
                <a:avLst/>
              </a:prstGeom>
              <a:noFill/>
            </p:spPr>
            <p:txBody>
              <a:bodyPr wrap="none" rtlCol="0">
                <a:spAutoFit/>
              </a:bodyPr>
              <a:lstStyle/>
              <a:p>
                <a:r>
                  <a:rPr lang="en-US" dirty="0"/>
                  <a:t>+</a:t>
                </a:r>
                <a:endParaRPr lang="en-US" baseline="30000" dirty="0"/>
              </a:p>
            </p:txBody>
          </p:sp>
          <p:sp>
            <p:nvSpPr>
              <p:cNvPr id="98" name="TextBox 97"/>
              <p:cNvSpPr txBox="1"/>
              <p:nvPr/>
            </p:nvSpPr>
            <p:spPr>
              <a:xfrm>
                <a:off x="3116942" y="2857250"/>
                <a:ext cx="319318" cy="369332"/>
              </a:xfrm>
              <a:prstGeom prst="rect">
                <a:avLst/>
              </a:prstGeom>
              <a:noFill/>
            </p:spPr>
            <p:txBody>
              <a:bodyPr wrap="none" rtlCol="0">
                <a:spAutoFit/>
              </a:bodyPr>
              <a:lstStyle/>
              <a:p>
                <a:r>
                  <a:rPr lang="en-US" dirty="0"/>
                  <a:t>+</a:t>
                </a:r>
                <a:endParaRPr lang="en-US" baseline="30000" dirty="0"/>
              </a:p>
            </p:txBody>
          </p:sp>
          <p:sp>
            <p:nvSpPr>
              <p:cNvPr id="99" name="TextBox 98"/>
              <p:cNvSpPr txBox="1"/>
              <p:nvPr/>
            </p:nvSpPr>
            <p:spPr>
              <a:xfrm>
                <a:off x="3127829" y="3495891"/>
                <a:ext cx="319318" cy="369332"/>
              </a:xfrm>
              <a:prstGeom prst="rect">
                <a:avLst/>
              </a:prstGeom>
              <a:noFill/>
            </p:spPr>
            <p:txBody>
              <a:bodyPr wrap="none" rtlCol="0">
                <a:spAutoFit/>
              </a:bodyPr>
              <a:lstStyle/>
              <a:p>
                <a:r>
                  <a:rPr lang="en-US" dirty="0"/>
                  <a:t>+</a:t>
                </a:r>
                <a:endParaRPr lang="en-US" baseline="30000" dirty="0"/>
              </a:p>
            </p:txBody>
          </p:sp>
        </p:grpSp>
      </p:grpSp>
      <p:grpSp>
        <p:nvGrpSpPr>
          <p:cNvPr id="128" name="Group 127"/>
          <p:cNvGrpSpPr/>
          <p:nvPr/>
        </p:nvGrpSpPr>
        <p:grpSpPr>
          <a:xfrm>
            <a:off x="762000" y="5943600"/>
            <a:ext cx="7162800" cy="657999"/>
            <a:chOff x="457200" y="6019800"/>
            <a:chExt cx="7162800" cy="657999"/>
          </a:xfrm>
        </p:grpSpPr>
        <p:sp>
          <p:nvSpPr>
            <p:cNvPr id="43" name="Text Box 6"/>
            <p:cNvSpPr txBox="1">
              <a:spLocks noChangeArrowheads="1"/>
            </p:cNvSpPr>
            <p:nvPr/>
          </p:nvSpPr>
          <p:spPr bwMode="auto">
            <a:xfrm>
              <a:off x="457200" y="6203693"/>
              <a:ext cx="1378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H(z)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Y/X</a:t>
              </a:r>
              <a:r>
                <a:rPr lang="en-US" dirty="0" smtClean="0">
                  <a:solidFill>
                    <a:srgbClr val="000099"/>
                  </a:solidFill>
                  <a:latin typeface="Times New Roman" pitchFamily="18" charset="0"/>
                </a:rPr>
                <a:t> </a:t>
              </a:r>
              <a:r>
                <a:rPr lang="en-US" b="1" dirty="0" smtClean="0">
                  <a:solidFill>
                    <a:srgbClr val="000099"/>
                  </a:solidFill>
                  <a:latin typeface="Times New Roman" pitchFamily="18" charset="0"/>
                </a:rPr>
                <a:t>=</a:t>
              </a:r>
              <a:endParaRPr lang="en-US" b="1" dirty="0">
                <a:solidFill>
                  <a:srgbClr val="000099"/>
                </a:solidFill>
                <a:latin typeface="Times New Roman" pitchFamily="18" charset="0"/>
              </a:endParaRPr>
            </a:p>
          </p:txBody>
        </p:sp>
        <p:cxnSp>
          <p:nvCxnSpPr>
            <p:cNvPr id="7" name="Straight Connector 6"/>
            <p:cNvCxnSpPr>
              <a:stCxn id="43" idx="3"/>
            </p:cNvCxnSpPr>
            <p:nvPr/>
          </p:nvCxnSpPr>
          <p:spPr bwMode="auto">
            <a:xfrm flipV="1">
              <a:off x="1835750" y="6324600"/>
              <a:ext cx="2279050" cy="17593"/>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44" name="Text Box 6"/>
            <p:cNvSpPr txBox="1">
              <a:spLocks noChangeArrowheads="1"/>
            </p:cNvSpPr>
            <p:nvPr/>
          </p:nvSpPr>
          <p:spPr bwMode="auto">
            <a:xfrm>
              <a:off x="1981200" y="6400800"/>
              <a:ext cx="18885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x-none" b="1">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 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84" name="Text Box 6"/>
            <p:cNvSpPr txBox="1">
              <a:spLocks noChangeArrowheads="1"/>
            </p:cNvSpPr>
            <p:nvPr/>
          </p:nvSpPr>
          <p:spPr bwMode="auto">
            <a:xfrm>
              <a:off x="1905000" y="6019800"/>
              <a:ext cx="2768600" cy="276999"/>
            </a:xfrm>
            <a:prstGeom prst="rect">
              <a:avLst/>
            </a:prstGeom>
            <a:noFill/>
            <a:ln w="9525">
              <a:noFill/>
              <a:miter lim="800000"/>
              <a:headEnd/>
              <a:tailEnd/>
            </a:ln>
          </p:spPr>
          <p:txBody>
            <a:bodyPr wrap="square" lIns="0" tIns="0" rIns="0" bIns="0">
              <a:spAutoFit/>
            </a:bodyPr>
            <a:lstStyle/>
            <a:p>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a:t>
              </a:r>
              <a:r>
                <a:rPr lang="x-none" b="1" baseline="30000" dirty="0" smtClean="0">
                  <a:solidFill>
                    <a:srgbClr val="000099"/>
                  </a:solidFill>
                  <a:latin typeface="Times New Roman" pitchFamily="18" charset="0"/>
                </a:rPr>
                <a:t>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cxnSp>
          <p:nvCxnSpPr>
            <p:cNvPr id="116" name="Straight Connector 115"/>
            <p:cNvCxnSpPr/>
            <p:nvPr/>
          </p:nvCxnSpPr>
          <p:spPr bwMode="auto">
            <a:xfrm flipV="1">
              <a:off x="4502750" y="6324600"/>
              <a:ext cx="2279050" cy="17593"/>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117" name="Text Box 6"/>
            <p:cNvSpPr txBox="1">
              <a:spLocks noChangeArrowheads="1"/>
            </p:cNvSpPr>
            <p:nvPr/>
          </p:nvSpPr>
          <p:spPr bwMode="auto">
            <a:xfrm>
              <a:off x="4800601" y="6400800"/>
              <a:ext cx="160020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x-none" b="1" baseline="30000" smtClean="0">
                  <a:solidFill>
                    <a:srgbClr val="000099"/>
                  </a:solidFill>
                  <a:latin typeface="Times New Roman" pitchFamily="18" charset="0"/>
                </a:rPr>
                <a:t>2</a:t>
              </a:r>
              <a:r>
                <a:rPr lang="x-none" b="1" smtClean="0">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a[1]</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baseline="30000" dirty="0" smtClean="0">
                  <a:solidFill>
                    <a:srgbClr val="000099"/>
                  </a:solidFill>
                  <a:latin typeface="Times New Roman" pitchFamily="18" charset="0"/>
                </a:rPr>
                <a:t>1</a:t>
              </a:r>
              <a:r>
                <a:rPr lang="en-US" b="1" dirty="0" smtClean="0">
                  <a:solidFill>
                    <a:srgbClr val="000099"/>
                  </a:solidFill>
                  <a:latin typeface="Times New Roman" pitchFamily="18" charset="0"/>
                </a:rPr>
                <a:t> </a:t>
              </a:r>
              <a:r>
                <a:rPr lang="x-none" b="1">
                  <a:solidFill>
                    <a:srgbClr val="000099"/>
                  </a:solidFill>
                  <a:latin typeface="Times New Roman" pitchFamily="18" charset="0"/>
                </a:rPr>
                <a:t>+</a:t>
              </a:r>
              <a:r>
                <a:rPr lang="en-US" b="1" dirty="0" smtClean="0">
                  <a:solidFill>
                    <a:srgbClr val="000099"/>
                  </a:solidFill>
                  <a:latin typeface="Times New Roman" pitchFamily="18" charset="0"/>
                </a:rPr>
                <a:t> </a:t>
              </a:r>
              <a:r>
                <a:rPr lang="en-US" dirty="0" smtClean="0">
                  <a:latin typeface="Times New Roman" pitchFamily="18" charset="0"/>
                </a:rPr>
                <a:t>a[2]</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18" name="Text Box 6"/>
            <p:cNvSpPr txBox="1">
              <a:spLocks noChangeArrowheads="1"/>
            </p:cNvSpPr>
            <p:nvPr/>
          </p:nvSpPr>
          <p:spPr bwMode="auto">
            <a:xfrm>
              <a:off x="4572000" y="6019800"/>
              <a:ext cx="2133600" cy="276999"/>
            </a:xfrm>
            <a:prstGeom prst="rect">
              <a:avLst/>
            </a:prstGeom>
            <a:noFill/>
            <a:ln w="9525">
              <a:noFill/>
              <a:miter lim="800000"/>
              <a:headEnd/>
              <a:tailEnd/>
            </a:ln>
          </p:spPr>
          <p:txBody>
            <a:bodyPr wrap="square" lIns="0" tIns="0" rIns="0" bIns="0">
              <a:spAutoFit/>
            </a:bodyPr>
            <a:lstStyle/>
            <a:p>
              <a:r>
                <a:rPr lang="sr-Latn-CS" dirty="0" smtClean="0">
                  <a:latin typeface="Times New Roman" pitchFamily="18" charset="0"/>
                </a:rPr>
                <a:t>b</a:t>
              </a:r>
              <a:r>
                <a:rPr lang="en-US" dirty="0" smtClean="0">
                  <a:latin typeface="Times New Roman" pitchFamily="18" charset="0"/>
                </a:rPr>
                <a:t>[</a:t>
              </a:r>
              <a:r>
                <a:rPr lang="sr-Latn-CS" dirty="0" smtClean="0">
                  <a:latin typeface="Times New Roman" pitchFamily="18" charset="0"/>
                </a:rPr>
                <a:t>0</a:t>
              </a:r>
              <a:r>
                <a:rPr lang="en-US" dirty="0" smtClean="0">
                  <a:latin typeface="Times New Roman" pitchFamily="18" charset="0"/>
                </a:rPr>
                <a:t>]</a:t>
              </a:r>
              <a:r>
                <a:rPr lang="en-US" b="1" dirty="0" smtClean="0">
                  <a:solidFill>
                    <a:srgbClr val="000099"/>
                  </a:solidFill>
                  <a:latin typeface="Times New Roman" pitchFamily="18" charset="0"/>
                </a:rPr>
                <a:t> z</a:t>
              </a:r>
              <a:r>
                <a:rPr lang="en-US" sz="800" baseline="30000" dirty="0" smtClean="0">
                  <a:solidFill>
                    <a:srgbClr val="000099"/>
                  </a:solidFill>
                  <a:latin typeface="Times New Roman" pitchFamily="18" charset="0"/>
                </a:rPr>
                <a:t> </a:t>
              </a:r>
              <a:r>
                <a:rPr lang="x-none" b="1" baseline="30000" smtClean="0">
                  <a:solidFill>
                    <a:srgbClr val="000099"/>
                  </a:solidFill>
                  <a:latin typeface="Times New Roman" pitchFamily="18" charset="0"/>
                </a:rPr>
                <a:t>2</a:t>
              </a:r>
              <a:r>
                <a:rPr lang="en-US"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[1]</a:t>
              </a:r>
              <a:r>
                <a:rPr lang="sr-Latn-CS" b="1" dirty="0" smtClean="0">
                  <a:solidFill>
                    <a:srgbClr val="000099"/>
                  </a:solidFill>
                  <a:latin typeface="Times New Roman" pitchFamily="18" charset="0"/>
                </a:rPr>
                <a:t> </a:t>
              </a:r>
              <a:r>
                <a:rPr lang="en-US" b="1" dirty="0" smtClean="0">
                  <a:solidFill>
                    <a:srgbClr val="000099"/>
                  </a:solidFill>
                  <a:latin typeface="Times New Roman" pitchFamily="18" charset="0"/>
                </a:rPr>
                <a:t>z</a:t>
              </a:r>
              <a:r>
                <a:rPr lang="en-US" sz="800" baseline="30000" dirty="0" smtClean="0">
                  <a:solidFill>
                    <a:srgbClr val="000099"/>
                  </a:solidFill>
                  <a:latin typeface="Times New Roman" pitchFamily="18" charset="0"/>
                </a:rPr>
                <a:t> </a:t>
              </a:r>
              <a:r>
                <a:rPr lang="en-US" b="1" dirty="0" smtClean="0">
                  <a:solidFill>
                    <a:srgbClr val="000099"/>
                  </a:solidFill>
                  <a:latin typeface="Times New Roman" pitchFamily="18" charset="0"/>
                </a:rPr>
                <a:t> </a:t>
              </a:r>
              <a:r>
                <a:rPr lang="sr-Latn-CS" b="1" dirty="0" smtClean="0">
                  <a:solidFill>
                    <a:srgbClr val="000099"/>
                  </a:solidFill>
                  <a:latin typeface="Times New Roman" pitchFamily="18" charset="0"/>
                </a:rPr>
                <a:t>+</a:t>
              </a:r>
              <a:r>
                <a:rPr lang="en-US" b="1" dirty="0" smtClean="0">
                  <a:solidFill>
                    <a:srgbClr val="000099"/>
                  </a:solidFill>
                  <a:latin typeface="Times New Roman" pitchFamily="18" charset="0"/>
                </a:rPr>
                <a:t> </a:t>
              </a:r>
              <a:r>
                <a:rPr lang="sr-Latn-CS" dirty="0" smtClean="0">
                  <a:latin typeface="Times New Roman" pitchFamily="18" charset="0"/>
                </a:rPr>
                <a:t>b</a:t>
              </a:r>
              <a:r>
                <a:rPr lang="en-US" dirty="0" smtClean="0">
                  <a:latin typeface="Times New Roman" pitchFamily="18" charset="0"/>
                </a:rPr>
                <a:t>[2]</a:t>
              </a:r>
              <a:r>
                <a:rPr lang="sr-Latn-C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19" name="TextBox 118"/>
            <p:cNvSpPr txBox="1"/>
            <p:nvPr/>
          </p:nvSpPr>
          <p:spPr>
            <a:xfrm>
              <a:off x="4191000" y="6172200"/>
              <a:ext cx="319318" cy="369332"/>
            </a:xfrm>
            <a:prstGeom prst="rect">
              <a:avLst/>
            </a:prstGeom>
            <a:noFill/>
          </p:spPr>
          <p:txBody>
            <a:bodyPr wrap="none" rtlCol="0">
              <a:spAutoFit/>
            </a:bodyPr>
            <a:lstStyle/>
            <a:p>
              <a:r>
                <a:rPr lang="sr-Latn-CS" dirty="0" smtClean="0">
                  <a:solidFill>
                    <a:srgbClr val="000099"/>
                  </a:solidFill>
                </a:rPr>
                <a:t>=</a:t>
              </a:r>
              <a:endParaRPr lang="en-US" dirty="0">
                <a:solidFill>
                  <a:srgbClr val="000099"/>
                </a:solidFill>
              </a:endParaRPr>
            </a:p>
          </p:txBody>
        </p:sp>
        <p:sp>
          <p:nvSpPr>
            <p:cNvPr id="120" name="Text Box 6"/>
            <p:cNvSpPr txBox="1">
              <a:spLocks noChangeArrowheads="1"/>
            </p:cNvSpPr>
            <p:nvPr/>
          </p:nvSpPr>
          <p:spPr bwMode="auto">
            <a:xfrm>
              <a:off x="6855714" y="6184250"/>
              <a:ext cx="209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sym typeface="Symbol"/>
                </a:rPr>
                <a:t></a:t>
              </a:r>
              <a:endParaRPr lang="en-US" b="1" dirty="0">
                <a:solidFill>
                  <a:srgbClr val="000099"/>
                </a:solidFill>
                <a:latin typeface="Times New Roman" pitchFamily="18" charset="0"/>
              </a:endParaRPr>
            </a:p>
          </p:txBody>
        </p:sp>
        <p:cxnSp>
          <p:nvCxnSpPr>
            <p:cNvPr id="121" name="Straight Connector 120"/>
            <p:cNvCxnSpPr/>
            <p:nvPr/>
          </p:nvCxnSpPr>
          <p:spPr bwMode="auto">
            <a:xfrm flipV="1">
              <a:off x="7055739" y="6363082"/>
              <a:ext cx="476250" cy="2917"/>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122" name="Text Box 6"/>
            <p:cNvSpPr txBox="1">
              <a:spLocks noChangeArrowheads="1"/>
            </p:cNvSpPr>
            <p:nvPr/>
          </p:nvSpPr>
          <p:spPr bwMode="auto">
            <a:xfrm>
              <a:off x="7065264" y="6391656"/>
              <a:ext cx="466725" cy="276999"/>
            </a:xfrm>
            <a:prstGeom prst="rect">
              <a:avLst/>
            </a:prstGeom>
            <a:noFill/>
            <a:ln w="9525">
              <a:noFill/>
              <a:miter lim="800000"/>
              <a:headEnd/>
              <a:tailEnd/>
            </a:ln>
          </p:spPr>
          <p:txBody>
            <a:bodyPr wrap="square" lIns="0" tIns="0" rIns="0" bIns="0">
              <a:spAutoFit/>
            </a:bodyPr>
            <a:lstStyle/>
            <a:p>
              <a:r>
                <a:rPr lang="x-none" b="1" dirty="0" smtClean="0">
                  <a:solidFill>
                    <a:srgbClr val="000099"/>
                  </a:solidFill>
                  <a:latin typeface="Times New Roman" pitchFamily="18" charset="0"/>
                </a:rPr>
                <a:t>A(</a:t>
              </a:r>
              <a:r>
                <a:rPr lang="en-US" b="1" dirty="0" smtClean="0">
                  <a:solidFill>
                    <a:srgbClr val="000099"/>
                  </a:solidFill>
                  <a:latin typeface="Times New Roman" pitchFamily="18" charset="0"/>
                </a:rPr>
                <a:t>z</a:t>
              </a:r>
              <a:r>
                <a:rPr lang="x-none" b="1" dirty="0" smtClean="0">
                  <a:solidFill>
                    <a:srgbClr val="000099"/>
                  </a:solidFill>
                  <a:latin typeface="Times New Roman" pitchFamily="18" charset="0"/>
                </a:rPr>
                <a:t>)</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23" name="Text Box 6"/>
            <p:cNvSpPr txBox="1">
              <a:spLocks noChangeArrowheads="1"/>
            </p:cNvSpPr>
            <p:nvPr/>
          </p:nvSpPr>
          <p:spPr bwMode="auto">
            <a:xfrm>
              <a:off x="7086600" y="6019800"/>
              <a:ext cx="533400" cy="276999"/>
            </a:xfrm>
            <a:prstGeom prst="rect">
              <a:avLst/>
            </a:prstGeom>
            <a:noFill/>
            <a:ln w="9525">
              <a:noFill/>
              <a:miter lim="800000"/>
              <a:headEnd/>
              <a:tailEnd/>
            </a:ln>
          </p:spPr>
          <p:txBody>
            <a:bodyPr wrap="square" lIns="0" tIns="0" rIns="0" bIns="0">
              <a:spAutoFit/>
            </a:bodyPr>
            <a:lstStyle/>
            <a:p>
              <a:r>
                <a:rPr lang="sr-Latn-CS" b="1" dirty="0" smtClean="0">
                  <a:solidFill>
                    <a:srgbClr val="000099"/>
                  </a:solidFill>
                  <a:latin typeface="Times New Roman" pitchFamily="18" charset="0"/>
                </a:rPr>
                <a:t>B(z)</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grpSp>
    </p:spTree>
    <p:extLst>
      <p:ext uri="{BB962C8B-B14F-4D97-AF65-F5344CB8AC3E}">
        <p14:creationId xmlns="" xmlns:p14="http://schemas.microsoft.com/office/powerpoint/2010/main" val="21846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1" grpId="0"/>
      <p:bldP spid="46" grpId="0"/>
      <p:bldP spid="47" grpId="0"/>
      <p:bldP spid="7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0"/>
            <a:ext cx="7772400" cy="1143000"/>
          </a:xfrm>
          <a:noFill/>
        </p:spPr>
        <p:txBody>
          <a:bodyPr/>
          <a:lstStyle/>
          <a:p>
            <a:r>
              <a:rPr lang="sr-Latn-CS" dirty="0" smtClean="0"/>
              <a:t>I</a:t>
            </a:r>
            <a:r>
              <a:rPr lang="en-US" dirty="0" smtClean="0"/>
              <a:t>IR </a:t>
            </a:r>
            <a:r>
              <a:rPr lang="en-US" dirty="0" err="1" smtClean="0"/>
              <a:t>filtri</a:t>
            </a:r>
            <a:endParaRPr lang="en-US" dirty="0" smtClean="0"/>
          </a:p>
        </p:txBody>
      </p:sp>
      <p:grpSp>
        <p:nvGrpSpPr>
          <p:cNvPr id="8" name="Group 7"/>
          <p:cNvGrpSpPr/>
          <p:nvPr/>
        </p:nvGrpSpPr>
        <p:grpSpPr>
          <a:xfrm>
            <a:off x="1631196" y="2064694"/>
            <a:ext cx="5257800" cy="646790"/>
            <a:chOff x="838200" y="2026594"/>
            <a:chExt cx="5257800" cy="646790"/>
          </a:xfrm>
        </p:grpSpPr>
        <p:sp>
          <p:nvSpPr>
            <p:cNvPr id="43" name="Text Box 6"/>
            <p:cNvSpPr txBox="1">
              <a:spLocks noChangeArrowheads="1"/>
            </p:cNvSpPr>
            <p:nvPr/>
          </p:nvSpPr>
          <p:spPr bwMode="auto">
            <a:xfrm>
              <a:off x="838200" y="2210487"/>
              <a:ext cx="1378550" cy="276999"/>
            </a:xfrm>
            <a:prstGeom prst="rect">
              <a:avLst/>
            </a:prstGeom>
            <a:noFill/>
            <a:ln w="9525">
              <a:noFill/>
              <a:miter lim="800000"/>
              <a:headEnd/>
              <a:tailEnd/>
            </a:ln>
          </p:spPr>
          <p:txBody>
            <a:bodyPr wrap="square" lIns="0" tIns="0" rIns="0" bIns="0">
              <a:spAutoFit/>
            </a:bodyPr>
            <a:lstStyle/>
            <a:p>
              <a:r>
                <a:rPr lang="en-US" b="1" dirty="0" smtClean="0">
                  <a:solidFill>
                    <a:srgbClr val="000099"/>
                  </a:solidFill>
                  <a:latin typeface="Times New Roman" pitchFamily="18" charset="0"/>
                </a:rPr>
                <a:t>H(z) =</a:t>
              </a:r>
              <a:endParaRPr lang="en-US" b="1" dirty="0">
                <a:solidFill>
                  <a:srgbClr val="000099"/>
                </a:solidFill>
                <a:latin typeface="Times New Roman" pitchFamily="18" charset="0"/>
              </a:endParaRPr>
            </a:p>
          </p:txBody>
        </p:sp>
        <p:cxnSp>
          <p:nvCxnSpPr>
            <p:cNvPr id="116" name="Straight Connector 115"/>
            <p:cNvCxnSpPr/>
            <p:nvPr/>
          </p:nvCxnSpPr>
          <p:spPr bwMode="auto">
            <a:xfrm>
              <a:off x="1561946" y="2348988"/>
              <a:ext cx="4534054" cy="0"/>
            </a:xfrm>
            <a:prstGeom prst="line">
              <a:avLst/>
            </a:prstGeom>
            <a:solidFill>
              <a:schemeClr val="accent1"/>
            </a:solidFill>
            <a:ln w="22225" cap="flat" cmpd="sng" algn="ctr">
              <a:solidFill>
                <a:srgbClr val="000099"/>
              </a:solidFill>
              <a:prstDash val="solid"/>
              <a:round/>
              <a:headEnd type="none" w="med" len="med"/>
              <a:tailEnd type="none" w="med" len="med"/>
            </a:ln>
            <a:effectLst/>
          </p:spPr>
        </p:cxnSp>
        <p:sp>
          <p:nvSpPr>
            <p:cNvPr id="117" name="Text Box 6"/>
            <p:cNvSpPr txBox="1">
              <a:spLocks noChangeArrowheads="1"/>
            </p:cNvSpPr>
            <p:nvPr/>
          </p:nvSpPr>
          <p:spPr bwMode="auto">
            <a:xfrm>
              <a:off x="1872496" y="2365607"/>
              <a:ext cx="3766304" cy="307777"/>
            </a:xfrm>
            <a:prstGeom prst="rect">
              <a:avLst/>
            </a:prstGeom>
            <a:noFill/>
            <a:ln w="9525">
              <a:noFill/>
              <a:miter lim="800000"/>
              <a:headEnd/>
              <a:tailEnd/>
            </a:ln>
          </p:spPr>
          <p:txBody>
            <a:bodyPr wrap="square" lIns="0" tIns="0" rIns="0" bIns="0">
              <a:spAutoFit/>
            </a:bodyPr>
            <a:lstStyle/>
            <a:p>
              <a:r>
                <a:rPr lang="en-US" sz="2000" b="1" dirty="0" smtClean="0">
                  <a:solidFill>
                    <a:srgbClr val="000099"/>
                  </a:solidFill>
                  <a:latin typeface="Times New Roman" pitchFamily="18" charset="0"/>
                </a:rPr>
                <a:t>z</a:t>
              </a:r>
              <a:r>
                <a:rPr lang="en-US" sz="900" baseline="30000" dirty="0" smtClean="0">
                  <a:solidFill>
                    <a:srgbClr val="000099"/>
                  </a:solidFill>
                  <a:latin typeface="Times New Roman" pitchFamily="18" charset="0"/>
                </a:rPr>
                <a:t> </a:t>
              </a:r>
              <a:r>
                <a:rPr lang="x-none" sz="2000" b="1" baseline="30000" dirty="0" smtClean="0">
                  <a:solidFill>
                    <a:srgbClr val="000099"/>
                  </a:solidFill>
                  <a:latin typeface="Times New Roman" pitchFamily="18" charset="0"/>
                </a:rPr>
                <a:t>N</a:t>
              </a:r>
              <a:r>
                <a:rPr lang="x-none" sz="2000" b="1" smtClean="0">
                  <a:solidFill>
                    <a:srgbClr val="000099"/>
                  </a:solidFill>
                  <a:latin typeface="Times New Roman" pitchFamily="18" charset="0"/>
                </a:rPr>
                <a:t>+</a:t>
              </a:r>
              <a:r>
                <a:rPr lang="x-none" sz="2000" b="1" dirty="0" smtClean="0">
                  <a:solidFill>
                    <a:srgbClr val="000099"/>
                  </a:solidFill>
                  <a:latin typeface="Times New Roman" pitchFamily="18" charset="0"/>
                </a:rPr>
                <a:t> </a:t>
              </a:r>
              <a:r>
                <a:rPr lang="en-US" sz="2000" dirty="0" smtClean="0">
                  <a:latin typeface="Times New Roman" pitchFamily="18" charset="0"/>
                </a:rPr>
                <a:t>a[1]</a:t>
              </a:r>
              <a:r>
                <a:rPr lang="en-US" sz="2000" b="1" dirty="0" smtClean="0">
                  <a:solidFill>
                    <a:srgbClr val="000099"/>
                  </a:solidFill>
                  <a:latin typeface="Times New Roman" pitchFamily="18" charset="0"/>
                </a:rPr>
                <a:t>z</a:t>
              </a:r>
              <a:r>
                <a:rPr lang="en-US" sz="900" baseline="30000" dirty="0" smtClean="0">
                  <a:solidFill>
                    <a:srgbClr val="000099"/>
                  </a:solidFill>
                  <a:latin typeface="Times New Roman" pitchFamily="18" charset="0"/>
                </a:rPr>
                <a:t> </a:t>
              </a:r>
              <a:r>
                <a:rPr lang="x-none" sz="2000" b="1" baseline="30000" dirty="0" smtClean="0">
                  <a:solidFill>
                    <a:srgbClr val="000099"/>
                  </a:solidFill>
                  <a:latin typeface="Times New Roman" pitchFamily="18" charset="0"/>
                </a:rPr>
                <a:t>N-1</a:t>
              </a:r>
              <a:r>
                <a:rPr lang="en-US" sz="2000" b="1" dirty="0" smtClean="0">
                  <a:solidFill>
                    <a:srgbClr val="000099"/>
                  </a:solidFill>
                  <a:latin typeface="Times New Roman" pitchFamily="18" charset="0"/>
                </a:rPr>
                <a:t> </a:t>
              </a:r>
              <a:r>
                <a:rPr lang="sr-Latn-CS" sz="2000" b="1" dirty="0">
                  <a:solidFill>
                    <a:srgbClr val="000099"/>
                  </a:solidFill>
                  <a:latin typeface="Times New Roman" pitchFamily="18" charset="0"/>
                </a:rPr>
                <a:t>+</a:t>
              </a:r>
              <a:r>
                <a:rPr lang="en-US" sz="2000" b="1" dirty="0">
                  <a:solidFill>
                    <a:srgbClr val="000099"/>
                  </a:solidFill>
                  <a:latin typeface="Times New Roman" pitchFamily="18" charset="0"/>
                </a:rPr>
                <a:t> </a:t>
              </a:r>
              <a:r>
                <a:rPr lang="x-none" sz="2000" b="1" dirty="0">
                  <a:solidFill>
                    <a:srgbClr val="000099"/>
                  </a:solidFill>
                  <a:latin typeface="Times New Roman" pitchFamily="18" charset="0"/>
                </a:rPr>
                <a:t> ... + </a:t>
              </a:r>
              <a:r>
                <a:rPr lang="en-US" sz="2000" dirty="0" smtClean="0">
                  <a:latin typeface="Times New Roman" pitchFamily="18" charset="0"/>
                </a:rPr>
                <a:t>a[</a:t>
              </a:r>
              <a:r>
                <a:rPr lang="x-none" sz="2000" dirty="0" smtClean="0">
                  <a:latin typeface="Times New Roman" pitchFamily="18" charset="0"/>
                </a:rPr>
                <a:t>N-</a:t>
              </a:r>
              <a:r>
                <a:rPr lang="en-US" sz="2000" dirty="0" smtClean="0">
                  <a:latin typeface="Times New Roman" pitchFamily="18" charset="0"/>
                </a:rPr>
                <a:t>1]</a:t>
              </a:r>
              <a:r>
                <a:rPr lang="en-US" sz="2000" b="1" dirty="0" smtClean="0">
                  <a:solidFill>
                    <a:srgbClr val="000099"/>
                  </a:solidFill>
                  <a:latin typeface="Times New Roman" pitchFamily="18" charset="0"/>
                </a:rPr>
                <a:t>z</a:t>
              </a:r>
              <a:r>
                <a:rPr lang="en-US" sz="900" baseline="30000" dirty="0" smtClean="0">
                  <a:solidFill>
                    <a:srgbClr val="000099"/>
                  </a:solidFill>
                  <a:latin typeface="Times New Roman" pitchFamily="18" charset="0"/>
                </a:rPr>
                <a:t> </a:t>
              </a:r>
              <a:r>
                <a:rPr lang="en-US" sz="2000" b="1" baseline="30000" dirty="0" smtClean="0">
                  <a:solidFill>
                    <a:srgbClr val="000099"/>
                  </a:solidFill>
                  <a:latin typeface="Times New Roman" pitchFamily="18" charset="0"/>
                </a:rPr>
                <a:t>1</a:t>
              </a:r>
              <a:r>
                <a:rPr lang="en-US" sz="2000" b="1" dirty="0" smtClean="0">
                  <a:solidFill>
                    <a:srgbClr val="000099"/>
                  </a:solidFill>
                  <a:latin typeface="Times New Roman" pitchFamily="18" charset="0"/>
                </a:rPr>
                <a:t> </a:t>
              </a:r>
              <a:r>
                <a:rPr lang="x-none" sz="2000" b="1">
                  <a:solidFill>
                    <a:srgbClr val="000099"/>
                  </a:solidFill>
                  <a:latin typeface="Times New Roman" pitchFamily="18" charset="0"/>
                </a:rPr>
                <a:t>+</a:t>
              </a:r>
              <a:r>
                <a:rPr lang="en-US" sz="2000" b="1" dirty="0" smtClean="0">
                  <a:solidFill>
                    <a:srgbClr val="000099"/>
                  </a:solidFill>
                  <a:latin typeface="Times New Roman" pitchFamily="18" charset="0"/>
                </a:rPr>
                <a:t> </a:t>
              </a:r>
              <a:r>
                <a:rPr lang="en-US" sz="2000" dirty="0" smtClean="0">
                  <a:latin typeface="Times New Roman" pitchFamily="18" charset="0"/>
                </a:rPr>
                <a:t>a[</a:t>
              </a:r>
              <a:r>
                <a:rPr lang="x-none" sz="2000" dirty="0" smtClean="0">
                  <a:latin typeface="Times New Roman" pitchFamily="18" charset="0"/>
                </a:rPr>
                <a:t>N</a:t>
              </a:r>
              <a:r>
                <a:rPr lang="en-US" sz="2000" dirty="0" smtClean="0">
                  <a:latin typeface="Times New Roman" pitchFamily="18" charset="0"/>
                </a:rPr>
                <a:t>]</a:t>
              </a:r>
              <a:r>
                <a:rPr lang="en-US" b="1" dirty="0" smtClean="0">
                  <a:solidFill>
                    <a:srgbClr val="000099"/>
                  </a:solidFill>
                  <a:latin typeface="Times New Roman" pitchFamily="18" charset="0"/>
                </a:rPr>
                <a:t> </a:t>
              </a:r>
              <a:endParaRPr lang="en-US" b="1" dirty="0">
                <a:solidFill>
                  <a:srgbClr val="000099"/>
                </a:solidFill>
                <a:latin typeface="Times New Roman" pitchFamily="18" charset="0"/>
              </a:endParaRPr>
            </a:p>
          </p:txBody>
        </p:sp>
        <p:sp>
          <p:nvSpPr>
            <p:cNvPr id="118" name="Text Box 6"/>
            <p:cNvSpPr txBox="1">
              <a:spLocks noChangeArrowheads="1"/>
            </p:cNvSpPr>
            <p:nvPr/>
          </p:nvSpPr>
          <p:spPr bwMode="auto">
            <a:xfrm>
              <a:off x="1631196" y="2026594"/>
              <a:ext cx="4312404" cy="307777"/>
            </a:xfrm>
            <a:prstGeom prst="rect">
              <a:avLst/>
            </a:prstGeom>
            <a:noFill/>
            <a:ln w="9525">
              <a:noFill/>
              <a:miter lim="800000"/>
              <a:headEnd/>
              <a:tailEnd/>
            </a:ln>
          </p:spPr>
          <p:txBody>
            <a:bodyPr wrap="square" lIns="0" tIns="0" rIns="0" bIns="0">
              <a:spAutoFit/>
            </a:bodyPr>
            <a:lstStyle/>
            <a:p>
              <a:r>
                <a:rPr lang="sr-Latn-CS" sz="2000" dirty="0" smtClean="0">
                  <a:latin typeface="Times New Roman" pitchFamily="18" charset="0"/>
                </a:rPr>
                <a:t>b</a:t>
              </a:r>
              <a:r>
                <a:rPr lang="en-US" sz="2000" dirty="0" smtClean="0">
                  <a:latin typeface="Times New Roman" pitchFamily="18" charset="0"/>
                </a:rPr>
                <a:t>[</a:t>
              </a:r>
              <a:r>
                <a:rPr lang="sr-Latn-CS" sz="2000" dirty="0" smtClean="0">
                  <a:latin typeface="Times New Roman" pitchFamily="18" charset="0"/>
                </a:rPr>
                <a:t>0</a:t>
              </a:r>
              <a:r>
                <a:rPr lang="en-US" sz="2000" dirty="0" smtClean="0">
                  <a:latin typeface="Times New Roman" pitchFamily="18" charset="0"/>
                </a:rPr>
                <a:t>]</a:t>
              </a:r>
              <a:r>
                <a:rPr lang="sr-Latn-CS" sz="900" b="1" dirty="0">
                  <a:solidFill>
                    <a:srgbClr val="000099"/>
                  </a:solidFill>
                  <a:latin typeface="Times New Roman" pitchFamily="18" charset="0"/>
                </a:rPr>
                <a:t> </a:t>
              </a:r>
              <a:r>
                <a:rPr lang="en-US" sz="2000" b="1" dirty="0" smtClean="0">
                  <a:solidFill>
                    <a:srgbClr val="000099"/>
                  </a:solidFill>
                  <a:latin typeface="Times New Roman" pitchFamily="18" charset="0"/>
                </a:rPr>
                <a:t>z</a:t>
              </a:r>
              <a:r>
                <a:rPr lang="en-US" sz="900" baseline="30000" dirty="0" smtClean="0">
                  <a:solidFill>
                    <a:srgbClr val="000099"/>
                  </a:solidFill>
                  <a:latin typeface="Times New Roman" pitchFamily="18" charset="0"/>
                </a:rPr>
                <a:t> </a:t>
              </a:r>
              <a:r>
                <a:rPr lang="x-none" sz="2000" b="1" baseline="30000" dirty="0">
                  <a:solidFill>
                    <a:srgbClr val="000099"/>
                  </a:solidFill>
                  <a:latin typeface="Times New Roman" pitchFamily="18" charset="0"/>
                </a:rPr>
                <a:t>M</a:t>
              </a:r>
              <a:r>
                <a:rPr lang="en-US" sz="2000" dirty="0" smtClean="0">
                  <a:solidFill>
                    <a:srgbClr val="000099"/>
                  </a:solidFill>
                  <a:latin typeface="Times New Roman" pitchFamily="18" charset="0"/>
                </a:rPr>
                <a:t> </a:t>
              </a:r>
              <a:r>
                <a:rPr lang="sr-Latn-CS" sz="2000" b="1" dirty="0" smtClean="0">
                  <a:solidFill>
                    <a:srgbClr val="000099"/>
                  </a:solidFill>
                  <a:latin typeface="Times New Roman" pitchFamily="18" charset="0"/>
                </a:rPr>
                <a:t>+</a:t>
              </a:r>
              <a:r>
                <a:rPr lang="en-US" sz="2000" b="1" dirty="0" smtClean="0">
                  <a:solidFill>
                    <a:srgbClr val="000099"/>
                  </a:solidFill>
                  <a:latin typeface="Times New Roman" pitchFamily="18" charset="0"/>
                </a:rPr>
                <a:t> </a:t>
              </a:r>
              <a:r>
                <a:rPr lang="sr-Latn-CS" sz="2000" dirty="0" smtClean="0">
                  <a:latin typeface="Times New Roman" pitchFamily="18" charset="0"/>
                </a:rPr>
                <a:t>b</a:t>
              </a:r>
              <a:r>
                <a:rPr lang="en-US" sz="2000" dirty="0" smtClean="0">
                  <a:latin typeface="Times New Roman" pitchFamily="18" charset="0"/>
                </a:rPr>
                <a:t>[1]</a:t>
              </a:r>
              <a:r>
                <a:rPr lang="sr-Latn-CS" sz="900" b="1" dirty="0">
                  <a:solidFill>
                    <a:srgbClr val="000099"/>
                  </a:solidFill>
                  <a:latin typeface="Times New Roman" pitchFamily="18" charset="0"/>
                </a:rPr>
                <a:t> </a:t>
              </a:r>
              <a:r>
                <a:rPr lang="en-US" sz="2000" b="1" dirty="0" smtClean="0">
                  <a:solidFill>
                    <a:srgbClr val="000099"/>
                  </a:solidFill>
                  <a:latin typeface="Times New Roman" pitchFamily="18" charset="0"/>
                </a:rPr>
                <a:t>z</a:t>
              </a:r>
              <a:r>
                <a:rPr lang="x-none" sz="2000" b="1" baseline="30000" dirty="0" smtClean="0">
                  <a:solidFill>
                    <a:srgbClr val="000099"/>
                  </a:solidFill>
                  <a:latin typeface="Times New Roman" pitchFamily="18" charset="0"/>
                </a:rPr>
                <a:t>M-1</a:t>
              </a:r>
              <a:r>
                <a:rPr lang="en-US" sz="2000" b="1" dirty="0" smtClean="0">
                  <a:solidFill>
                    <a:srgbClr val="000099"/>
                  </a:solidFill>
                  <a:latin typeface="Times New Roman" pitchFamily="18" charset="0"/>
                </a:rPr>
                <a:t> </a:t>
              </a:r>
              <a:r>
                <a:rPr lang="sr-Latn-CS" sz="2000" b="1" dirty="0" smtClean="0">
                  <a:solidFill>
                    <a:srgbClr val="000099"/>
                  </a:solidFill>
                  <a:latin typeface="Times New Roman" pitchFamily="18" charset="0"/>
                </a:rPr>
                <a:t>+</a:t>
              </a:r>
              <a:r>
                <a:rPr lang="en-US" sz="2000" b="1" dirty="0" smtClean="0">
                  <a:solidFill>
                    <a:srgbClr val="000099"/>
                  </a:solidFill>
                  <a:latin typeface="Times New Roman" pitchFamily="18" charset="0"/>
                </a:rPr>
                <a:t> </a:t>
              </a:r>
              <a:r>
                <a:rPr lang="x-none" sz="2000" b="1" dirty="0" smtClean="0">
                  <a:solidFill>
                    <a:srgbClr val="000099"/>
                  </a:solidFill>
                  <a:latin typeface="Times New Roman" pitchFamily="18" charset="0"/>
                </a:rPr>
                <a:t>... + </a:t>
              </a:r>
              <a:r>
                <a:rPr lang="sr-Latn-CS" sz="2000" dirty="0" smtClean="0">
                  <a:latin typeface="Times New Roman" pitchFamily="18" charset="0"/>
                </a:rPr>
                <a:t>b</a:t>
              </a:r>
              <a:r>
                <a:rPr lang="en-US" sz="2000" dirty="0" smtClean="0">
                  <a:latin typeface="Times New Roman" pitchFamily="18" charset="0"/>
                </a:rPr>
                <a:t>[</a:t>
              </a:r>
              <a:r>
                <a:rPr lang="x-none" sz="2000" dirty="0" smtClean="0">
                  <a:latin typeface="Times New Roman" pitchFamily="18" charset="0"/>
                </a:rPr>
                <a:t>M-1</a:t>
              </a:r>
              <a:r>
                <a:rPr lang="en-US" sz="2000" dirty="0" smtClean="0">
                  <a:latin typeface="Times New Roman" pitchFamily="18" charset="0"/>
                </a:rPr>
                <a:t>]</a:t>
              </a:r>
              <a:r>
                <a:rPr lang="sr-Latn-CS" sz="900" b="1" dirty="0" smtClean="0">
                  <a:solidFill>
                    <a:srgbClr val="000099"/>
                  </a:solidFill>
                  <a:latin typeface="Times New Roman" pitchFamily="18" charset="0"/>
                </a:rPr>
                <a:t> </a:t>
              </a:r>
              <a:r>
                <a:rPr lang="en-US" sz="2000" b="1" dirty="0" smtClean="0">
                  <a:solidFill>
                    <a:srgbClr val="000099"/>
                  </a:solidFill>
                  <a:latin typeface="Times New Roman" pitchFamily="18" charset="0"/>
                </a:rPr>
                <a:t>z </a:t>
              </a:r>
              <a:r>
                <a:rPr lang="x-none" sz="2000" b="1" dirty="0">
                  <a:solidFill>
                    <a:srgbClr val="000099"/>
                  </a:solidFill>
                  <a:latin typeface="Times New Roman" pitchFamily="18" charset="0"/>
                </a:rPr>
                <a:t>+ </a:t>
              </a:r>
              <a:r>
                <a:rPr lang="sr-Latn-CS" sz="2000" dirty="0">
                  <a:latin typeface="Times New Roman" pitchFamily="18" charset="0"/>
                </a:rPr>
                <a:t>b</a:t>
              </a:r>
              <a:r>
                <a:rPr lang="en-US" sz="2000" dirty="0">
                  <a:latin typeface="Times New Roman" pitchFamily="18" charset="0"/>
                </a:rPr>
                <a:t>[</a:t>
              </a:r>
              <a:r>
                <a:rPr lang="x-none" sz="2000" dirty="0" smtClean="0">
                  <a:latin typeface="Times New Roman" pitchFamily="18" charset="0"/>
                </a:rPr>
                <a:t>M</a:t>
              </a:r>
              <a:r>
                <a:rPr lang="en-US" sz="2000" dirty="0" smtClean="0">
                  <a:latin typeface="Times New Roman" pitchFamily="18" charset="0"/>
                </a:rPr>
                <a:t>]</a:t>
              </a:r>
              <a:r>
                <a:rPr lang="sr-Latn-CS" sz="2000" b="1" dirty="0" smtClean="0">
                  <a:solidFill>
                    <a:srgbClr val="000099"/>
                  </a:solidFill>
                  <a:latin typeface="Times New Roman" pitchFamily="18" charset="0"/>
                </a:rPr>
                <a:t> </a:t>
              </a:r>
              <a:endParaRPr lang="en-US" sz="2000" b="1" dirty="0">
                <a:solidFill>
                  <a:srgbClr val="000099"/>
                </a:solidFill>
                <a:latin typeface="Times New Roman" pitchFamily="18" charset="0"/>
              </a:endParaRPr>
            </a:p>
          </p:txBody>
        </p:sp>
      </p:grpSp>
      <p:sp>
        <p:nvSpPr>
          <p:cNvPr id="100" name="Text Box 12"/>
          <p:cNvSpPr txBox="1">
            <a:spLocks noChangeArrowheads="1"/>
          </p:cNvSpPr>
          <p:nvPr/>
        </p:nvSpPr>
        <p:spPr bwMode="auto">
          <a:xfrm>
            <a:off x="83172" y="1233697"/>
            <a:ext cx="8832228" cy="830997"/>
          </a:xfrm>
          <a:prstGeom prst="rect">
            <a:avLst/>
          </a:prstGeom>
          <a:noFill/>
          <a:ln w="9525">
            <a:noFill/>
            <a:miter lim="800000"/>
            <a:headEnd/>
            <a:tailEnd/>
          </a:ln>
        </p:spPr>
        <p:txBody>
          <a:bodyPr wrap="square">
            <a:spAutoFit/>
          </a:bodyPr>
          <a:lstStyle/>
          <a:p>
            <a:r>
              <a:rPr lang="en-US" sz="2400" dirty="0" smtClean="0">
                <a:solidFill>
                  <a:srgbClr val="000099"/>
                </a:solidFill>
                <a:latin typeface="Arial" pitchFamily="34" charset="0"/>
                <a:cs typeface="Arial" pitchFamily="34" charset="0"/>
              </a:rPr>
              <a:t>Op</a:t>
            </a:r>
            <a:r>
              <a:rPr lang="x-none" sz="2400" dirty="0" smtClean="0">
                <a:solidFill>
                  <a:srgbClr val="000099"/>
                </a:solidFill>
                <a:latin typeface="Arial" pitchFamily="34" charset="0"/>
                <a:cs typeface="Arial" pitchFamily="34" charset="0"/>
              </a:rPr>
              <a:t>š</a:t>
            </a:r>
            <a:r>
              <a:rPr lang="en-US" sz="2400" dirty="0" err="1" smtClean="0">
                <a:solidFill>
                  <a:srgbClr val="000099"/>
                </a:solidFill>
                <a:latin typeface="Arial" pitchFamily="34" charset="0"/>
                <a:cs typeface="Arial" pitchFamily="34" charset="0"/>
              </a:rPr>
              <a:t>ti</a:t>
            </a:r>
            <a:r>
              <a:rPr lang="x-none"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oblik</a:t>
            </a:r>
            <a:r>
              <a:rPr lang="en-US" sz="2400" dirty="0" smtClean="0">
                <a:solidFill>
                  <a:srgbClr val="000099"/>
                </a:solidFill>
                <a:latin typeface="Arial" pitchFamily="34" charset="0"/>
                <a:cs typeface="Arial" pitchFamily="34" charset="0"/>
              </a:rPr>
              <a:t> </a:t>
            </a:r>
            <a:r>
              <a:rPr lang="x-none" sz="2400" dirty="0" smtClean="0">
                <a:solidFill>
                  <a:srgbClr val="000099"/>
                </a:solidFill>
                <a:latin typeface="Arial" pitchFamily="34" charset="0"/>
                <a:cs typeface="Arial" pitchFamily="34" charset="0"/>
              </a:rPr>
              <a:t>funkcije prenosa sa polinomom </a:t>
            </a:r>
            <a:r>
              <a:rPr lang="x-none" sz="2400" b="1" dirty="0" smtClean="0">
                <a:solidFill>
                  <a:srgbClr val="000099"/>
                </a:solidFill>
                <a:latin typeface="Arial" pitchFamily="34" charset="0"/>
                <a:cs typeface="Arial" pitchFamily="34" charset="0"/>
              </a:rPr>
              <a:t>M</a:t>
            </a:r>
            <a:r>
              <a:rPr lang="x-none" sz="2400" dirty="0" smtClean="0">
                <a:solidFill>
                  <a:srgbClr val="000099"/>
                </a:solidFill>
                <a:latin typeface="Arial" pitchFamily="34" charset="0"/>
                <a:cs typeface="Arial" pitchFamily="34" charset="0"/>
              </a:rPr>
              <a:t>-tog reda brojiocu i </a:t>
            </a:r>
            <a:r>
              <a:rPr lang="x-none" sz="2400" b="1" dirty="0" smtClean="0">
                <a:solidFill>
                  <a:srgbClr val="000099"/>
                </a:solidFill>
                <a:latin typeface="Arial" pitchFamily="34" charset="0"/>
                <a:cs typeface="Arial" pitchFamily="34" charset="0"/>
              </a:rPr>
              <a:t>N</a:t>
            </a:r>
            <a:r>
              <a:rPr lang="x-none" sz="2400" dirty="0" smtClean="0">
                <a:solidFill>
                  <a:srgbClr val="000099"/>
                </a:solidFill>
                <a:latin typeface="Arial" pitchFamily="34" charset="0"/>
                <a:cs typeface="Arial" pitchFamily="34" charset="0"/>
              </a:rPr>
              <a:t>-tog u imeniocu:    </a:t>
            </a:r>
            <a:endParaRPr lang="en-US" sz="2400" dirty="0">
              <a:solidFill>
                <a:srgbClr val="000099"/>
              </a:solidFill>
              <a:latin typeface="Arial" pitchFamily="34" charset="0"/>
              <a:cs typeface="Arial" pitchFamily="34" charset="0"/>
            </a:endParaRPr>
          </a:p>
        </p:txBody>
      </p:sp>
      <p:sp>
        <p:nvSpPr>
          <p:cNvPr id="106" name="Rectangle 3"/>
          <p:cNvSpPr>
            <a:spLocks noChangeArrowheads="1"/>
          </p:cNvSpPr>
          <p:nvPr/>
        </p:nvSpPr>
        <p:spPr bwMode="auto">
          <a:xfrm>
            <a:off x="0" y="3200400"/>
            <a:ext cx="9144000" cy="1066800"/>
          </a:xfrm>
          <a:prstGeom prst="rect">
            <a:avLst/>
          </a:prstGeom>
          <a:noFill/>
          <a:ln w="9525">
            <a:noFill/>
            <a:miter lim="800000"/>
            <a:headEnd/>
            <a:tailEnd/>
          </a:ln>
        </p:spPr>
        <p:txBody>
          <a:bodyPr rIns="0"/>
          <a:lstStyle/>
          <a:p>
            <a:pPr marL="342900" indent="-342900" eaLnBrk="1" fontAlgn="b" hangingPunct="1">
              <a:spcBef>
                <a:spcPct val="20000"/>
              </a:spcBef>
            </a:pPr>
            <a:r>
              <a:rPr lang="x-none" sz="2000" dirty="0" smtClean="0">
                <a:solidFill>
                  <a:srgbClr val="333399"/>
                </a:solidFill>
                <a:latin typeface="Arial" pitchFamily="34" charset="0"/>
                <a:cs typeface="Arial" pitchFamily="34" charset="0"/>
              </a:rPr>
              <a:t>Brojilac se može predstaviti kao </a:t>
            </a:r>
            <a:r>
              <a:rPr lang="x-none" sz="2000" b="1" dirty="0" smtClean="0">
                <a:solidFill>
                  <a:srgbClr val="333399"/>
                </a:solidFill>
                <a:latin typeface="Arial" pitchFamily="34" charset="0"/>
                <a:cs typeface="Arial" pitchFamily="34" charset="0"/>
              </a:rPr>
              <a:t>M</a:t>
            </a:r>
            <a:r>
              <a:rPr lang="x-none" sz="2000" dirty="0" smtClean="0">
                <a:solidFill>
                  <a:srgbClr val="333399"/>
                </a:solidFill>
                <a:latin typeface="Arial" pitchFamily="34" charset="0"/>
                <a:cs typeface="Arial" pitchFamily="34" charset="0"/>
              </a:rPr>
              <a:t> činioca oblika </a:t>
            </a:r>
            <a:r>
              <a:rPr lang="x-none" sz="2000" b="1" dirty="0" smtClean="0">
                <a:solidFill>
                  <a:srgbClr val="333399"/>
                </a:solidFill>
                <a:latin typeface="Arial" pitchFamily="34" charset="0"/>
                <a:cs typeface="Arial" pitchFamily="34" charset="0"/>
              </a:rPr>
              <a:t>(z-z</a:t>
            </a:r>
            <a:r>
              <a:rPr lang="x-none" sz="2000" b="1" baseline="-25000" dirty="0" smtClean="0">
                <a:solidFill>
                  <a:srgbClr val="333399"/>
                </a:solidFill>
                <a:latin typeface="Arial" pitchFamily="34" charset="0"/>
                <a:cs typeface="Arial" pitchFamily="34" charset="0"/>
              </a:rPr>
              <a:t>k</a:t>
            </a:r>
            <a:r>
              <a:rPr lang="x-none" sz="2000" b="1" dirty="0" smtClean="0">
                <a:solidFill>
                  <a:srgbClr val="333399"/>
                </a:solidFill>
                <a:latin typeface="Arial" pitchFamily="34" charset="0"/>
                <a:cs typeface="Arial" pitchFamily="34" charset="0"/>
              </a:rPr>
              <a:t>)</a:t>
            </a:r>
            <a:r>
              <a:rPr lang="x-none" sz="2000" dirty="0" smtClean="0">
                <a:solidFill>
                  <a:srgbClr val="333399"/>
                </a:solidFill>
                <a:latin typeface="Arial" pitchFamily="34" charset="0"/>
                <a:cs typeface="Arial" pitchFamily="34" charset="0"/>
              </a:rPr>
              <a:t>, za k od 1 do M</a:t>
            </a:r>
          </a:p>
          <a:p>
            <a:pPr marL="342900" indent="-342900" eaLnBrk="1" fontAlgn="b" hangingPunct="1">
              <a:spcBef>
                <a:spcPct val="20000"/>
              </a:spcBef>
              <a:buFont typeface="Arial" pitchFamily="34" charset="0"/>
              <a:buChar char="•"/>
            </a:pPr>
            <a:r>
              <a:rPr lang="x-none" sz="2000" dirty="0" smtClean="0">
                <a:solidFill>
                  <a:srgbClr val="333399"/>
                </a:solidFill>
                <a:latin typeface="Arial" pitchFamily="34" charset="0"/>
                <a:cs typeface="Arial" pitchFamily="34" charset="0"/>
              </a:rPr>
              <a:t>Vrednosti </a:t>
            </a:r>
            <a:r>
              <a:rPr lang="x-none" sz="2000" b="1" dirty="0" smtClean="0">
                <a:solidFill>
                  <a:srgbClr val="333399"/>
                </a:solidFill>
                <a:latin typeface="Arial" pitchFamily="34" charset="0"/>
                <a:cs typeface="Arial" pitchFamily="34" charset="0"/>
              </a:rPr>
              <a:t>z</a:t>
            </a:r>
            <a:r>
              <a:rPr lang="x-none" sz="2000" b="1" baseline="-25000" dirty="0" smtClean="0">
                <a:solidFill>
                  <a:srgbClr val="333399"/>
                </a:solidFill>
                <a:latin typeface="Arial" pitchFamily="34" charset="0"/>
                <a:cs typeface="Arial" pitchFamily="34" charset="0"/>
              </a:rPr>
              <a:t>k</a:t>
            </a:r>
            <a:r>
              <a:rPr lang="x-none" sz="2000" dirty="0" smtClean="0">
                <a:solidFill>
                  <a:srgbClr val="333399"/>
                </a:solidFill>
                <a:latin typeface="Arial" pitchFamily="34" charset="0"/>
                <a:cs typeface="Arial" pitchFamily="34" charset="0"/>
              </a:rPr>
              <a:t> se nazivaju </a:t>
            </a:r>
            <a:r>
              <a:rPr lang="x-none" sz="2000" b="1" dirty="0" smtClean="0">
                <a:solidFill>
                  <a:srgbClr val="333399"/>
                </a:solidFill>
                <a:latin typeface="Arial" pitchFamily="34" charset="0"/>
                <a:cs typeface="Arial" pitchFamily="34" charset="0"/>
              </a:rPr>
              <a:t>NULAMA</a:t>
            </a:r>
            <a:r>
              <a:rPr lang="x-none" sz="2000" dirty="0" smtClean="0">
                <a:solidFill>
                  <a:srgbClr val="333399"/>
                </a:solidFill>
                <a:latin typeface="Arial" pitchFamily="34" charset="0"/>
                <a:cs typeface="Arial" pitchFamily="34" charset="0"/>
              </a:rPr>
              <a:t> funkcije prenosa.</a:t>
            </a:r>
          </a:p>
          <a:p>
            <a:pPr marL="342900" indent="-342900" eaLnBrk="1" fontAlgn="b" hangingPunct="1">
              <a:spcBef>
                <a:spcPct val="20000"/>
              </a:spcBef>
              <a:buFont typeface="Arial" pitchFamily="34" charset="0"/>
              <a:buChar char="•"/>
            </a:pPr>
            <a:r>
              <a:rPr lang="x-none" sz="2000" dirty="0" smtClean="0">
                <a:solidFill>
                  <a:srgbClr val="333399"/>
                </a:solidFill>
                <a:latin typeface="Arial" pitchFamily="34" charset="0"/>
                <a:cs typeface="Arial" pitchFamily="34" charset="0"/>
              </a:rPr>
              <a:t>Nule se dobijaju rešavanjem jednačine </a:t>
            </a:r>
            <a:r>
              <a:rPr lang="x-none" sz="2000" b="1" dirty="0" smtClean="0">
                <a:solidFill>
                  <a:srgbClr val="333399"/>
                </a:solidFill>
                <a:latin typeface="Arial" pitchFamily="34" charset="0"/>
                <a:cs typeface="Arial" pitchFamily="34" charset="0"/>
              </a:rPr>
              <a:t>B(z)=</a:t>
            </a:r>
            <a:r>
              <a:rPr lang="x-none" sz="2000" b="1" smtClean="0">
                <a:solidFill>
                  <a:srgbClr val="333399"/>
                </a:solidFill>
                <a:latin typeface="Arial" pitchFamily="34" charset="0"/>
                <a:cs typeface="Arial" pitchFamily="34" charset="0"/>
              </a:rPr>
              <a:t>0 </a:t>
            </a:r>
            <a:r>
              <a:rPr lang="sr-Latn-CS" sz="2000" dirty="0" smtClean="0">
                <a:solidFill>
                  <a:srgbClr val="333399"/>
                </a:solidFill>
                <a:latin typeface="Arial" pitchFamily="34" charset="0"/>
                <a:cs typeface="Arial" pitchFamily="34" charset="0"/>
              </a:rPr>
              <a:t>(rastavljanjem </a:t>
            </a:r>
            <a:r>
              <a:rPr lang="x-none" sz="2000" smtClean="0">
                <a:solidFill>
                  <a:srgbClr val="333399"/>
                </a:solidFill>
                <a:latin typeface="Arial" pitchFamily="34" charset="0"/>
                <a:cs typeface="Arial" pitchFamily="34" charset="0"/>
              </a:rPr>
              <a:t>B(z)</a:t>
            </a:r>
            <a:r>
              <a:rPr lang="sr-Latn-CS" sz="2000" dirty="0" smtClean="0">
                <a:solidFill>
                  <a:srgbClr val="333399"/>
                </a:solidFill>
                <a:latin typeface="Arial" pitchFamily="34" charset="0"/>
                <a:cs typeface="Arial" pitchFamily="34" charset="0"/>
              </a:rPr>
              <a:t> na činioce)</a:t>
            </a:r>
            <a:endParaRPr lang="en-US" sz="2000" dirty="0">
              <a:solidFill>
                <a:srgbClr val="333399"/>
              </a:solidFill>
              <a:latin typeface="Arial" pitchFamily="34" charset="0"/>
              <a:cs typeface="Arial" pitchFamily="34" charset="0"/>
            </a:endParaRPr>
          </a:p>
        </p:txBody>
      </p:sp>
      <p:sp>
        <p:nvSpPr>
          <p:cNvPr id="107" name="Rectangle 3"/>
          <p:cNvSpPr>
            <a:spLocks noChangeArrowheads="1"/>
          </p:cNvSpPr>
          <p:nvPr/>
        </p:nvSpPr>
        <p:spPr bwMode="auto">
          <a:xfrm>
            <a:off x="0" y="4419600"/>
            <a:ext cx="8465172" cy="1066800"/>
          </a:xfrm>
          <a:prstGeom prst="rect">
            <a:avLst/>
          </a:prstGeom>
          <a:noFill/>
          <a:ln w="9525">
            <a:noFill/>
            <a:miter lim="800000"/>
            <a:headEnd/>
            <a:tailEnd/>
          </a:ln>
        </p:spPr>
        <p:txBody>
          <a:bodyPr/>
          <a:lstStyle/>
          <a:p>
            <a:pPr marL="342900" indent="-342900" eaLnBrk="1" fontAlgn="b" hangingPunct="1">
              <a:spcBef>
                <a:spcPct val="20000"/>
              </a:spcBef>
            </a:pPr>
            <a:r>
              <a:rPr lang="x-none" sz="2000" dirty="0" smtClean="0">
                <a:solidFill>
                  <a:srgbClr val="333399"/>
                </a:solidFill>
                <a:latin typeface="Arial" pitchFamily="34" charset="0"/>
                <a:cs typeface="Arial" pitchFamily="34" charset="0"/>
              </a:rPr>
              <a:t>Imenilac se može predstaviti kao </a:t>
            </a:r>
            <a:r>
              <a:rPr lang="x-none" sz="2000" b="1" dirty="0" smtClean="0">
                <a:solidFill>
                  <a:srgbClr val="333399"/>
                </a:solidFill>
                <a:latin typeface="Arial" pitchFamily="34" charset="0"/>
                <a:cs typeface="Arial" pitchFamily="34" charset="0"/>
              </a:rPr>
              <a:t>N</a:t>
            </a:r>
            <a:r>
              <a:rPr lang="x-none" sz="2000" dirty="0" smtClean="0">
                <a:solidFill>
                  <a:srgbClr val="333399"/>
                </a:solidFill>
                <a:latin typeface="Arial" pitchFamily="34" charset="0"/>
                <a:cs typeface="Arial" pitchFamily="34" charset="0"/>
              </a:rPr>
              <a:t> činioca oblika </a:t>
            </a:r>
            <a:r>
              <a:rPr lang="x-none" sz="2000" b="1" dirty="0" smtClean="0">
                <a:solidFill>
                  <a:srgbClr val="333399"/>
                </a:solidFill>
                <a:latin typeface="Arial" pitchFamily="34" charset="0"/>
                <a:cs typeface="Arial" pitchFamily="34" charset="0"/>
              </a:rPr>
              <a:t>(z-z</a:t>
            </a:r>
            <a:r>
              <a:rPr lang="x-none" sz="2000" b="1" baseline="-25000" dirty="0" smtClean="0">
                <a:solidFill>
                  <a:srgbClr val="333399"/>
                </a:solidFill>
                <a:latin typeface="Arial" pitchFamily="34" charset="0"/>
                <a:cs typeface="Arial" pitchFamily="34" charset="0"/>
              </a:rPr>
              <a:t>p</a:t>
            </a:r>
            <a:r>
              <a:rPr lang="x-none" sz="2000" b="1" dirty="0" smtClean="0">
                <a:solidFill>
                  <a:srgbClr val="333399"/>
                </a:solidFill>
                <a:latin typeface="Arial" pitchFamily="34" charset="0"/>
                <a:cs typeface="Arial" pitchFamily="34" charset="0"/>
              </a:rPr>
              <a:t>)</a:t>
            </a:r>
            <a:r>
              <a:rPr lang="x-none" sz="2000" dirty="0" smtClean="0">
                <a:solidFill>
                  <a:srgbClr val="333399"/>
                </a:solidFill>
                <a:latin typeface="Arial" pitchFamily="34" charset="0"/>
                <a:cs typeface="Arial" pitchFamily="34" charset="0"/>
              </a:rPr>
              <a:t>, za p od 1 do N</a:t>
            </a:r>
          </a:p>
          <a:p>
            <a:pPr marL="342900" indent="-342900" eaLnBrk="1" fontAlgn="b" hangingPunct="1">
              <a:spcBef>
                <a:spcPct val="20000"/>
              </a:spcBef>
              <a:buFont typeface="Arial" pitchFamily="34" charset="0"/>
              <a:buChar char="•"/>
            </a:pPr>
            <a:r>
              <a:rPr lang="x-none" sz="2000" dirty="0" smtClean="0">
                <a:solidFill>
                  <a:srgbClr val="333399"/>
                </a:solidFill>
                <a:latin typeface="Arial" pitchFamily="34" charset="0"/>
                <a:cs typeface="Arial" pitchFamily="34" charset="0"/>
              </a:rPr>
              <a:t>Vrednosti </a:t>
            </a:r>
            <a:r>
              <a:rPr lang="x-none" sz="2000" b="1" dirty="0" smtClean="0">
                <a:solidFill>
                  <a:srgbClr val="333399"/>
                </a:solidFill>
                <a:latin typeface="Arial" pitchFamily="34" charset="0"/>
                <a:cs typeface="Arial" pitchFamily="34" charset="0"/>
              </a:rPr>
              <a:t>z</a:t>
            </a:r>
            <a:r>
              <a:rPr lang="x-none" sz="2000" b="1" baseline="-25000" dirty="0" smtClean="0">
                <a:solidFill>
                  <a:srgbClr val="333399"/>
                </a:solidFill>
                <a:latin typeface="Arial" pitchFamily="34" charset="0"/>
                <a:cs typeface="Arial" pitchFamily="34" charset="0"/>
              </a:rPr>
              <a:t>p</a:t>
            </a:r>
            <a:r>
              <a:rPr lang="x-none" sz="2000" dirty="0" smtClean="0">
                <a:solidFill>
                  <a:srgbClr val="333399"/>
                </a:solidFill>
                <a:latin typeface="Arial" pitchFamily="34" charset="0"/>
                <a:cs typeface="Arial" pitchFamily="34" charset="0"/>
              </a:rPr>
              <a:t> se nazivaju </a:t>
            </a:r>
            <a:r>
              <a:rPr lang="x-none" sz="2000" b="1" dirty="0" smtClean="0">
                <a:solidFill>
                  <a:srgbClr val="333399"/>
                </a:solidFill>
                <a:latin typeface="Arial" pitchFamily="34" charset="0"/>
                <a:cs typeface="Arial" pitchFamily="34" charset="0"/>
              </a:rPr>
              <a:t>POLOVIMA</a:t>
            </a:r>
            <a:r>
              <a:rPr lang="x-none" sz="2000" dirty="0" smtClean="0">
                <a:solidFill>
                  <a:srgbClr val="333399"/>
                </a:solidFill>
                <a:latin typeface="Arial" pitchFamily="34" charset="0"/>
                <a:cs typeface="Arial" pitchFamily="34" charset="0"/>
              </a:rPr>
              <a:t> funkcije prenosa.</a:t>
            </a:r>
          </a:p>
          <a:p>
            <a:pPr marL="342900" indent="-342900" eaLnBrk="1" fontAlgn="b" hangingPunct="1">
              <a:spcBef>
                <a:spcPct val="20000"/>
              </a:spcBef>
              <a:buFont typeface="Arial" pitchFamily="34" charset="0"/>
              <a:buChar char="•"/>
            </a:pPr>
            <a:r>
              <a:rPr lang="x-none" sz="2000" dirty="0" smtClean="0">
                <a:solidFill>
                  <a:srgbClr val="333399"/>
                </a:solidFill>
                <a:latin typeface="Arial" pitchFamily="34" charset="0"/>
                <a:cs typeface="Arial" pitchFamily="34" charset="0"/>
              </a:rPr>
              <a:t>Polovi se dobijaju rešavanjem jednačine </a:t>
            </a:r>
            <a:r>
              <a:rPr lang="x-none" sz="2000" b="1" dirty="0" smtClean="0">
                <a:solidFill>
                  <a:srgbClr val="333399"/>
                </a:solidFill>
                <a:latin typeface="Arial" pitchFamily="34" charset="0"/>
                <a:cs typeface="Arial" pitchFamily="34" charset="0"/>
              </a:rPr>
              <a:t>A(z)=0 </a:t>
            </a:r>
            <a:endParaRPr lang="en-US" sz="2000" b="1" dirty="0">
              <a:solidFill>
                <a:srgbClr val="333399"/>
              </a:solidFill>
              <a:latin typeface="Arial" pitchFamily="34" charset="0"/>
              <a:cs typeface="Arial" pitchFamily="34" charset="0"/>
            </a:endParaRPr>
          </a:p>
        </p:txBody>
      </p:sp>
    </p:spTree>
    <p:extLst>
      <p:ext uri="{BB962C8B-B14F-4D97-AF65-F5344CB8AC3E}">
        <p14:creationId xmlns="" xmlns:p14="http://schemas.microsoft.com/office/powerpoint/2010/main" val="31160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0"/>
            <a:ext cx="7772400" cy="1143000"/>
          </a:xfrm>
          <a:noFill/>
        </p:spPr>
        <p:txBody>
          <a:bodyPr/>
          <a:lstStyle/>
          <a:p>
            <a:r>
              <a:rPr lang="sr-Latn-CS" smtClean="0"/>
              <a:t>I</a:t>
            </a:r>
            <a:r>
              <a:rPr lang="en-US" smtClean="0"/>
              <a:t>IR filtri</a:t>
            </a:r>
            <a:r>
              <a:rPr lang="sr-Latn-CS" smtClean="0"/>
              <a:t> - strukture</a:t>
            </a:r>
            <a:endParaRPr lang="en-US" smtClean="0"/>
          </a:p>
        </p:txBody>
      </p:sp>
      <p:sp>
        <p:nvSpPr>
          <p:cNvPr id="69635" name="Text Box 6"/>
          <p:cNvSpPr txBox="1">
            <a:spLocks noChangeArrowheads="1"/>
          </p:cNvSpPr>
          <p:nvPr/>
        </p:nvSpPr>
        <p:spPr bwMode="auto">
          <a:xfrm>
            <a:off x="746125" y="1104900"/>
            <a:ext cx="6067425" cy="366713"/>
          </a:xfrm>
          <a:prstGeom prst="rect">
            <a:avLst/>
          </a:prstGeom>
          <a:noFill/>
          <a:ln w="9525">
            <a:noFill/>
            <a:miter lim="800000"/>
            <a:headEnd/>
            <a:tailEnd/>
          </a:ln>
        </p:spPr>
        <p:txBody>
          <a:bodyPr wrap="none">
            <a:spAutoFit/>
          </a:bodyPr>
          <a:lstStyle/>
          <a:p>
            <a:r>
              <a:rPr lang="sr-Latn-CS">
                <a:solidFill>
                  <a:srgbClr val="000099"/>
                </a:solidFill>
                <a:latin typeface="Times New Roman" pitchFamily="18" charset="0"/>
              </a:rPr>
              <a:t>Filter </a:t>
            </a:r>
            <a:r>
              <a:rPr lang="sr-Latn-CS" b="1">
                <a:solidFill>
                  <a:srgbClr val="000099"/>
                </a:solidFill>
                <a:latin typeface="Times New Roman" pitchFamily="18" charset="0"/>
              </a:rPr>
              <a:t>H(</a:t>
            </a:r>
            <a:r>
              <a:rPr lang="sr-Latn-CS" b="1" i="1">
                <a:solidFill>
                  <a:srgbClr val="000099"/>
                </a:solidFill>
                <a:latin typeface="Times New Roman" pitchFamily="18" charset="0"/>
              </a:rPr>
              <a:t>z</a:t>
            </a:r>
            <a:r>
              <a:rPr lang="sr-Latn-CS" b="1">
                <a:solidFill>
                  <a:srgbClr val="000099"/>
                </a:solidFill>
                <a:latin typeface="Times New Roman" pitchFamily="18" charset="0"/>
              </a:rPr>
              <a:t>) = B(</a:t>
            </a:r>
            <a:r>
              <a:rPr lang="sr-Latn-CS" b="1" i="1">
                <a:solidFill>
                  <a:srgbClr val="000099"/>
                </a:solidFill>
                <a:latin typeface="Times New Roman" pitchFamily="18" charset="0"/>
              </a:rPr>
              <a:t>z</a:t>
            </a:r>
            <a:r>
              <a:rPr lang="sr-Latn-CS" b="1">
                <a:solidFill>
                  <a:srgbClr val="000099"/>
                </a:solidFill>
                <a:latin typeface="Times New Roman" pitchFamily="18" charset="0"/>
              </a:rPr>
              <a:t>)/A(</a:t>
            </a:r>
            <a:r>
              <a:rPr lang="sr-Latn-CS" b="1" i="1">
                <a:solidFill>
                  <a:srgbClr val="000099"/>
                </a:solidFill>
                <a:latin typeface="Times New Roman" pitchFamily="18" charset="0"/>
              </a:rPr>
              <a:t>z</a:t>
            </a:r>
            <a:r>
              <a:rPr lang="sr-Latn-CS" b="1">
                <a:solidFill>
                  <a:srgbClr val="000099"/>
                </a:solidFill>
                <a:latin typeface="Times New Roman" pitchFamily="18" charset="0"/>
              </a:rPr>
              <a:t>)</a:t>
            </a:r>
            <a:r>
              <a:rPr lang="sr-Latn-CS">
                <a:solidFill>
                  <a:srgbClr val="000099"/>
                </a:solidFill>
                <a:latin typeface="Times New Roman" pitchFamily="18" charset="0"/>
              </a:rPr>
              <a:t> sa ulaznim signalom </a:t>
            </a:r>
            <a:r>
              <a:rPr lang="sr-Latn-CS" b="1">
                <a:solidFill>
                  <a:srgbClr val="000099"/>
                </a:solidFill>
                <a:latin typeface="Times New Roman" pitchFamily="18" charset="0"/>
              </a:rPr>
              <a:t>x</a:t>
            </a:r>
            <a:r>
              <a:rPr lang="en-US" b="1">
                <a:solidFill>
                  <a:srgbClr val="000099"/>
                </a:solidFill>
                <a:latin typeface="Times New Roman" pitchFamily="18" charset="0"/>
              </a:rPr>
              <a:t>[n]</a:t>
            </a:r>
            <a:r>
              <a:rPr lang="en-US">
                <a:solidFill>
                  <a:srgbClr val="000099"/>
                </a:solidFill>
                <a:latin typeface="Times New Roman" pitchFamily="18" charset="0"/>
              </a:rPr>
              <a:t> i izlaznim </a:t>
            </a:r>
            <a:r>
              <a:rPr lang="en-US" b="1">
                <a:solidFill>
                  <a:srgbClr val="000099"/>
                </a:solidFill>
                <a:latin typeface="Times New Roman" pitchFamily="18" charset="0"/>
              </a:rPr>
              <a:t>y[n]</a:t>
            </a:r>
          </a:p>
        </p:txBody>
      </p:sp>
      <p:pic>
        <p:nvPicPr>
          <p:cNvPr id="69636" name="Picture 7"/>
          <p:cNvPicPr>
            <a:picLocks noChangeAspect="1" noChangeArrowheads="1"/>
          </p:cNvPicPr>
          <p:nvPr/>
        </p:nvPicPr>
        <p:blipFill>
          <a:blip r:embed="rId3" cstate="print">
            <a:lum contrast="24000"/>
          </a:blip>
          <a:srcRect/>
          <a:stretch>
            <a:fillRect/>
          </a:stretch>
        </p:blipFill>
        <p:spPr bwMode="auto">
          <a:xfrm>
            <a:off x="838200" y="1676400"/>
            <a:ext cx="6132513" cy="560388"/>
          </a:xfrm>
          <a:prstGeom prst="rect">
            <a:avLst/>
          </a:prstGeom>
          <a:noFill/>
          <a:ln w="9525">
            <a:noFill/>
            <a:miter lim="800000"/>
            <a:headEnd/>
            <a:tailEnd/>
          </a:ln>
        </p:spPr>
      </p:pic>
      <p:sp>
        <p:nvSpPr>
          <p:cNvPr id="69637" name="Text Box 8"/>
          <p:cNvSpPr txBox="1">
            <a:spLocks noChangeArrowheads="1"/>
          </p:cNvSpPr>
          <p:nvPr/>
        </p:nvSpPr>
        <p:spPr bwMode="auto">
          <a:xfrm>
            <a:off x="762000" y="2514600"/>
            <a:ext cx="6194425" cy="366713"/>
          </a:xfrm>
          <a:prstGeom prst="rect">
            <a:avLst/>
          </a:prstGeom>
          <a:noFill/>
          <a:ln w="9525">
            <a:noFill/>
            <a:miter lim="800000"/>
            <a:headEnd/>
            <a:tailEnd/>
          </a:ln>
        </p:spPr>
        <p:txBody>
          <a:bodyPr wrap="none">
            <a:spAutoFit/>
          </a:bodyPr>
          <a:lstStyle/>
          <a:p>
            <a:r>
              <a:rPr lang="en-US" b="1">
                <a:solidFill>
                  <a:srgbClr val="000099"/>
                </a:solidFill>
                <a:latin typeface="Times New Roman" pitchFamily="18" charset="0"/>
              </a:rPr>
              <a:t>DIREKTNA FORMA </a:t>
            </a:r>
            <a:r>
              <a:rPr lang="sr-Latn-CS" b="1">
                <a:solidFill>
                  <a:srgbClr val="000099"/>
                </a:solidFill>
                <a:latin typeface="Times New Roman" pitchFamily="18" charset="0"/>
              </a:rPr>
              <a:t>I</a:t>
            </a:r>
            <a:r>
              <a:rPr lang="en-US">
                <a:solidFill>
                  <a:srgbClr val="000099"/>
                </a:solidFill>
                <a:latin typeface="Times New Roman" pitchFamily="18" charset="0"/>
              </a:rPr>
              <a:t> relizuje </a:t>
            </a:r>
            <a:r>
              <a:rPr lang="sr-Latn-CS">
                <a:solidFill>
                  <a:srgbClr val="000099"/>
                </a:solidFill>
                <a:latin typeface="Times New Roman" pitchFamily="18" charset="0"/>
              </a:rPr>
              <a:t>filter </a:t>
            </a:r>
            <a:r>
              <a:rPr lang="en-US">
                <a:solidFill>
                  <a:srgbClr val="000099"/>
                </a:solidFill>
                <a:latin typeface="Times New Roman" pitchFamily="18" charset="0"/>
              </a:rPr>
              <a:t>kao  </a:t>
            </a:r>
            <a:r>
              <a:rPr lang="sr-Latn-CS">
                <a:solidFill>
                  <a:srgbClr val="000099"/>
                </a:solidFill>
                <a:latin typeface="Times New Roman" pitchFamily="18" charset="0"/>
              </a:rPr>
              <a:t> </a:t>
            </a:r>
            <a:r>
              <a:rPr lang="sr-Latn-CS" b="1">
                <a:solidFill>
                  <a:srgbClr val="000099"/>
                </a:solidFill>
                <a:latin typeface="Times New Roman" pitchFamily="18" charset="0"/>
              </a:rPr>
              <a:t>H(</a:t>
            </a:r>
            <a:r>
              <a:rPr lang="sr-Latn-CS" b="1" i="1">
                <a:solidFill>
                  <a:srgbClr val="000099"/>
                </a:solidFill>
                <a:latin typeface="Times New Roman" pitchFamily="18" charset="0"/>
              </a:rPr>
              <a:t>z</a:t>
            </a:r>
            <a:r>
              <a:rPr lang="sr-Latn-CS" b="1">
                <a:solidFill>
                  <a:srgbClr val="000099"/>
                </a:solidFill>
                <a:latin typeface="Times New Roman" pitchFamily="18" charset="0"/>
              </a:rPr>
              <a:t>) = B(</a:t>
            </a:r>
            <a:r>
              <a:rPr lang="sr-Latn-CS" b="1" i="1">
                <a:solidFill>
                  <a:srgbClr val="000099"/>
                </a:solidFill>
                <a:latin typeface="Times New Roman" pitchFamily="18" charset="0"/>
              </a:rPr>
              <a:t>z</a:t>
            </a:r>
            <a:r>
              <a:rPr lang="sr-Latn-CS" b="1">
                <a:solidFill>
                  <a:srgbClr val="000099"/>
                </a:solidFill>
                <a:latin typeface="Times New Roman" pitchFamily="18" charset="0"/>
              </a:rPr>
              <a:t>)</a:t>
            </a:r>
            <a:r>
              <a:rPr lang="en-US" b="1">
                <a:solidFill>
                  <a:srgbClr val="000099"/>
                </a:solidFill>
                <a:latin typeface="Times New Roman" pitchFamily="18" charset="0"/>
              </a:rPr>
              <a:t>*(1</a:t>
            </a:r>
            <a:r>
              <a:rPr lang="sr-Latn-CS" b="1">
                <a:solidFill>
                  <a:srgbClr val="000099"/>
                </a:solidFill>
                <a:latin typeface="Times New Roman" pitchFamily="18" charset="0"/>
              </a:rPr>
              <a:t>/A(</a:t>
            </a:r>
            <a:r>
              <a:rPr lang="sr-Latn-CS" b="1" i="1">
                <a:solidFill>
                  <a:srgbClr val="000099"/>
                </a:solidFill>
                <a:latin typeface="Times New Roman" pitchFamily="18" charset="0"/>
              </a:rPr>
              <a:t>z</a:t>
            </a:r>
            <a:r>
              <a:rPr lang="sr-Latn-CS" b="1">
                <a:solidFill>
                  <a:srgbClr val="000099"/>
                </a:solidFill>
                <a:latin typeface="Times New Roman" pitchFamily="18" charset="0"/>
              </a:rPr>
              <a:t>)</a:t>
            </a:r>
            <a:r>
              <a:rPr lang="en-US" b="1">
                <a:solidFill>
                  <a:srgbClr val="000099"/>
                </a:solidFill>
                <a:latin typeface="Times New Roman" pitchFamily="18" charset="0"/>
              </a:rPr>
              <a:t>)</a:t>
            </a:r>
          </a:p>
        </p:txBody>
      </p:sp>
      <p:pic>
        <p:nvPicPr>
          <p:cNvPr id="69638" name="Picture 9"/>
          <p:cNvPicPr>
            <a:picLocks noChangeAspect="1" noChangeArrowheads="1"/>
          </p:cNvPicPr>
          <p:nvPr/>
        </p:nvPicPr>
        <p:blipFill>
          <a:blip r:embed="rId4" cstate="print"/>
          <a:srcRect/>
          <a:stretch>
            <a:fillRect/>
          </a:stretch>
        </p:blipFill>
        <p:spPr bwMode="auto">
          <a:xfrm>
            <a:off x="533400" y="3810000"/>
            <a:ext cx="4343400" cy="2178050"/>
          </a:xfrm>
          <a:prstGeom prst="rect">
            <a:avLst/>
          </a:prstGeom>
          <a:noFill/>
          <a:ln w="9525">
            <a:noFill/>
            <a:miter lim="800000"/>
            <a:headEnd/>
            <a:tailEnd/>
          </a:ln>
        </p:spPr>
      </p:pic>
      <p:pic>
        <p:nvPicPr>
          <p:cNvPr id="98314" name="Picture 10"/>
          <p:cNvPicPr>
            <a:picLocks noChangeAspect="1" noChangeArrowheads="1"/>
          </p:cNvPicPr>
          <p:nvPr/>
        </p:nvPicPr>
        <p:blipFill>
          <a:blip r:embed="rId5" cstate="print"/>
          <a:srcRect/>
          <a:stretch>
            <a:fillRect/>
          </a:stretch>
        </p:blipFill>
        <p:spPr bwMode="auto">
          <a:xfrm>
            <a:off x="4800600" y="3810000"/>
            <a:ext cx="4084638" cy="2249488"/>
          </a:xfrm>
          <a:prstGeom prst="rect">
            <a:avLst/>
          </a:prstGeom>
          <a:noFill/>
          <a:ln w="9525">
            <a:noFill/>
            <a:miter lim="800000"/>
            <a:headEnd/>
            <a:tailEnd/>
          </a:ln>
        </p:spPr>
      </p:pic>
      <p:sp>
        <p:nvSpPr>
          <p:cNvPr id="98315" name="Text Box 11"/>
          <p:cNvSpPr txBox="1">
            <a:spLocks noChangeArrowheads="1"/>
          </p:cNvSpPr>
          <p:nvPr/>
        </p:nvSpPr>
        <p:spPr bwMode="auto">
          <a:xfrm>
            <a:off x="762000" y="3048000"/>
            <a:ext cx="6340475" cy="366713"/>
          </a:xfrm>
          <a:prstGeom prst="rect">
            <a:avLst/>
          </a:prstGeom>
          <a:noFill/>
          <a:ln w="9525">
            <a:noFill/>
            <a:miter lim="800000"/>
            <a:headEnd/>
            <a:tailEnd/>
          </a:ln>
        </p:spPr>
        <p:txBody>
          <a:bodyPr wrap="none">
            <a:spAutoFit/>
          </a:bodyPr>
          <a:lstStyle/>
          <a:p>
            <a:r>
              <a:rPr lang="en-US" b="1">
                <a:solidFill>
                  <a:srgbClr val="000099"/>
                </a:solidFill>
                <a:latin typeface="Times New Roman" pitchFamily="18" charset="0"/>
              </a:rPr>
              <a:t>DIREKTNA FORMA </a:t>
            </a:r>
            <a:r>
              <a:rPr lang="sr-Latn-CS" b="1">
                <a:solidFill>
                  <a:srgbClr val="000099"/>
                </a:solidFill>
                <a:latin typeface="Times New Roman" pitchFamily="18" charset="0"/>
              </a:rPr>
              <a:t>II</a:t>
            </a:r>
            <a:r>
              <a:rPr lang="en-US">
                <a:solidFill>
                  <a:srgbClr val="000099"/>
                </a:solidFill>
                <a:latin typeface="Times New Roman" pitchFamily="18" charset="0"/>
              </a:rPr>
              <a:t> relizuje </a:t>
            </a:r>
            <a:r>
              <a:rPr lang="sr-Latn-CS">
                <a:solidFill>
                  <a:srgbClr val="000099"/>
                </a:solidFill>
                <a:latin typeface="Times New Roman" pitchFamily="18" charset="0"/>
              </a:rPr>
              <a:t>filter </a:t>
            </a:r>
            <a:r>
              <a:rPr lang="en-US">
                <a:solidFill>
                  <a:srgbClr val="000099"/>
                </a:solidFill>
                <a:latin typeface="Times New Roman" pitchFamily="18" charset="0"/>
              </a:rPr>
              <a:t>kao  </a:t>
            </a:r>
            <a:r>
              <a:rPr lang="sr-Latn-CS">
                <a:solidFill>
                  <a:srgbClr val="000099"/>
                </a:solidFill>
                <a:latin typeface="Times New Roman" pitchFamily="18" charset="0"/>
              </a:rPr>
              <a:t> </a:t>
            </a:r>
            <a:r>
              <a:rPr lang="sr-Latn-CS" b="1">
                <a:solidFill>
                  <a:srgbClr val="000099"/>
                </a:solidFill>
                <a:latin typeface="Times New Roman" pitchFamily="18" charset="0"/>
              </a:rPr>
              <a:t>H(</a:t>
            </a:r>
            <a:r>
              <a:rPr lang="sr-Latn-CS" b="1" i="1">
                <a:solidFill>
                  <a:srgbClr val="000099"/>
                </a:solidFill>
                <a:latin typeface="Times New Roman" pitchFamily="18" charset="0"/>
              </a:rPr>
              <a:t>z</a:t>
            </a:r>
            <a:r>
              <a:rPr lang="sr-Latn-CS" b="1">
                <a:solidFill>
                  <a:srgbClr val="000099"/>
                </a:solidFill>
                <a:latin typeface="Times New Roman" pitchFamily="18" charset="0"/>
              </a:rPr>
              <a:t>) = </a:t>
            </a:r>
            <a:r>
              <a:rPr lang="en-US" b="1">
                <a:solidFill>
                  <a:srgbClr val="000099"/>
                </a:solidFill>
                <a:latin typeface="Times New Roman" pitchFamily="18" charset="0"/>
              </a:rPr>
              <a:t>(1</a:t>
            </a:r>
            <a:r>
              <a:rPr lang="sr-Latn-CS" b="1">
                <a:solidFill>
                  <a:srgbClr val="000099"/>
                </a:solidFill>
                <a:latin typeface="Times New Roman" pitchFamily="18" charset="0"/>
              </a:rPr>
              <a:t>/A(</a:t>
            </a:r>
            <a:r>
              <a:rPr lang="sr-Latn-CS" b="1" i="1">
                <a:solidFill>
                  <a:srgbClr val="000099"/>
                </a:solidFill>
                <a:latin typeface="Times New Roman" pitchFamily="18" charset="0"/>
              </a:rPr>
              <a:t>z</a:t>
            </a:r>
            <a:r>
              <a:rPr lang="sr-Latn-CS" b="1">
                <a:solidFill>
                  <a:srgbClr val="000099"/>
                </a:solidFill>
                <a:latin typeface="Times New Roman" pitchFamily="18" charset="0"/>
              </a:rPr>
              <a:t>)</a:t>
            </a:r>
            <a:r>
              <a:rPr lang="en-US" b="1">
                <a:solidFill>
                  <a:srgbClr val="000099"/>
                </a:solidFill>
                <a:latin typeface="Times New Roman" pitchFamily="18" charset="0"/>
              </a:rPr>
              <a:t>)*</a:t>
            </a:r>
            <a:r>
              <a:rPr lang="sr-Latn-CS" b="1">
                <a:solidFill>
                  <a:srgbClr val="000099"/>
                </a:solidFill>
                <a:latin typeface="Times New Roman" pitchFamily="18" charset="0"/>
              </a:rPr>
              <a:t>B(</a:t>
            </a:r>
            <a:r>
              <a:rPr lang="sr-Latn-CS" b="1" i="1">
                <a:solidFill>
                  <a:srgbClr val="000099"/>
                </a:solidFill>
                <a:latin typeface="Times New Roman" pitchFamily="18" charset="0"/>
              </a:rPr>
              <a:t>z</a:t>
            </a:r>
            <a:r>
              <a:rPr lang="sr-Latn-CS" b="1">
                <a:solidFill>
                  <a:srgbClr val="000099"/>
                </a:solidFill>
                <a:latin typeface="Times New Roman" pitchFamily="18" charset="0"/>
              </a:rPr>
              <a:t>)</a:t>
            </a:r>
            <a:r>
              <a:rPr lang="en-US" b="1">
                <a:solidFill>
                  <a:srgbClr val="000099"/>
                </a:solidFill>
                <a:latin typeface="Times New Roman" pitchFamily="18" charset="0"/>
              </a:rPr>
              <a:t> </a:t>
            </a:r>
          </a:p>
        </p:txBody>
      </p:sp>
      <p:sp>
        <p:nvSpPr>
          <p:cNvPr id="69641" name="Text Box 12"/>
          <p:cNvSpPr txBox="1">
            <a:spLocks noChangeArrowheads="1"/>
          </p:cNvSpPr>
          <p:nvPr/>
        </p:nvSpPr>
        <p:spPr bwMode="auto">
          <a:xfrm>
            <a:off x="1371600" y="6019800"/>
            <a:ext cx="2482850" cy="366713"/>
          </a:xfrm>
          <a:prstGeom prst="rect">
            <a:avLst/>
          </a:prstGeom>
          <a:noFill/>
          <a:ln w="9525">
            <a:noFill/>
            <a:miter lim="800000"/>
            <a:headEnd/>
            <a:tailEnd/>
          </a:ln>
        </p:spPr>
        <p:txBody>
          <a:bodyPr wrap="none">
            <a:spAutoFit/>
          </a:bodyPr>
          <a:lstStyle/>
          <a:p>
            <a:r>
              <a:rPr lang="en-US" b="1">
                <a:solidFill>
                  <a:srgbClr val="000099"/>
                </a:solidFill>
                <a:latin typeface="Times New Roman" pitchFamily="18" charset="0"/>
              </a:rPr>
              <a:t>DIREKTNA FORMA </a:t>
            </a:r>
            <a:r>
              <a:rPr lang="sr-Latn-CS" b="1">
                <a:solidFill>
                  <a:srgbClr val="000099"/>
                </a:solidFill>
                <a:latin typeface="Times New Roman" pitchFamily="18" charset="0"/>
              </a:rPr>
              <a:t>I</a:t>
            </a:r>
            <a:endParaRPr lang="en-US" b="1">
              <a:solidFill>
                <a:srgbClr val="000099"/>
              </a:solidFill>
              <a:latin typeface="Times New Roman" pitchFamily="18" charset="0"/>
            </a:endParaRPr>
          </a:p>
        </p:txBody>
      </p:sp>
      <p:sp>
        <p:nvSpPr>
          <p:cNvPr id="98317" name="Text Box 13"/>
          <p:cNvSpPr txBox="1">
            <a:spLocks noChangeArrowheads="1"/>
          </p:cNvSpPr>
          <p:nvPr/>
        </p:nvSpPr>
        <p:spPr bwMode="auto">
          <a:xfrm>
            <a:off x="5638800" y="6019800"/>
            <a:ext cx="2571750" cy="366713"/>
          </a:xfrm>
          <a:prstGeom prst="rect">
            <a:avLst/>
          </a:prstGeom>
          <a:noFill/>
          <a:ln w="9525">
            <a:noFill/>
            <a:miter lim="800000"/>
            <a:headEnd/>
            <a:tailEnd/>
          </a:ln>
        </p:spPr>
        <p:txBody>
          <a:bodyPr wrap="none">
            <a:spAutoFit/>
          </a:bodyPr>
          <a:lstStyle/>
          <a:p>
            <a:r>
              <a:rPr lang="en-US" b="1">
                <a:solidFill>
                  <a:srgbClr val="000099"/>
                </a:solidFill>
                <a:latin typeface="Times New Roman" pitchFamily="18" charset="0"/>
              </a:rPr>
              <a:t>DIREKTNA FORMA </a:t>
            </a:r>
            <a:r>
              <a:rPr lang="sr-Latn-CS" b="1">
                <a:solidFill>
                  <a:srgbClr val="000099"/>
                </a:solidFill>
                <a:latin typeface="Times New Roman" pitchFamily="18" charset="0"/>
              </a:rPr>
              <a:t>II</a:t>
            </a:r>
            <a:endParaRPr lang="en-US" b="1">
              <a:solidFill>
                <a:srgbClr val="0000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p:bldP spid="983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0"/>
            <a:ext cx="7772400" cy="1143000"/>
          </a:xfrm>
          <a:noFill/>
        </p:spPr>
        <p:txBody>
          <a:bodyPr/>
          <a:lstStyle/>
          <a:p>
            <a:r>
              <a:rPr lang="sr-Latn-CS" smtClean="0"/>
              <a:t>I</a:t>
            </a:r>
            <a:r>
              <a:rPr lang="en-US" smtClean="0"/>
              <a:t>IR filtri</a:t>
            </a:r>
            <a:r>
              <a:rPr lang="sr-Latn-CS" smtClean="0"/>
              <a:t> - strukture</a:t>
            </a:r>
            <a:endParaRPr lang="en-US" smtClean="0"/>
          </a:p>
        </p:txBody>
      </p:sp>
      <p:sp>
        <p:nvSpPr>
          <p:cNvPr id="70659" name="Text Box 3"/>
          <p:cNvSpPr txBox="1">
            <a:spLocks noChangeArrowheads="1"/>
          </p:cNvSpPr>
          <p:nvPr/>
        </p:nvSpPr>
        <p:spPr bwMode="auto">
          <a:xfrm>
            <a:off x="746125" y="1036638"/>
            <a:ext cx="5795963" cy="1827212"/>
          </a:xfrm>
          <a:prstGeom prst="rect">
            <a:avLst/>
          </a:prstGeom>
          <a:noFill/>
          <a:ln w="9525">
            <a:noFill/>
            <a:miter lim="800000"/>
            <a:headEnd/>
            <a:tailEnd/>
          </a:ln>
        </p:spPr>
        <p:txBody>
          <a:bodyPr>
            <a:spAutoFit/>
          </a:bodyPr>
          <a:lstStyle/>
          <a:p>
            <a:r>
              <a:rPr lang="en-US" sz="2400" b="1">
                <a:solidFill>
                  <a:srgbClr val="000099"/>
                </a:solidFill>
                <a:latin typeface="Comic Sans MS" pitchFamily="66" charset="0"/>
              </a:rPr>
              <a:t>Transpozicija:</a:t>
            </a:r>
          </a:p>
          <a:p>
            <a:pPr lvl="1">
              <a:buFontTx/>
              <a:buChar char="•"/>
            </a:pPr>
            <a:r>
              <a:rPr lang="en-US" sz="2400">
                <a:solidFill>
                  <a:srgbClr val="000099"/>
                </a:solidFill>
                <a:latin typeface="Comic Sans MS" pitchFamily="66" charset="0"/>
              </a:rPr>
              <a:t> </a:t>
            </a:r>
            <a:r>
              <a:rPr lang="sr-Latn-CS" sz="2400">
                <a:solidFill>
                  <a:srgbClr val="000099"/>
                </a:solidFill>
                <a:latin typeface="Comic Sans MS" pitchFamily="66" charset="0"/>
              </a:rPr>
              <a:t>Zamena ulaza i izlaza</a:t>
            </a:r>
          </a:p>
          <a:p>
            <a:pPr lvl="1">
              <a:buFontTx/>
              <a:buChar char="•"/>
            </a:pPr>
            <a:r>
              <a:rPr lang="sr-Latn-CS" sz="2400">
                <a:solidFill>
                  <a:srgbClr val="000099"/>
                </a:solidFill>
                <a:latin typeface="Comic Sans MS" pitchFamily="66" charset="0"/>
              </a:rPr>
              <a:t> Promena smera u svakoj grani</a:t>
            </a:r>
          </a:p>
          <a:p>
            <a:pPr lvl="1">
              <a:buFontTx/>
              <a:buChar char="•"/>
            </a:pPr>
            <a:r>
              <a:rPr lang="sr-Latn-CS" sz="2400">
                <a:solidFill>
                  <a:srgbClr val="000099"/>
                </a:solidFill>
                <a:latin typeface="Comic Sans MS" pitchFamily="66" charset="0"/>
              </a:rPr>
              <a:t> Grananje postaje sabirač i obrnuto</a:t>
            </a:r>
            <a:endParaRPr lang="en-US" sz="2400">
              <a:solidFill>
                <a:srgbClr val="000099"/>
              </a:solidFill>
              <a:latin typeface="Comic Sans MS" pitchFamily="66" charset="0"/>
            </a:endParaRPr>
          </a:p>
          <a:p>
            <a:endParaRPr lang="en-US" b="1">
              <a:solidFill>
                <a:srgbClr val="000099"/>
              </a:solidFill>
              <a:latin typeface="Times New Roman" pitchFamily="18" charset="0"/>
            </a:endParaRPr>
          </a:p>
        </p:txBody>
      </p:sp>
      <p:sp>
        <p:nvSpPr>
          <p:cNvPr id="70660" name="Text Box 9"/>
          <p:cNvSpPr txBox="1">
            <a:spLocks noChangeArrowheads="1"/>
          </p:cNvSpPr>
          <p:nvPr/>
        </p:nvSpPr>
        <p:spPr bwMode="auto">
          <a:xfrm>
            <a:off x="228600" y="2743200"/>
            <a:ext cx="4191000" cy="457200"/>
          </a:xfrm>
          <a:prstGeom prst="rect">
            <a:avLst/>
          </a:prstGeom>
          <a:noFill/>
          <a:ln w="9525">
            <a:noFill/>
            <a:miter lim="800000"/>
            <a:headEnd/>
            <a:tailEnd/>
          </a:ln>
        </p:spPr>
        <p:txBody>
          <a:bodyPr>
            <a:spAutoFit/>
          </a:bodyPr>
          <a:lstStyle/>
          <a:p>
            <a:r>
              <a:rPr lang="sr-Latn-CS" sz="2400">
                <a:solidFill>
                  <a:srgbClr val="000099"/>
                </a:solidFill>
                <a:latin typeface="Comic Sans MS" pitchFamily="66" charset="0"/>
              </a:rPr>
              <a:t>Primer</a:t>
            </a:r>
            <a:r>
              <a:rPr lang="en-US" sz="2400">
                <a:solidFill>
                  <a:srgbClr val="000099"/>
                </a:solidFill>
                <a:latin typeface="Comic Sans MS" pitchFamily="66" charset="0"/>
              </a:rPr>
              <a:t>:</a:t>
            </a:r>
            <a:r>
              <a:rPr lang="sr-Latn-CS" sz="2400">
                <a:solidFill>
                  <a:srgbClr val="000099"/>
                </a:solidFill>
                <a:latin typeface="Comic Sans MS" pitchFamily="66" charset="0"/>
              </a:rPr>
              <a:t> Direktna forma II </a:t>
            </a:r>
            <a:endParaRPr lang="en-US" b="1">
              <a:solidFill>
                <a:srgbClr val="000099"/>
              </a:solidFill>
              <a:latin typeface="Times New Roman" pitchFamily="18" charset="0"/>
            </a:endParaRPr>
          </a:p>
        </p:txBody>
      </p:sp>
      <p:sp>
        <p:nvSpPr>
          <p:cNvPr id="99338" name="Text Box 10"/>
          <p:cNvSpPr txBox="1">
            <a:spLocks noChangeArrowheads="1"/>
          </p:cNvSpPr>
          <p:nvPr/>
        </p:nvSpPr>
        <p:spPr bwMode="auto">
          <a:xfrm>
            <a:off x="4724400" y="2743200"/>
            <a:ext cx="3124200" cy="457200"/>
          </a:xfrm>
          <a:prstGeom prst="rect">
            <a:avLst/>
          </a:prstGeom>
          <a:noFill/>
          <a:ln w="9525">
            <a:noFill/>
            <a:miter lim="800000"/>
            <a:headEnd/>
            <a:tailEnd/>
          </a:ln>
        </p:spPr>
        <p:txBody>
          <a:bodyPr>
            <a:spAutoFit/>
          </a:bodyPr>
          <a:lstStyle/>
          <a:p>
            <a:r>
              <a:rPr lang="sr-Latn-CS" sz="2400">
                <a:solidFill>
                  <a:srgbClr val="000099"/>
                </a:solidFill>
                <a:latin typeface="Comic Sans MS" pitchFamily="66" charset="0"/>
              </a:rPr>
              <a:t>Direktna forma II</a:t>
            </a:r>
            <a:r>
              <a:rPr lang="sr-Latn-CS" sz="2400" baseline="-25000">
                <a:solidFill>
                  <a:srgbClr val="000099"/>
                </a:solidFill>
                <a:latin typeface="Comic Sans MS" pitchFamily="66" charset="0"/>
              </a:rPr>
              <a:t>T</a:t>
            </a:r>
            <a:r>
              <a:rPr lang="sr-Latn-CS" sz="2400">
                <a:solidFill>
                  <a:srgbClr val="000099"/>
                </a:solidFill>
                <a:latin typeface="Comic Sans MS" pitchFamily="66" charset="0"/>
              </a:rPr>
              <a:t> </a:t>
            </a:r>
            <a:endParaRPr lang="en-US" b="1">
              <a:solidFill>
                <a:srgbClr val="000099"/>
              </a:solidFill>
              <a:latin typeface="Times New Roman" pitchFamily="18" charset="0"/>
            </a:endParaRPr>
          </a:p>
        </p:txBody>
      </p:sp>
      <p:pic>
        <p:nvPicPr>
          <p:cNvPr id="70662" name="Picture 11"/>
          <p:cNvPicPr>
            <a:picLocks noChangeAspect="1" noChangeArrowheads="1"/>
          </p:cNvPicPr>
          <p:nvPr/>
        </p:nvPicPr>
        <p:blipFill>
          <a:blip r:embed="rId2" cstate="print"/>
          <a:srcRect/>
          <a:stretch>
            <a:fillRect/>
          </a:stretch>
        </p:blipFill>
        <p:spPr bwMode="auto">
          <a:xfrm>
            <a:off x="304800" y="3429000"/>
            <a:ext cx="4122738" cy="2259013"/>
          </a:xfrm>
          <a:prstGeom prst="rect">
            <a:avLst/>
          </a:prstGeom>
          <a:noFill/>
          <a:ln w="9525">
            <a:noFill/>
            <a:miter lim="800000"/>
            <a:headEnd/>
            <a:tailEnd/>
          </a:ln>
        </p:spPr>
      </p:pic>
      <p:pic>
        <p:nvPicPr>
          <p:cNvPr id="99340" name="Picture 12"/>
          <p:cNvPicPr>
            <a:picLocks noChangeAspect="1" noChangeArrowheads="1"/>
          </p:cNvPicPr>
          <p:nvPr/>
        </p:nvPicPr>
        <p:blipFill>
          <a:blip r:embed="rId3" cstate="print"/>
          <a:srcRect/>
          <a:stretch>
            <a:fillRect/>
          </a:stretch>
        </p:blipFill>
        <p:spPr bwMode="auto">
          <a:xfrm>
            <a:off x="5029200" y="3505200"/>
            <a:ext cx="4038600" cy="2228850"/>
          </a:xfrm>
          <a:prstGeom prst="rect">
            <a:avLst/>
          </a:prstGeom>
          <a:noFill/>
          <a:ln w="9525">
            <a:noFill/>
            <a:miter lim="800000"/>
            <a:headEnd/>
            <a:tailEnd/>
          </a:ln>
        </p:spPr>
      </p:pic>
      <p:sp>
        <p:nvSpPr>
          <p:cNvPr id="99341" name="Text Box 13"/>
          <p:cNvSpPr txBox="1">
            <a:spLocks noChangeArrowheads="1"/>
          </p:cNvSpPr>
          <p:nvPr/>
        </p:nvSpPr>
        <p:spPr bwMode="auto">
          <a:xfrm>
            <a:off x="4800600" y="5715000"/>
            <a:ext cx="4038600" cy="701675"/>
          </a:xfrm>
          <a:prstGeom prst="rect">
            <a:avLst/>
          </a:prstGeom>
          <a:noFill/>
          <a:ln w="9525">
            <a:noFill/>
            <a:miter lim="800000"/>
            <a:headEnd/>
            <a:tailEnd/>
          </a:ln>
        </p:spPr>
        <p:txBody>
          <a:bodyPr>
            <a:spAutoFit/>
          </a:bodyPr>
          <a:lstStyle/>
          <a:p>
            <a:r>
              <a:rPr lang="sr-Latn-CS" sz="2000" dirty="0">
                <a:solidFill>
                  <a:srgbClr val="000099"/>
                </a:solidFill>
                <a:latin typeface="Comic Sans MS" pitchFamily="66" charset="0"/>
              </a:rPr>
              <a:t>Uobičajeno je ipak da ulaz bude sa leve strane </a:t>
            </a:r>
            <a:endParaRPr lang="en-US" sz="2000" b="1" dirty="0">
              <a:solidFill>
                <a:srgbClr val="000099"/>
              </a:solidFill>
              <a:latin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5029200" y="3505200"/>
            <a:ext cx="4010025" cy="2238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1000"/>
                                        <p:tgtEl>
                                          <p:spTgt spid="9"/>
                                        </p:tgtEl>
                                      </p:cBhvr>
                                    </p:animEffec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2000"/>
                                        <p:tgtEl>
                                          <p:spTgt spid="99341"/>
                                        </p:tgtEl>
                                      </p:cBhvr>
                                    </p:animEffect>
                                    <p:set>
                                      <p:cBhvr>
                                        <p:cTn id="21" dur="1" fill="hold">
                                          <p:stCondLst>
                                            <p:cond delay="1999"/>
                                          </p:stCondLst>
                                        </p:cTn>
                                        <p:tgtEl>
                                          <p:spTgt spid="99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p:bldP spid="99341" grpId="0"/>
      <p:bldP spid="99341" grpId="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 Mijalkovi</a:t>
            </a:r>
            <a:r>
              <a:rPr lang="sr-Latn-CS" smtClean="0"/>
              <a:t>ć</a:t>
            </a:r>
            <a:endParaRPr lang="en-US"/>
          </a:p>
        </p:txBody>
      </p:sp>
      <p:sp>
        <p:nvSpPr>
          <p:cNvPr id="5" name="Footer Placeholder 4"/>
          <p:cNvSpPr>
            <a:spLocks noGrp="1"/>
          </p:cNvSpPr>
          <p:nvPr>
            <p:ph type="ftr" sz="quarter" idx="11"/>
          </p:nvPr>
        </p:nvSpPr>
        <p:spPr/>
        <p:txBody>
          <a:bodyPr/>
          <a:lstStyle/>
          <a:p>
            <a:pPr>
              <a:defRPr/>
            </a:pPr>
            <a:r>
              <a:rPr lang="sr-Latn-CS" smtClean="0"/>
              <a:t>Primena DSP</a:t>
            </a:r>
            <a:endParaRPr lang="en-US"/>
          </a:p>
        </p:txBody>
      </p:sp>
      <p:sp>
        <p:nvSpPr>
          <p:cNvPr id="6" name="Slide Number Placeholder 5"/>
          <p:cNvSpPr>
            <a:spLocks noGrp="1"/>
          </p:cNvSpPr>
          <p:nvPr>
            <p:ph type="sldNum" sz="quarter" idx="12"/>
          </p:nvPr>
        </p:nvSpPr>
        <p:spPr/>
        <p:txBody>
          <a:bodyPr/>
          <a:lstStyle/>
          <a:p>
            <a:pPr>
              <a:defRPr/>
            </a:pPr>
            <a:fld id="{4926AEDE-2F10-4853-A290-E3EF258146D3}" type="slidenum">
              <a:rPr lang="en-US" smtClean="0"/>
              <a:pPr>
                <a:defRPr/>
              </a:pPr>
              <a:t>86</a:t>
            </a:fld>
            <a:endParaRPr lang="en-US"/>
          </a:p>
        </p:txBody>
      </p:sp>
      <p:pic>
        <p:nvPicPr>
          <p:cNvPr id="121858" name="Picture 2"/>
          <p:cNvPicPr>
            <a:picLocks noChangeAspect="1" noChangeArrowheads="1"/>
          </p:cNvPicPr>
          <p:nvPr/>
        </p:nvPicPr>
        <p:blipFill>
          <a:blip r:embed="rId3" cstate="print"/>
          <a:srcRect/>
          <a:stretch>
            <a:fillRect/>
          </a:stretch>
        </p:blipFill>
        <p:spPr bwMode="auto">
          <a:xfrm>
            <a:off x="4876800" y="685800"/>
            <a:ext cx="4010025" cy="2238375"/>
          </a:xfrm>
          <a:prstGeom prst="rect">
            <a:avLst/>
          </a:prstGeom>
          <a:noFill/>
          <a:ln w="9525">
            <a:noFill/>
            <a:miter lim="800000"/>
            <a:headEnd/>
            <a:tailEnd/>
          </a:ln>
          <a:effectLst/>
        </p:spPr>
      </p:pic>
      <p:pic>
        <p:nvPicPr>
          <p:cNvPr id="7" name="Picture 12"/>
          <p:cNvPicPr>
            <a:picLocks noChangeAspect="1" noChangeArrowheads="1"/>
          </p:cNvPicPr>
          <p:nvPr/>
        </p:nvPicPr>
        <p:blipFill>
          <a:blip r:embed="rId4" cstate="print"/>
          <a:srcRect/>
          <a:stretch>
            <a:fillRect/>
          </a:stretch>
        </p:blipFill>
        <p:spPr bwMode="auto">
          <a:xfrm>
            <a:off x="4800600" y="3200400"/>
            <a:ext cx="4038600" cy="2228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143000"/>
          </a:xfrm>
        </p:spPr>
        <p:txBody>
          <a:bodyPr/>
          <a:lstStyle/>
          <a:p>
            <a:r>
              <a:rPr lang="sr-Latn-CS" smtClean="0"/>
              <a:t>Problemi sa tačnošću</a:t>
            </a:r>
            <a:endParaRPr lang="en-US" smtClean="0"/>
          </a:p>
        </p:txBody>
      </p:sp>
      <p:sp>
        <p:nvSpPr>
          <p:cNvPr id="97290" name="Rectangle 3"/>
          <p:cNvSpPr>
            <a:spLocks noChangeArrowheads="1"/>
          </p:cNvSpPr>
          <p:nvPr/>
        </p:nvSpPr>
        <p:spPr bwMode="auto">
          <a:xfrm>
            <a:off x="381000" y="1066800"/>
            <a:ext cx="8534400" cy="2895600"/>
          </a:xfrm>
          <a:prstGeom prst="rect">
            <a:avLst/>
          </a:prstGeom>
          <a:noFill/>
          <a:ln w="9525">
            <a:noFill/>
            <a:miter lim="800000"/>
            <a:headEnd/>
            <a:tailEnd/>
          </a:ln>
        </p:spPr>
        <p:txBody>
          <a:bodyPr/>
          <a:lstStyle/>
          <a:p>
            <a:pPr marL="342900" indent="-342900" eaLnBrk="1" fontAlgn="b" hangingPunct="1">
              <a:spcBef>
                <a:spcPct val="20000"/>
              </a:spcBef>
            </a:pPr>
            <a:r>
              <a:rPr lang="sr-Latn-CS" sz="2400" dirty="0">
                <a:solidFill>
                  <a:srgbClr val="333399"/>
                </a:solidFill>
                <a:latin typeface="Comic Sans MS" pitchFamily="66" charset="0"/>
              </a:rPr>
              <a:t>Kada bi se koristili tačni koeficijenti, i kad ne bi bilo</a:t>
            </a:r>
          </a:p>
          <a:p>
            <a:pPr marL="342900" indent="-342900" eaLnBrk="1" fontAlgn="b" hangingPunct="1"/>
            <a:r>
              <a:rPr lang="sr-Latn-CS" sz="2400" dirty="0">
                <a:solidFill>
                  <a:srgbClr val="333399"/>
                </a:solidFill>
                <a:latin typeface="Comic Sans MS" pitchFamily="66" charset="0"/>
              </a:rPr>
              <a:t>grešaka u računu, sve forme bi bile identične. </a:t>
            </a:r>
            <a:r>
              <a:rPr lang="sr-Latn-CS" sz="2400" b="1" dirty="0">
                <a:solidFill>
                  <a:srgbClr val="333399"/>
                </a:solidFill>
                <a:latin typeface="Comic Sans MS" pitchFamily="66" charset="0"/>
              </a:rPr>
              <a:t>Ipak,</a:t>
            </a:r>
            <a:r>
              <a:rPr lang="sr-Latn-CS" sz="2400" dirty="0">
                <a:solidFill>
                  <a:srgbClr val="333399"/>
                </a:solidFill>
                <a:latin typeface="Comic Sans MS" pitchFamily="66" charset="0"/>
              </a:rPr>
              <a:t> </a:t>
            </a:r>
            <a:endParaRPr lang="en-US" sz="2400" dirty="0">
              <a:solidFill>
                <a:srgbClr val="333399"/>
              </a:solidFill>
              <a:latin typeface="Comic Sans MS" pitchFamily="66" charset="0"/>
            </a:endParaRPr>
          </a:p>
          <a:p>
            <a:pPr marL="342900" indent="-342900" eaLnBrk="1" fontAlgn="b" hangingPunct="1">
              <a:spcBef>
                <a:spcPct val="20000"/>
              </a:spcBef>
              <a:buFontTx/>
              <a:buChar char="•"/>
            </a:pPr>
            <a:r>
              <a:rPr lang="sr-Latn-CS" sz="2400" dirty="0">
                <a:solidFill>
                  <a:srgbClr val="333399"/>
                </a:solidFill>
                <a:latin typeface="Comic Sans MS" pitchFamily="66" charset="0"/>
              </a:rPr>
              <a:t>Keficijenti su upisani konačnom dužinom zapisa.</a:t>
            </a:r>
          </a:p>
          <a:p>
            <a:pPr marL="742950" lvl="1" indent="-285750" eaLnBrk="1" fontAlgn="b" hangingPunct="1">
              <a:spcBef>
                <a:spcPct val="20000"/>
              </a:spcBef>
              <a:buFontTx/>
              <a:buChar char="–"/>
            </a:pPr>
            <a:r>
              <a:rPr lang="sr-Latn-CS" sz="2000" dirty="0">
                <a:solidFill>
                  <a:srgbClr val="333399"/>
                </a:solidFill>
                <a:latin typeface="Comic Sans MS" pitchFamily="66" charset="0"/>
              </a:rPr>
              <a:t>Dakle, realizovani filter nije ono što je projektovano!</a:t>
            </a:r>
          </a:p>
          <a:p>
            <a:pPr marL="342900" indent="-342900" eaLnBrk="1" fontAlgn="b" hangingPunct="1">
              <a:spcBef>
                <a:spcPct val="20000"/>
              </a:spcBef>
              <a:buFontTx/>
              <a:buChar char="•"/>
            </a:pPr>
            <a:r>
              <a:rPr lang="sr-Latn-CS" sz="2400" dirty="0">
                <a:solidFill>
                  <a:srgbClr val="333399"/>
                </a:solidFill>
                <a:latin typeface="Comic Sans MS" pitchFamily="66" charset="0"/>
              </a:rPr>
              <a:t>Aritmetičke </a:t>
            </a:r>
            <a:r>
              <a:rPr lang="sr-Latn-CS" sz="2400" dirty="0" smtClean="0">
                <a:solidFill>
                  <a:srgbClr val="333399"/>
                </a:solidFill>
                <a:latin typeface="Comic Sans MS" pitchFamily="66" charset="0"/>
              </a:rPr>
              <a:t>operacije </a:t>
            </a:r>
            <a:r>
              <a:rPr lang="sr-Latn-CS" sz="2400" dirty="0">
                <a:solidFill>
                  <a:srgbClr val="333399"/>
                </a:solidFill>
                <a:latin typeface="Comic Sans MS" pitchFamily="66" charset="0"/>
              </a:rPr>
              <a:t>se obavljaju sa </a:t>
            </a:r>
            <a:r>
              <a:rPr lang="sr-Latn-CS" sz="2400" dirty="0" smtClean="0">
                <a:solidFill>
                  <a:srgbClr val="333399"/>
                </a:solidFill>
                <a:latin typeface="Comic Sans MS" pitchFamily="66" charset="0"/>
              </a:rPr>
              <a:t>odsecanjem </a:t>
            </a:r>
            <a:endParaRPr lang="sr-Latn-CS" sz="2400" dirty="0">
              <a:solidFill>
                <a:srgbClr val="333399"/>
              </a:solidFill>
              <a:latin typeface="Comic Sans MS" pitchFamily="66" charset="0"/>
            </a:endParaRPr>
          </a:p>
          <a:p>
            <a:pPr marL="742950" lvl="1" indent="-285750" eaLnBrk="1" fontAlgn="b" hangingPunct="1">
              <a:spcBef>
                <a:spcPct val="20000"/>
              </a:spcBef>
              <a:buFontTx/>
              <a:buChar char="–"/>
            </a:pPr>
            <a:r>
              <a:rPr lang="sr-Latn-CS" sz="2000" dirty="0">
                <a:solidFill>
                  <a:srgbClr val="333399"/>
                </a:solidFill>
                <a:latin typeface="Comic Sans MS" pitchFamily="66" charset="0"/>
              </a:rPr>
              <a:t>Na primer, oduzimanje bliskih brojeva kvari rezoluciju</a:t>
            </a:r>
          </a:p>
        </p:txBody>
      </p:sp>
      <p:sp>
        <p:nvSpPr>
          <p:cNvPr id="97291" name="Text Box 11"/>
          <p:cNvSpPr txBox="1">
            <a:spLocks noChangeArrowheads="1"/>
          </p:cNvSpPr>
          <p:nvPr/>
        </p:nvSpPr>
        <p:spPr bwMode="auto">
          <a:xfrm>
            <a:off x="517525" y="3543300"/>
            <a:ext cx="7098418" cy="954107"/>
          </a:xfrm>
          <a:prstGeom prst="rect">
            <a:avLst/>
          </a:prstGeom>
          <a:noFill/>
          <a:ln w="9525">
            <a:noFill/>
            <a:miter lim="800000"/>
            <a:headEnd/>
            <a:tailEnd/>
          </a:ln>
        </p:spPr>
        <p:txBody>
          <a:bodyPr wrap="none">
            <a:spAutoFit/>
          </a:bodyPr>
          <a:lstStyle/>
          <a:p>
            <a:r>
              <a:rPr lang="sr-Latn-CS" b="1" dirty="0">
                <a:latin typeface="Times New Roman" pitchFamily="18" charset="0"/>
              </a:rPr>
              <a:t>PRIMER: Vilkinsonov polinom</a:t>
            </a:r>
          </a:p>
          <a:p>
            <a:r>
              <a:rPr lang="sr-Latn-CS" sz="2000" i="1" dirty="0">
                <a:latin typeface="Times New Roman" pitchFamily="18" charset="0"/>
              </a:rPr>
              <a:t>f</a:t>
            </a:r>
            <a:r>
              <a:rPr lang="sr-Latn-CS" sz="2000" dirty="0">
                <a:latin typeface="Times New Roman" pitchFamily="18" charset="0"/>
              </a:rPr>
              <a:t>(</a:t>
            </a:r>
            <a:r>
              <a:rPr lang="sr-Latn-CS" sz="2000" b="1" i="1" dirty="0">
                <a:latin typeface="Times New Roman" pitchFamily="18" charset="0"/>
              </a:rPr>
              <a:t>x</a:t>
            </a:r>
            <a:r>
              <a:rPr lang="sr-Latn-CS" sz="2000" dirty="0">
                <a:latin typeface="Times New Roman" pitchFamily="18" charset="0"/>
              </a:rPr>
              <a:t>) = (</a:t>
            </a:r>
            <a:r>
              <a:rPr lang="sr-Latn-CS" sz="2000" b="1" i="1" dirty="0">
                <a:latin typeface="Times New Roman" pitchFamily="18" charset="0"/>
              </a:rPr>
              <a:t>x</a:t>
            </a:r>
            <a:r>
              <a:rPr lang="sr-Latn-CS" sz="2000" dirty="0">
                <a:latin typeface="Times New Roman" pitchFamily="18" charset="0"/>
              </a:rPr>
              <a:t>-1)(</a:t>
            </a:r>
            <a:r>
              <a:rPr lang="sr-Latn-CS" sz="2000" b="1" i="1" dirty="0">
                <a:latin typeface="Times New Roman" pitchFamily="18" charset="0"/>
              </a:rPr>
              <a:t>x</a:t>
            </a:r>
            <a:r>
              <a:rPr lang="sr-Latn-CS" sz="2000" dirty="0">
                <a:latin typeface="Times New Roman" pitchFamily="18" charset="0"/>
              </a:rPr>
              <a:t>-2)(</a:t>
            </a:r>
            <a:r>
              <a:rPr lang="sr-Latn-CS" sz="2000" b="1" i="1" dirty="0">
                <a:latin typeface="Times New Roman" pitchFamily="18" charset="0"/>
              </a:rPr>
              <a:t>x</a:t>
            </a:r>
            <a:r>
              <a:rPr lang="sr-Latn-CS" sz="2000" dirty="0">
                <a:latin typeface="Times New Roman" pitchFamily="18" charset="0"/>
              </a:rPr>
              <a:t>-3)...(</a:t>
            </a:r>
            <a:r>
              <a:rPr lang="sr-Latn-CS" sz="2000" b="1" i="1" dirty="0">
                <a:latin typeface="Times New Roman" pitchFamily="18" charset="0"/>
              </a:rPr>
              <a:t>x</a:t>
            </a:r>
            <a:r>
              <a:rPr lang="sr-Latn-CS" sz="2000" dirty="0">
                <a:latin typeface="Times New Roman" pitchFamily="18" charset="0"/>
              </a:rPr>
              <a:t>-19)(</a:t>
            </a:r>
            <a:r>
              <a:rPr lang="sr-Latn-CS" sz="2000" b="1" i="1" dirty="0">
                <a:latin typeface="Times New Roman" pitchFamily="18" charset="0"/>
              </a:rPr>
              <a:t>x</a:t>
            </a:r>
            <a:r>
              <a:rPr lang="sr-Latn-CS" sz="2000" dirty="0">
                <a:latin typeface="Times New Roman" pitchFamily="18" charset="0"/>
              </a:rPr>
              <a:t>-20) = </a:t>
            </a:r>
            <a:r>
              <a:rPr lang="sr-Latn-CS" sz="2000" b="1" i="1" dirty="0">
                <a:latin typeface="Times New Roman" pitchFamily="18" charset="0"/>
              </a:rPr>
              <a:t>x</a:t>
            </a:r>
            <a:r>
              <a:rPr lang="sr-Latn-CS" sz="2000" baseline="30000" dirty="0">
                <a:latin typeface="Times New Roman" pitchFamily="18" charset="0"/>
              </a:rPr>
              <a:t>20</a:t>
            </a:r>
            <a:r>
              <a:rPr lang="sr-Latn-CS" sz="2000" dirty="0">
                <a:latin typeface="Times New Roman" pitchFamily="18" charset="0"/>
              </a:rPr>
              <a:t> + 210</a:t>
            </a:r>
            <a:r>
              <a:rPr lang="sr-Latn-CS" sz="2000" b="1" i="1" dirty="0">
                <a:latin typeface="Times New Roman" pitchFamily="18" charset="0"/>
              </a:rPr>
              <a:t>x</a:t>
            </a:r>
            <a:r>
              <a:rPr lang="sr-Latn-CS" sz="2000" baseline="30000" dirty="0">
                <a:latin typeface="Times New Roman" pitchFamily="18" charset="0"/>
              </a:rPr>
              <a:t>19</a:t>
            </a:r>
            <a:r>
              <a:rPr lang="sr-Latn-CS" sz="2000" dirty="0">
                <a:latin typeface="Times New Roman" pitchFamily="18" charset="0"/>
              </a:rPr>
              <a:t> + 20615</a:t>
            </a:r>
            <a:r>
              <a:rPr lang="sr-Latn-CS" sz="2000" b="1" i="1" dirty="0">
                <a:latin typeface="Times New Roman" pitchFamily="18" charset="0"/>
              </a:rPr>
              <a:t>x</a:t>
            </a:r>
            <a:r>
              <a:rPr lang="sr-Latn-CS" sz="2000" baseline="30000" dirty="0">
                <a:latin typeface="Times New Roman" pitchFamily="18" charset="0"/>
              </a:rPr>
              <a:t>18</a:t>
            </a:r>
            <a:r>
              <a:rPr lang="sr-Latn-CS" sz="2000" dirty="0">
                <a:latin typeface="Times New Roman" pitchFamily="18" charset="0"/>
              </a:rPr>
              <a:t> + ... </a:t>
            </a:r>
          </a:p>
          <a:p>
            <a:r>
              <a:rPr lang="sr-Latn-CS" dirty="0">
                <a:latin typeface="Times New Roman" pitchFamily="18" charset="0"/>
              </a:rPr>
              <a:t>ima </a:t>
            </a:r>
            <a:r>
              <a:rPr lang="sr-Latn-CS" dirty="0" smtClean="0">
                <a:latin typeface="Times New Roman" pitchFamily="18" charset="0"/>
              </a:rPr>
              <a:t> realne </a:t>
            </a:r>
            <a:r>
              <a:rPr lang="sr-Latn-CS" dirty="0">
                <a:latin typeface="Times New Roman" pitchFamily="18" charset="0"/>
              </a:rPr>
              <a:t>nule </a:t>
            </a:r>
            <a:r>
              <a:rPr lang="sr-Latn-CS" b="1" i="1" dirty="0">
                <a:latin typeface="Times New Roman" pitchFamily="18" charset="0"/>
              </a:rPr>
              <a:t>x</a:t>
            </a:r>
            <a:r>
              <a:rPr lang="sr-Latn-CS" sz="1400" b="1" i="1" baseline="30000" dirty="0">
                <a:latin typeface="Times New Roman" pitchFamily="18" charset="0"/>
              </a:rPr>
              <a:t> </a:t>
            </a:r>
            <a:r>
              <a:rPr lang="sr-Latn-CS" dirty="0">
                <a:latin typeface="Times New Roman" pitchFamily="18" charset="0"/>
              </a:rPr>
              <a:t>=1, </a:t>
            </a:r>
            <a:r>
              <a:rPr lang="sr-Latn-CS" b="1" i="1" dirty="0">
                <a:latin typeface="Times New Roman" pitchFamily="18" charset="0"/>
              </a:rPr>
              <a:t>x</a:t>
            </a:r>
            <a:r>
              <a:rPr lang="sr-Latn-CS" sz="1400" b="1" i="1" baseline="30000" dirty="0">
                <a:latin typeface="Times New Roman" pitchFamily="18" charset="0"/>
              </a:rPr>
              <a:t> </a:t>
            </a:r>
            <a:r>
              <a:rPr lang="sr-Latn-CS" dirty="0">
                <a:latin typeface="Times New Roman" pitchFamily="18" charset="0"/>
              </a:rPr>
              <a:t>=2 ... </a:t>
            </a:r>
            <a:r>
              <a:rPr lang="sr-Latn-CS" b="1" i="1" dirty="0">
                <a:latin typeface="Times New Roman" pitchFamily="18" charset="0"/>
              </a:rPr>
              <a:t>x</a:t>
            </a:r>
            <a:r>
              <a:rPr lang="sr-Latn-CS" sz="1400" b="1" i="1" baseline="30000" dirty="0">
                <a:latin typeface="Times New Roman" pitchFamily="18" charset="0"/>
              </a:rPr>
              <a:t> </a:t>
            </a:r>
            <a:r>
              <a:rPr lang="sr-Latn-CS" dirty="0">
                <a:latin typeface="Times New Roman" pitchFamily="18" charset="0"/>
              </a:rPr>
              <a:t>=20 </a:t>
            </a:r>
            <a:endParaRPr lang="en-US" dirty="0">
              <a:latin typeface="Times New Roman" pitchFamily="18" charset="0"/>
            </a:endParaRPr>
          </a:p>
        </p:txBody>
      </p:sp>
      <p:grpSp>
        <p:nvGrpSpPr>
          <p:cNvPr id="2" name="Group 22"/>
          <p:cNvGrpSpPr>
            <a:grpSpLocks/>
          </p:cNvGrpSpPr>
          <p:nvPr/>
        </p:nvGrpSpPr>
        <p:grpSpPr bwMode="auto">
          <a:xfrm>
            <a:off x="685800" y="5029200"/>
            <a:ext cx="2986088" cy="1585913"/>
            <a:chOff x="432" y="3168"/>
            <a:chExt cx="1881" cy="999"/>
          </a:xfrm>
        </p:grpSpPr>
        <p:pic>
          <p:nvPicPr>
            <p:cNvPr id="68619" name="Picture 12"/>
            <p:cNvPicPr>
              <a:picLocks noChangeAspect="1" noChangeArrowheads="1"/>
            </p:cNvPicPr>
            <p:nvPr/>
          </p:nvPicPr>
          <p:blipFill>
            <a:blip r:embed="rId3" cstate="print"/>
            <a:srcRect/>
            <a:stretch>
              <a:fillRect/>
            </a:stretch>
          </p:blipFill>
          <p:spPr bwMode="auto">
            <a:xfrm>
              <a:off x="432" y="3174"/>
              <a:ext cx="1881" cy="993"/>
            </a:xfrm>
            <a:prstGeom prst="rect">
              <a:avLst/>
            </a:prstGeom>
            <a:noFill/>
            <a:ln w="9525">
              <a:noFill/>
              <a:miter lim="800000"/>
              <a:headEnd/>
              <a:tailEnd/>
            </a:ln>
          </p:spPr>
        </p:pic>
        <p:sp>
          <p:nvSpPr>
            <p:cNvPr id="68620" name="Line 13"/>
            <p:cNvSpPr>
              <a:spLocks noChangeShapeType="1"/>
            </p:cNvSpPr>
            <p:nvPr/>
          </p:nvSpPr>
          <p:spPr bwMode="auto">
            <a:xfrm>
              <a:off x="606" y="3648"/>
              <a:ext cx="1632" cy="0"/>
            </a:xfrm>
            <a:prstGeom prst="line">
              <a:avLst/>
            </a:prstGeom>
            <a:noFill/>
            <a:ln w="9525">
              <a:solidFill>
                <a:schemeClr val="tx1"/>
              </a:solidFill>
              <a:round/>
              <a:headEnd/>
              <a:tailEnd type="triangle" w="med" len="med"/>
            </a:ln>
          </p:spPr>
          <p:txBody>
            <a:bodyPr/>
            <a:lstStyle/>
            <a:p>
              <a:endParaRPr lang="en-US"/>
            </a:p>
          </p:txBody>
        </p:sp>
        <p:sp>
          <p:nvSpPr>
            <p:cNvPr id="68621" name="Line 14"/>
            <p:cNvSpPr>
              <a:spLocks noChangeShapeType="1"/>
            </p:cNvSpPr>
            <p:nvPr/>
          </p:nvSpPr>
          <p:spPr bwMode="auto">
            <a:xfrm flipV="1">
              <a:off x="606" y="3168"/>
              <a:ext cx="0" cy="480"/>
            </a:xfrm>
            <a:prstGeom prst="line">
              <a:avLst/>
            </a:prstGeom>
            <a:noFill/>
            <a:ln w="9525">
              <a:solidFill>
                <a:schemeClr val="tx1"/>
              </a:solidFill>
              <a:round/>
              <a:headEnd/>
              <a:tailEnd type="triangle" w="med" len="med"/>
            </a:ln>
          </p:spPr>
          <p:txBody>
            <a:bodyPr/>
            <a:lstStyle/>
            <a:p>
              <a:endParaRPr lang="en-US"/>
            </a:p>
          </p:txBody>
        </p:sp>
      </p:grpSp>
      <p:sp>
        <p:nvSpPr>
          <p:cNvPr id="97298" name="Text Box 18"/>
          <p:cNvSpPr txBox="1">
            <a:spLocks noChangeArrowheads="1"/>
          </p:cNvSpPr>
          <p:nvPr/>
        </p:nvSpPr>
        <p:spPr bwMode="auto">
          <a:xfrm>
            <a:off x="3810000" y="4343400"/>
            <a:ext cx="5181600" cy="915988"/>
          </a:xfrm>
          <a:prstGeom prst="rect">
            <a:avLst/>
          </a:prstGeom>
          <a:noFill/>
          <a:ln w="9525">
            <a:noFill/>
            <a:miter lim="800000"/>
            <a:headEnd/>
            <a:tailEnd/>
          </a:ln>
        </p:spPr>
        <p:txBody>
          <a:bodyPr>
            <a:spAutoFit/>
          </a:bodyPr>
          <a:lstStyle/>
          <a:p>
            <a:r>
              <a:rPr lang="sr-Latn-CS">
                <a:latin typeface="Times New Roman" pitchFamily="18" charset="0"/>
              </a:rPr>
              <a:t>Ako se koeficijent uz  </a:t>
            </a:r>
            <a:r>
              <a:rPr lang="sr-Latn-CS" b="1" i="1">
                <a:latin typeface="Times New Roman" pitchFamily="18" charset="0"/>
              </a:rPr>
              <a:t>x</a:t>
            </a:r>
            <a:r>
              <a:rPr lang="sr-Latn-CS" baseline="30000">
                <a:latin typeface="Times New Roman" pitchFamily="18" charset="0"/>
              </a:rPr>
              <a:t>19</a:t>
            </a:r>
            <a:r>
              <a:rPr lang="sr-Latn-CS">
                <a:latin typeface="Times New Roman" pitchFamily="18" charset="0"/>
              </a:rPr>
              <a:t> promeni </a:t>
            </a:r>
            <a:r>
              <a:rPr lang="sr-Latn-CS" b="1">
                <a:latin typeface="Times New Roman" pitchFamily="18" charset="0"/>
              </a:rPr>
              <a:t>samo za 0,0001%</a:t>
            </a:r>
          </a:p>
          <a:p>
            <a:r>
              <a:rPr lang="sr-Latn-CS">
                <a:latin typeface="Times New Roman" pitchFamily="18" charset="0"/>
              </a:rPr>
              <a:t>nule postaju:</a:t>
            </a:r>
          </a:p>
          <a:p>
            <a:endParaRPr lang="en-US">
              <a:latin typeface="Times New Roman" pitchFamily="18" charset="0"/>
            </a:endParaRPr>
          </a:p>
        </p:txBody>
      </p:sp>
      <p:grpSp>
        <p:nvGrpSpPr>
          <p:cNvPr id="3" name="Group 23"/>
          <p:cNvGrpSpPr>
            <a:grpSpLocks/>
          </p:cNvGrpSpPr>
          <p:nvPr/>
        </p:nvGrpSpPr>
        <p:grpSpPr bwMode="auto">
          <a:xfrm>
            <a:off x="4953000" y="5029200"/>
            <a:ext cx="2838450" cy="1612900"/>
            <a:chOff x="3120" y="3120"/>
            <a:chExt cx="1788" cy="1016"/>
          </a:xfrm>
        </p:grpSpPr>
        <p:pic>
          <p:nvPicPr>
            <p:cNvPr id="68616" name="Picture 19"/>
            <p:cNvPicPr>
              <a:picLocks noChangeAspect="1" noChangeArrowheads="1"/>
            </p:cNvPicPr>
            <p:nvPr/>
          </p:nvPicPr>
          <p:blipFill>
            <a:blip r:embed="rId4" cstate="print"/>
            <a:srcRect/>
            <a:stretch>
              <a:fillRect/>
            </a:stretch>
          </p:blipFill>
          <p:spPr bwMode="auto">
            <a:xfrm>
              <a:off x="3120" y="3120"/>
              <a:ext cx="1785" cy="1016"/>
            </a:xfrm>
            <a:prstGeom prst="rect">
              <a:avLst/>
            </a:prstGeom>
            <a:noFill/>
            <a:ln w="9525">
              <a:noFill/>
              <a:miter lim="800000"/>
              <a:headEnd/>
              <a:tailEnd/>
            </a:ln>
          </p:spPr>
        </p:pic>
        <p:sp>
          <p:nvSpPr>
            <p:cNvPr id="68617" name="Line 20"/>
            <p:cNvSpPr>
              <a:spLocks noChangeShapeType="1"/>
            </p:cNvSpPr>
            <p:nvPr/>
          </p:nvSpPr>
          <p:spPr bwMode="auto">
            <a:xfrm>
              <a:off x="3276" y="3600"/>
              <a:ext cx="1632" cy="0"/>
            </a:xfrm>
            <a:prstGeom prst="line">
              <a:avLst/>
            </a:prstGeom>
            <a:noFill/>
            <a:ln w="9525">
              <a:solidFill>
                <a:schemeClr val="tx1"/>
              </a:solidFill>
              <a:round/>
              <a:headEnd/>
              <a:tailEnd type="triangle" w="med" len="med"/>
            </a:ln>
          </p:spPr>
          <p:txBody>
            <a:bodyPr/>
            <a:lstStyle/>
            <a:p>
              <a:endParaRPr lang="en-US"/>
            </a:p>
          </p:txBody>
        </p:sp>
        <p:sp>
          <p:nvSpPr>
            <p:cNvPr id="68618" name="Line 21"/>
            <p:cNvSpPr>
              <a:spLocks noChangeShapeType="1"/>
            </p:cNvSpPr>
            <p:nvPr/>
          </p:nvSpPr>
          <p:spPr bwMode="auto">
            <a:xfrm flipV="1">
              <a:off x="3276" y="3120"/>
              <a:ext cx="0" cy="48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9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2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9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2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P spid="9729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1143000"/>
          </a:xfrm>
          <a:noFill/>
        </p:spPr>
        <p:txBody>
          <a:bodyPr/>
          <a:lstStyle/>
          <a:p>
            <a:r>
              <a:rPr lang="sr-Latn-CS" smtClean="0"/>
              <a:t>I</a:t>
            </a:r>
            <a:r>
              <a:rPr lang="en-US" smtClean="0"/>
              <a:t>IR filtri</a:t>
            </a:r>
            <a:r>
              <a:rPr lang="sr-Latn-CS" smtClean="0"/>
              <a:t> - strukture</a:t>
            </a:r>
            <a:endParaRPr lang="en-US" smtClean="0"/>
          </a:p>
        </p:txBody>
      </p:sp>
      <p:sp>
        <p:nvSpPr>
          <p:cNvPr id="71683" name="Text Box 3"/>
          <p:cNvSpPr txBox="1">
            <a:spLocks noChangeArrowheads="1"/>
          </p:cNvSpPr>
          <p:nvPr/>
        </p:nvSpPr>
        <p:spPr bwMode="auto">
          <a:xfrm>
            <a:off x="746125" y="1036638"/>
            <a:ext cx="7102475" cy="1552575"/>
          </a:xfrm>
          <a:prstGeom prst="rect">
            <a:avLst/>
          </a:prstGeom>
          <a:noFill/>
          <a:ln w="9525">
            <a:noFill/>
            <a:miter lim="800000"/>
            <a:headEnd/>
            <a:tailEnd/>
          </a:ln>
        </p:spPr>
        <p:txBody>
          <a:bodyPr>
            <a:spAutoFit/>
          </a:bodyPr>
          <a:lstStyle/>
          <a:p>
            <a:r>
              <a:rPr lang="sr-Latn-CS" sz="2400">
                <a:solidFill>
                  <a:srgbClr val="000099"/>
                </a:solidFill>
                <a:latin typeface="Comic Sans MS" pitchFamily="66" charset="0"/>
              </a:rPr>
              <a:t>Kaskadna </a:t>
            </a:r>
            <a:r>
              <a:rPr lang="sr-Latn-CS" sz="2400" b="1">
                <a:solidFill>
                  <a:srgbClr val="000099"/>
                </a:solidFill>
                <a:latin typeface="Comic Sans MS" pitchFamily="66" charset="0"/>
              </a:rPr>
              <a:t>BI-KVAD</a:t>
            </a:r>
            <a:r>
              <a:rPr lang="sr-Latn-CS" sz="2400">
                <a:solidFill>
                  <a:srgbClr val="000099"/>
                </a:solidFill>
                <a:latin typeface="Comic Sans MS" pitchFamily="66" charset="0"/>
              </a:rPr>
              <a:t> realizacija</a:t>
            </a:r>
            <a:r>
              <a:rPr lang="en-US" sz="2400">
                <a:solidFill>
                  <a:srgbClr val="000099"/>
                </a:solidFill>
                <a:latin typeface="Comic Sans MS" pitchFamily="66" charset="0"/>
              </a:rPr>
              <a:t>:</a:t>
            </a:r>
          </a:p>
          <a:p>
            <a:pPr lvl="1">
              <a:buFontTx/>
              <a:buChar char="•"/>
            </a:pPr>
            <a:r>
              <a:rPr lang="en-US" sz="2400">
                <a:solidFill>
                  <a:srgbClr val="000099"/>
                </a:solidFill>
                <a:latin typeface="Comic Sans MS" pitchFamily="66" charset="0"/>
              </a:rPr>
              <a:t> </a:t>
            </a:r>
            <a:r>
              <a:rPr lang="sr-Latn-CS" sz="2400">
                <a:solidFill>
                  <a:srgbClr val="000099"/>
                </a:solidFill>
                <a:latin typeface="Comic Sans MS" pitchFamily="66" charset="0"/>
              </a:rPr>
              <a:t>Zasniva se na grupisanju nula i polova</a:t>
            </a:r>
          </a:p>
          <a:p>
            <a:pPr lvl="1">
              <a:buFontTx/>
              <a:buChar char="•"/>
            </a:pPr>
            <a:r>
              <a:rPr lang="sr-Latn-CS" sz="2400">
                <a:solidFill>
                  <a:srgbClr val="000099"/>
                </a:solidFill>
                <a:latin typeface="Comic Sans MS" pitchFamily="66" charset="0"/>
              </a:rPr>
              <a:t> Jednu celinu čine </a:t>
            </a:r>
            <a:r>
              <a:rPr lang="sr-Latn-CS" sz="2400" b="1">
                <a:solidFill>
                  <a:srgbClr val="000099"/>
                </a:solidFill>
                <a:latin typeface="Comic Sans MS" pitchFamily="66" charset="0"/>
              </a:rPr>
              <a:t>dve nule i par polova</a:t>
            </a:r>
          </a:p>
          <a:p>
            <a:pPr lvl="1">
              <a:buFontTx/>
              <a:buChar char="•"/>
            </a:pPr>
            <a:r>
              <a:rPr lang="sr-Latn-CS" sz="2400" b="1">
                <a:solidFill>
                  <a:srgbClr val="000099"/>
                </a:solidFill>
                <a:latin typeface="Comic Sans MS" pitchFamily="66" charset="0"/>
              </a:rPr>
              <a:t> </a:t>
            </a:r>
            <a:r>
              <a:rPr lang="sr-Latn-CS" sz="2400">
                <a:solidFill>
                  <a:srgbClr val="000099"/>
                </a:solidFill>
                <a:latin typeface="Comic Sans MS" pitchFamily="66" charset="0"/>
              </a:rPr>
              <a:t>Jadan bi-kvad čini član:</a:t>
            </a:r>
            <a:endParaRPr lang="en-US">
              <a:solidFill>
                <a:srgbClr val="000099"/>
              </a:solidFill>
              <a:latin typeface="Times New Roman" pitchFamily="18" charset="0"/>
            </a:endParaRPr>
          </a:p>
        </p:txBody>
      </p:sp>
      <p:pic>
        <p:nvPicPr>
          <p:cNvPr id="71684" name="Picture 9"/>
          <p:cNvPicPr>
            <a:picLocks noChangeAspect="1" noChangeArrowheads="1"/>
          </p:cNvPicPr>
          <p:nvPr/>
        </p:nvPicPr>
        <p:blipFill>
          <a:blip r:embed="rId3" cstate="print"/>
          <a:srcRect/>
          <a:stretch>
            <a:fillRect/>
          </a:stretch>
        </p:blipFill>
        <p:spPr bwMode="auto">
          <a:xfrm>
            <a:off x="5105400" y="2209800"/>
            <a:ext cx="2514600" cy="579438"/>
          </a:xfrm>
          <a:prstGeom prst="rect">
            <a:avLst/>
          </a:prstGeom>
          <a:noFill/>
          <a:ln w="9525">
            <a:noFill/>
            <a:miter lim="800000"/>
            <a:headEnd/>
            <a:tailEnd/>
          </a:ln>
        </p:spPr>
      </p:pic>
      <p:pic>
        <p:nvPicPr>
          <p:cNvPr id="71685" name="Picture 10"/>
          <p:cNvPicPr>
            <a:picLocks noChangeAspect="1" noChangeArrowheads="1"/>
          </p:cNvPicPr>
          <p:nvPr/>
        </p:nvPicPr>
        <p:blipFill>
          <a:blip r:embed="rId4" cstate="print"/>
          <a:srcRect/>
          <a:stretch>
            <a:fillRect/>
          </a:stretch>
        </p:blipFill>
        <p:spPr bwMode="auto">
          <a:xfrm>
            <a:off x="1371600" y="4267200"/>
            <a:ext cx="6019800" cy="2216150"/>
          </a:xfrm>
          <a:prstGeom prst="rect">
            <a:avLst/>
          </a:prstGeom>
          <a:noFill/>
          <a:ln w="9525">
            <a:noFill/>
            <a:miter lim="800000"/>
            <a:headEnd/>
            <a:tailEnd/>
          </a:ln>
        </p:spPr>
      </p:pic>
      <p:sp>
        <p:nvSpPr>
          <p:cNvPr id="71686" name="Text Box 11"/>
          <p:cNvSpPr txBox="1">
            <a:spLocks noChangeArrowheads="1"/>
          </p:cNvSpPr>
          <p:nvPr/>
        </p:nvSpPr>
        <p:spPr bwMode="auto">
          <a:xfrm>
            <a:off x="609600" y="2895600"/>
            <a:ext cx="7102475" cy="1187450"/>
          </a:xfrm>
          <a:prstGeom prst="rect">
            <a:avLst/>
          </a:prstGeom>
          <a:noFill/>
          <a:ln w="9525">
            <a:noFill/>
            <a:miter lim="800000"/>
            <a:headEnd/>
            <a:tailEnd/>
          </a:ln>
        </p:spPr>
        <p:txBody>
          <a:bodyPr>
            <a:spAutoFit/>
          </a:bodyPr>
          <a:lstStyle/>
          <a:p>
            <a:r>
              <a:rPr lang="sr-Latn-CS" sz="2400">
                <a:solidFill>
                  <a:srgbClr val="000099"/>
                </a:solidFill>
                <a:latin typeface="Comic Sans MS" pitchFamily="66" charset="0"/>
              </a:rPr>
              <a:t>Mogućnosti izbora:</a:t>
            </a:r>
            <a:endParaRPr lang="en-US" sz="2400">
              <a:solidFill>
                <a:srgbClr val="000099"/>
              </a:solidFill>
              <a:latin typeface="Comic Sans MS" pitchFamily="66" charset="0"/>
            </a:endParaRPr>
          </a:p>
          <a:p>
            <a:pPr lvl="1">
              <a:buFontTx/>
              <a:buChar char="•"/>
            </a:pPr>
            <a:r>
              <a:rPr lang="en-US" sz="2400">
                <a:solidFill>
                  <a:srgbClr val="000099"/>
                </a:solidFill>
                <a:latin typeface="Comic Sans MS" pitchFamily="66" charset="0"/>
              </a:rPr>
              <a:t> </a:t>
            </a:r>
            <a:r>
              <a:rPr lang="sr-Latn-CS" sz="2400">
                <a:solidFill>
                  <a:srgbClr val="000099"/>
                </a:solidFill>
                <a:latin typeface="Comic Sans MS" pitchFamily="66" charset="0"/>
              </a:rPr>
              <a:t>Koje </a:t>
            </a:r>
            <a:r>
              <a:rPr lang="sr-Latn-CS" sz="2400" b="1">
                <a:solidFill>
                  <a:srgbClr val="000099"/>
                </a:solidFill>
                <a:latin typeface="Comic Sans MS" pitchFamily="66" charset="0"/>
              </a:rPr>
              <a:t>polove</a:t>
            </a:r>
            <a:r>
              <a:rPr lang="sr-Latn-CS" sz="2400">
                <a:solidFill>
                  <a:srgbClr val="000099"/>
                </a:solidFill>
                <a:latin typeface="Comic Sans MS" pitchFamily="66" charset="0"/>
              </a:rPr>
              <a:t> grupisati sa kojim </a:t>
            </a:r>
            <a:r>
              <a:rPr lang="sr-Latn-CS" sz="2400" b="1">
                <a:solidFill>
                  <a:srgbClr val="000099"/>
                </a:solidFill>
                <a:latin typeface="Comic Sans MS" pitchFamily="66" charset="0"/>
              </a:rPr>
              <a:t>nulama</a:t>
            </a:r>
            <a:r>
              <a:rPr lang="sr-Latn-CS" sz="2400">
                <a:solidFill>
                  <a:srgbClr val="000099"/>
                </a:solidFill>
                <a:latin typeface="Comic Sans MS" pitchFamily="66" charset="0"/>
              </a:rPr>
              <a:t>?</a:t>
            </a:r>
          </a:p>
          <a:p>
            <a:pPr lvl="1">
              <a:buFontTx/>
              <a:buChar char="•"/>
            </a:pPr>
            <a:r>
              <a:rPr lang="sr-Latn-CS" sz="2400">
                <a:solidFill>
                  <a:srgbClr val="000099"/>
                </a:solidFill>
                <a:latin typeface="Comic Sans MS" pitchFamily="66" charset="0"/>
              </a:rPr>
              <a:t> Kojim redosledom slagati članove?</a:t>
            </a:r>
            <a:endParaRPr lang="sr-Latn-CS" sz="2400" b="1">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1143000"/>
          </a:xfrm>
          <a:noFill/>
        </p:spPr>
        <p:txBody>
          <a:bodyPr/>
          <a:lstStyle/>
          <a:p>
            <a:r>
              <a:rPr lang="sr-Latn-CS" dirty="0" smtClean="0"/>
              <a:t>I</a:t>
            </a:r>
            <a:r>
              <a:rPr lang="en-US" dirty="0" smtClean="0"/>
              <a:t>IR </a:t>
            </a:r>
            <a:r>
              <a:rPr lang="en-US" dirty="0" err="1" smtClean="0"/>
              <a:t>filtri</a:t>
            </a:r>
            <a:endParaRPr lang="en-US" dirty="0" smtClean="0"/>
          </a:p>
        </p:txBody>
      </p:sp>
      <p:sp>
        <p:nvSpPr>
          <p:cNvPr id="7" name="Rectangle 6"/>
          <p:cNvSpPr/>
          <p:nvPr/>
        </p:nvSpPr>
        <p:spPr>
          <a:xfrm>
            <a:off x="152400" y="1219200"/>
            <a:ext cx="8991600" cy="5201424"/>
          </a:xfrm>
          <a:prstGeom prst="rect">
            <a:avLst/>
          </a:prstGeom>
        </p:spPr>
        <p:txBody>
          <a:bodyPr wrap="square">
            <a:spAutoFit/>
          </a:bodyPr>
          <a:lstStyle/>
          <a:p>
            <a:r>
              <a:rPr lang="en-US" sz="2000" dirty="0" smtClean="0"/>
              <a:t> </a:t>
            </a:r>
            <a:r>
              <a:rPr lang="en-US" sz="2000" b="1" dirty="0" smtClean="0">
                <a:solidFill>
                  <a:srgbClr val="000099"/>
                </a:solidFill>
                <a:latin typeface="+mn-lt"/>
              </a:rPr>
              <a:t>B</a:t>
            </a:r>
            <a:r>
              <a:rPr lang="sr-Latn-CS" sz="2000" b="1" dirty="0" smtClean="0">
                <a:solidFill>
                  <a:srgbClr val="000099"/>
                </a:solidFill>
                <a:latin typeface="+mn-lt"/>
              </a:rPr>
              <a:t>atervordov</a:t>
            </a:r>
            <a:endParaRPr lang="en-US" sz="2000" b="1" dirty="0" smtClean="0">
              <a:solidFill>
                <a:srgbClr val="000099"/>
              </a:solidFill>
              <a:latin typeface="+mn-lt"/>
            </a:endParaRPr>
          </a:p>
          <a:p>
            <a:r>
              <a:rPr lang="en-US" dirty="0" smtClean="0"/>
              <a:t> </a:t>
            </a:r>
            <a:r>
              <a:rPr lang="sr-Latn-CS" dirty="0" smtClean="0"/>
              <a:t>Samo polovi (u analog. real).</a:t>
            </a:r>
            <a:r>
              <a:rPr lang="en-US" dirty="0" smtClean="0"/>
              <a:t> </a:t>
            </a:r>
            <a:r>
              <a:rPr lang="sr-Latn-CS" dirty="0" smtClean="0"/>
              <a:t>Bez talasanja i u propusnom i u nepropusnom opsegu.</a:t>
            </a:r>
            <a:endParaRPr lang="en-US" dirty="0" smtClean="0"/>
          </a:p>
          <a:p>
            <a:r>
              <a:rPr lang="en-US" dirty="0" smtClean="0"/>
              <a:t> </a:t>
            </a:r>
            <a:r>
              <a:rPr lang="sr-Latn-CS" dirty="0" smtClean="0"/>
              <a:t>Maksimalno ravan odziv i najveća strmina za odziv bez talasanja</a:t>
            </a:r>
            <a:endParaRPr lang="en-US" dirty="0" smtClean="0"/>
          </a:p>
          <a:p>
            <a:r>
              <a:rPr lang="en-US" dirty="0" smtClean="0"/>
              <a:t> </a:t>
            </a:r>
            <a:endParaRPr lang="sr-Latn-CS" dirty="0" smtClean="0"/>
          </a:p>
          <a:p>
            <a:r>
              <a:rPr lang="sr-Latn-CS" sz="2000" b="1" dirty="0" smtClean="0">
                <a:solidFill>
                  <a:srgbClr val="000099"/>
                </a:solidFill>
                <a:latin typeface="+mj-lt"/>
              </a:rPr>
              <a:t>Čebiševljev</a:t>
            </a:r>
            <a:r>
              <a:rPr lang="en-US" sz="2000" b="1" dirty="0" smtClean="0">
                <a:solidFill>
                  <a:srgbClr val="000099"/>
                </a:solidFill>
                <a:latin typeface="+mj-lt"/>
              </a:rPr>
              <a:t> (T</a:t>
            </a:r>
            <a:r>
              <a:rPr lang="sr-Latn-CS" sz="2000" b="1" dirty="0" smtClean="0">
                <a:solidFill>
                  <a:srgbClr val="000099"/>
                </a:solidFill>
                <a:latin typeface="+mj-lt"/>
              </a:rPr>
              <a:t>ip</a:t>
            </a:r>
            <a:r>
              <a:rPr lang="en-US" sz="2000" b="1" dirty="0" smtClean="0">
                <a:solidFill>
                  <a:srgbClr val="000099"/>
                </a:solidFill>
                <a:latin typeface="+mj-lt"/>
              </a:rPr>
              <a:t> 1)</a:t>
            </a:r>
          </a:p>
          <a:p>
            <a:r>
              <a:rPr lang="en-US" dirty="0" smtClean="0"/>
              <a:t> </a:t>
            </a:r>
            <a:r>
              <a:rPr lang="sr-Latn-CS" dirty="0" smtClean="0"/>
              <a:t>Samo polovi.</a:t>
            </a:r>
            <a:r>
              <a:rPr lang="en-US" dirty="0" smtClean="0"/>
              <a:t> </a:t>
            </a:r>
            <a:r>
              <a:rPr lang="sr-Latn-CS" dirty="0" smtClean="0"/>
              <a:t>Talasanje u propusnom, nema talasanja u nepropusnom opsegu.</a:t>
            </a:r>
            <a:endParaRPr lang="sr-Latn-CS" b="1" dirty="0" smtClean="0"/>
          </a:p>
          <a:p>
            <a:r>
              <a:rPr lang="sr-Latn-CS" b="1" dirty="0" smtClean="0"/>
              <a:t> </a:t>
            </a:r>
            <a:r>
              <a:rPr lang="sr-Latn-CS" dirty="0" smtClean="0"/>
              <a:t>Strmiji od Batervordovog za isti broj polova.</a:t>
            </a:r>
            <a:endParaRPr lang="en-US" dirty="0" smtClean="0"/>
          </a:p>
          <a:p>
            <a:r>
              <a:rPr lang="en-US" dirty="0" smtClean="0"/>
              <a:t> </a:t>
            </a:r>
            <a:r>
              <a:rPr lang="sr-Latn-CS" b="1" dirty="0" smtClean="0">
                <a:solidFill>
                  <a:srgbClr val="000099"/>
                </a:solidFill>
                <a:latin typeface="+mn-lt"/>
              </a:rPr>
              <a:t>Tip</a:t>
            </a:r>
            <a:r>
              <a:rPr lang="en-US" b="1" dirty="0" smtClean="0">
                <a:solidFill>
                  <a:srgbClr val="000099"/>
                </a:solidFill>
                <a:latin typeface="+mn-lt"/>
              </a:rPr>
              <a:t> 2</a:t>
            </a:r>
            <a:r>
              <a:rPr lang="sr-Latn-CS" b="1" dirty="0" smtClean="0">
                <a:solidFill>
                  <a:srgbClr val="000099"/>
                </a:solidFill>
                <a:latin typeface="+mn-lt"/>
              </a:rPr>
              <a:t>:</a:t>
            </a:r>
            <a:r>
              <a:rPr lang="sr-Latn-CS" b="1" dirty="0" smtClean="0">
                <a:solidFill>
                  <a:srgbClr val="000099"/>
                </a:solidFill>
              </a:rPr>
              <a:t> </a:t>
            </a:r>
            <a:r>
              <a:rPr lang="sr-Latn-CS" dirty="0" smtClean="0"/>
              <a:t>Talasanje</a:t>
            </a:r>
            <a:r>
              <a:rPr lang="sr-Latn-CS" b="1" dirty="0" smtClean="0"/>
              <a:t> </a:t>
            </a:r>
            <a:r>
              <a:rPr lang="sr-Latn-CS" dirty="0" smtClean="0"/>
              <a:t>u nepropusnom, nema talasanja u propusnom opsegu.</a:t>
            </a:r>
            <a:r>
              <a:rPr lang="en-US" b="1" dirty="0" smtClean="0"/>
              <a:t> </a:t>
            </a:r>
          </a:p>
          <a:p>
            <a:endParaRPr lang="sr-Latn-CS" dirty="0" smtClean="0"/>
          </a:p>
          <a:p>
            <a:r>
              <a:rPr lang="en-US" dirty="0" smtClean="0"/>
              <a:t> </a:t>
            </a:r>
            <a:r>
              <a:rPr lang="en-US" sz="2000" b="1" dirty="0" err="1" smtClean="0">
                <a:solidFill>
                  <a:srgbClr val="000099"/>
                </a:solidFill>
                <a:latin typeface="+mj-lt"/>
              </a:rPr>
              <a:t>Elipti</a:t>
            </a:r>
            <a:r>
              <a:rPr lang="sr-Latn-CS" sz="2000" b="1" dirty="0" smtClean="0">
                <a:solidFill>
                  <a:srgbClr val="000099"/>
                </a:solidFill>
                <a:latin typeface="+mj-lt"/>
              </a:rPr>
              <a:t>čni</a:t>
            </a:r>
            <a:r>
              <a:rPr lang="en-US" sz="2000" b="1" dirty="0" smtClean="0">
                <a:solidFill>
                  <a:srgbClr val="000099"/>
                </a:solidFill>
              </a:rPr>
              <a:t> (</a:t>
            </a:r>
            <a:r>
              <a:rPr lang="sr-Latn-CS" sz="2000" b="1" dirty="0" smtClean="0">
                <a:solidFill>
                  <a:srgbClr val="000099"/>
                </a:solidFill>
              </a:rPr>
              <a:t>K</a:t>
            </a:r>
            <a:r>
              <a:rPr lang="en-US" sz="2000" b="1" dirty="0" err="1" smtClean="0">
                <a:solidFill>
                  <a:srgbClr val="000099"/>
                </a:solidFill>
                <a:latin typeface="+mj-lt"/>
              </a:rPr>
              <a:t>auer</a:t>
            </a:r>
            <a:r>
              <a:rPr lang="sr-Latn-CS" sz="2000" b="1" dirty="0" smtClean="0">
                <a:solidFill>
                  <a:srgbClr val="000099"/>
                </a:solidFill>
                <a:latin typeface="+mj-lt"/>
              </a:rPr>
              <a:t>ov</a:t>
            </a:r>
            <a:r>
              <a:rPr lang="en-US" sz="2000" b="1" dirty="0" smtClean="0">
                <a:solidFill>
                  <a:srgbClr val="000099"/>
                </a:solidFill>
              </a:rPr>
              <a:t>)</a:t>
            </a:r>
            <a:endParaRPr lang="en-US" b="1" dirty="0" smtClean="0">
              <a:solidFill>
                <a:srgbClr val="000099"/>
              </a:solidFill>
            </a:endParaRPr>
          </a:p>
          <a:p>
            <a:r>
              <a:rPr lang="en-US" dirty="0" smtClean="0"/>
              <a:t> </a:t>
            </a:r>
            <a:r>
              <a:rPr lang="sr-Latn-CS" dirty="0" smtClean="0"/>
              <a:t>Ima i polove i nule. Ima talasanja i u propusnom i u nepropusnom opsegu</a:t>
            </a:r>
            <a:endParaRPr lang="en-US" dirty="0" smtClean="0"/>
          </a:p>
          <a:p>
            <a:r>
              <a:rPr lang="en-US" dirty="0" smtClean="0"/>
              <a:t> </a:t>
            </a:r>
            <a:r>
              <a:rPr lang="sr-Latn-CS" dirty="0" smtClean="0"/>
              <a:t>Strmiji od Čebiševljevog za isti broj polova.</a:t>
            </a:r>
            <a:endParaRPr lang="en-US" b="1" dirty="0" smtClean="0"/>
          </a:p>
          <a:p>
            <a:r>
              <a:rPr lang="en-US" dirty="0" smtClean="0"/>
              <a:t> </a:t>
            </a:r>
            <a:r>
              <a:rPr lang="sr-Latn-CS" dirty="0" smtClean="0"/>
              <a:t>Vrlo nelinearna fazna karakteristika.</a:t>
            </a:r>
            <a:endParaRPr lang="en-US" dirty="0" smtClean="0"/>
          </a:p>
          <a:p>
            <a:endParaRPr lang="sr-Latn-CS" dirty="0" smtClean="0"/>
          </a:p>
          <a:p>
            <a:r>
              <a:rPr lang="en-US" dirty="0" smtClean="0"/>
              <a:t> </a:t>
            </a:r>
            <a:r>
              <a:rPr lang="en-US" sz="2000" b="1" dirty="0" err="1" smtClean="0">
                <a:solidFill>
                  <a:srgbClr val="000099"/>
                </a:solidFill>
                <a:latin typeface="+mn-lt"/>
              </a:rPr>
              <a:t>Besel</a:t>
            </a:r>
            <a:r>
              <a:rPr lang="sr-Latn-CS" sz="2000" b="1" dirty="0" smtClean="0">
                <a:solidFill>
                  <a:srgbClr val="000099"/>
                </a:solidFill>
                <a:latin typeface="+mn-lt"/>
              </a:rPr>
              <a:t>ov</a:t>
            </a:r>
            <a:r>
              <a:rPr lang="en-US" sz="2000" b="1" dirty="0" smtClean="0">
                <a:solidFill>
                  <a:srgbClr val="000099"/>
                </a:solidFill>
                <a:latin typeface="+mn-lt"/>
              </a:rPr>
              <a:t> (</a:t>
            </a:r>
            <a:r>
              <a:rPr lang="en-US" sz="2000" b="1" dirty="0" err="1" smtClean="0">
                <a:solidFill>
                  <a:srgbClr val="000099"/>
                </a:solidFill>
                <a:latin typeface="+mn-lt"/>
              </a:rPr>
              <a:t>Tomson</a:t>
            </a:r>
            <a:r>
              <a:rPr lang="sr-Latn-CS" sz="2000" b="1" dirty="0" smtClean="0">
                <a:solidFill>
                  <a:srgbClr val="000099"/>
                </a:solidFill>
                <a:latin typeface="+mn-lt"/>
              </a:rPr>
              <a:t>ov</a:t>
            </a:r>
            <a:r>
              <a:rPr lang="en-US" sz="2000" b="1" dirty="0" smtClean="0">
                <a:solidFill>
                  <a:srgbClr val="000099"/>
                </a:solidFill>
                <a:latin typeface="+mn-lt"/>
              </a:rPr>
              <a:t>)</a:t>
            </a:r>
            <a:endParaRPr lang="en-US" b="1" dirty="0" smtClean="0">
              <a:solidFill>
                <a:srgbClr val="000099"/>
              </a:solidFill>
              <a:latin typeface="+mn-lt"/>
            </a:endParaRPr>
          </a:p>
          <a:p>
            <a:r>
              <a:rPr lang="en-US" dirty="0" smtClean="0"/>
              <a:t> </a:t>
            </a:r>
            <a:r>
              <a:rPr lang="sr-Latn-CS" dirty="0" smtClean="0"/>
              <a:t>Samo polovi.</a:t>
            </a:r>
            <a:r>
              <a:rPr lang="en-US" dirty="0" smtClean="0"/>
              <a:t> </a:t>
            </a:r>
            <a:r>
              <a:rPr lang="sr-Latn-CS" dirty="0" smtClean="0"/>
              <a:t>Bez talasanja i u propusnom i u nepropusnom opsegu.</a:t>
            </a:r>
            <a:endParaRPr lang="en-US" b="1" dirty="0" smtClean="0"/>
          </a:p>
          <a:p>
            <a:r>
              <a:rPr lang="en-US" dirty="0" smtClean="0"/>
              <a:t> </a:t>
            </a:r>
            <a:r>
              <a:rPr lang="sr-Latn-CS" dirty="0" smtClean="0"/>
              <a:t>Optimizovan za odziv na impuls u vremenskom domenu.</a:t>
            </a:r>
            <a:r>
              <a:rPr lang="sr-Latn-CS" b="1" dirty="0" smtClean="0"/>
              <a:t> Linearan fazni odziv!</a:t>
            </a:r>
            <a:endParaRPr lang="en-US" b="1" dirty="0" smtClean="0"/>
          </a:p>
          <a:p>
            <a:r>
              <a:rPr lang="en-US" dirty="0" smtClean="0"/>
              <a:t> </a:t>
            </a:r>
            <a:r>
              <a:rPr lang="sr-Latn-CS" dirty="0" smtClean="0"/>
              <a:t>Najmanja strmina u odnosu na sve prethodne.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0243" name="Footer Placeholder 4"/>
          <p:cNvSpPr>
            <a:spLocks noGrp="1"/>
          </p:cNvSpPr>
          <p:nvPr>
            <p:ph type="ftr" sz="quarter" idx="11"/>
          </p:nvPr>
        </p:nvSpPr>
        <p:spPr>
          <a:noFill/>
        </p:spPr>
        <p:txBody>
          <a:bodyPr/>
          <a:lstStyle/>
          <a:p>
            <a:r>
              <a:rPr lang="sr-Latn-CS" smtClean="0"/>
              <a:t>Primena DSP</a:t>
            </a:r>
            <a:endParaRPr lang="en-US" smtClean="0"/>
          </a:p>
        </p:txBody>
      </p:sp>
      <p:sp>
        <p:nvSpPr>
          <p:cNvPr id="10244" name="Slide Number Placeholder 5"/>
          <p:cNvSpPr>
            <a:spLocks noGrp="1"/>
          </p:cNvSpPr>
          <p:nvPr>
            <p:ph type="sldNum" sz="quarter" idx="12"/>
          </p:nvPr>
        </p:nvSpPr>
        <p:spPr>
          <a:noFill/>
        </p:spPr>
        <p:txBody>
          <a:bodyPr/>
          <a:lstStyle/>
          <a:p>
            <a:fld id="{2A1C6769-7F99-41F3-90E6-FAF876DC0104}" type="slidenum">
              <a:rPr lang="en-US" smtClean="0"/>
              <a:pPr/>
              <a:t>9</a:t>
            </a:fld>
            <a:endParaRPr lang="en-US" smtClean="0"/>
          </a:p>
        </p:txBody>
      </p:sp>
      <p:sp>
        <p:nvSpPr>
          <p:cNvPr id="10245" name="Rectangle 2"/>
          <p:cNvSpPr>
            <a:spLocks noGrp="1" noChangeArrowheads="1"/>
          </p:cNvSpPr>
          <p:nvPr>
            <p:ph type="title"/>
          </p:nvPr>
        </p:nvSpPr>
        <p:spPr>
          <a:xfrm>
            <a:off x="533400" y="0"/>
            <a:ext cx="7772400" cy="1143000"/>
          </a:xfrm>
        </p:spPr>
        <p:txBody>
          <a:bodyPr/>
          <a:lstStyle/>
          <a:p>
            <a:pPr eaLnBrk="1" hangingPunct="1"/>
            <a:r>
              <a:rPr lang="en-US" dirty="0" err="1" smtClean="0"/>
              <a:t>Registri</a:t>
            </a:r>
            <a:r>
              <a:rPr lang="en-US" dirty="0" smtClean="0"/>
              <a:t> u </a:t>
            </a:r>
            <a:r>
              <a:rPr lang="en-US" dirty="0" err="1" smtClean="0"/>
              <a:t>debageru</a:t>
            </a:r>
            <a:endParaRPr lang="en-US" dirty="0" smtClean="0"/>
          </a:p>
        </p:txBody>
      </p:sp>
      <p:pic>
        <p:nvPicPr>
          <p:cNvPr id="8" name="Picture 7" descr="9.jpg"/>
          <p:cNvPicPr>
            <a:picLocks noChangeAspect="1"/>
          </p:cNvPicPr>
          <p:nvPr/>
        </p:nvPicPr>
        <p:blipFill>
          <a:blip r:embed="rId3" cstate="print"/>
          <a:stretch>
            <a:fillRect/>
          </a:stretch>
        </p:blipFill>
        <p:spPr>
          <a:xfrm>
            <a:off x="762000" y="1143000"/>
            <a:ext cx="2503022" cy="5104647"/>
          </a:xfrm>
          <a:prstGeom prst="rect">
            <a:avLst/>
          </a:prstGeom>
        </p:spPr>
      </p:pic>
      <p:pic>
        <p:nvPicPr>
          <p:cNvPr id="9" name="Picture 8" descr="5.jpg"/>
          <p:cNvPicPr>
            <a:picLocks noChangeAspect="1"/>
          </p:cNvPicPr>
          <p:nvPr/>
        </p:nvPicPr>
        <p:blipFill>
          <a:blip r:embed="rId4" cstate="print"/>
          <a:stretch>
            <a:fillRect/>
          </a:stretch>
        </p:blipFill>
        <p:spPr>
          <a:xfrm>
            <a:off x="3276600" y="1143000"/>
            <a:ext cx="2503391" cy="5105400"/>
          </a:xfrm>
          <a:prstGeom prst="rect">
            <a:avLst/>
          </a:prstGeom>
        </p:spPr>
      </p:pic>
      <p:sp>
        <p:nvSpPr>
          <p:cNvPr id="10" name="Rectangle 3"/>
          <p:cNvSpPr txBox="1">
            <a:spLocks noChangeArrowheads="1"/>
          </p:cNvSpPr>
          <p:nvPr/>
        </p:nvSpPr>
        <p:spPr bwMode="auto">
          <a:xfrm>
            <a:off x="5791200" y="1143000"/>
            <a:ext cx="3352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err="1" smtClean="0">
                <a:ln>
                  <a:noFill/>
                </a:ln>
                <a:solidFill>
                  <a:srgbClr val="333399"/>
                </a:solidFill>
                <a:effectLst/>
                <a:uLnTx/>
                <a:uFillTx/>
                <a:latin typeface="+mn-lt"/>
                <a:ea typeface="+mn-ea"/>
                <a:cs typeface="+mn-cs"/>
              </a:rPr>
              <a:t>Grupre</a:t>
            </a:r>
            <a:r>
              <a:rPr kumimoji="0" lang="en-US" sz="2800" b="0" i="0" u="none" strike="noStrike" kern="0" cap="none" spc="0" normalizeH="0" baseline="0" noProof="0" dirty="0" smtClean="0">
                <a:ln>
                  <a:noFill/>
                </a:ln>
                <a:solidFill>
                  <a:srgbClr val="333399"/>
                </a:solidFill>
                <a:effectLst/>
                <a:uLnTx/>
                <a:uFillTx/>
                <a:latin typeface="+mn-lt"/>
                <a:ea typeface="+mn-ea"/>
                <a:cs typeface="+mn-cs"/>
              </a:rPr>
              <a:t> </a:t>
            </a:r>
            <a:r>
              <a:rPr kumimoji="0" lang="en-US" sz="2800" b="0" i="0" u="none" strike="noStrike" kern="0" cap="none" spc="0" normalizeH="0" baseline="0" noProof="0" dirty="0" err="1" smtClean="0">
                <a:ln>
                  <a:noFill/>
                </a:ln>
                <a:solidFill>
                  <a:srgbClr val="333399"/>
                </a:solidFill>
                <a:effectLst/>
                <a:uLnTx/>
                <a:uFillTx/>
                <a:latin typeface="+mn-lt"/>
                <a:ea typeface="+mn-ea"/>
                <a:cs typeface="+mn-cs"/>
              </a:rPr>
              <a:t>registara</a:t>
            </a:r>
            <a:endParaRPr kumimoji="0" lang="sr-Latn-CS" sz="2800" b="0" i="0" u="none" strike="noStrike" kern="0" cap="none" spc="0" normalizeH="0" baseline="0" noProof="0" dirty="0" smtClean="0">
              <a:ln>
                <a:noFill/>
              </a:ln>
              <a:solidFill>
                <a:srgbClr val="333399"/>
              </a:solidFill>
              <a:effectLst/>
              <a:uLnTx/>
              <a:uFillTx/>
              <a:latin typeface="+mn-lt"/>
              <a:ea typeface="+mn-ea"/>
              <a:cs typeface="+mn-cs"/>
            </a:endParaRPr>
          </a:p>
        </p:txBody>
      </p:sp>
      <p:sp>
        <p:nvSpPr>
          <p:cNvPr id="11" name="Rectangle 3"/>
          <p:cNvSpPr txBox="1">
            <a:spLocks noChangeArrowheads="1"/>
          </p:cNvSpPr>
          <p:nvPr/>
        </p:nvSpPr>
        <p:spPr bwMode="auto">
          <a:xfrm>
            <a:off x="5791200" y="1981200"/>
            <a:ext cx="3352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rgbClr val="333399"/>
                </a:solidFill>
                <a:effectLst/>
                <a:uLnTx/>
                <a:uFillTx/>
                <a:latin typeface="+mn-lt"/>
                <a:ea typeface="+mn-ea"/>
                <a:cs typeface="+mn-cs"/>
              </a:rPr>
              <a:t>Otvaranjem</a:t>
            </a:r>
            <a:r>
              <a:rPr kumimoji="0" lang="en-US" sz="2400" b="0" i="0" u="none" strike="noStrike" kern="0" cap="none" spc="0" normalizeH="0" baseline="0" noProof="0" dirty="0" smtClean="0">
                <a:ln>
                  <a:noFill/>
                </a:ln>
                <a:solidFill>
                  <a:srgbClr val="333399"/>
                </a:solidFill>
                <a:effectLst/>
                <a:uLnTx/>
                <a:uFillTx/>
                <a:latin typeface="+mn-lt"/>
                <a:ea typeface="+mn-ea"/>
                <a:cs typeface="+mn-cs"/>
              </a:rPr>
              <a:t> </a:t>
            </a:r>
            <a:r>
              <a:rPr kumimoji="0" lang="en-US" sz="2400" b="0" i="0" u="none" strike="noStrike" kern="0" cap="none" spc="0" normalizeH="0" baseline="0" noProof="0" dirty="0" err="1" smtClean="0">
                <a:ln>
                  <a:noFill/>
                </a:ln>
                <a:solidFill>
                  <a:srgbClr val="333399"/>
                </a:solidFill>
                <a:effectLst/>
                <a:uLnTx/>
                <a:uFillTx/>
                <a:latin typeface="+mn-lt"/>
                <a:ea typeface="+mn-ea"/>
                <a:cs typeface="+mn-cs"/>
              </a:rPr>
              <a:t>grupe</a:t>
            </a:r>
            <a:r>
              <a:rPr kumimoji="0" lang="en-US" sz="2400" b="0" i="0" u="none" strike="noStrike" kern="0" cap="none" spc="0" normalizeH="0" baseline="0" noProof="0" dirty="0" smtClean="0">
                <a:ln>
                  <a:noFill/>
                </a:ln>
                <a:solidFill>
                  <a:srgbClr val="333399"/>
                </a:solidFill>
                <a:effectLst/>
                <a:uLnTx/>
                <a:uFillTx/>
                <a:latin typeface="+mn-lt"/>
                <a:ea typeface="+mn-ea"/>
                <a:cs typeface="+mn-cs"/>
              </a:rPr>
              <a:t> </a:t>
            </a:r>
            <a:r>
              <a:rPr kumimoji="0" lang="en-US" sz="2400" b="0" i="0" u="none" strike="noStrike" kern="0" cap="none" spc="0" normalizeH="0" baseline="0" noProof="0" dirty="0" err="1" smtClean="0">
                <a:ln>
                  <a:noFill/>
                </a:ln>
                <a:solidFill>
                  <a:srgbClr val="333399"/>
                </a:solidFill>
                <a:effectLst/>
                <a:uLnTx/>
                <a:uFillTx/>
                <a:latin typeface="+mn-lt"/>
                <a:ea typeface="+mn-ea"/>
                <a:cs typeface="+mn-cs"/>
              </a:rPr>
              <a:t>dobijaju</a:t>
            </a:r>
            <a:r>
              <a:rPr kumimoji="0" lang="en-US" sz="2400" b="0" i="0" u="none" strike="noStrike" kern="0" cap="none" spc="0" normalizeH="0" baseline="0" noProof="0" dirty="0" smtClean="0">
                <a:ln>
                  <a:noFill/>
                </a:ln>
                <a:solidFill>
                  <a:srgbClr val="333399"/>
                </a:solidFill>
                <a:effectLst/>
                <a:uLnTx/>
                <a:uFillTx/>
                <a:latin typeface="+mn-lt"/>
                <a:ea typeface="+mn-ea"/>
                <a:cs typeface="+mn-cs"/>
              </a:rPr>
              <a:t> se </a:t>
            </a:r>
            <a:r>
              <a:rPr kumimoji="0" lang="en-US" sz="2400" b="0" i="0" u="none" strike="noStrike" kern="0" cap="none" spc="0" normalizeH="0" baseline="0" noProof="0" dirty="0" err="1" smtClean="0">
                <a:ln>
                  <a:noFill/>
                </a:ln>
                <a:solidFill>
                  <a:srgbClr val="333399"/>
                </a:solidFill>
                <a:effectLst/>
                <a:uLnTx/>
                <a:uFillTx/>
                <a:latin typeface="+mn-lt"/>
                <a:ea typeface="+mn-ea"/>
                <a:cs typeface="+mn-cs"/>
              </a:rPr>
              <a:t>sadr</a:t>
            </a:r>
            <a:r>
              <a:rPr lang="sr-Latn-CS" sz="2400" kern="0" dirty="0" smtClean="0">
                <a:solidFill>
                  <a:srgbClr val="333399"/>
                </a:solidFill>
                <a:latin typeface="+mn-lt"/>
              </a:rPr>
              <a:t>žaji svih registara iz te grupe</a:t>
            </a:r>
            <a:endParaRPr kumimoji="0" lang="sr-Latn-CS" sz="2400" b="0" i="0" u="none" strike="noStrike" kern="0" cap="none" spc="0" normalizeH="0" baseline="0" noProof="0" dirty="0" smtClean="0">
              <a:ln>
                <a:noFill/>
              </a:ln>
              <a:solidFill>
                <a:srgbClr val="333399"/>
              </a:solidFill>
              <a:effectLst/>
              <a:uLnTx/>
              <a:uFillTx/>
              <a:latin typeface="+mn-lt"/>
              <a:ea typeface="+mn-ea"/>
              <a:cs typeface="+mn-cs"/>
            </a:endParaRPr>
          </a:p>
        </p:txBody>
      </p:sp>
      <p:sp>
        <p:nvSpPr>
          <p:cNvPr id="12" name="Rectangle 3"/>
          <p:cNvSpPr txBox="1">
            <a:spLocks noChangeArrowheads="1"/>
          </p:cNvSpPr>
          <p:nvPr/>
        </p:nvSpPr>
        <p:spPr bwMode="auto">
          <a:xfrm>
            <a:off x="5791200" y="4038600"/>
            <a:ext cx="3352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rgbClr val="333399"/>
                </a:solidFill>
                <a:effectLst/>
                <a:uLnTx/>
                <a:uFillTx/>
                <a:latin typeface="+mn-lt"/>
                <a:ea typeface="+mn-ea"/>
                <a:cs typeface="+mn-cs"/>
              </a:rPr>
              <a:t>Otvaranjem</a:t>
            </a:r>
            <a:r>
              <a:rPr kumimoji="0" lang="en-US" sz="2400" b="0" i="0" u="none" strike="noStrike" kern="0" cap="none" spc="0" normalizeH="0" baseline="0" noProof="0" dirty="0" smtClean="0">
                <a:ln>
                  <a:noFill/>
                </a:ln>
                <a:solidFill>
                  <a:srgbClr val="333399"/>
                </a:solidFill>
                <a:effectLst/>
                <a:uLnTx/>
                <a:uFillTx/>
                <a:latin typeface="+mn-lt"/>
                <a:ea typeface="+mn-ea"/>
                <a:cs typeface="+mn-cs"/>
              </a:rPr>
              <a:t> </a:t>
            </a:r>
            <a:r>
              <a:rPr kumimoji="0" lang="sr-Latn-CS" sz="2400" b="0" i="0" u="none" strike="noStrike" kern="0" cap="none" spc="0" normalizeH="0" baseline="0" noProof="0" dirty="0" smtClean="0">
                <a:ln>
                  <a:noFill/>
                </a:ln>
                <a:solidFill>
                  <a:srgbClr val="333399"/>
                </a:solidFill>
                <a:effectLst/>
                <a:uLnTx/>
                <a:uFillTx/>
                <a:latin typeface="+mn-lt"/>
                <a:ea typeface="+mn-ea"/>
                <a:cs typeface="+mn-cs"/>
              </a:rPr>
              <a:t>nekog</a:t>
            </a:r>
            <a:r>
              <a:rPr kumimoji="0" lang="sr-Latn-CS" sz="2400" b="0" i="0" u="none" strike="noStrike" kern="0" cap="none" spc="0" normalizeH="0" noProof="0" dirty="0" smtClean="0">
                <a:ln>
                  <a:noFill/>
                </a:ln>
                <a:solidFill>
                  <a:srgbClr val="333399"/>
                </a:solidFill>
                <a:effectLst/>
                <a:uLnTx/>
                <a:uFillTx/>
                <a:latin typeface="+mn-lt"/>
                <a:ea typeface="+mn-ea"/>
                <a:cs typeface="+mn-cs"/>
              </a:rPr>
              <a:t> registra, dobija se sadržaj registra podeljen u polja  sa nazivima kao u priručniku</a:t>
            </a:r>
            <a:endParaRPr kumimoji="0" lang="sr-Latn-CS" sz="2400" b="0" i="0" u="none" strike="noStrike" kern="0" cap="none" spc="0" normalizeH="0" baseline="0" noProof="0" dirty="0" smtClean="0">
              <a:ln>
                <a:noFill/>
              </a:ln>
              <a:solidFill>
                <a:srgbClr val="333399"/>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2707" name="Footer Placeholder 4"/>
          <p:cNvSpPr>
            <a:spLocks noGrp="1"/>
          </p:cNvSpPr>
          <p:nvPr>
            <p:ph type="ftr" sz="quarter" idx="11"/>
          </p:nvPr>
        </p:nvSpPr>
        <p:spPr>
          <a:noFill/>
        </p:spPr>
        <p:txBody>
          <a:bodyPr/>
          <a:lstStyle/>
          <a:p>
            <a:r>
              <a:rPr lang="sr-Latn-CS" smtClean="0"/>
              <a:t>Primena DSP</a:t>
            </a:r>
            <a:endParaRPr lang="en-US" smtClean="0"/>
          </a:p>
        </p:txBody>
      </p:sp>
      <p:sp>
        <p:nvSpPr>
          <p:cNvPr id="72708" name="Slide Number Placeholder 5"/>
          <p:cNvSpPr>
            <a:spLocks noGrp="1"/>
          </p:cNvSpPr>
          <p:nvPr>
            <p:ph type="sldNum" sz="quarter" idx="12"/>
          </p:nvPr>
        </p:nvSpPr>
        <p:spPr>
          <a:noFill/>
        </p:spPr>
        <p:txBody>
          <a:bodyPr/>
          <a:lstStyle/>
          <a:p>
            <a:fld id="{1649B355-B22B-4176-ACA6-249F657185D6}" type="slidenum">
              <a:rPr lang="en-US" smtClean="0"/>
              <a:pPr/>
              <a:t>90</a:t>
            </a:fld>
            <a:endParaRPr lang="en-US" smtClean="0"/>
          </a:p>
        </p:txBody>
      </p:sp>
      <p:sp>
        <p:nvSpPr>
          <p:cNvPr id="72709" name="Rectangle 2"/>
          <p:cNvSpPr>
            <a:spLocks noGrp="1" noChangeArrowheads="1"/>
          </p:cNvSpPr>
          <p:nvPr>
            <p:ph type="title"/>
          </p:nvPr>
        </p:nvSpPr>
        <p:spPr>
          <a:xfrm>
            <a:off x="685800" y="152400"/>
            <a:ext cx="7772400" cy="1143000"/>
          </a:xfrm>
        </p:spPr>
        <p:txBody>
          <a:bodyPr/>
          <a:lstStyle/>
          <a:p>
            <a:pPr eaLnBrk="1" hangingPunct="1"/>
            <a:r>
              <a:rPr lang="sr-Latn-CS" smtClean="0"/>
              <a:t>Digitalni filtri</a:t>
            </a:r>
            <a:endParaRPr lang="en-US" smtClean="0"/>
          </a:p>
        </p:txBody>
      </p:sp>
      <p:pic>
        <p:nvPicPr>
          <p:cNvPr id="72710" name="Picture 3"/>
          <p:cNvPicPr>
            <a:picLocks noChangeAspect="1" noChangeArrowheads="1"/>
          </p:cNvPicPr>
          <p:nvPr/>
        </p:nvPicPr>
        <p:blipFill>
          <a:blip r:embed="rId3" cstate="print"/>
          <a:srcRect/>
          <a:stretch>
            <a:fillRect/>
          </a:stretch>
        </p:blipFill>
        <p:spPr bwMode="auto">
          <a:xfrm>
            <a:off x="1447800" y="1143000"/>
            <a:ext cx="6248400" cy="515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3731" name="Footer Placeholder 4"/>
          <p:cNvSpPr>
            <a:spLocks noGrp="1"/>
          </p:cNvSpPr>
          <p:nvPr>
            <p:ph type="ftr" sz="quarter" idx="11"/>
          </p:nvPr>
        </p:nvSpPr>
        <p:spPr>
          <a:noFill/>
        </p:spPr>
        <p:txBody>
          <a:bodyPr/>
          <a:lstStyle/>
          <a:p>
            <a:r>
              <a:rPr lang="sr-Latn-CS" smtClean="0"/>
              <a:t>Primena DSP</a:t>
            </a:r>
            <a:endParaRPr lang="en-US" smtClean="0"/>
          </a:p>
        </p:txBody>
      </p:sp>
      <p:sp>
        <p:nvSpPr>
          <p:cNvPr id="73732" name="Slide Number Placeholder 5"/>
          <p:cNvSpPr>
            <a:spLocks noGrp="1"/>
          </p:cNvSpPr>
          <p:nvPr>
            <p:ph type="sldNum" sz="quarter" idx="12"/>
          </p:nvPr>
        </p:nvSpPr>
        <p:spPr>
          <a:noFill/>
        </p:spPr>
        <p:txBody>
          <a:bodyPr/>
          <a:lstStyle/>
          <a:p>
            <a:fld id="{0D8D8FC1-842F-4032-A89D-D5077D47266F}" type="slidenum">
              <a:rPr lang="en-US" smtClean="0"/>
              <a:pPr/>
              <a:t>91</a:t>
            </a:fld>
            <a:endParaRPr lang="en-US" smtClean="0"/>
          </a:p>
        </p:txBody>
      </p:sp>
      <p:sp>
        <p:nvSpPr>
          <p:cNvPr id="73733" name="Rectangle 2"/>
          <p:cNvSpPr>
            <a:spLocks noGrp="1" noChangeArrowheads="1"/>
          </p:cNvSpPr>
          <p:nvPr>
            <p:ph type="title"/>
          </p:nvPr>
        </p:nvSpPr>
        <p:spPr>
          <a:xfrm>
            <a:off x="685800" y="152400"/>
            <a:ext cx="7772400" cy="1143000"/>
          </a:xfrm>
        </p:spPr>
        <p:txBody>
          <a:bodyPr/>
          <a:lstStyle/>
          <a:p>
            <a:pPr eaLnBrk="1" hangingPunct="1"/>
            <a:r>
              <a:rPr lang="sr-Latn-CS" smtClean="0"/>
              <a:t>Digitalni filtri</a:t>
            </a:r>
            <a:endParaRPr lang="en-US" smtClean="0"/>
          </a:p>
        </p:txBody>
      </p:sp>
      <p:pic>
        <p:nvPicPr>
          <p:cNvPr id="128004" name="Picture 4"/>
          <p:cNvPicPr>
            <a:picLocks noChangeAspect="1" noChangeArrowheads="1"/>
          </p:cNvPicPr>
          <p:nvPr/>
        </p:nvPicPr>
        <p:blipFill>
          <a:blip r:embed="rId2" cstate="print"/>
          <a:srcRect/>
          <a:stretch>
            <a:fillRect/>
          </a:stretch>
        </p:blipFill>
        <p:spPr bwMode="auto">
          <a:xfrm>
            <a:off x="0" y="990600"/>
            <a:ext cx="4586288" cy="5414963"/>
          </a:xfrm>
          <a:prstGeom prst="rect">
            <a:avLst/>
          </a:prstGeom>
          <a:noFill/>
          <a:ln w="9525">
            <a:noFill/>
            <a:miter lim="800000"/>
            <a:headEnd/>
            <a:tailEnd/>
          </a:ln>
        </p:spPr>
      </p:pic>
      <p:pic>
        <p:nvPicPr>
          <p:cNvPr id="128005" name="Picture 5"/>
          <p:cNvPicPr>
            <a:picLocks noChangeAspect="1" noChangeArrowheads="1"/>
          </p:cNvPicPr>
          <p:nvPr/>
        </p:nvPicPr>
        <p:blipFill>
          <a:blip r:embed="rId3" cstate="print"/>
          <a:srcRect/>
          <a:stretch>
            <a:fillRect/>
          </a:stretch>
        </p:blipFill>
        <p:spPr bwMode="auto">
          <a:xfrm>
            <a:off x="4498975" y="990600"/>
            <a:ext cx="4645025"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128004"/>
                                        </p:tgtEl>
                                      </p:cBhvr>
                                    </p:animEffect>
                                    <p:set>
                                      <p:cBhvr>
                                        <p:cTn id="9" dur="1" fill="hold">
                                          <p:stCondLst>
                                            <p:cond delay="1999"/>
                                          </p:stCondLst>
                                        </p:cTn>
                                        <p:tgtEl>
                                          <p:spTgt spid="1280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4755" name="Footer Placeholder 4"/>
          <p:cNvSpPr>
            <a:spLocks noGrp="1"/>
          </p:cNvSpPr>
          <p:nvPr>
            <p:ph type="ftr" sz="quarter" idx="11"/>
          </p:nvPr>
        </p:nvSpPr>
        <p:spPr>
          <a:noFill/>
        </p:spPr>
        <p:txBody>
          <a:bodyPr/>
          <a:lstStyle/>
          <a:p>
            <a:r>
              <a:rPr lang="sr-Latn-CS" smtClean="0"/>
              <a:t>Primena DSP</a:t>
            </a:r>
            <a:endParaRPr lang="en-US" smtClean="0"/>
          </a:p>
        </p:txBody>
      </p:sp>
      <p:sp>
        <p:nvSpPr>
          <p:cNvPr id="74756" name="Slide Number Placeholder 5"/>
          <p:cNvSpPr>
            <a:spLocks noGrp="1"/>
          </p:cNvSpPr>
          <p:nvPr>
            <p:ph type="sldNum" sz="quarter" idx="12"/>
          </p:nvPr>
        </p:nvSpPr>
        <p:spPr>
          <a:noFill/>
        </p:spPr>
        <p:txBody>
          <a:bodyPr/>
          <a:lstStyle/>
          <a:p>
            <a:fld id="{B15D36A1-F2DC-4B23-BAD9-988EC26F9A43}" type="slidenum">
              <a:rPr lang="en-US" smtClean="0"/>
              <a:pPr/>
              <a:t>92</a:t>
            </a:fld>
            <a:endParaRPr lang="en-US" smtClean="0"/>
          </a:p>
        </p:txBody>
      </p:sp>
      <p:sp>
        <p:nvSpPr>
          <p:cNvPr id="74757" name="Rectangle 2"/>
          <p:cNvSpPr>
            <a:spLocks noGrp="1" noChangeArrowheads="1"/>
          </p:cNvSpPr>
          <p:nvPr>
            <p:ph type="title"/>
          </p:nvPr>
        </p:nvSpPr>
        <p:spPr>
          <a:xfrm>
            <a:off x="685800" y="152400"/>
            <a:ext cx="7772400" cy="1143000"/>
          </a:xfrm>
        </p:spPr>
        <p:txBody>
          <a:bodyPr/>
          <a:lstStyle/>
          <a:p>
            <a:pPr eaLnBrk="1" hangingPunct="1"/>
            <a:r>
              <a:rPr lang="sr-Latn-CS" sz="3600" smtClean="0"/>
              <a:t>Digitalni filtri – “moving average”</a:t>
            </a:r>
            <a:endParaRPr lang="en-US" sz="3600" smtClean="0"/>
          </a:p>
        </p:txBody>
      </p:sp>
      <p:pic>
        <p:nvPicPr>
          <p:cNvPr id="74758" name="Picture 4"/>
          <p:cNvPicPr>
            <a:picLocks noChangeAspect="1" noChangeArrowheads="1"/>
          </p:cNvPicPr>
          <p:nvPr/>
        </p:nvPicPr>
        <p:blipFill>
          <a:blip r:embed="rId3" cstate="print"/>
          <a:srcRect/>
          <a:stretch>
            <a:fillRect/>
          </a:stretch>
        </p:blipFill>
        <p:spPr bwMode="auto">
          <a:xfrm>
            <a:off x="1219200" y="1066800"/>
            <a:ext cx="6737350" cy="516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5779" name="Footer Placeholder 4"/>
          <p:cNvSpPr>
            <a:spLocks noGrp="1"/>
          </p:cNvSpPr>
          <p:nvPr>
            <p:ph type="ftr" sz="quarter" idx="11"/>
          </p:nvPr>
        </p:nvSpPr>
        <p:spPr>
          <a:noFill/>
        </p:spPr>
        <p:txBody>
          <a:bodyPr/>
          <a:lstStyle/>
          <a:p>
            <a:r>
              <a:rPr lang="sr-Latn-CS" smtClean="0"/>
              <a:t>Primena DSP</a:t>
            </a:r>
            <a:endParaRPr lang="en-US" smtClean="0"/>
          </a:p>
        </p:txBody>
      </p:sp>
      <p:sp>
        <p:nvSpPr>
          <p:cNvPr id="75780" name="Slide Number Placeholder 5"/>
          <p:cNvSpPr>
            <a:spLocks noGrp="1"/>
          </p:cNvSpPr>
          <p:nvPr>
            <p:ph type="sldNum" sz="quarter" idx="12"/>
          </p:nvPr>
        </p:nvSpPr>
        <p:spPr>
          <a:noFill/>
        </p:spPr>
        <p:txBody>
          <a:bodyPr/>
          <a:lstStyle/>
          <a:p>
            <a:fld id="{7DBEDF5F-ADA9-4691-9154-17C69CF18963}" type="slidenum">
              <a:rPr lang="en-US" smtClean="0"/>
              <a:pPr/>
              <a:t>93</a:t>
            </a:fld>
            <a:endParaRPr lang="en-US" smtClean="0"/>
          </a:p>
        </p:txBody>
      </p:sp>
      <p:sp>
        <p:nvSpPr>
          <p:cNvPr id="75781" name="Rectangle 2"/>
          <p:cNvSpPr>
            <a:spLocks noGrp="1" noChangeArrowheads="1"/>
          </p:cNvSpPr>
          <p:nvPr>
            <p:ph type="title"/>
          </p:nvPr>
        </p:nvSpPr>
        <p:spPr>
          <a:xfrm>
            <a:off x="685800" y="152400"/>
            <a:ext cx="7772400" cy="1143000"/>
          </a:xfrm>
        </p:spPr>
        <p:txBody>
          <a:bodyPr/>
          <a:lstStyle/>
          <a:p>
            <a:pPr eaLnBrk="1" hangingPunct="1"/>
            <a:r>
              <a:rPr lang="sr-Latn-CS" sz="3600" smtClean="0"/>
              <a:t>Digitalni filtri – “moving average”</a:t>
            </a:r>
            <a:endParaRPr lang="en-US" sz="3600" smtClean="0"/>
          </a:p>
        </p:txBody>
      </p:sp>
      <p:pic>
        <p:nvPicPr>
          <p:cNvPr id="75782" name="Picture 4"/>
          <p:cNvPicPr>
            <a:picLocks noChangeAspect="1" noChangeArrowheads="1"/>
          </p:cNvPicPr>
          <p:nvPr/>
        </p:nvPicPr>
        <p:blipFill>
          <a:blip r:embed="rId3" cstate="print"/>
          <a:srcRect/>
          <a:stretch>
            <a:fillRect/>
          </a:stretch>
        </p:blipFill>
        <p:spPr bwMode="auto">
          <a:xfrm>
            <a:off x="1066800" y="1066800"/>
            <a:ext cx="7010400" cy="526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6803" name="Footer Placeholder 4"/>
          <p:cNvSpPr>
            <a:spLocks noGrp="1"/>
          </p:cNvSpPr>
          <p:nvPr>
            <p:ph type="ftr" sz="quarter" idx="11"/>
          </p:nvPr>
        </p:nvSpPr>
        <p:spPr>
          <a:noFill/>
        </p:spPr>
        <p:txBody>
          <a:bodyPr/>
          <a:lstStyle/>
          <a:p>
            <a:r>
              <a:rPr lang="sr-Latn-CS" smtClean="0"/>
              <a:t>Primena DSP</a:t>
            </a:r>
            <a:endParaRPr lang="en-US" smtClean="0"/>
          </a:p>
        </p:txBody>
      </p:sp>
      <p:sp>
        <p:nvSpPr>
          <p:cNvPr id="76804" name="Slide Number Placeholder 5"/>
          <p:cNvSpPr>
            <a:spLocks noGrp="1"/>
          </p:cNvSpPr>
          <p:nvPr>
            <p:ph type="sldNum" sz="quarter" idx="12"/>
          </p:nvPr>
        </p:nvSpPr>
        <p:spPr>
          <a:noFill/>
        </p:spPr>
        <p:txBody>
          <a:bodyPr/>
          <a:lstStyle/>
          <a:p>
            <a:fld id="{EDB5A87A-7AAC-47A1-AAF8-630DE1EB9B79}" type="slidenum">
              <a:rPr lang="en-US" smtClean="0"/>
              <a:pPr/>
              <a:t>94</a:t>
            </a:fld>
            <a:endParaRPr lang="en-US" smtClean="0"/>
          </a:p>
        </p:txBody>
      </p:sp>
      <p:sp>
        <p:nvSpPr>
          <p:cNvPr id="76805" name="Rectangle 2"/>
          <p:cNvSpPr>
            <a:spLocks noGrp="1" noChangeArrowheads="1"/>
          </p:cNvSpPr>
          <p:nvPr>
            <p:ph type="title"/>
          </p:nvPr>
        </p:nvSpPr>
        <p:spPr>
          <a:xfrm>
            <a:off x="685800" y="152400"/>
            <a:ext cx="7772400" cy="1143000"/>
          </a:xfrm>
        </p:spPr>
        <p:txBody>
          <a:bodyPr/>
          <a:lstStyle/>
          <a:p>
            <a:pPr eaLnBrk="1" hangingPunct="1"/>
            <a:r>
              <a:rPr lang="sr-Latn-CS" sz="3600" smtClean="0"/>
              <a:t>Digitalni filtri – “moving average”</a:t>
            </a:r>
            <a:endParaRPr lang="en-US" sz="3600" smtClean="0"/>
          </a:p>
        </p:txBody>
      </p:sp>
      <p:pic>
        <p:nvPicPr>
          <p:cNvPr id="76806" name="Picture 4"/>
          <p:cNvPicPr>
            <a:picLocks noChangeAspect="1" noChangeArrowheads="1"/>
          </p:cNvPicPr>
          <p:nvPr/>
        </p:nvPicPr>
        <p:blipFill>
          <a:blip r:embed="rId3" cstate="print"/>
          <a:srcRect/>
          <a:stretch>
            <a:fillRect/>
          </a:stretch>
        </p:blipFill>
        <p:spPr bwMode="auto">
          <a:xfrm>
            <a:off x="1219200" y="1066800"/>
            <a:ext cx="6629400" cy="517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8"/>
          <p:cNvPicPr>
            <a:picLocks noChangeAspect="1" noChangeArrowheads="1"/>
          </p:cNvPicPr>
          <p:nvPr/>
        </p:nvPicPr>
        <p:blipFill>
          <a:blip r:embed="rId3" cstate="print"/>
          <a:srcRect/>
          <a:stretch>
            <a:fillRect/>
          </a:stretch>
        </p:blipFill>
        <p:spPr bwMode="auto">
          <a:xfrm>
            <a:off x="762000" y="838200"/>
            <a:ext cx="7696200" cy="5588000"/>
          </a:xfrm>
          <a:prstGeom prst="rect">
            <a:avLst/>
          </a:prstGeom>
          <a:noFill/>
          <a:ln w="9525">
            <a:noFill/>
            <a:miter lim="800000"/>
            <a:headEnd/>
            <a:tailEnd/>
          </a:ln>
        </p:spPr>
      </p:pic>
      <p:sp>
        <p:nvSpPr>
          <p:cNvPr id="10" name="Rectangle 9"/>
          <p:cNvSpPr/>
          <p:nvPr/>
        </p:nvSpPr>
        <p:spPr bwMode="auto">
          <a:xfrm>
            <a:off x="4710113" y="2212181"/>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486275" y="4943475"/>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82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77827" name="Footer Placeholder 4"/>
          <p:cNvSpPr>
            <a:spLocks noGrp="1"/>
          </p:cNvSpPr>
          <p:nvPr>
            <p:ph type="ftr" sz="quarter" idx="11"/>
          </p:nvPr>
        </p:nvSpPr>
        <p:spPr>
          <a:noFill/>
        </p:spPr>
        <p:txBody>
          <a:bodyPr/>
          <a:lstStyle/>
          <a:p>
            <a:r>
              <a:rPr lang="sr-Latn-CS" smtClean="0"/>
              <a:t>Primena DSP</a:t>
            </a:r>
            <a:endParaRPr lang="en-US" smtClean="0"/>
          </a:p>
        </p:txBody>
      </p:sp>
      <p:sp>
        <p:nvSpPr>
          <p:cNvPr id="77828" name="Slide Number Placeholder 5"/>
          <p:cNvSpPr>
            <a:spLocks noGrp="1"/>
          </p:cNvSpPr>
          <p:nvPr>
            <p:ph type="sldNum" sz="quarter" idx="12"/>
          </p:nvPr>
        </p:nvSpPr>
        <p:spPr>
          <a:noFill/>
        </p:spPr>
        <p:txBody>
          <a:bodyPr/>
          <a:lstStyle/>
          <a:p>
            <a:fld id="{A9D08688-8D8E-41D9-9D26-C19547F7E5E4}" type="slidenum">
              <a:rPr lang="en-US" smtClean="0"/>
              <a:pPr/>
              <a:t>95</a:t>
            </a:fld>
            <a:endParaRPr lang="en-US" smtClean="0"/>
          </a:p>
        </p:txBody>
      </p:sp>
      <p:sp>
        <p:nvSpPr>
          <p:cNvPr id="77829" name="Rectangle 4"/>
          <p:cNvSpPr>
            <a:spLocks noGrp="1" noChangeArrowheads="1"/>
          </p:cNvSpPr>
          <p:nvPr>
            <p:ph type="title"/>
          </p:nvPr>
        </p:nvSpPr>
        <p:spPr>
          <a:xfrm>
            <a:off x="685800" y="0"/>
            <a:ext cx="7772400" cy="1143000"/>
          </a:xfrm>
          <a:noFill/>
        </p:spPr>
        <p:txBody>
          <a:bodyPr/>
          <a:lstStyle/>
          <a:p>
            <a:pPr eaLnBrk="1" hangingPunct="1"/>
            <a:r>
              <a:rPr lang="sr-Latn-CS" smtClean="0"/>
              <a:t>Win-sinc filtri </a:t>
            </a:r>
            <a:endParaRPr lang="en-US" smtClean="0"/>
          </a:p>
        </p:txBody>
      </p:sp>
      <p:sp>
        <p:nvSpPr>
          <p:cNvPr id="7" name="Rectangle 6"/>
          <p:cNvSpPr>
            <a:spLocks noChangeArrowheads="1"/>
          </p:cNvSpPr>
          <p:nvPr/>
        </p:nvSpPr>
        <p:spPr bwMode="auto">
          <a:xfrm>
            <a:off x="762000" y="838200"/>
            <a:ext cx="4038600" cy="2895600"/>
          </a:xfrm>
          <a:prstGeom prst="rect">
            <a:avLst/>
          </a:prstGeom>
          <a:solidFill>
            <a:schemeClr val="bg1">
              <a:alpha val="87842"/>
            </a:schemeClr>
          </a:solidFill>
          <a:ln w="9525" algn="ctr">
            <a:noFill/>
            <a:round/>
            <a:headEnd/>
            <a:tailEnd/>
          </a:ln>
        </p:spPr>
        <p:txBody>
          <a:bodyPr/>
          <a:lstStyle/>
          <a:p>
            <a:endParaRPr lang="en-US"/>
          </a:p>
        </p:txBody>
      </p:sp>
      <p:sp>
        <p:nvSpPr>
          <p:cNvPr id="8" name="Rectangle 7"/>
          <p:cNvSpPr>
            <a:spLocks noChangeArrowheads="1"/>
          </p:cNvSpPr>
          <p:nvPr/>
        </p:nvSpPr>
        <p:spPr bwMode="auto">
          <a:xfrm>
            <a:off x="762000" y="3505200"/>
            <a:ext cx="4038600" cy="2895600"/>
          </a:xfrm>
          <a:prstGeom prst="rect">
            <a:avLst/>
          </a:prstGeom>
          <a:solidFill>
            <a:schemeClr val="bg1">
              <a:alpha val="87842"/>
            </a:schemeClr>
          </a:solidFill>
          <a:ln w="9525" algn="ctr">
            <a:noFill/>
            <a:round/>
            <a:headEnd/>
            <a:tailEnd/>
          </a:ln>
        </p:spPr>
        <p:txBody>
          <a:bodyPr/>
          <a:lstStyle/>
          <a:p>
            <a:endParaRPr lang="en-US"/>
          </a:p>
        </p:txBody>
      </p:sp>
      <p:sp>
        <p:nvSpPr>
          <p:cNvPr id="9" name="Rectangle 8"/>
          <p:cNvSpPr>
            <a:spLocks noChangeArrowheads="1"/>
          </p:cNvSpPr>
          <p:nvPr/>
        </p:nvSpPr>
        <p:spPr bwMode="auto">
          <a:xfrm>
            <a:off x="4724400" y="3733800"/>
            <a:ext cx="3733800" cy="2667000"/>
          </a:xfrm>
          <a:prstGeom prst="rect">
            <a:avLst/>
          </a:prstGeom>
          <a:solidFill>
            <a:schemeClr val="bg1">
              <a:alpha val="87842"/>
            </a:schemeClr>
          </a:solidFill>
          <a:ln w="9525" algn="ctr">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78851"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78852"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86DBA4E1-BC1C-48A8-B1CB-0CC3308E3C30}" type="slidenum">
              <a:rPr lang="en-US" sz="1400">
                <a:latin typeface="Times New Roman" pitchFamily="18" charset="0"/>
              </a:rPr>
              <a:pPr algn="r"/>
              <a:t>96</a:t>
            </a:fld>
            <a:endParaRPr lang="en-US" sz="1400">
              <a:latin typeface="Times New Roman" pitchFamily="18" charset="0"/>
            </a:endParaRPr>
          </a:p>
        </p:txBody>
      </p:sp>
      <p:sp>
        <p:nvSpPr>
          <p:cNvPr id="78853"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Win-sinc filtri </a:t>
            </a:r>
            <a:endParaRPr lang="en-US" smtClean="0"/>
          </a:p>
        </p:txBody>
      </p:sp>
      <p:pic>
        <p:nvPicPr>
          <p:cNvPr id="78854" name="Picture 7"/>
          <p:cNvPicPr>
            <a:picLocks noChangeAspect="1" noChangeArrowheads="1"/>
          </p:cNvPicPr>
          <p:nvPr/>
        </p:nvPicPr>
        <p:blipFill>
          <a:blip r:embed="rId3" cstate="print"/>
          <a:srcRect/>
          <a:stretch>
            <a:fillRect/>
          </a:stretch>
        </p:blipFill>
        <p:spPr bwMode="auto">
          <a:xfrm>
            <a:off x="685800" y="914400"/>
            <a:ext cx="79248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78851"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78852"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86DBA4E1-BC1C-48A8-B1CB-0CC3308E3C30}" type="slidenum">
              <a:rPr lang="en-US" sz="1400">
                <a:latin typeface="Times New Roman" pitchFamily="18" charset="0"/>
              </a:rPr>
              <a:pPr algn="r"/>
              <a:t>97</a:t>
            </a:fld>
            <a:endParaRPr lang="en-US" sz="1400">
              <a:latin typeface="Times New Roman" pitchFamily="18" charset="0"/>
            </a:endParaRPr>
          </a:p>
        </p:txBody>
      </p:sp>
      <p:sp>
        <p:nvSpPr>
          <p:cNvPr id="78853"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Win-sinc filtri </a:t>
            </a:r>
            <a:endParaRPr lang="en-US" smtClean="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7855" y="871570"/>
            <a:ext cx="7348289" cy="5507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61383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79875"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79876"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051BB4ED-6AE6-4C4B-A888-04D6B57B2467}" type="slidenum">
              <a:rPr lang="en-US" sz="1400">
                <a:latin typeface="Times New Roman" pitchFamily="18" charset="0"/>
              </a:rPr>
              <a:pPr algn="r"/>
              <a:t>98</a:t>
            </a:fld>
            <a:endParaRPr lang="en-US" sz="1400">
              <a:latin typeface="Times New Roman" pitchFamily="18" charset="0"/>
            </a:endParaRPr>
          </a:p>
        </p:txBody>
      </p:sp>
      <p:sp>
        <p:nvSpPr>
          <p:cNvPr id="79877"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Win-sinc filtri </a:t>
            </a:r>
            <a:endParaRPr lang="en-US" smtClean="0"/>
          </a:p>
        </p:txBody>
      </p:sp>
      <p:pic>
        <p:nvPicPr>
          <p:cNvPr id="79878" name="Picture 7"/>
          <p:cNvPicPr>
            <a:picLocks noChangeAspect="1" noChangeArrowheads="1"/>
          </p:cNvPicPr>
          <p:nvPr/>
        </p:nvPicPr>
        <p:blipFill>
          <a:blip r:embed="rId3" cstate="print"/>
          <a:srcRect/>
          <a:stretch>
            <a:fillRect/>
          </a:stretch>
        </p:blipFill>
        <p:spPr bwMode="auto">
          <a:xfrm>
            <a:off x="0" y="1066800"/>
            <a:ext cx="8978900" cy="3290888"/>
          </a:xfrm>
          <a:prstGeom prst="rect">
            <a:avLst/>
          </a:prstGeom>
          <a:noFill/>
          <a:ln w="9525">
            <a:noFill/>
            <a:miter lim="800000"/>
            <a:headEnd/>
            <a:tailEnd/>
          </a:ln>
        </p:spPr>
      </p:pic>
      <p:sp>
        <p:nvSpPr>
          <p:cNvPr id="79879" name="Text Box 5"/>
          <p:cNvSpPr txBox="1">
            <a:spLocks noChangeArrowheads="1"/>
          </p:cNvSpPr>
          <p:nvPr/>
        </p:nvSpPr>
        <p:spPr bwMode="auto">
          <a:xfrm>
            <a:off x="609600" y="4572000"/>
            <a:ext cx="6586538" cy="976313"/>
          </a:xfrm>
          <a:prstGeom prst="rect">
            <a:avLst/>
          </a:prstGeom>
          <a:noFill/>
          <a:ln w="9525">
            <a:noFill/>
            <a:miter lim="800000"/>
            <a:headEnd/>
            <a:tailEnd/>
          </a:ln>
        </p:spPr>
        <p:txBody>
          <a:bodyPr wrap="none">
            <a:spAutoFit/>
          </a:bodyPr>
          <a:lstStyle/>
          <a:p>
            <a:r>
              <a:rPr lang="sr-Latn-CS" sz="2200" dirty="0">
                <a:solidFill>
                  <a:srgbClr val="000099"/>
                </a:solidFill>
                <a:latin typeface="Comic Sans MS" pitchFamily="66" charset="0"/>
              </a:rPr>
              <a:t>Strmina zavisi od dužine </a:t>
            </a:r>
            <a:r>
              <a:rPr lang="sr-Latn-CS" sz="2200" dirty="0" smtClean="0">
                <a:solidFill>
                  <a:srgbClr val="000099"/>
                </a:solidFill>
                <a:latin typeface="Comic Sans MS" pitchFamily="66" charset="0"/>
              </a:rPr>
              <a:t>jezgra</a:t>
            </a:r>
            <a:r>
              <a:rPr lang="sr-Latn-CS" sz="2200" dirty="0">
                <a:solidFill>
                  <a:srgbClr val="000099"/>
                </a:solidFill>
                <a:latin typeface="Comic Sans MS" pitchFamily="66" charset="0"/>
              </a:rPr>
              <a:t>: </a:t>
            </a:r>
            <a:r>
              <a:rPr lang="sr-Latn-CS" sz="2200" b="1" i="1" dirty="0">
                <a:solidFill>
                  <a:srgbClr val="000099"/>
                </a:solidFill>
                <a:latin typeface="Comic Sans MS" pitchFamily="66" charset="0"/>
              </a:rPr>
              <a:t>Strmina ≈ 4/M</a:t>
            </a:r>
            <a:endParaRPr lang="sr-Latn-CS" sz="2200" b="1" i="1" baseline="-25000" dirty="0">
              <a:solidFill>
                <a:srgbClr val="000099"/>
              </a:solidFill>
              <a:latin typeface="Comic Sans MS" pitchFamily="66" charset="0"/>
            </a:endParaRPr>
          </a:p>
          <a:p>
            <a:r>
              <a:rPr lang="sr-Latn-CS" dirty="0">
                <a:solidFill>
                  <a:srgbClr val="000099"/>
                </a:solidFill>
                <a:latin typeface="Comic Sans MS" pitchFamily="66" charset="0"/>
              </a:rPr>
              <a:t>Gde je </a:t>
            </a:r>
            <a:r>
              <a:rPr lang="sr-Latn-CS" b="1" i="1" dirty="0">
                <a:solidFill>
                  <a:srgbClr val="000099"/>
                </a:solidFill>
                <a:latin typeface="Comic Sans MS" pitchFamily="66" charset="0"/>
              </a:rPr>
              <a:t>M</a:t>
            </a:r>
            <a:r>
              <a:rPr lang="sr-Latn-CS" dirty="0">
                <a:solidFill>
                  <a:srgbClr val="000099"/>
                </a:solidFill>
                <a:latin typeface="Comic Sans MS" pitchFamily="66" charset="0"/>
              </a:rPr>
              <a:t> dužina </a:t>
            </a:r>
            <a:r>
              <a:rPr lang="sr-Latn-CS" dirty="0" smtClean="0">
                <a:solidFill>
                  <a:srgbClr val="000099"/>
                </a:solidFill>
                <a:latin typeface="Comic Sans MS" pitchFamily="66" charset="0"/>
              </a:rPr>
              <a:t>jezgra u </a:t>
            </a:r>
            <a:r>
              <a:rPr lang="sr-Latn-CS" dirty="0">
                <a:solidFill>
                  <a:srgbClr val="000099"/>
                </a:solidFill>
                <a:latin typeface="Comic Sans MS" pitchFamily="66" charset="0"/>
              </a:rPr>
              <a:t>odmercima, a </a:t>
            </a:r>
          </a:p>
          <a:p>
            <a:r>
              <a:rPr lang="sr-Latn-CS" b="1" i="1" dirty="0">
                <a:solidFill>
                  <a:srgbClr val="000099"/>
                </a:solidFill>
                <a:latin typeface="Comic Sans MS" pitchFamily="66" charset="0"/>
              </a:rPr>
              <a:t>Strmina</a:t>
            </a:r>
            <a:r>
              <a:rPr lang="sr-Latn-CS" dirty="0">
                <a:solidFill>
                  <a:srgbClr val="000099"/>
                </a:solidFill>
                <a:latin typeface="Comic Sans MS" pitchFamily="66" charset="0"/>
              </a:rPr>
              <a:t> razlika relativnih učestanosti za pad sa 99% na 1%</a:t>
            </a:r>
            <a:r>
              <a:rPr lang="sr-Latn-CS" dirty="0">
                <a:solidFill>
                  <a:srgbClr val="000099"/>
                </a:solidFill>
              </a:rPr>
              <a:t> </a:t>
            </a:r>
            <a:endParaRPr lang="en-US" dirty="0">
              <a:solidFill>
                <a:srgbClr val="000099"/>
              </a:solidFill>
            </a:endParaRPr>
          </a:p>
        </p:txBody>
      </p:sp>
      <p:sp>
        <p:nvSpPr>
          <p:cNvPr id="79880" name="Text Box 5"/>
          <p:cNvSpPr txBox="1">
            <a:spLocks noChangeArrowheads="1"/>
          </p:cNvSpPr>
          <p:nvPr/>
        </p:nvSpPr>
        <p:spPr bwMode="auto">
          <a:xfrm>
            <a:off x="533400" y="5791200"/>
            <a:ext cx="6448425" cy="427038"/>
          </a:xfrm>
          <a:prstGeom prst="rect">
            <a:avLst/>
          </a:prstGeom>
          <a:noFill/>
          <a:ln w="9525">
            <a:noFill/>
            <a:miter lim="800000"/>
            <a:headEnd/>
            <a:tailEnd/>
          </a:ln>
        </p:spPr>
        <p:txBody>
          <a:bodyPr>
            <a:spAutoFit/>
          </a:bodyPr>
          <a:lstStyle/>
          <a:p>
            <a:r>
              <a:rPr lang="sr-Latn-CS" sz="2200">
                <a:solidFill>
                  <a:srgbClr val="000099"/>
                </a:solidFill>
                <a:latin typeface="Comic Sans MS" pitchFamily="66" charset="0"/>
              </a:rPr>
              <a:t>Strmina ne zavisi od granične frekvencije</a:t>
            </a:r>
            <a:endParaRPr lang="en-US" sz="2200">
              <a:solidFill>
                <a:srgbClr val="000099"/>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80899" name="Footer Placeholder 4"/>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a:r>
              <a:rPr lang="sr-Latn-CS" sz="1400">
                <a:latin typeface="Times New Roman" pitchFamily="18" charset="0"/>
              </a:rPr>
              <a:t>Primena DSP</a:t>
            </a:r>
            <a:endParaRPr lang="en-US" sz="1400">
              <a:latin typeface="Times New Roman" pitchFamily="18" charset="0"/>
            </a:endParaRPr>
          </a:p>
        </p:txBody>
      </p:sp>
      <p:sp>
        <p:nvSpPr>
          <p:cNvPr id="80900"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4C1C286B-6C80-4A1A-B44A-57E3912AE68A}" type="slidenum">
              <a:rPr lang="en-US" sz="1400">
                <a:latin typeface="Times New Roman" pitchFamily="18" charset="0"/>
              </a:rPr>
              <a:pPr algn="r"/>
              <a:t>99</a:t>
            </a:fld>
            <a:endParaRPr lang="en-US" sz="1400">
              <a:latin typeface="Times New Roman" pitchFamily="18" charset="0"/>
            </a:endParaRPr>
          </a:p>
        </p:txBody>
      </p:sp>
      <p:sp>
        <p:nvSpPr>
          <p:cNvPr id="80901" name="Rectangle 4"/>
          <p:cNvSpPr>
            <a:spLocks noGrp="1" noChangeArrowheads="1"/>
          </p:cNvSpPr>
          <p:nvPr>
            <p:ph type="title" idx="4294967295"/>
          </p:nvPr>
        </p:nvSpPr>
        <p:spPr>
          <a:xfrm>
            <a:off x="685800" y="0"/>
            <a:ext cx="7772400" cy="1143000"/>
          </a:xfrm>
          <a:noFill/>
        </p:spPr>
        <p:txBody>
          <a:bodyPr/>
          <a:lstStyle/>
          <a:p>
            <a:pPr eaLnBrk="1" hangingPunct="1"/>
            <a:r>
              <a:rPr lang="sr-Latn-CS" smtClean="0"/>
              <a:t>Spektralna inverzija </a:t>
            </a:r>
            <a:endParaRPr lang="en-US" smtClean="0"/>
          </a:p>
        </p:txBody>
      </p:sp>
      <p:sp>
        <p:nvSpPr>
          <p:cNvPr id="77831" name="Text Box 5"/>
          <p:cNvSpPr txBox="1">
            <a:spLocks noChangeArrowheads="1"/>
          </p:cNvSpPr>
          <p:nvPr/>
        </p:nvSpPr>
        <p:spPr bwMode="auto">
          <a:xfrm>
            <a:off x="6705600" y="990600"/>
            <a:ext cx="2438400" cy="1446550"/>
          </a:xfrm>
          <a:prstGeom prst="rect">
            <a:avLst/>
          </a:prstGeom>
          <a:noFill/>
          <a:ln w="9525">
            <a:noFill/>
            <a:miter lim="800000"/>
            <a:headEnd/>
            <a:tailEnd/>
          </a:ln>
        </p:spPr>
        <p:txBody>
          <a:bodyPr>
            <a:spAutoFit/>
          </a:bodyPr>
          <a:lstStyle/>
          <a:p>
            <a:r>
              <a:rPr lang="sr-Latn-CS" sz="2200" dirty="0">
                <a:solidFill>
                  <a:srgbClr val="000099"/>
                </a:solidFill>
                <a:latin typeface="Comic Sans MS" pitchFamily="66" charset="0"/>
              </a:rPr>
              <a:t>Promena znaka u </a:t>
            </a:r>
            <a:r>
              <a:rPr lang="sr-Latn-CS" sz="2200" dirty="0" smtClean="0">
                <a:solidFill>
                  <a:srgbClr val="000099"/>
                </a:solidFill>
                <a:latin typeface="Comic Sans MS" pitchFamily="66" charset="0"/>
              </a:rPr>
              <a:t>jezgru </a:t>
            </a:r>
            <a:r>
              <a:rPr lang="sr-Latn-CS" sz="2200" dirty="0">
                <a:solidFill>
                  <a:srgbClr val="000099"/>
                </a:solidFill>
                <a:latin typeface="Comic Sans MS" pitchFamily="66" charset="0"/>
              </a:rPr>
              <a:t>i +1 centralnom odmerku </a:t>
            </a:r>
            <a:r>
              <a:rPr lang="sr-Latn-CS" sz="2200" dirty="0" smtClean="0">
                <a:solidFill>
                  <a:srgbClr val="000099"/>
                </a:solidFill>
                <a:latin typeface="Comic Sans MS" pitchFamily="66" charset="0"/>
              </a:rPr>
              <a:t>jezgra</a:t>
            </a:r>
            <a:endParaRPr lang="en-US" dirty="0">
              <a:solidFill>
                <a:srgbClr val="000099"/>
              </a:solidFill>
            </a:endParaRPr>
          </a:p>
        </p:txBody>
      </p:sp>
      <p:pic>
        <p:nvPicPr>
          <p:cNvPr id="80903" name="Picture 9"/>
          <p:cNvPicPr>
            <a:picLocks noChangeAspect="1" noChangeArrowheads="1"/>
          </p:cNvPicPr>
          <p:nvPr/>
        </p:nvPicPr>
        <p:blipFill>
          <a:blip r:embed="rId3" cstate="print"/>
          <a:srcRect/>
          <a:stretch>
            <a:fillRect/>
          </a:stretch>
        </p:blipFill>
        <p:spPr bwMode="auto">
          <a:xfrm>
            <a:off x="0" y="1066800"/>
            <a:ext cx="6629400" cy="5205413"/>
          </a:xfrm>
          <a:prstGeom prst="rect">
            <a:avLst/>
          </a:prstGeom>
          <a:noFill/>
          <a:ln w="9525">
            <a:noFill/>
            <a:miter lim="800000"/>
            <a:headEnd/>
            <a:tailEnd/>
          </a:ln>
        </p:spPr>
      </p:pic>
      <p:sp>
        <p:nvSpPr>
          <p:cNvPr id="77834" name="Text Box 5"/>
          <p:cNvSpPr txBox="1">
            <a:spLocks noChangeArrowheads="1"/>
          </p:cNvSpPr>
          <p:nvPr/>
        </p:nvSpPr>
        <p:spPr bwMode="auto">
          <a:xfrm>
            <a:off x="6705600" y="3886200"/>
            <a:ext cx="2743200" cy="2436813"/>
          </a:xfrm>
          <a:prstGeom prst="rect">
            <a:avLst/>
          </a:prstGeom>
          <a:noFill/>
          <a:ln w="9525">
            <a:noFill/>
            <a:miter lim="800000"/>
            <a:headEnd/>
            <a:tailEnd/>
          </a:ln>
        </p:spPr>
        <p:txBody>
          <a:bodyPr>
            <a:spAutoFit/>
          </a:bodyPr>
          <a:lstStyle/>
          <a:p>
            <a:r>
              <a:rPr lang="sr-Latn-CS" sz="2200">
                <a:solidFill>
                  <a:srgbClr val="CC3300"/>
                </a:solidFill>
                <a:latin typeface="Comic Sans MS" pitchFamily="66" charset="0"/>
              </a:rPr>
              <a:t>Frekv. odziv se “izvrće” po vertikali.</a:t>
            </a:r>
          </a:p>
          <a:p>
            <a:endParaRPr lang="sr-Latn-CS" sz="2200">
              <a:solidFill>
                <a:srgbClr val="CC3300"/>
              </a:solidFill>
              <a:latin typeface="Comic Sans MS" pitchFamily="66" charset="0"/>
            </a:endParaRPr>
          </a:p>
          <a:p>
            <a:r>
              <a:rPr lang="sr-Latn-CS" sz="2200">
                <a:solidFill>
                  <a:srgbClr val="CC3300"/>
                </a:solidFill>
                <a:latin typeface="Comic Sans MS" pitchFamily="66" charset="0"/>
              </a:rPr>
              <a:t>Od </a:t>
            </a:r>
            <a:r>
              <a:rPr lang="sr-Latn-CS" sz="2200" b="1">
                <a:solidFill>
                  <a:srgbClr val="CC3300"/>
                </a:solidFill>
                <a:latin typeface="Comic Sans MS" pitchFamily="66" charset="0"/>
              </a:rPr>
              <a:t>LP</a:t>
            </a:r>
            <a:r>
              <a:rPr lang="sr-Latn-CS" sz="2200">
                <a:solidFill>
                  <a:srgbClr val="CC3300"/>
                </a:solidFill>
                <a:latin typeface="Comic Sans MS" pitchFamily="66" charset="0"/>
              </a:rPr>
              <a:t> postaje </a:t>
            </a:r>
            <a:r>
              <a:rPr lang="sr-Latn-CS" sz="2200" b="1">
                <a:solidFill>
                  <a:srgbClr val="CC3300"/>
                </a:solidFill>
                <a:latin typeface="Comic Sans MS" pitchFamily="66" charset="0"/>
              </a:rPr>
              <a:t>HP</a:t>
            </a:r>
            <a:r>
              <a:rPr lang="sr-Latn-CS" sz="2200">
                <a:solidFill>
                  <a:srgbClr val="CC3300"/>
                </a:solidFill>
                <a:latin typeface="Comic Sans MS" pitchFamily="66" charset="0"/>
              </a:rPr>
              <a:t> od </a:t>
            </a:r>
            <a:r>
              <a:rPr lang="sr-Latn-CS" sz="2200" b="1">
                <a:solidFill>
                  <a:srgbClr val="CC3300"/>
                </a:solidFill>
                <a:latin typeface="Comic Sans MS" pitchFamily="66" charset="0"/>
              </a:rPr>
              <a:t>BandStop</a:t>
            </a:r>
            <a:r>
              <a:rPr lang="sr-Latn-CS" sz="2200">
                <a:solidFill>
                  <a:srgbClr val="CC3300"/>
                </a:solidFill>
                <a:latin typeface="Comic Sans MS" pitchFamily="66" charset="0"/>
              </a:rPr>
              <a:t>,</a:t>
            </a:r>
          </a:p>
          <a:p>
            <a:r>
              <a:rPr lang="sr-Latn-CS" sz="2200">
                <a:solidFill>
                  <a:srgbClr val="CC3300"/>
                </a:solidFill>
                <a:latin typeface="Comic Sans MS" pitchFamily="66" charset="0"/>
              </a:rPr>
              <a:t>postaje </a:t>
            </a:r>
            <a:r>
              <a:rPr lang="sr-Latn-CS" sz="2200" b="1">
                <a:solidFill>
                  <a:srgbClr val="CC3300"/>
                </a:solidFill>
                <a:latin typeface="Comic Sans MS" pitchFamily="66" charset="0"/>
              </a:rPr>
              <a:t>BandPass</a:t>
            </a:r>
            <a:r>
              <a:rPr lang="sr-Latn-CS" sz="2200">
                <a:solidFill>
                  <a:srgbClr val="CC3300"/>
                </a:solidFill>
                <a:latin typeface="Comic Sans MS" pitchFamily="66" charset="0"/>
              </a:rPr>
              <a:t> </a:t>
            </a:r>
            <a:endParaRPr lang="en-US">
              <a:solidFill>
                <a:srgbClr val="CC3300"/>
              </a:solidFill>
            </a:endParaRPr>
          </a:p>
        </p:txBody>
      </p:sp>
      <p:sp>
        <p:nvSpPr>
          <p:cNvPr id="77835" name="Rectangle 11"/>
          <p:cNvSpPr>
            <a:spLocks noChangeArrowheads="1"/>
          </p:cNvSpPr>
          <p:nvPr/>
        </p:nvSpPr>
        <p:spPr bwMode="auto">
          <a:xfrm>
            <a:off x="5181600" y="5029200"/>
            <a:ext cx="1195388" cy="433388"/>
          </a:xfrm>
          <a:prstGeom prst="rect">
            <a:avLst/>
          </a:prstGeom>
          <a:solidFill>
            <a:srgbClr val="FFFF99">
              <a:alpha val="30196"/>
            </a:srgbClr>
          </a:solidFill>
          <a:ln w="317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4"/>
                                        </p:tgtEl>
                                        <p:attrNameLst>
                                          <p:attrName>style.visibility</p:attrName>
                                        </p:attrNameLst>
                                      </p:cBhvr>
                                      <p:to>
                                        <p:strVal val="visible"/>
                                      </p:to>
                                    </p:set>
                                  </p:childTnLst>
                                </p:cTn>
                              </p:par>
                              <p:par>
                                <p:cTn id="11" presetID="5" presetClass="entr" presetSubtype="10" fill="hold" grpId="0" nodeType="withEffect">
                                  <p:stCondLst>
                                    <p:cond delay="0"/>
                                  </p:stCondLst>
                                  <p:childTnLst>
                                    <p:set>
                                      <p:cBhvr>
                                        <p:cTn id="12" dur="1" fill="hold">
                                          <p:stCondLst>
                                            <p:cond delay="0"/>
                                          </p:stCondLst>
                                        </p:cTn>
                                        <p:tgtEl>
                                          <p:spTgt spid="77835"/>
                                        </p:tgtEl>
                                        <p:attrNameLst>
                                          <p:attrName>style.visibility</p:attrName>
                                        </p:attrNameLst>
                                      </p:cBhvr>
                                      <p:to>
                                        <p:strVal val="visible"/>
                                      </p:to>
                                    </p:set>
                                    <p:animEffect transition="in" filter="checkerboard(across)">
                                      <p:cBhvr>
                                        <p:cTn id="13"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4" grpId="0"/>
      <p:bldP spid="778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LORSCHEMEINDEX" val="2"/>
</p:tagLst>
</file>

<file path=ppt/theme/theme1.xml><?xml version="1.0" encoding="utf-8"?>
<a:theme xmlns:a="http://schemas.openxmlformats.org/drawingml/2006/main" name="PDSP">
  <a:themeElements>
    <a:clrScheme name="PDS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DSP">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DS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DS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DS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DS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DS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DS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DS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PDSP</Template>
  <TotalTime>10792</TotalTime>
  <Words>10044</Words>
  <Application>Microsoft Office PowerPoint</Application>
  <PresentationFormat>On-screen Show (4:3)</PresentationFormat>
  <Paragraphs>1181</Paragraphs>
  <Slides>107</Slides>
  <Notes>71</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10" baseType="lpstr">
      <vt:lpstr>PDSP</vt:lpstr>
      <vt:lpstr>Picture</vt:lpstr>
      <vt:lpstr>Equation</vt:lpstr>
      <vt:lpstr> Primena DSP</vt:lpstr>
      <vt:lpstr>O razvojnoj opremi i softveru</vt:lpstr>
      <vt:lpstr>Slide 3</vt:lpstr>
      <vt:lpstr>Slide 4</vt:lpstr>
      <vt:lpstr>Zaglavlja (.h datoteke)</vt:lpstr>
      <vt:lpstr>Zaglavlja (.h datoteke)</vt:lpstr>
      <vt:lpstr>Editor Auto Complete to the Rescue!</vt:lpstr>
      <vt:lpstr>Razumljivost kôda sa strukturama</vt:lpstr>
      <vt:lpstr>Registri u debageru</vt:lpstr>
      <vt:lpstr>Registri u debageru</vt:lpstr>
      <vt:lpstr>Standardizovana imena</vt:lpstr>
      <vt:lpstr>Grupa .h datoteka</vt:lpstr>
      <vt:lpstr>Furijeova analiza</vt:lpstr>
      <vt:lpstr>Furijeova analiza</vt:lpstr>
      <vt:lpstr>Furijeova analiza</vt:lpstr>
      <vt:lpstr>Slide 16</vt:lpstr>
      <vt:lpstr>Slide 17</vt:lpstr>
      <vt:lpstr>Slide 18</vt:lpstr>
      <vt:lpstr>Slide 19</vt:lpstr>
      <vt:lpstr>Slide 20</vt:lpstr>
      <vt:lpstr>Prvi i 20% trećeg harmonika</vt:lpstr>
      <vt:lpstr>Prvi i 20% trećeg harmonika</vt:lpstr>
      <vt:lpstr>Prvi i 20% trećeg harmonika</vt:lpstr>
      <vt:lpstr>Prvi i 20% trećeg harmonika</vt:lpstr>
      <vt:lpstr>Prvi i 20% trećeg harmonika</vt:lpstr>
      <vt:lpstr>Slide 26</vt:lpstr>
      <vt:lpstr>Originalni izraz za spektar</vt:lpstr>
      <vt:lpstr>Slide 28</vt:lpstr>
      <vt:lpstr>Slide 29</vt:lpstr>
      <vt:lpstr>Slide 30</vt:lpstr>
      <vt:lpstr>Slide 31</vt:lpstr>
      <vt:lpstr>Slide 32</vt:lpstr>
      <vt:lpstr>Slide 33</vt:lpstr>
      <vt:lpstr>Diskretizacija signala</vt:lpstr>
      <vt:lpstr>Diskretizacija po vremenu</vt:lpstr>
      <vt:lpstr>Slide 36</vt:lpstr>
      <vt:lpstr>Analogno-digitalna konv.</vt:lpstr>
      <vt:lpstr>Slide 38</vt:lpstr>
      <vt:lpstr>Fleš AD konvertor (trobitni !)</vt:lpstr>
      <vt:lpstr>AD sa dvostukim nagibom</vt:lpstr>
      <vt:lpstr>DA konvertor</vt:lpstr>
      <vt:lpstr>Analogno-digitalna konv.</vt:lpstr>
      <vt:lpstr>Analogno-digitalna konv.</vt:lpstr>
      <vt:lpstr>Analogno-digitalna konv.</vt:lpstr>
      <vt:lpstr>Analogno-digitalna konv.</vt:lpstr>
      <vt:lpstr>Karakteristika idealnog ADC </vt:lpstr>
      <vt:lpstr>Karakteristika realnog ADC </vt:lpstr>
      <vt:lpstr>Karakteristika realnog ADC </vt:lpstr>
      <vt:lpstr>ADC – analogni ulaz</vt:lpstr>
      <vt:lpstr>ADC – blok šema</vt:lpstr>
      <vt:lpstr>ADC – komparator</vt:lpstr>
      <vt:lpstr>Potrebna učestanost odmeravanja</vt:lpstr>
      <vt:lpstr>Potrebna učestanost odmeravanja</vt:lpstr>
      <vt:lpstr>Alias</vt:lpstr>
      <vt:lpstr>Alias – frekventni domen</vt:lpstr>
      <vt:lpstr>Alias – frekventni domen</vt:lpstr>
      <vt:lpstr>Alias – frekventni domen</vt:lpstr>
      <vt:lpstr>Anti-alias filtri</vt:lpstr>
      <vt:lpstr>Anti-alias filtri</vt:lpstr>
      <vt:lpstr>Anti-alias filtri-vrem. domen</vt:lpstr>
      <vt:lpstr>Anti-alias filtri-vrem. domen</vt:lpstr>
      <vt:lpstr>Anti-alias filtri-vrem. domen</vt:lpstr>
      <vt:lpstr>Sinteza analognih filtrara</vt:lpstr>
      <vt:lpstr>Sinteza analognih filtrara</vt:lpstr>
      <vt:lpstr>Sinteza analognih filtrara</vt:lpstr>
      <vt:lpstr>Sinteza analognih filtrara</vt:lpstr>
      <vt:lpstr>Slide 67</vt:lpstr>
      <vt:lpstr>Slide 68</vt:lpstr>
      <vt:lpstr>Digitalni filtri</vt:lpstr>
      <vt:lpstr>Impulsni odziv</vt:lpstr>
      <vt:lpstr>Slide 71</vt:lpstr>
      <vt:lpstr>Konvolucija</vt:lpstr>
      <vt:lpstr>Konvolucija</vt:lpstr>
      <vt:lpstr>Konvolucija - realizacija</vt:lpstr>
      <vt:lpstr>Slide 75</vt:lpstr>
      <vt:lpstr>Konvolucija - primeri</vt:lpstr>
      <vt:lpstr>Konvolucija – problem krajeva</vt:lpstr>
      <vt:lpstr>FIR filtri</vt:lpstr>
      <vt:lpstr>FIR filtri - strukture</vt:lpstr>
      <vt:lpstr>IIR filtri</vt:lpstr>
      <vt:lpstr>IIR filtri</vt:lpstr>
      <vt:lpstr>IIR filtri</vt:lpstr>
      <vt:lpstr>IIR filtri</vt:lpstr>
      <vt:lpstr>IIR filtri - strukture</vt:lpstr>
      <vt:lpstr>IIR filtri - strukture</vt:lpstr>
      <vt:lpstr>Slide 86</vt:lpstr>
      <vt:lpstr>Problemi sa tačnošću</vt:lpstr>
      <vt:lpstr>IIR filtri - strukture</vt:lpstr>
      <vt:lpstr>IIR filtri</vt:lpstr>
      <vt:lpstr>Digitalni filtri</vt:lpstr>
      <vt:lpstr>Digitalni filtri</vt:lpstr>
      <vt:lpstr>Digitalni filtri – “moving average”</vt:lpstr>
      <vt:lpstr>Digitalni filtri – “moving average”</vt:lpstr>
      <vt:lpstr>Digitalni filtri – “moving average”</vt:lpstr>
      <vt:lpstr>Win-sinc filtri </vt:lpstr>
      <vt:lpstr>Win-sinc filtri </vt:lpstr>
      <vt:lpstr>Win-sinc filtri </vt:lpstr>
      <vt:lpstr>Win-sinc filtri </vt:lpstr>
      <vt:lpstr>Spektralna inverzija </vt:lpstr>
      <vt:lpstr>Spektralna inverzija </vt:lpstr>
      <vt:lpstr>Spektralna reverzija </vt:lpstr>
      <vt:lpstr>Filter propusnik opsega </vt:lpstr>
      <vt:lpstr>Filter nepropusnik opsega </vt:lpstr>
      <vt:lpstr>Poređenje digitalnih i analognih </vt:lpstr>
      <vt:lpstr>Poređenje digitalnih i analognih </vt:lpstr>
      <vt:lpstr>Poređenje digitalnih i analognih </vt:lpstr>
      <vt:lpstr>Poređenje digitalnih filtara </vt:lpstr>
    </vt:vector>
  </TitlesOfParts>
  <Company>vets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PDSP predavanja</dc:title>
  <dc:creator>Milan Mijalković</dc:creator>
  <cp:lastModifiedBy>m_milan</cp:lastModifiedBy>
  <cp:revision>274</cp:revision>
  <cp:lastPrinted>1601-01-01T00:00:00Z</cp:lastPrinted>
  <dcterms:created xsi:type="dcterms:W3CDTF">2010-11-19T07:17:32Z</dcterms:created>
  <dcterms:modified xsi:type="dcterms:W3CDTF">2018-05-25T13:17:16Z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