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79" r:id="rId3"/>
    <p:sldId id="280" r:id="rId4"/>
    <p:sldId id="281" r:id="rId5"/>
    <p:sldId id="282" r:id="rId6"/>
    <p:sldId id="283" r:id="rId7"/>
    <p:sldId id="284" r:id="rId8"/>
    <p:sldId id="270" r:id="rId9"/>
    <p:sldId id="271" r:id="rId10"/>
    <p:sldId id="285" r:id="rId11"/>
    <p:sldId id="286" r:id="rId12"/>
    <p:sldId id="272" r:id="rId13"/>
    <p:sldId id="274" r:id="rId14"/>
    <p:sldId id="287" r:id="rId15"/>
    <p:sldId id="288" r:id="rId16"/>
    <p:sldId id="275" r:id="rId17"/>
    <p:sldId id="289" r:id="rId18"/>
    <p:sldId id="290" r:id="rId19"/>
    <p:sldId id="291" r:id="rId20"/>
    <p:sldId id="292" r:id="rId21"/>
    <p:sldId id="293" r:id="rId22"/>
    <p:sldId id="294" r:id="rId23"/>
    <p:sldId id="29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4"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155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45713-14C2-46CA-B5A7-8335FC23F1AF}" type="datetimeFigureOut">
              <a:rPr lang="en-US" smtClean="0"/>
              <a:t>4/24/2018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150C8-4B3D-4D22-B9C0-4E99FDCDEEDC}" type="slidenum">
              <a:rPr lang="en-US" smtClean="0"/>
              <a:t>‹#›</a:t>
            </a:fld>
            <a:endParaRPr lang="en-US"/>
          </a:p>
        </p:txBody>
      </p:sp>
    </p:spTree>
    <p:extLst>
      <p:ext uri="{BB962C8B-B14F-4D97-AF65-F5344CB8AC3E}">
        <p14:creationId xmlns:p14="http://schemas.microsoft.com/office/powerpoint/2010/main" val="376865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C9F585C-2BD0-4327-90E7-59E56DCAE15F}" type="datetimeFigureOut">
              <a:rPr lang="sr-Cyrl-RS" smtClean="0"/>
              <a:pPr/>
              <a:t>24.04.2018.</a:t>
            </a:fld>
            <a:endParaRPr lang="sr-Cyrl-RS"/>
          </a:p>
        </p:txBody>
      </p:sp>
      <p:sp>
        <p:nvSpPr>
          <p:cNvPr id="5" name="Footer Placeholder 4"/>
          <p:cNvSpPr>
            <a:spLocks noGrp="1"/>
          </p:cNvSpPr>
          <p:nvPr>
            <p:ph type="ftr" sz="quarter" idx="11"/>
          </p:nvPr>
        </p:nvSpPr>
        <p:spPr>
          <a:xfrm>
            <a:off x="914400" y="4323846"/>
            <a:ext cx="4880610" cy="365125"/>
          </a:xfrm>
        </p:spPr>
        <p:txBody>
          <a:bodyPr/>
          <a:lstStyle/>
          <a:p>
            <a:endParaRPr lang="sr-Cyrl-RS"/>
          </a:p>
        </p:txBody>
      </p:sp>
      <p:sp>
        <p:nvSpPr>
          <p:cNvPr id="6" name="Slide Number Placeholder 5"/>
          <p:cNvSpPr>
            <a:spLocks noGrp="1"/>
          </p:cNvSpPr>
          <p:nvPr>
            <p:ph type="sldNum" sz="quarter" idx="12"/>
          </p:nvPr>
        </p:nvSpPr>
        <p:spPr>
          <a:xfrm>
            <a:off x="6057900" y="1430867"/>
            <a:ext cx="2171700" cy="365125"/>
          </a:xfrm>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32480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17969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a:xfrm>
            <a:off x="594360" y="381001"/>
            <a:ext cx="4830656" cy="365125"/>
          </a:xfrm>
        </p:spPr>
        <p:txBody>
          <a:bodyPr/>
          <a:lstStyle/>
          <a:p>
            <a:endParaRPr lang="sr-Cyrl-RS"/>
          </a:p>
        </p:txBody>
      </p:sp>
      <p:sp>
        <p:nvSpPr>
          <p:cNvPr id="7" name="Slide Number Placeholder 6"/>
          <p:cNvSpPr>
            <a:spLocks noGrp="1"/>
          </p:cNvSpPr>
          <p:nvPr>
            <p:ph type="sldNum" sz="quarter" idx="12"/>
          </p:nvPr>
        </p:nvSpPr>
        <p:spPr>
          <a:xfrm>
            <a:off x="7882466" y="381001"/>
            <a:ext cx="667174" cy="365125"/>
          </a:xfrm>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3453110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a:xfrm>
            <a:off x="594360" y="379438"/>
            <a:ext cx="4830656" cy="365125"/>
          </a:xfrm>
        </p:spPr>
        <p:txBody>
          <a:bodyPr/>
          <a:lstStyle/>
          <a:p>
            <a:endParaRPr lang="sr-Cyrl-RS"/>
          </a:p>
        </p:txBody>
      </p:sp>
      <p:sp>
        <p:nvSpPr>
          <p:cNvPr id="7" name="Slide Number Placeholder 6"/>
          <p:cNvSpPr>
            <a:spLocks noGrp="1"/>
          </p:cNvSpPr>
          <p:nvPr>
            <p:ph type="sldNum" sz="quarter" idx="12"/>
          </p:nvPr>
        </p:nvSpPr>
        <p:spPr>
          <a:xfrm>
            <a:off x="7882466" y="381001"/>
            <a:ext cx="667174" cy="365125"/>
          </a:xfrm>
        </p:spPr>
        <p:txBody>
          <a:bodyPr/>
          <a:lstStyle/>
          <a:p>
            <a:fld id="{F2377995-29E5-42F5-9277-294AE80E70A2}" type="slidenum">
              <a:rPr lang="sr-Cyrl-RS" smtClean="0"/>
              <a:pPr/>
              <a:t>‹#›</a:t>
            </a:fld>
            <a:endParaRPr lang="sr-Cyrl-R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630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a:xfrm>
            <a:off x="594360" y="378884"/>
            <a:ext cx="4830656" cy="365125"/>
          </a:xfrm>
        </p:spPr>
        <p:txBody>
          <a:bodyPr/>
          <a:lstStyle/>
          <a:p>
            <a:endParaRPr lang="sr-Cyrl-RS"/>
          </a:p>
        </p:txBody>
      </p:sp>
      <p:sp>
        <p:nvSpPr>
          <p:cNvPr id="7" name="Slide Number Placeholder 6"/>
          <p:cNvSpPr>
            <a:spLocks noGrp="1"/>
          </p:cNvSpPr>
          <p:nvPr>
            <p:ph type="sldNum" sz="quarter" idx="12"/>
          </p:nvPr>
        </p:nvSpPr>
        <p:spPr>
          <a:xfrm>
            <a:off x="7882466" y="381001"/>
            <a:ext cx="667174" cy="365125"/>
          </a:xfrm>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53701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3467683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196694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51110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C9F585C-2BD0-4327-90E7-59E56DCAE15F}" type="datetimeFigureOut">
              <a:rPr lang="sr-Cyrl-RS" smtClean="0"/>
              <a:pPr/>
              <a:t>24.04.2018.</a:t>
            </a:fld>
            <a:endParaRPr lang="sr-Cyrl-RS"/>
          </a:p>
        </p:txBody>
      </p:sp>
      <p:sp>
        <p:nvSpPr>
          <p:cNvPr id="5" name="Footer Placeholder 4"/>
          <p:cNvSpPr>
            <a:spLocks noGrp="1"/>
          </p:cNvSpPr>
          <p:nvPr>
            <p:ph type="ftr" sz="quarter" idx="11"/>
          </p:nvPr>
        </p:nvSpPr>
        <p:spPr>
          <a:xfrm>
            <a:off x="594360" y="381001"/>
            <a:ext cx="4830656" cy="365125"/>
          </a:xfrm>
        </p:spPr>
        <p:txBody>
          <a:bodyPr/>
          <a:lstStyle/>
          <a:p>
            <a:endParaRPr lang="sr-Cyrl-RS"/>
          </a:p>
        </p:txBody>
      </p:sp>
      <p:sp>
        <p:nvSpPr>
          <p:cNvPr id="6" name="Slide Number Placeholder 5"/>
          <p:cNvSpPr>
            <a:spLocks noGrp="1"/>
          </p:cNvSpPr>
          <p:nvPr>
            <p:ph type="sldNum" sz="quarter" idx="12"/>
          </p:nvPr>
        </p:nvSpPr>
        <p:spPr>
          <a:xfrm>
            <a:off x="7882466" y="381001"/>
            <a:ext cx="667174" cy="365125"/>
          </a:xfrm>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4620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310975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C9F585C-2BD0-4327-90E7-59E56DCAE15F}" type="datetimeFigureOut">
              <a:rPr lang="sr-Cyrl-RS" smtClean="0"/>
              <a:pPr/>
              <a:t>24.04.2018.</a:t>
            </a:fld>
            <a:endParaRPr lang="sr-Cyrl-RS"/>
          </a:p>
        </p:txBody>
      </p:sp>
      <p:sp>
        <p:nvSpPr>
          <p:cNvPr id="5" name="Footer Placeholder 4"/>
          <p:cNvSpPr>
            <a:spLocks noGrp="1"/>
          </p:cNvSpPr>
          <p:nvPr>
            <p:ph type="ftr" sz="quarter" idx="11"/>
          </p:nvPr>
        </p:nvSpPr>
        <p:spPr>
          <a:xfrm>
            <a:off x="594360" y="381001"/>
            <a:ext cx="4830656" cy="365125"/>
          </a:xfrm>
        </p:spPr>
        <p:txBody>
          <a:bodyPr/>
          <a:lstStyle/>
          <a:p>
            <a:endParaRPr lang="sr-Cyrl-RS"/>
          </a:p>
        </p:txBody>
      </p:sp>
      <p:sp>
        <p:nvSpPr>
          <p:cNvPr id="6" name="Slide Number Placeholder 5"/>
          <p:cNvSpPr>
            <a:spLocks noGrp="1"/>
          </p:cNvSpPr>
          <p:nvPr>
            <p:ph type="sldNum" sz="quarter" idx="12"/>
          </p:nvPr>
        </p:nvSpPr>
        <p:spPr>
          <a:xfrm>
            <a:off x="7882466" y="381001"/>
            <a:ext cx="667173" cy="365125"/>
          </a:xfrm>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64841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197484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16140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303353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331410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186817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9F585C-2BD0-4327-90E7-59E56DCAE15F}" type="datetimeFigureOut">
              <a:rPr lang="sr-Cyrl-RS" smtClean="0"/>
              <a:pPr/>
              <a:t>24.04.2018.</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146655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9F585C-2BD0-4327-90E7-59E56DCAE15F}" type="datetimeFigureOut">
              <a:rPr lang="sr-Cyrl-RS" smtClean="0"/>
              <a:pPr/>
              <a:t>24.04.2018.</a:t>
            </a:fld>
            <a:endParaRPr lang="sr-Cyrl-R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r-Cyrl-R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377995-29E5-42F5-9277-294AE80E70A2}" type="slidenum">
              <a:rPr lang="sr-Cyrl-RS" smtClean="0"/>
              <a:pPr/>
              <a:t>‹#›</a:t>
            </a:fld>
            <a:endParaRPr lang="sr-Cyrl-RS"/>
          </a:p>
        </p:txBody>
      </p:sp>
    </p:spTree>
    <p:extLst>
      <p:ext uri="{BB962C8B-B14F-4D97-AF65-F5344CB8AC3E}">
        <p14:creationId xmlns:p14="http://schemas.microsoft.com/office/powerpoint/2010/main" val="2793271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r-Latn-RS" dirty="0"/>
              <a:t>PREDAVANJE</a:t>
            </a:r>
            <a:endParaRPr lang="sr-Cyrl-RS" dirty="0"/>
          </a:p>
        </p:txBody>
      </p:sp>
      <p:sp>
        <p:nvSpPr>
          <p:cNvPr id="3" name="Podnaslov 2"/>
          <p:cNvSpPr>
            <a:spLocks noGrp="1"/>
          </p:cNvSpPr>
          <p:nvPr>
            <p:ph type="subTitle" idx="1"/>
          </p:nvPr>
        </p:nvSpPr>
        <p:spPr/>
        <p:txBody>
          <a:bodyPr/>
          <a:lstStyle/>
          <a:p>
            <a:r>
              <a:rPr lang="en-US" dirty="0" err="1"/>
              <a:t>Amortizacija</a:t>
            </a:r>
            <a:r>
              <a:rPr lang="en-US" dirty="0"/>
              <a:t> </a:t>
            </a:r>
            <a:r>
              <a:rPr lang="en-US" dirty="0" err="1"/>
              <a:t>zadaci</a:t>
            </a:r>
            <a:endParaRPr lang="sr-Cyrl-RS" dirty="0"/>
          </a:p>
        </p:txBody>
      </p:sp>
    </p:spTree>
    <p:extLst>
      <p:ext uri="{BB962C8B-B14F-4D97-AF65-F5344CB8AC3E}">
        <p14:creationId xmlns:p14="http://schemas.microsoft.com/office/powerpoint/2010/main" val="200943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pPr marL="0" indent="0">
              <a:buNone/>
            </a:pPr>
            <a:r>
              <a:rPr lang="sr-Latn-RS" dirty="0"/>
              <a:t>Preduzeće je nabavilo u 2006. godini novu mašinu čija je </a:t>
            </a:r>
            <a:r>
              <a:rPr lang="sr-Latn-RS" dirty="0" err="1"/>
              <a:t>fakturna</a:t>
            </a:r>
            <a:r>
              <a:rPr lang="sr-Latn-RS" dirty="0"/>
              <a:t> vrednost 200 000 E. Troškovi prevoza su 15 000 E. Troškovi montaže su 30 000 E. Vek trajanja mašine je 8 godina.</a:t>
            </a:r>
          </a:p>
          <a:p>
            <a:pPr marL="0" indent="0">
              <a:buNone/>
            </a:pPr>
            <a:br>
              <a:rPr lang="sr-Latn-RS" dirty="0"/>
            </a:br>
            <a:r>
              <a:rPr lang="sr-Latn-RS" i="1" dirty="0"/>
              <a:t>Izračunati:</a:t>
            </a:r>
            <a:br>
              <a:rPr lang="sr-Latn-RS" i="1" dirty="0"/>
            </a:br>
            <a:r>
              <a:rPr lang="sr-Latn-RS" i="1" dirty="0"/>
              <a:t>1) nabavnu vrijednost mašine (Na)</a:t>
            </a:r>
            <a:br>
              <a:rPr lang="sr-Latn-RS" i="1" dirty="0"/>
            </a:br>
            <a:r>
              <a:rPr lang="sr-Latn-RS" i="1" dirty="0"/>
              <a:t>2) godišnju stopu amortizacije (% a)</a:t>
            </a:r>
            <a:br>
              <a:rPr lang="sr-Latn-RS" i="1" dirty="0"/>
            </a:br>
            <a:r>
              <a:rPr lang="sr-Latn-RS" i="1" dirty="0"/>
              <a:t>3) godišnji iznos amortizacije (A)</a:t>
            </a:r>
            <a:br>
              <a:rPr lang="sr-Latn-RS" i="1" dirty="0"/>
            </a:br>
            <a:r>
              <a:rPr lang="sr-Latn-RS" i="1" dirty="0"/>
              <a:t>4) sadašnju vrijednost mašine (SV)</a:t>
            </a:r>
            <a:br>
              <a:rPr lang="sr-Latn-RS" i="1" dirty="0"/>
            </a:br>
            <a:r>
              <a:rPr lang="sr-Latn-RS" i="1" dirty="0"/>
              <a:t>5) otpisanu vrijednost mašine (OV)</a:t>
            </a:r>
            <a:r>
              <a:rPr lang="sr-Latn-RS" dirty="0"/>
              <a:t> </a:t>
            </a:r>
            <a:br>
              <a:rPr lang="sr-Latn-RS" dirty="0"/>
            </a:br>
            <a:endParaRPr lang="sr-Cyrl-RS" dirty="0"/>
          </a:p>
        </p:txBody>
      </p:sp>
    </p:spTree>
    <p:extLst>
      <p:ext uri="{BB962C8B-B14F-4D97-AF65-F5344CB8AC3E}">
        <p14:creationId xmlns:p14="http://schemas.microsoft.com/office/powerpoint/2010/main" val="194988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pPr marL="0" indent="0">
              <a:buNone/>
            </a:pPr>
            <a:r>
              <a:rPr lang="sr-Latn-RS" dirty="0"/>
              <a:t>Nabavna vrednost mašine je 5 000 000 E, vijek trajanja je 5 godina. Na osnovu podataka, metodom ravnomerne amortizacije, </a:t>
            </a:r>
            <a:r>
              <a:rPr lang="sr-Latn-RS" i="1" dirty="0"/>
              <a:t>izračunati:</a:t>
            </a:r>
            <a:br>
              <a:rPr lang="sr-Latn-RS" i="1" dirty="0"/>
            </a:br>
            <a:r>
              <a:rPr lang="sr-Latn-RS" i="1" dirty="0"/>
              <a:t>1) amortizaciju i stopu amortizacije,</a:t>
            </a:r>
            <a:br>
              <a:rPr lang="sr-Latn-RS" i="1" dirty="0"/>
            </a:br>
            <a:r>
              <a:rPr lang="sr-Latn-RS" i="1" dirty="0"/>
              <a:t>2) vrednost mašine krajem 3. godine,</a:t>
            </a:r>
            <a:br>
              <a:rPr lang="sr-Latn-RS" i="1" dirty="0"/>
            </a:br>
            <a:r>
              <a:rPr lang="sr-Latn-RS" i="1" dirty="0"/>
              <a:t>3) otpisanu vrednost krajem 4. godine,</a:t>
            </a:r>
            <a:br>
              <a:rPr lang="sr-Latn-RS" i="1" dirty="0"/>
            </a:br>
            <a:r>
              <a:rPr lang="sr-Latn-RS" i="1" dirty="0"/>
              <a:t>4) procenat otpisane vrednosti krajem 4. godine i</a:t>
            </a:r>
            <a:br>
              <a:rPr lang="sr-Latn-RS" i="1" dirty="0"/>
            </a:br>
            <a:r>
              <a:rPr lang="sr-Latn-RS" i="1" dirty="0"/>
              <a:t>5) procenat </a:t>
            </a:r>
            <a:r>
              <a:rPr lang="sr-Latn-RS" i="1" dirty="0" err="1"/>
              <a:t>neotpisane</a:t>
            </a:r>
            <a:r>
              <a:rPr lang="sr-Latn-RS" i="1" dirty="0"/>
              <a:t> vrednosti mašine krajem 4. godine</a:t>
            </a:r>
            <a:r>
              <a:rPr lang="sr-Latn-RS" dirty="0"/>
              <a:t> </a:t>
            </a:r>
            <a:br>
              <a:rPr lang="sr-Latn-RS" dirty="0"/>
            </a:br>
            <a:endParaRPr lang="sr-Cyrl-RS" dirty="0"/>
          </a:p>
        </p:txBody>
      </p:sp>
    </p:spTree>
    <p:extLst>
      <p:ext uri="{BB962C8B-B14F-4D97-AF65-F5344CB8AC3E}">
        <p14:creationId xmlns:p14="http://schemas.microsoft.com/office/powerpoint/2010/main" val="312770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2858" y="1219200"/>
            <a:ext cx="7958797" cy="1293028"/>
          </a:xfrm>
        </p:spPr>
        <p:txBody>
          <a:bodyPr>
            <a:normAutofit fontScale="90000"/>
          </a:bodyPr>
          <a:lstStyle/>
          <a:p>
            <a:r>
              <a:rPr lang="en-US" dirty="0" err="1"/>
              <a:t>Metod</a:t>
            </a:r>
            <a:r>
              <a:rPr lang="en-US" dirty="0"/>
              <a:t> </a:t>
            </a:r>
            <a:r>
              <a:rPr lang="en-US" dirty="0" err="1"/>
              <a:t>ravnomerne</a:t>
            </a:r>
            <a:r>
              <a:rPr lang="en-US" dirty="0"/>
              <a:t>(</a:t>
            </a:r>
            <a:r>
              <a:rPr lang="en-US" dirty="0" err="1"/>
              <a:t>linearne</a:t>
            </a:r>
            <a:r>
              <a:rPr lang="en-US" dirty="0"/>
              <a:t>) </a:t>
            </a:r>
            <a:r>
              <a:rPr lang="en-US" dirty="0" err="1"/>
              <a:t>ili</a:t>
            </a:r>
            <a:r>
              <a:rPr lang="en-US" dirty="0"/>
              <a:t> </a:t>
            </a:r>
            <a:r>
              <a:rPr lang="en-US" dirty="0" err="1"/>
              <a:t>konstantne</a:t>
            </a:r>
            <a:r>
              <a:rPr lang="en-US" dirty="0"/>
              <a:t> </a:t>
            </a:r>
            <a:r>
              <a:rPr lang="en-US" dirty="0" err="1"/>
              <a:t>amortizacije</a:t>
            </a:r>
            <a:br>
              <a:rPr lang="en-US" dirty="0"/>
            </a:br>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5078313"/>
          </a:xfrm>
          <a:prstGeom prst="rect">
            <a:avLst/>
          </a:prstGeom>
        </p:spPr>
        <p:txBody>
          <a:bodyPr wrap="square">
            <a:spAutoFit/>
          </a:bodyPr>
          <a:lstStyle/>
          <a:p>
            <a:r>
              <a:rPr lang="en-US" dirty="0" err="1"/>
              <a:t>Suština</a:t>
            </a:r>
            <a:r>
              <a:rPr lang="en-US" dirty="0"/>
              <a:t> </a:t>
            </a:r>
            <a:r>
              <a:rPr lang="en-US" dirty="0" err="1"/>
              <a:t>ove</a:t>
            </a:r>
            <a:r>
              <a:rPr lang="en-US" dirty="0"/>
              <a:t> </a:t>
            </a:r>
            <a:r>
              <a:rPr lang="en-US" dirty="0" err="1"/>
              <a:t>metode</a:t>
            </a:r>
            <a:r>
              <a:rPr lang="en-US" dirty="0"/>
              <a:t> </a:t>
            </a:r>
            <a:r>
              <a:rPr lang="en-US" dirty="0" err="1"/>
              <a:t>je</a:t>
            </a:r>
            <a:r>
              <a:rPr lang="en-US" dirty="0"/>
              <a:t> da </a:t>
            </a:r>
            <a:r>
              <a:rPr lang="en-US" dirty="0" err="1"/>
              <a:t>je</a:t>
            </a:r>
            <a:r>
              <a:rPr lang="en-US" dirty="0"/>
              <a:t> </a:t>
            </a:r>
            <a:r>
              <a:rPr lang="en-US" dirty="0" err="1"/>
              <a:t>amortizacija</a:t>
            </a:r>
            <a:r>
              <a:rPr lang="en-US" dirty="0"/>
              <a:t> </a:t>
            </a:r>
            <a:r>
              <a:rPr lang="en-US" dirty="0" err="1"/>
              <a:t>ravnomerno</a:t>
            </a:r>
            <a:r>
              <a:rPr lang="en-US" dirty="0"/>
              <a:t> </a:t>
            </a:r>
            <a:r>
              <a:rPr lang="en-US" dirty="0" err="1"/>
              <a:t>raspoređena</a:t>
            </a:r>
            <a:r>
              <a:rPr lang="en-US" dirty="0"/>
              <a:t> u </a:t>
            </a:r>
          </a:p>
          <a:p>
            <a:r>
              <a:rPr lang="en-US" dirty="0" err="1"/>
              <a:t>konstantne</a:t>
            </a:r>
            <a:r>
              <a:rPr lang="en-US" dirty="0"/>
              <a:t> </a:t>
            </a:r>
            <a:r>
              <a:rPr lang="en-US" dirty="0" err="1"/>
              <a:t>veličine</a:t>
            </a:r>
            <a:r>
              <a:rPr lang="en-US" dirty="0"/>
              <a:t>, </a:t>
            </a:r>
            <a:r>
              <a:rPr lang="en-US" dirty="0" err="1"/>
              <a:t>uz</a:t>
            </a:r>
            <a:r>
              <a:rPr lang="en-US" dirty="0"/>
              <a:t> </a:t>
            </a:r>
            <a:r>
              <a:rPr lang="en-US" dirty="0" err="1"/>
              <a:t>jednake</a:t>
            </a:r>
            <a:r>
              <a:rPr lang="en-US" dirty="0"/>
              <a:t> stope </a:t>
            </a:r>
            <a:r>
              <a:rPr lang="en-US" dirty="0" err="1"/>
              <a:t>amortizacije</a:t>
            </a:r>
            <a:r>
              <a:rPr lang="en-US" dirty="0"/>
              <a:t>  </a:t>
            </a:r>
            <a:r>
              <a:rPr lang="en-US" dirty="0" err="1"/>
              <a:t>tokom</a:t>
            </a:r>
            <a:r>
              <a:rPr lang="en-US" dirty="0"/>
              <a:t> </a:t>
            </a:r>
            <a:r>
              <a:rPr lang="en-US" dirty="0" err="1"/>
              <a:t>perioda</a:t>
            </a:r>
            <a:endParaRPr lang="en-US" dirty="0"/>
          </a:p>
          <a:p>
            <a:r>
              <a:rPr lang="en-US" dirty="0" err="1"/>
              <a:t>trajanja</a:t>
            </a:r>
            <a:r>
              <a:rPr lang="en-US" dirty="0"/>
              <a:t>  </a:t>
            </a:r>
            <a:r>
              <a:rPr lang="en-US" dirty="0" err="1"/>
              <a:t>stalnog</a:t>
            </a:r>
            <a:r>
              <a:rPr lang="en-US" dirty="0"/>
              <a:t> </a:t>
            </a:r>
            <a:r>
              <a:rPr lang="en-US" dirty="0" err="1"/>
              <a:t>sredstva</a:t>
            </a:r>
            <a:r>
              <a:rPr lang="en-US" dirty="0"/>
              <a:t>. </a:t>
            </a:r>
          </a:p>
          <a:p>
            <a:endParaRPr lang="en-US" dirty="0"/>
          </a:p>
          <a:p>
            <a:r>
              <a:rPr lang="en-US" dirty="0" err="1"/>
              <a:t>Prednosti</a:t>
            </a:r>
            <a:r>
              <a:rPr lang="en-US" dirty="0"/>
              <a:t> </a:t>
            </a:r>
            <a:r>
              <a:rPr lang="en-US" dirty="0" err="1"/>
              <a:t>ove</a:t>
            </a:r>
            <a:r>
              <a:rPr lang="en-US" dirty="0"/>
              <a:t> </a:t>
            </a:r>
            <a:r>
              <a:rPr lang="en-US" dirty="0" err="1"/>
              <a:t>metode</a:t>
            </a:r>
            <a:r>
              <a:rPr lang="en-US" dirty="0"/>
              <a:t> </a:t>
            </a:r>
            <a:r>
              <a:rPr lang="en-US" dirty="0" err="1"/>
              <a:t>ogledaju</a:t>
            </a:r>
            <a:r>
              <a:rPr lang="en-US" dirty="0"/>
              <a:t> se u </a:t>
            </a:r>
            <a:r>
              <a:rPr lang="en-US" dirty="0" err="1"/>
              <a:t>jednostavnom</a:t>
            </a:r>
            <a:r>
              <a:rPr lang="en-US" dirty="0"/>
              <a:t> </a:t>
            </a:r>
            <a:r>
              <a:rPr lang="en-US" dirty="0" err="1"/>
              <a:t>izračunavanju</a:t>
            </a:r>
            <a:r>
              <a:rPr lang="en-US" dirty="0"/>
              <a:t> </a:t>
            </a:r>
          </a:p>
          <a:p>
            <a:r>
              <a:rPr lang="en-US" dirty="0" err="1"/>
              <a:t>amortizacionih</a:t>
            </a:r>
            <a:r>
              <a:rPr lang="en-US" dirty="0"/>
              <a:t> </a:t>
            </a:r>
            <a:r>
              <a:rPr lang="en-US" dirty="0" err="1"/>
              <a:t>iznosa</a:t>
            </a:r>
            <a:r>
              <a:rPr lang="en-US" dirty="0"/>
              <a:t> </a:t>
            </a:r>
            <a:r>
              <a:rPr lang="en-US" dirty="0" err="1"/>
              <a:t>koji</a:t>
            </a:r>
            <a:r>
              <a:rPr lang="en-US" dirty="0"/>
              <a:t> </a:t>
            </a:r>
            <a:r>
              <a:rPr lang="en-US" dirty="0" err="1"/>
              <a:t>su</a:t>
            </a:r>
            <a:r>
              <a:rPr lang="en-US" dirty="0"/>
              <a:t> </a:t>
            </a:r>
            <a:r>
              <a:rPr lang="en-US" dirty="0" err="1"/>
              <a:t>linearni</a:t>
            </a:r>
            <a:r>
              <a:rPr lang="en-US" dirty="0"/>
              <a:t> u </a:t>
            </a:r>
            <a:r>
              <a:rPr lang="en-US" dirty="0" err="1"/>
              <a:t>cijelom</a:t>
            </a:r>
            <a:r>
              <a:rPr lang="en-US" dirty="0"/>
              <a:t> </a:t>
            </a:r>
            <a:r>
              <a:rPr lang="en-US" dirty="0" err="1"/>
              <a:t>amortizacionom</a:t>
            </a:r>
            <a:r>
              <a:rPr lang="en-US" dirty="0"/>
              <a:t> </a:t>
            </a:r>
            <a:r>
              <a:rPr lang="en-US" dirty="0" err="1"/>
              <a:t>periodu</a:t>
            </a:r>
            <a:r>
              <a:rPr lang="en-US" dirty="0"/>
              <a:t>, </a:t>
            </a:r>
            <a:r>
              <a:rPr lang="en-US" dirty="0" err="1"/>
              <a:t>kao</a:t>
            </a:r>
            <a:r>
              <a:rPr lang="en-US" dirty="0"/>
              <a:t> </a:t>
            </a:r>
            <a:r>
              <a:rPr lang="en-US" dirty="0" err="1"/>
              <a:t>i</a:t>
            </a:r>
            <a:r>
              <a:rPr lang="en-US" dirty="0"/>
              <a:t> </a:t>
            </a:r>
            <a:r>
              <a:rPr lang="en-US" dirty="0" err="1"/>
              <a:t>mogućnost</a:t>
            </a:r>
            <a:r>
              <a:rPr lang="en-US" dirty="0"/>
              <a:t> </a:t>
            </a:r>
            <a:r>
              <a:rPr lang="en-US" dirty="0" err="1"/>
              <a:t>planiranja</a:t>
            </a:r>
            <a:r>
              <a:rPr lang="en-US" dirty="0"/>
              <a:t> </a:t>
            </a:r>
            <a:r>
              <a:rPr lang="en-US" dirty="0" err="1"/>
              <a:t>i</a:t>
            </a:r>
            <a:r>
              <a:rPr lang="en-US" dirty="0"/>
              <a:t> </a:t>
            </a:r>
            <a:r>
              <a:rPr lang="en-US" dirty="0" err="1"/>
              <a:t>jednostvanog</a:t>
            </a:r>
            <a:r>
              <a:rPr lang="en-US" dirty="0"/>
              <a:t> </a:t>
            </a:r>
            <a:r>
              <a:rPr lang="en-US" dirty="0" err="1"/>
              <a:t>vođenja</a:t>
            </a:r>
            <a:r>
              <a:rPr lang="en-US" dirty="0"/>
              <a:t> </a:t>
            </a:r>
            <a:r>
              <a:rPr lang="en-US" dirty="0" err="1"/>
              <a:t>evidencije</a:t>
            </a:r>
            <a:r>
              <a:rPr lang="en-US" dirty="0"/>
              <a:t>. </a:t>
            </a:r>
          </a:p>
          <a:p>
            <a:endParaRPr lang="en-US" dirty="0"/>
          </a:p>
          <a:p>
            <a:r>
              <a:rPr lang="en-US" dirty="0" err="1"/>
              <a:t>Nedostaci</a:t>
            </a:r>
            <a:r>
              <a:rPr lang="en-US" dirty="0"/>
              <a:t> </a:t>
            </a:r>
            <a:r>
              <a:rPr lang="en-US" dirty="0" err="1"/>
              <a:t>ove</a:t>
            </a:r>
            <a:r>
              <a:rPr lang="en-US" dirty="0"/>
              <a:t> </a:t>
            </a:r>
            <a:r>
              <a:rPr lang="en-US" dirty="0" err="1"/>
              <a:t>metode</a:t>
            </a:r>
            <a:r>
              <a:rPr lang="en-US" dirty="0"/>
              <a:t> </a:t>
            </a:r>
            <a:r>
              <a:rPr lang="en-US" dirty="0" err="1"/>
              <a:t>su</a:t>
            </a:r>
            <a:r>
              <a:rPr lang="en-US" dirty="0"/>
              <a:t> </a:t>
            </a:r>
            <a:r>
              <a:rPr lang="en-US" dirty="0" err="1"/>
              <a:t>njena</a:t>
            </a:r>
            <a:r>
              <a:rPr lang="en-US" dirty="0"/>
              <a:t> </a:t>
            </a:r>
            <a:r>
              <a:rPr lang="en-US" dirty="0" err="1"/>
              <a:t>linearnost</a:t>
            </a:r>
            <a:r>
              <a:rPr lang="en-US" dirty="0"/>
              <a:t>, s </a:t>
            </a:r>
            <a:r>
              <a:rPr lang="en-US" dirty="0" err="1"/>
              <a:t>obzirom</a:t>
            </a:r>
            <a:r>
              <a:rPr lang="en-US" dirty="0"/>
              <a:t> </a:t>
            </a:r>
            <a:r>
              <a:rPr lang="en-US" dirty="0" err="1"/>
              <a:t>na</a:t>
            </a:r>
            <a:r>
              <a:rPr lang="en-US" dirty="0"/>
              <a:t> to da se </a:t>
            </a:r>
            <a:r>
              <a:rPr lang="en-US" dirty="0" err="1"/>
              <a:t>stalna</a:t>
            </a:r>
            <a:r>
              <a:rPr lang="en-US" dirty="0"/>
              <a:t> </a:t>
            </a:r>
            <a:r>
              <a:rPr lang="en-US" dirty="0" err="1"/>
              <a:t>sredstva</a:t>
            </a:r>
            <a:r>
              <a:rPr lang="en-US" dirty="0"/>
              <a:t> ne </a:t>
            </a:r>
            <a:r>
              <a:rPr lang="en-US" dirty="0" err="1"/>
              <a:t>troše</a:t>
            </a:r>
            <a:r>
              <a:rPr lang="en-US" dirty="0"/>
              <a:t> </a:t>
            </a:r>
            <a:r>
              <a:rPr lang="en-US" dirty="0" err="1"/>
              <a:t>linearno</a:t>
            </a:r>
            <a:r>
              <a:rPr lang="en-US" dirty="0"/>
              <a:t>, </a:t>
            </a:r>
            <a:r>
              <a:rPr lang="en-US" dirty="0" err="1"/>
              <a:t>jer</a:t>
            </a:r>
            <a:r>
              <a:rPr lang="en-US" dirty="0"/>
              <a:t> </a:t>
            </a:r>
            <a:r>
              <a:rPr lang="en-US" dirty="0" err="1"/>
              <a:t>njihova</a:t>
            </a:r>
            <a:r>
              <a:rPr lang="en-US" dirty="0"/>
              <a:t> </a:t>
            </a:r>
            <a:r>
              <a:rPr lang="en-US" dirty="0" err="1"/>
              <a:t>sposobnost</a:t>
            </a:r>
            <a:r>
              <a:rPr lang="en-US" dirty="0"/>
              <a:t> </a:t>
            </a:r>
            <a:r>
              <a:rPr lang="en-US" dirty="0" err="1"/>
              <a:t>i</a:t>
            </a:r>
            <a:r>
              <a:rPr lang="en-US" dirty="0"/>
              <a:t> </a:t>
            </a:r>
            <a:r>
              <a:rPr lang="en-US" dirty="0" err="1"/>
              <a:t>funkcionalnost</a:t>
            </a:r>
            <a:r>
              <a:rPr lang="en-US" dirty="0"/>
              <a:t> </a:t>
            </a:r>
            <a:r>
              <a:rPr lang="en-US" dirty="0" err="1"/>
              <a:t>nije</a:t>
            </a:r>
            <a:r>
              <a:rPr lang="en-US" dirty="0"/>
              <a:t> </a:t>
            </a:r>
            <a:r>
              <a:rPr lang="en-US" dirty="0" err="1"/>
              <a:t>uvijek</a:t>
            </a:r>
            <a:r>
              <a:rPr lang="en-US" dirty="0"/>
              <a:t> </a:t>
            </a:r>
            <a:r>
              <a:rPr lang="en-US" dirty="0" err="1"/>
              <a:t>ista</a:t>
            </a:r>
            <a:r>
              <a:rPr lang="en-US" dirty="0"/>
              <a:t>. </a:t>
            </a:r>
            <a:r>
              <a:rPr lang="en-US" dirty="0" err="1"/>
              <a:t>Usled</a:t>
            </a:r>
            <a:r>
              <a:rPr lang="en-US" dirty="0"/>
              <a:t> toga, u </a:t>
            </a:r>
            <a:r>
              <a:rPr lang="en-US" dirty="0" err="1"/>
              <a:t>određenom</a:t>
            </a:r>
            <a:r>
              <a:rPr lang="en-US" dirty="0"/>
              <a:t> </a:t>
            </a:r>
            <a:r>
              <a:rPr lang="en-US" dirty="0" err="1"/>
              <a:t>vremenskom</a:t>
            </a:r>
            <a:r>
              <a:rPr lang="en-US" dirty="0"/>
              <a:t> </a:t>
            </a:r>
            <a:r>
              <a:rPr lang="en-US" dirty="0" err="1"/>
              <a:t>razdoblju</a:t>
            </a:r>
            <a:r>
              <a:rPr lang="en-US" dirty="0"/>
              <a:t> </a:t>
            </a:r>
            <a:r>
              <a:rPr lang="en-US" dirty="0" err="1"/>
              <a:t>troškovi</a:t>
            </a:r>
            <a:r>
              <a:rPr lang="en-US" dirty="0"/>
              <a:t> </a:t>
            </a:r>
            <a:r>
              <a:rPr lang="en-US" dirty="0" err="1"/>
              <a:t>amortizacije</a:t>
            </a:r>
            <a:r>
              <a:rPr lang="en-US" dirty="0"/>
              <a:t> </a:t>
            </a:r>
            <a:r>
              <a:rPr lang="en-US" dirty="0" err="1"/>
              <a:t>mogu</a:t>
            </a:r>
            <a:r>
              <a:rPr lang="en-US" dirty="0"/>
              <a:t> </a:t>
            </a:r>
            <a:r>
              <a:rPr lang="en-US" dirty="0" err="1"/>
              <a:t>nerealno</a:t>
            </a:r>
            <a:r>
              <a:rPr lang="en-US" dirty="0"/>
              <a:t> </a:t>
            </a:r>
            <a:r>
              <a:rPr lang="en-US" dirty="0" err="1"/>
              <a:t>opterećivati</a:t>
            </a:r>
            <a:r>
              <a:rPr lang="en-US" dirty="0"/>
              <a:t> </a:t>
            </a:r>
            <a:r>
              <a:rPr lang="en-US" dirty="0" err="1"/>
              <a:t>cenu</a:t>
            </a:r>
            <a:r>
              <a:rPr lang="en-US" dirty="0"/>
              <a:t> </a:t>
            </a:r>
            <a:r>
              <a:rPr lang="en-US" dirty="0" err="1"/>
              <a:t>proizvoda</a:t>
            </a:r>
            <a:r>
              <a:rPr lang="en-US" dirty="0"/>
              <a:t> </a:t>
            </a:r>
            <a:r>
              <a:rPr lang="en-US" dirty="0" err="1"/>
              <a:t>ili</a:t>
            </a:r>
            <a:r>
              <a:rPr lang="en-US" dirty="0"/>
              <a:t> </a:t>
            </a:r>
            <a:r>
              <a:rPr lang="en-US" dirty="0" err="1"/>
              <a:t>usluge</a:t>
            </a:r>
            <a:r>
              <a:rPr lang="en-US" dirty="0"/>
              <a:t>.  </a:t>
            </a:r>
            <a:r>
              <a:rPr lang="en-US" dirty="0" err="1"/>
              <a:t>Čest</a:t>
            </a:r>
            <a:r>
              <a:rPr lang="en-US" dirty="0"/>
              <a:t> </a:t>
            </a:r>
            <a:r>
              <a:rPr lang="en-US" dirty="0" err="1"/>
              <a:t>je</a:t>
            </a:r>
            <a:r>
              <a:rPr lang="en-US" dirty="0"/>
              <a:t> </a:t>
            </a:r>
            <a:r>
              <a:rPr lang="en-US" dirty="0" err="1"/>
              <a:t>slučaj</a:t>
            </a:r>
            <a:r>
              <a:rPr lang="en-US" dirty="0"/>
              <a:t> da </a:t>
            </a:r>
            <a:r>
              <a:rPr lang="en-US" dirty="0" err="1"/>
              <a:t>osnovno</a:t>
            </a:r>
            <a:r>
              <a:rPr lang="en-US" dirty="0"/>
              <a:t> </a:t>
            </a:r>
            <a:r>
              <a:rPr lang="en-US" dirty="0" err="1"/>
              <a:t>sredstvo</a:t>
            </a:r>
            <a:r>
              <a:rPr lang="en-US" dirty="0"/>
              <a:t> </a:t>
            </a:r>
            <a:r>
              <a:rPr lang="en-US" dirty="0" err="1"/>
              <a:t>brže</a:t>
            </a:r>
            <a:r>
              <a:rPr lang="en-US" dirty="0"/>
              <a:t> </a:t>
            </a:r>
            <a:r>
              <a:rPr lang="en-US" dirty="0" err="1"/>
              <a:t>ekonomski</a:t>
            </a:r>
            <a:r>
              <a:rPr lang="en-US" dirty="0"/>
              <a:t> </a:t>
            </a:r>
            <a:r>
              <a:rPr lang="en-US" dirty="0" err="1"/>
              <a:t>zastari</a:t>
            </a:r>
            <a:r>
              <a:rPr lang="en-US" dirty="0"/>
              <a:t> </a:t>
            </a:r>
            <a:r>
              <a:rPr lang="en-US" dirty="0" err="1"/>
              <a:t>nego</a:t>
            </a:r>
            <a:r>
              <a:rPr lang="en-US" dirty="0"/>
              <a:t> </a:t>
            </a:r>
            <a:r>
              <a:rPr lang="en-US" dirty="0" err="1"/>
              <a:t>što</a:t>
            </a:r>
            <a:r>
              <a:rPr lang="en-US" dirty="0"/>
              <a:t> se </a:t>
            </a:r>
            <a:r>
              <a:rPr lang="en-US" dirty="0" err="1"/>
              <a:t>amortizuje</a:t>
            </a:r>
            <a:r>
              <a:rPr lang="en-US" dirty="0"/>
              <a:t> </a:t>
            </a:r>
            <a:r>
              <a:rPr lang="en-US" dirty="0" err="1"/>
              <a:t>i</a:t>
            </a:r>
            <a:r>
              <a:rPr lang="en-US" dirty="0"/>
              <a:t> </a:t>
            </a:r>
            <a:r>
              <a:rPr lang="en-US" dirty="0" err="1"/>
              <a:t>nije</a:t>
            </a:r>
            <a:r>
              <a:rPr lang="en-US" dirty="0"/>
              <a:t> </a:t>
            </a:r>
            <a:r>
              <a:rPr lang="en-US" dirty="0" err="1"/>
              <a:t>više</a:t>
            </a:r>
            <a:r>
              <a:rPr lang="en-US" dirty="0"/>
              <a:t> u </a:t>
            </a:r>
            <a:r>
              <a:rPr lang="en-US" dirty="0" err="1"/>
              <a:t>funkciji</a:t>
            </a:r>
            <a:r>
              <a:rPr lang="en-US" dirty="0"/>
              <a:t>, a </a:t>
            </a:r>
            <a:r>
              <a:rPr lang="en-US" dirty="0" err="1"/>
              <a:t>još</a:t>
            </a:r>
            <a:r>
              <a:rPr lang="en-US" dirty="0"/>
              <a:t> </a:t>
            </a:r>
            <a:r>
              <a:rPr lang="en-US" dirty="0" err="1"/>
              <a:t>nije</a:t>
            </a:r>
            <a:r>
              <a:rPr lang="en-US" dirty="0"/>
              <a:t> </a:t>
            </a:r>
            <a:r>
              <a:rPr lang="en-US" dirty="0" err="1"/>
              <a:t>amortizovano</a:t>
            </a:r>
            <a:endParaRPr lang="en-US" dirty="0"/>
          </a:p>
          <a:p>
            <a:r>
              <a:rPr lang="en-US" dirty="0"/>
              <a:t>.</a:t>
            </a:r>
          </a:p>
          <a:p>
            <a:endParaRPr lang="en-US" dirty="0">
              <a:effectLst/>
              <a:latin typeface="Arial" panose="020B0604020202020204" pitchFamily="34" charset="0"/>
            </a:endParaRPr>
          </a:p>
        </p:txBody>
      </p:sp>
    </p:spTree>
    <p:extLst>
      <p:ext uri="{BB962C8B-B14F-4D97-AF65-F5344CB8AC3E}">
        <p14:creationId xmlns:p14="http://schemas.microsoft.com/office/powerpoint/2010/main" val="401125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dirty="0" err="1"/>
              <a:t>Metod</a:t>
            </a:r>
            <a:r>
              <a:rPr lang="en-US" dirty="0"/>
              <a:t> </a:t>
            </a:r>
            <a:r>
              <a:rPr lang="en-US" dirty="0" err="1"/>
              <a:t>progresivne</a:t>
            </a:r>
            <a:r>
              <a:rPr lang="en-US" dirty="0"/>
              <a:t> </a:t>
            </a:r>
            <a:r>
              <a:rPr lang="en-US" dirty="0" err="1"/>
              <a:t>amortizacije</a:t>
            </a:r>
            <a:endParaRPr lang="en-U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4524315"/>
          </a:xfrm>
          <a:prstGeom prst="rect">
            <a:avLst/>
          </a:prstGeom>
        </p:spPr>
        <p:txBody>
          <a:bodyPr wrap="square">
            <a:spAutoFit/>
          </a:bodyPr>
          <a:lstStyle/>
          <a:p>
            <a:r>
              <a:rPr lang="en-US" dirty="0" err="1">
                <a:latin typeface="Arial" panose="020B0604020202020204" pitchFamily="34" charset="0"/>
              </a:rPr>
              <a:t>Metod</a:t>
            </a:r>
            <a:r>
              <a:rPr lang="en-US" dirty="0">
                <a:latin typeface="Arial" panose="020B0604020202020204" pitchFamily="34" charset="0"/>
              </a:rPr>
              <a:t>  </a:t>
            </a:r>
            <a:r>
              <a:rPr lang="en-US" dirty="0" err="1">
                <a:latin typeface="Arial" panose="020B0604020202020204" pitchFamily="34" charset="0"/>
              </a:rPr>
              <a:t>progresivne</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podrazumijeva</a:t>
            </a:r>
            <a:r>
              <a:rPr lang="en-US" dirty="0">
                <a:latin typeface="Arial" panose="020B0604020202020204" pitchFamily="34" charset="0"/>
              </a:rPr>
              <a:t>  da  </a:t>
            </a:r>
            <a:r>
              <a:rPr lang="en-US" dirty="0" err="1">
                <a:latin typeface="Arial" panose="020B0604020202020204" pitchFamily="34" charset="0"/>
              </a:rPr>
              <a:t>iznos</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u </a:t>
            </a:r>
          </a:p>
          <a:p>
            <a:r>
              <a:rPr lang="en-US" dirty="0" err="1">
                <a:latin typeface="Arial" panose="020B0604020202020204" pitchFamily="34" charset="0"/>
              </a:rPr>
              <a:t>periodu</a:t>
            </a:r>
            <a:r>
              <a:rPr lang="en-US" dirty="0">
                <a:latin typeface="Arial" panose="020B0604020202020204" pitchFamily="34" charset="0"/>
              </a:rPr>
              <a:t>  </a:t>
            </a:r>
            <a:r>
              <a:rPr lang="en-US" dirty="0" err="1">
                <a:latin typeface="Arial" panose="020B0604020202020204" pitchFamily="34" charset="0"/>
              </a:rPr>
              <a:t>korićtenja</a:t>
            </a:r>
            <a:r>
              <a:rPr lang="en-US" dirty="0">
                <a:latin typeface="Arial" panose="020B0604020202020204" pitchFamily="34" charset="0"/>
              </a:rPr>
              <a:t>    </a:t>
            </a:r>
            <a:r>
              <a:rPr lang="en-US" dirty="0" err="1">
                <a:latin typeface="Arial" panose="020B0604020202020204" pitchFamily="34" charset="0"/>
              </a:rPr>
              <a:t>stalnog</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r>
              <a:rPr lang="en-US" dirty="0" err="1">
                <a:latin typeface="Arial" panose="020B0604020202020204" pitchFamily="34" charset="0"/>
              </a:rPr>
              <a:t>progresivno</a:t>
            </a:r>
            <a:r>
              <a:rPr lang="en-US" dirty="0">
                <a:latin typeface="Arial" panose="020B0604020202020204" pitchFamily="34" charset="0"/>
              </a:rPr>
              <a:t>    </a:t>
            </a:r>
            <a:r>
              <a:rPr lang="en-US" dirty="0" err="1">
                <a:latin typeface="Arial" panose="020B0604020202020204" pitchFamily="34" charset="0"/>
              </a:rPr>
              <a:t>raste</a:t>
            </a:r>
            <a:r>
              <a:rPr lang="en-US" dirty="0">
                <a:latin typeface="Arial" panose="020B0604020202020204" pitchFamily="34" charset="0"/>
              </a:rPr>
              <a:t>.</a:t>
            </a:r>
          </a:p>
          <a:p>
            <a:r>
              <a:rPr lang="en-US" dirty="0" err="1">
                <a:latin typeface="Arial" panose="020B0604020202020204" pitchFamily="34" charset="0"/>
              </a:rPr>
              <a:t>Polazi</a:t>
            </a:r>
            <a:r>
              <a:rPr lang="en-US" dirty="0">
                <a:latin typeface="Arial" panose="020B0604020202020204" pitchFamily="34" charset="0"/>
              </a:rPr>
              <a:t>    od </a:t>
            </a:r>
            <a:r>
              <a:rPr lang="en-US" dirty="0" err="1">
                <a:latin typeface="Arial" panose="020B0604020202020204" pitchFamily="34" charset="0"/>
              </a:rPr>
              <a:t>pretpostavke</a:t>
            </a:r>
            <a:r>
              <a:rPr lang="en-US" dirty="0">
                <a:latin typeface="Arial" panose="020B0604020202020204" pitchFamily="34" charset="0"/>
              </a:rPr>
              <a:t>  da </a:t>
            </a:r>
            <a:r>
              <a:rPr lang="en-US" dirty="0" err="1">
                <a:latin typeface="Arial" panose="020B0604020202020204" pitchFamily="34" charset="0"/>
              </a:rPr>
              <a:t>je</a:t>
            </a:r>
            <a:r>
              <a:rPr lang="en-US" dirty="0">
                <a:latin typeface="Arial" panose="020B0604020202020204" pitchFamily="34" charset="0"/>
              </a:rPr>
              <a:t>  </a:t>
            </a:r>
            <a:r>
              <a:rPr lang="en-US" dirty="0" err="1">
                <a:latin typeface="Arial" panose="020B0604020202020204" pitchFamily="34" charset="0"/>
              </a:rPr>
              <a:t>vek</a:t>
            </a:r>
            <a:r>
              <a:rPr lang="en-US" dirty="0">
                <a:latin typeface="Arial" panose="020B0604020202020204" pitchFamily="34" charset="0"/>
              </a:rPr>
              <a:t>  </a:t>
            </a:r>
            <a:r>
              <a:rPr lang="en-US" dirty="0" err="1">
                <a:latin typeface="Arial" panose="020B0604020202020204" pitchFamily="34" charset="0"/>
              </a:rPr>
              <a:t>trajanje</a:t>
            </a:r>
            <a:r>
              <a:rPr lang="en-US" dirty="0">
                <a:latin typeface="Arial" panose="020B0604020202020204" pitchFamily="34" charset="0"/>
              </a:rPr>
              <a:t>  </a:t>
            </a:r>
            <a:r>
              <a:rPr lang="en-US" dirty="0" err="1">
                <a:latin typeface="Arial" panose="020B0604020202020204" pitchFamily="34" charset="0"/>
              </a:rPr>
              <a:t>unapred</a:t>
            </a:r>
            <a:r>
              <a:rPr lang="en-US" dirty="0">
                <a:latin typeface="Arial" panose="020B0604020202020204" pitchFamily="34" charset="0"/>
              </a:rPr>
              <a:t>  </a:t>
            </a:r>
            <a:r>
              <a:rPr lang="en-US" dirty="0" err="1">
                <a:latin typeface="Arial" panose="020B0604020202020204" pitchFamily="34" charset="0"/>
              </a:rPr>
              <a:t>predviđen</a:t>
            </a:r>
            <a:r>
              <a:rPr lang="en-US" dirty="0">
                <a:latin typeface="Arial" panose="020B0604020202020204" pitchFamily="34" charset="0"/>
              </a:rPr>
              <a:t>,  </a:t>
            </a:r>
            <a:r>
              <a:rPr lang="en-US" dirty="0" err="1">
                <a:latin typeface="Arial" panose="020B0604020202020204" pitchFamily="34" charset="0"/>
              </a:rPr>
              <a:t>ali</a:t>
            </a:r>
            <a:r>
              <a:rPr lang="en-US" dirty="0">
                <a:latin typeface="Arial" panose="020B0604020202020204" pitchFamily="34" charset="0"/>
              </a:rPr>
              <a:t>  da  se  </a:t>
            </a:r>
            <a:r>
              <a:rPr lang="en-US" dirty="0" err="1">
                <a:latin typeface="Arial" panose="020B0604020202020204" pitchFamily="34" charset="0"/>
              </a:rPr>
              <a:t>osnovno</a:t>
            </a:r>
            <a:r>
              <a:rPr lang="en-US" dirty="0">
                <a:latin typeface="Arial" panose="020B0604020202020204" pitchFamily="34" charset="0"/>
              </a:rPr>
              <a:t> </a:t>
            </a:r>
            <a:r>
              <a:rPr lang="en-US" dirty="0" err="1">
                <a:latin typeface="Arial" panose="020B0604020202020204" pitchFamily="34" charset="0"/>
              </a:rPr>
              <a:t>sredstvo</a:t>
            </a:r>
            <a:r>
              <a:rPr lang="en-US" dirty="0">
                <a:latin typeface="Arial" panose="020B0604020202020204" pitchFamily="34" charset="0"/>
              </a:rPr>
              <a:t> </a:t>
            </a:r>
            <a:r>
              <a:rPr lang="en-US" dirty="0" err="1">
                <a:latin typeface="Arial" panose="020B0604020202020204" pitchFamily="34" charset="0"/>
              </a:rPr>
              <a:t>troši</a:t>
            </a:r>
            <a:r>
              <a:rPr lang="en-US" dirty="0">
                <a:latin typeface="Arial" panose="020B0604020202020204" pitchFamily="34" charset="0"/>
              </a:rPr>
              <a:t> </a:t>
            </a:r>
            <a:r>
              <a:rPr lang="en-US" dirty="0" err="1">
                <a:latin typeface="Arial" panose="020B0604020202020204" pitchFamily="34" charset="0"/>
              </a:rPr>
              <a:t>progresivno</a:t>
            </a:r>
            <a:r>
              <a:rPr lang="en-US" dirty="0">
                <a:latin typeface="Arial" panose="020B0604020202020204" pitchFamily="34" charset="0"/>
              </a:rPr>
              <a:t> (</a:t>
            </a:r>
            <a:r>
              <a:rPr lang="en-US" dirty="0" err="1">
                <a:latin typeface="Arial" panose="020B0604020202020204" pitchFamily="34" charset="0"/>
              </a:rPr>
              <a:t>sve</a:t>
            </a:r>
            <a:r>
              <a:rPr lang="en-US" dirty="0">
                <a:latin typeface="Arial" panose="020B0604020202020204" pitchFamily="34" charset="0"/>
              </a:rPr>
              <a:t> </a:t>
            </a:r>
            <a:r>
              <a:rPr lang="en-US" dirty="0" err="1">
                <a:latin typeface="Arial" panose="020B0604020202020204" pitchFamily="34" charset="0"/>
              </a:rPr>
              <a:t>više</a:t>
            </a:r>
            <a:r>
              <a:rPr lang="en-US" dirty="0">
                <a:latin typeface="Arial" panose="020B0604020202020204" pitchFamily="34" charset="0"/>
              </a:rPr>
              <a:t>) </a:t>
            </a:r>
            <a:r>
              <a:rPr lang="en-US" dirty="0" err="1">
                <a:latin typeface="Arial" panose="020B0604020202020204" pitchFamily="34" charset="0"/>
              </a:rPr>
              <a:t>prema</a:t>
            </a:r>
            <a:r>
              <a:rPr lang="en-US" dirty="0">
                <a:latin typeface="Arial" panose="020B0604020202020204" pitchFamily="34" charset="0"/>
              </a:rPr>
              <a:t> </a:t>
            </a:r>
            <a:r>
              <a:rPr lang="en-US" dirty="0" err="1">
                <a:latin typeface="Arial" panose="020B0604020202020204" pitchFamily="34" charset="0"/>
              </a:rPr>
              <a:t>kraju</a:t>
            </a:r>
            <a:r>
              <a:rPr lang="en-US" dirty="0">
                <a:latin typeface="Arial" panose="020B0604020202020204" pitchFamily="34" charset="0"/>
              </a:rPr>
              <a:t> </a:t>
            </a:r>
            <a:r>
              <a:rPr lang="en-US" dirty="0" err="1">
                <a:latin typeface="Arial" panose="020B0604020202020204" pitchFamily="34" charset="0"/>
              </a:rPr>
              <a:t>veka</a:t>
            </a:r>
            <a:r>
              <a:rPr lang="en-US" dirty="0">
                <a:latin typeface="Arial" panose="020B0604020202020204" pitchFamily="34" charset="0"/>
              </a:rPr>
              <a:t> </a:t>
            </a:r>
            <a:r>
              <a:rPr lang="en-US" dirty="0" err="1">
                <a:latin typeface="Arial" panose="020B0604020202020204" pitchFamily="34" charset="0"/>
              </a:rPr>
              <a:t>trajanja</a:t>
            </a:r>
            <a:r>
              <a:rPr lang="en-US" dirty="0">
                <a:latin typeface="Arial" panose="020B0604020202020204" pitchFamily="34" charset="0"/>
              </a:rPr>
              <a:t>, pa se </a:t>
            </a:r>
            <a:r>
              <a:rPr lang="en-US" dirty="0" err="1">
                <a:latin typeface="Arial" panose="020B0604020202020204" pitchFamily="34" charset="0"/>
              </a:rPr>
              <a:t>tako</a:t>
            </a:r>
            <a:r>
              <a:rPr lang="en-US" dirty="0">
                <a:latin typeface="Arial" panose="020B0604020202020204" pitchFamily="34" charset="0"/>
              </a:rPr>
              <a:t> u  </a:t>
            </a:r>
            <a:r>
              <a:rPr lang="en-US" dirty="0" err="1">
                <a:latin typeface="Arial" panose="020B0604020202020204" pitchFamily="34" charset="0"/>
              </a:rPr>
              <a:t>početku</a:t>
            </a:r>
            <a:r>
              <a:rPr lang="en-US" dirty="0">
                <a:latin typeface="Arial" panose="020B0604020202020204" pitchFamily="34" charset="0"/>
              </a:rPr>
              <a:t>  </a:t>
            </a:r>
            <a:r>
              <a:rPr lang="en-US" dirty="0" err="1">
                <a:latin typeface="Arial" panose="020B0604020202020204" pitchFamily="34" charset="0"/>
              </a:rPr>
              <a:t>amortizacija</a:t>
            </a:r>
            <a:r>
              <a:rPr lang="en-US" dirty="0">
                <a:latin typeface="Arial" panose="020B0604020202020204" pitchFamily="34" charset="0"/>
              </a:rPr>
              <a:t>  </a:t>
            </a:r>
            <a:r>
              <a:rPr lang="en-US" dirty="0" err="1">
                <a:latin typeface="Arial" panose="020B0604020202020204" pitchFamily="34" charset="0"/>
              </a:rPr>
              <a:t>obračunava</a:t>
            </a:r>
            <a:r>
              <a:rPr lang="en-US" dirty="0">
                <a:latin typeface="Arial" panose="020B0604020202020204" pitchFamily="34" charset="0"/>
              </a:rPr>
              <a:t>  u  </a:t>
            </a:r>
            <a:r>
              <a:rPr lang="en-US" dirty="0" err="1">
                <a:latin typeface="Arial" panose="020B0604020202020204" pitchFamily="34" charset="0"/>
              </a:rPr>
              <a:t>manjem</a:t>
            </a:r>
            <a:r>
              <a:rPr lang="en-US" dirty="0">
                <a:latin typeface="Arial" panose="020B0604020202020204" pitchFamily="34" charset="0"/>
              </a:rPr>
              <a:t>,  a  </a:t>
            </a:r>
            <a:r>
              <a:rPr lang="en-US" dirty="0" err="1">
                <a:latin typeface="Arial" panose="020B0604020202020204" pitchFamily="34" charset="0"/>
              </a:rPr>
              <a:t>kasnije</a:t>
            </a:r>
            <a:r>
              <a:rPr lang="en-US" dirty="0">
                <a:latin typeface="Arial" panose="020B0604020202020204" pitchFamily="34" charset="0"/>
              </a:rPr>
              <a:t>  u  </a:t>
            </a:r>
            <a:r>
              <a:rPr lang="en-US" dirty="0" err="1">
                <a:latin typeface="Arial" panose="020B0604020202020204" pitchFamily="34" charset="0"/>
              </a:rPr>
              <a:t>sve</a:t>
            </a:r>
            <a:r>
              <a:rPr lang="en-US" dirty="0">
                <a:latin typeface="Arial" panose="020B0604020202020204" pitchFamily="34" charset="0"/>
              </a:rPr>
              <a:t>  </a:t>
            </a:r>
            <a:r>
              <a:rPr lang="en-US" dirty="0" err="1">
                <a:latin typeface="Arial" panose="020B0604020202020204" pitchFamily="34" charset="0"/>
              </a:rPr>
              <a:t>većem</a:t>
            </a:r>
            <a:r>
              <a:rPr lang="en-US" dirty="0">
                <a:latin typeface="Arial" panose="020B0604020202020204" pitchFamily="34" charset="0"/>
              </a:rPr>
              <a:t> </a:t>
            </a:r>
            <a:r>
              <a:rPr lang="en-US" dirty="0" err="1">
                <a:latin typeface="Arial" panose="020B0604020202020204" pitchFamily="34" charset="0"/>
              </a:rPr>
              <a:t>iznosu</a:t>
            </a:r>
            <a:r>
              <a:rPr lang="en-US" dirty="0">
                <a:latin typeface="Arial" panose="020B0604020202020204" pitchFamily="34" charset="0"/>
              </a:rPr>
              <a:t>.</a:t>
            </a:r>
          </a:p>
          <a:p>
            <a:r>
              <a:rPr lang="en-US" dirty="0" err="1">
                <a:latin typeface="Arial" panose="020B0604020202020204" pitchFamily="34" charset="0"/>
              </a:rPr>
              <a:t>Preduzeće</a:t>
            </a:r>
            <a:r>
              <a:rPr lang="en-US" dirty="0">
                <a:latin typeface="Arial" panose="020B0604020202020204" pitchFamily="34" charset="0"/>
              </a:rPr>
              <a:t>, </a:t>
            </a:r>
            <a:r>
              <a:rPr lang="en-US" dirty="0" err="1">
                <a:latin typeface="Arial" panose="020B0604020202020204" pitchFamily="34" charset="0"/>
              </a:rPr>
              <a:t>obično</a:t>
            </a:r>
            <a:r>
              <a:rPr lang="en-US" dirty="0">
                <a:latin typeface="Arial" panose="020B0604020202020204" pitchFamily="34" charset="0"/>
              </a:rPr>
              <a:t>, </a:t>
            </a:r>
            <a:r>
              <a:rPr lang="en-US" dirty="0" err="1">
                <a:latin typeface="Arial" panose="020B0604020202020204" pitchFamily="34" charset="0"/>
              </a:rPr>
              <a:t>donosi</a:t>
            </a:r>
            <a:r>
              <a:rPr lang="en-US" dirty="0">
                <a:latin typeface="Arial" panose="020B0604020202020204" pitchFamily="34" charset="0"/>
              </a:rPr>
              <a:t> </a:t>
            </a:r>
            <a:r>
              <a:rPr lang="en-US" dirty="0" err="1">
                <a:latin typeface="Arial" panose="020B0604020202020204" pitchFamily="34" charset="0"/>
              </a:rPr>
              <a:t>odluku</a:t>
            </a:r>
            <a:r>
              <a:rPr lang="en-US" dirty="0">
                <a:latin typeface="Arial" panose="020B0604020202020204" pitchFamily="34" charset="0"/>
              </a:rPr>
              <a:t> da </a:t>
            </a:r>
            <a:r>
              <a:rPr lang="en-US" dirty="0" err="1">
                <a:latin typeface="Arial" panose="020B0604020202020204" pitchFamily="34" charset="0"/>
              </a:rPr>
              <a:t>obračunava</a:t>
            </a:r>
            <a:r>
              <a:rPr lang="en-US" dirty="0">
                <a:latin typeface="Arial" panose="020B0604020202020204" pitchFamily="34" charset="0"/>
              </a:rPr>
              <a:t> </a:t>
            </a:r>
            <a:r>
              <a:rPr lang="en-US" dirty="0" err="1">
                <a:latin typeface="Arial" panose="020B0604020202020204" pitchFamily="34" charset="0"/>
              </a:rPr>
              <a:t>stalna</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r>
              <a:rPr lang="en-US" dirty="0" err="1">
                <a:latin typeface="Arial" panose="020B0604020202020204" pitchFamily="34" charset="0"/>
              </a:rPr>
              <a:t>po</a:t>
            </a:r>
            <a:r>
              <a:rPr lang="en-US" dirty="0">
                <a:latin typeface="Arial" panose="020B0604020202020204" pitchFamily="34" charset="0"/>
              </a:rPr>
              <a:t>  </a:t>
            </a:r>
            <a:r>
              <a:rPr lang="en-US" dirty="0" err="1">
                <a:latin typeface="Arial" panose="020B0604020202020204" pitchFamily="34" charset="0"/>
              </a:rPr>
              <a:t>ovoj</a:t>
            </a:r>
            <a:r>
              <a:rPr lang="en-US" dirty="0">
                <a:latin typeface="Arial" panose="020B0604020202020204" pitchFamily="34" charset="0"/>
              </a:rPr>
              <a:t> </a:t>
            </a:r>
          </a:p>
          <a:p>
            <a:r>
              <a:rPr lang="en-US" dirty="0" err="1">
                <a:latin typeface="Arial" panose="020B0604020202020204" pitchFamily="34" charset="0"/>
              </a:rPr>
              <a:t>metodi</a:t>
            </a:r>
            <a:r>
              <a:rPr lang="en-US" dirty="0">
                <a:latin typeface="Arial" panose="020B0604020202020204" pitchFamily="34" charset="0"/>
              </a:rPr>
              <a:t>  </a:t>
            </a:r>
            <a:r>
              <a:rPr lang="en-US" dirty="0" err="1">
                <a:latin typeface="Arial" panose="020B0604020202020204" pitchFamily="34" charset="0"/>
              </a:rPr>
              <a:t>kada</a:t>
            </a:r>
            <a:r>
              <a:rPr lang="en-US" dirty="0">
                <a:latin typeface="Arial" panose="020B0604020202020204" pitchFamily="34" charset="0"/>
              </a:rPr>
              <a:t>  </a:t>
            </a:r>
            <a:r>
              <a:rPr lang="en-US" dirty="0" err="1">
                <a:latin typeface="Arial" panose="020B0604020202020204" pitchFamily="34" charset="0"/>
              </a:rPr>
              <a:t>je</a:t>
            </a:r>
            <a:r>
              <a:rPr lang="en-US" dirty="0">
                <a:latin typeface="Arial" panose="020B0604020202020204" pitchFamily="34" charset="0"/>
              </a:rPr>
              <a:t>  </a:t>
            </a:r>
            <a:r>
              <a:rPr lang="en-US" dirty="0" err="1">
                <a:latin typeface="Arial" panose="020B0604020202020204" pitchFamily="34" charset="0"/>
              </a:rPr>
              <a:t>tek</a:t>
            </a:r>
            <a:r>
              <a:rPr lang="en-US" dirty="0">
                <a:latin typeface="Arial" panose="020B0604020202020204" pitchFamily="34" charset="0"/>
              </a:rPr>
              <a:t>  </a:t>
            </a:r>
            <a:r>
              <a:rPr lang="en-US" dirty="0" err="1">
                <a:latin typeface="Arial" panose="020B0604020202020204" pitchFamily="34" charset="0"/>
              </a:rPr>
              <a:t>formirano</a:t>
            </a:r>
            <a:r>
              <a:rPr lang="en-US" dirty="0">
                <a:latin typeface="Arial" panose="020B0604020202020204" pitchFamily="34" charset="0"/>
              </a:rPr>
              <a:t>  </a:t>
            </a:r>
            <a:r>
              <a:rPr lang="en-US" dirty="0" err="1">
                <a:latin typeface="Arial" panose="020B0604020202020204" pitchFamily="34" charset="0"/>
              </a:rPr>
              <a:t>ili</a:t>
            </a:r>
            <a:r>
              <a:rPr lang="en-US" dirty="0">
                <a:latin typeface="Arial" panose="020B0604020202020204" pitchFamily="34" charset="0"/>
              </a:rPr>
              <a:t>  </a:t>
            </a:r>
            <a:r>
              <a:rPr lang="en-US" dirty="0" err="1">
                <a:latin typeface="Arial" panose="020B0604020202020204" pitchFamily="34" charset="0"/>
              </a:rPr>
              <a:t>tek</a:t>
            </a:r>
            <a:r>
              <a:rPr lang="en-US" dirty="0">
                <a:latin typeface="Arial" panose="020B0604020202020204" pitchFamily="34" charset="0"/>
              </a:rPr>
              <a:t>  </a:t>
            </a:r>
            <a:r>
              <a:rPr lang="en-US" dirty="0" err="1">
                <a:latin typeface="Arial" panose="020B0604020202020204" pitchFamily="34" charset="0"/>
              </a:rPr>
              <a:t>nabavljeno</a:t>
            </a:r>
            <a:r>
              <a:rPr lang="en-US" dirty="0">
                <a:latin typeface="Arial" panose="020B0604020202020204" pitchFamily="34" charset="0"/>
              </a:rPr>
              <a:t>  novo  </a:t>
            </a:r>
            <a:r>
              <a:rPr lang="en-US" dirty="0" err="1">
                <a:latin typeface="Arial" panose="020B0604020202020204" pitchFamily="34" charset="0"/>
              </a:rPr>
              <a:t>stalno</a:t>
            </a:r>
            <a:r>
              <a:rPr lang="en-US" dirty="0">
                <a:latin typeface="Arial" panose="020B0604020202020204" pitchFamily="34" charset="0"/>
              </a:rPr>
              <a:t> </a:t>
            </a:r>
            <a:r>
              <a:rPr lang="en-US" dirty="0" err="1">
                <a:latin typeface="Arial" panose="020B0604020202020204" pitchFamily="34" charset="0"/>
              </a:rPr>
              <a:t>sredstvo</a:t>
            </a:r>
            <a:r>
              <a:rPr lang="en-US" dirty="0">
                <a:latin typeface="Arial" panose="020B0604020202020204" pitchFamily="34" charset="0"/>
              </a:rPr>
              <a:t>. </a:t>
            </a:r>
          </a:p>
          <a:p>
            <a:r>
              <a:rPr lang="en-US" dirty="0" err="1">
                <a:latin typeface="Arial" panose="020B0604020202020204" pitchFamily="34" charset="0"/>
              </a:rPr>
              <a:t>Naime</a:t>
            </a:r>
            <a:r>
              <a:rPr lang="en-US" dirty="0">
                <a:latin typeface="Arial" panose="020B0604020202020204" pitchFamily="34" charset="0"/>
              </a:rPr>
              <a:t>,  </a:t>
            </a:r>
            <a:r>
              <a:rPr lang="en-US" dirty="0" err="1">
                <a:latin typeface="Arial" panose="020B0604020202020204" pitchFamily="34" charset="0"/>
              </a:rPr>
              <a:t>pošto</a:t>
            </a:r>
            <a:r>
              <a:rPr lang="en-US" dirty="0">
                <a:latin typeface="Arial" panose="020B0604020202020204" pitchFamily="34" charset="0"/>
              </a:rPr>
              <a:t>  </a:t>
            </a:r>
            <a:r>
              <a:rPr lang="en-US" dirty="0" err="1">
                <a:latin typeface="Arial" panose="020B0604020202020204" pitchFamily="34" charset="0"/>
              </a:rPr>
              <a:t>su</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nova,  </a:t>
            </a:r>
            <a:r>
              <a:rPr lang="en-US" dirty="0" err="1">
                <a:latin typeface="Arial" panose="020B0604020202020204" pitchFamily="34" charset="0"/>
              </a:rPr>
              <a:t>radnici</a:t>
            </a:r>
            <a:r>
              <a:rPr lang="en-US" dirty="0">
                <a:latin typeface="Arial" panose="020B0604020202020204" pitchFamily="34" charset="0"/>
              </a:rPr>
              <a:t>  </a:t>
            </a:r>
            <a:r>
              <a:rPr lang="en-US" dirty="0" err="1">
                <a:latin typeface="Arial" panose="020B0604020202020204" pitchFamily="34" charset="0"/>
              </a:rPr>
              <a:t>nisu</a:t>
            </a:r>
            <a:r>
              <a:rPr lang="en-US" dirty="0">
                <a:latin typeface="Arial" panose="020B0604020202020204" pitchFamily="34" charset="0"/>
              </a:rPr>
              <a:t>  </a:t>
            </a:r>
            <a:r>
              <a:rPr lang="en-US" dirty="0" err="1">
                <a:latin typeface="Arial" panose="020B0604020202020204" pitchFamily="34" charset="0"/>
              </a:rPr>
              <a:t>dovoljno</a:t>
            </a:r>
            <a:r>
              <a:rPr lang="en-US" dirty="0">
                <a:latin typeface="Arial" panose="020B0604020202020204" pitchFamily="34" charset="0"/>
              </a:rPr>
              <a:t>  </a:t>
            </a:r>
            <a:r>
              <a:rPr lang="en-US" dirty="0" err="1">
                <a:latin typeface="Arial" panose="020B0604020202020204" pitchFamily="34" charset="0"/>
              </a:rPr>
              <a:t>upućeni</a:t>
            </a:r>
            <a:r>
              <a:rPr lang="en-US" dirty="0">
                <a:latin typeface="Arial" panose="020B0604020202020204" pitchFamily="34" charset="0"/>
              </a:rPr>
              <a:t>  u  </a:t>
            </a:r>
            <a:r>
              <a:rPr lang="en-US" dirty="0" err="1">
                <a:latin typeface="Arial" panose="020B0604020202020204" pitchFamily="34" charset="0"/>
              </a:rPr>
              <a:t>način</a:t>
            </a:r>
            <a:endParaRPr lang="en-US" dirty="0">
              <a:latin typeface="Arial" panose="020B0604020202020204" pitchFamily="34" charset="0"/>
            </a:endParaRPr>
          </a:p>
          <a:p>
            <a:r>
              <a:rPr lang="en-US" dirty="0" err="1">
                <a:latin typeface="Arial" panose="020B0604020202020204" pitchFamily="34" charset="0"/>
              </a:rPr>
              <a:t>korićenja</a:t>
            </a:r>
            <a:r>
              <a:rPr lang="en-US" dirty="0">
                <a:latin typeface="Arial" panose="020B0604020202020204" pitchFamily="34" charset="0"/>
              </a:rPr>
              <a:t>  </a:t>
            </a:r>
            <a:r>
              <a:rPr lang="en-US" dirty="0" err="1">
                <a:latin typeface="Arial" panose="020B0604020202020204" pitchFamily="34" charset="0"/>
              </a:rPr>
              <a:t>tih</a:t>
            </a:r>
            <a:r>
              <a:rPr lang="en-US" dirty="0">
                <a:latin typeface="Arial" panose="020B0604020202020204" pitchFamily="34" charset="0"/>
              </a:rPr>
              <a:t>  </a:t>
            </a:r>
            <a:r>
              <a:rPr lang="en-US" dirty="0" err="1">
                <a:latin typeface="Arial" panose="020B0604020202020204" pitchFamily="34" charset="0"/>
              </a:rPr>
              <a:t>sredstava</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se  ne  </a:t>
            </a:r>
            <a:r>
              <a:rPr lang="en-US" dirty="0" err="1">
                <a:latin typeface="Arial" panose="020B0604020202020204" pitchFamily="34" charset="0"/>
              </a:rPr>
              <a:t>koriste</a:t>
            </a:r>
            <a:r>
              <a:rPr lang="en-US" dirty="0">
                <a:latin typeface="Arial" panose="020B0604020202020204" pitchFamily="34" charset="0"/>
              </a:rPr>
              <a:t>  punim  </a:t>
            </a:r>
            <a:r>
              <a:rPr lang="en-US" dirty="0" err="1">
                <a:latin typeface="Arial" panose="020B0604020202020204" pitchFamily="34" charset="0"/>
              </a:rPr>
              <a:t>kapacitetom</a:t>
            </a:r>
            <a:r>
              <a:rPr lang="en-US" dirty="0">
                <a:latin typeface="Arial" panose="020B0604020202020204" pitchFamily="34" charset="0"/>
              </a:rPr>
              <a:t>  </a:t>
            </a:r>
            <a:r>
              <a:rPr lang="en-US" dirty="0" err="1">
                <a:latin typeface="Arial" panose="020B0604020202020204" pitchFamily="34" charset="0"/>
              </a:rPr>
              <a:t>iz</a:t>
            </a:r>
            <a:r>
              <a:rPr lang="en-US" dirty="0">
                <a:latin typeface="Arial" panose="020B0604020202020204" pitchFamily="34" charset="0"/>
              </a:rPr>
              <a:t> </a:t>
            </a:r>
          </a:p>
          <a:p>
            <a:r>
              <a:rPr lang="en-US" dirty="0" err="1">
                <a:latin typeface="Arial" panose="020B0604020202020204" pitchFamily="34" charset="0"/>
              </a:rPr>
              <a:t>Nedovoljne</a:t>
            </a:r>
            <a:r>
              <a:rPr lang="en-US" dirty="0">
                <a:latin typeface="Arial" panose="020B0604020202020204" pitchFamily="34" charset="0"/>
              </a:rPr>
              <a:t> </a:t>
            </a:r>
            <a:r>
              <a:rPr lang="en-US" dirty="0" err="1">
                <a:latin typeface="Arial" panose="020B0604020202020204" pitchFamily="34" charset="0"/>
              </a:rPr>
              <a:t>razrađenosti</a:t>
            </a:r>
            <a:r>
              <a:rPr lang="en-US" dirty="0">
                <a:latin typeface="Arial" panose="020B0604020202020204" pitchFamily="34" charset="0"/>
              </a:rPr>
              <a:t> </a:t>
            </a:r>
            <a:r>
              <a:rPr lang="en-US" dirty="0" err="1">
                <a:latin typeface="Arial" panose="020B0604020202020204" pitchFamily="34" charset="0"/>
              </a:rPr>
              <a:t>ili</a:t>
            </a:r>
            <a:r>
              <a:rPr lang="en-US" dirty="0">
                <a:latin typeface="Arial" panose="020B0604020202020204" pitchFamily="34" charset="0"/>
              </a:rPr>
              <a:t> </a:t>
            </a:r>
            <a:r>
              <a:rPr lang="en-US" dirty="0" err="1">
                <a:latin typeface="Arial" panose="020B0604020202020204" pitchFamily="34" charset="0"/>
              </a:rPr>
              <a:t>neusklađenosti</a:t>
            </a:r>
            <a:r>
              <a:rPr lang="en-US" dirty="0">
                <a:latin typeface="Arial" panose="020B0604020202020204" pitchFamily="34" charset="0"/>
              </a:rPr>
              <a:t> </a:t>
            </a:r>
            <a:r>
              <a:rPr lang="en-US" dirty="0" err="1">
                <a:latin typeface="Arial" panose="020B0604020202020204" pitchFamily="34" charset="0"/>
              </a:rPr>
              <a:t>postojećih</a:t>
            </a:r>
            <a:r>
              <a:rPr lang="en-US" dirty="0">
                <a:latin typeface="Arial" panose="020B0604020202020204" pitchFamily="34" charset="0"/>
              </a:rPr>
              <a:t> </a:t>
            </a:r>
            <a:r>
              <a:rPr lang="en-US" dirty="0" err="1">
                <a:latin typeface="Arial" panose="020B0604020202020204" pitchFamily="34" charset="0"/>
              </a:rPr>
              <a:t>kapaciteta</a:t>
            </a:r>
            <a:r>
              <a:rPr lang="en-US" dirty="0">
                <a:latin typeface="Arial" panose="020B0604020202020204" pitchFamily="34" charset="0"/>
              </a:rPr>
              <a:t> </a:t>
            </a:r>
            <a:r>
              <a:rPr lang="en-US" dirty="0" err="1">
                <a:latin typeface="Arial" panose="020B0604020202020204" pitchFamily="34" charset="0"/>
              </a:rPr>
              <a:t>ili</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p>
          <a:p>
            <a:r>
              <a:rPr lang="en-US" dirty="0">
                <a:latin typeface="Arial" panose="020B0604020202020204" pitchFamily="34" charset="0"/>
              </a:rPr>
              <a:t>se  </a:t>
            </a:r>
            <a:r>
              <a:rPr lang="en-US" dirty="0" err="1">
                <a:latin typeface="Arial" panose="020B0604020202020204" pitchFamily="34" charset="0"/>
              </a:rPr>
              <a:t>nedovoljno</a:t>
            </a:r>
            <a:r>
              <a:rPr lang="en-US" dirty="0">
                <a:latin typeface="Arial" panose="020B0604020202020204" pitchFamily="34" charset="0"/>
              </a:rPr>
              <a:t> </a:t>
            </a:r>
            <a:r>
              <a:rPr lang="en-US" dirty="0" err="1">
                <a:latin typeface="Arial" panose="020B0604020202020204" pitchFamily="34" charset="0"/>
              </a:rPr>
              <a:t>koriste</a:t>
            </a:r>
            <a:r>
              <a:rPr lang="en-US" dirty="0">
                <a:latin typeface="Arial" panose="020B0604020202020204" pitchFamily="34" charset="0"/>
              </a:rPr>
              <a:t> </a:t>
            </a:r>
            <a:r>
              <a:rPr lang="en-US" dirty="0" err="1">
                <a:latin typeface="Arial" panose="020B0604020202020204" pitchFamily="34" charset="0"/>
              </a:rPr>
              <a:t>jer</a:t>
            </a:r>
            <a:r>
              <a:rPr lang="en-US" dirty="0">
                <a:latin typeface="Arial" panose="020B0604020202020204" pitchFamily="34" charset="0"/>
              </a:rPr>
              <a:t> </a:t>
            </a:r>
            <a:r>
              <a:rPr lang="en-US" dirty="0" err="1">
                <a:latin typeface="Arial" panose="020B0604020202020204" pitchFamily="34" charset="0"/>
              </a:rPr>
              <a:t>preduzeće</a:t>
            </a:r>
            <a:r>
              <a:rPr lang="en-US" dirty="0">
                <a:latin typeface="Arial" panose="020B0604020202020204" pitchFamily="34" charset="0"/>
              </a:rPr>
              <a:t> </a:t>
            </a:r>
            <a:r>
              <a:rPr lang="en-US" dirty="0" err="1">
                <a:latin typeface="Arial" panose="020B0604020202020204" pitchFamily="34" charset="0"/>
              </a:rPr>
              <a:t>nije</a:t>
            </a:r>
            <a:r>
              <a:rPr lang="en-US" dirty="0">
                <a:latin typeface="Arial" panose="020B0604020202020204" pitchFamily="34" charset="0"/>
              </a:rPr>
              <a:t> </a:t>
            </a:r>
            <a:r>
              <a:rPr lang="en-US" dirty="0" err="1">
                <a:latin typeface="Arial" panose="020B0604020202020204" pitchFamily="34" charset="0"/>
              </a:rPr>
              <a:t>dovoljno</a:t>
            </a:r>
            <a:r>
              <a:rPr lang="en-US" dirty="0">
                <a:latin typeface="Arial" panose="020B0604020202020204" pitchFamily="34" charset="0"/>
              </a:rPr>
              <a:t> </a:t>
            </a:r>
            <a:r>
              <a:rPr lang="en-US" dirty="0" err="1">
                <a:latin typeface="Arial" panose="020B0604020202020204" pitchFamily="34" charset="0"/>
              </a:rPr>
              <a:t>osvojilo</a:t>
            </a:r>
            <a:r>
              <a:rPr lang="en-US" dirty="0">
                <a:latin typeface="Arial" panose="020B0604020202020204" pitchFamily="34" charset="0"/>
              </a:rPr>
              <a:t> </a:t>
            </a:r>
            <a:r>
              <a:rPr lang="en-US" dirty="0" err="1">
                <a:latin typeface="Arial" panose="020B0604020202020204" pitchFamily="34" charset="0"/>
              </a:rPr>
              <a:t>tržište</a:t>
            </a:r>
            <a:r>
              <a:rPr lang="en-US" dirty="0">
                <a:latin typeface="Arial" panose="020B0604020202020204" pitchFamily="34" charset="0"/>
              </a:rPr>
              <a:t>, pa </a:t>
            </a:r>
            <a:r>
              <a:rPr lang="en-US" dirty="0" err="1">
                <a:latin typeface="Arial" panose="020B0604020202020204" pitchFamily="34" charset="0"/>
              </a:rPr>
              <a:t>ih</a:t>
            </a:r>
            <a:r>
              <a:rPr lang="en-US" dirty="0">
                <a:latin typeface="Arial" panose="020B0604020202020204" pitchFamily="34" charset="0"/>
              </a:rPr>
              <a:t> u </a:t>
            </a:r>
          </a:p>
          <a:p>
            <a:r>
              <a:rPr lang="en-US" dirty="0">
                <a:latin typeface="Arial" panose="020B0604020202020204" pitchFamily="34" charset="0"/>
              </a:rPr>
              <a:t>tom </a:t>
            </a:r>
            <a:r>
              <a:rPr lang="en-US" dirty="0" err="1">
                <a:latin typeface="Arial" panose="020B0604020202020204" pitchFamily="34" charset="0"/>
              </a:rPr>
              <a:t>periodu</a:t>
            </a:r>
            <a:r>
              <a:rPr lang="en-US" dirty="0">
                <a:latin typeface="Arial" panose="020B0604020202020204" pitchFamily="34" charset="0"/>
              </a:rPr>
              <a:t> </a:t>
            </a:r>
            <a:r>
              <a:rPr lang="en-US" dirty="0" err="1">
                <a:latin typeface="Arial" panose="020B0604020202020204" pitchFamily="34" charset="0"/>
              </a:rPr>
              <a:t>treba</a:t>
            </a:r>
            <a:r>
              <a:rPr lang="en-US" dirty="0">
                <a:latin typeface="Arial" panose="020B0604020202020204" pitchFamily="34" charset="0"/>
              </a:rPr>
              <a:t> </a:t>
            </a:r>
            <a:r>
              <a:rPr lang="en-US" dirty="0" err="1">
                <a:latin typeface="Arial" panose="020B0604020202020204" pitchFamily="34" charset="0"/>
              </a:rPr>
              <a:t>manje</a:t>
            </a:r>
            <a:r>
              <a:rPr lang="en-US" dirty="0">
                <a:latin typeface="Arial" panose="020B0604020202020204" pitchFamily="34" charset="0"/>
              </a:rPr>
              <a:t> </a:t>
            </a:r>
            <a:r>
              <a:rPr lang="en-US" dirty="0" err="1">
                <a:latin typeface="Arial" panose="020B0604020202020204" pitchFamily="34" charset="0"/>
              </a:rPr>
              <a:t>amortizovati</a:t>
            </a:r>
            <a:r>
              <a:rPr lang="en-US" dirty="0">
                <a:latin typeface="Arial" panose="020B0604020202020204" pitchFamily="34" charset="0"/>
              </a:rPr>
              <a:t>. </a:t>
            </a:r>
          </a:p>
          <a:p>
            <a:r>
              <a:rPr lang="en-US" dirty="0" err="1">
                <a:latin typeface="Arial" panose="020B0604020202020204" pitchFamily="34" charset="0"/>
              </a:rPr>
              <a:t>Kod</a:t>
            </a:r>
            <a:r>
              <a:rPr lang="en-US" dirty="0">
                <a:latin typeface="Arial" panose="020B0604020202020204" pitchFamily="34" charset="0"/>
              </a:rPr>
              <a:t> </a:t>
            </a:r>
            <a:r>
              <a:rPr lang="en-US" dirty="0" err="1">
                <a:latin typeface="Arial" panose="020B0604020202020204" pitchFamily="34" charset="0"/>
              </a:rPr>
              <a:t>ove</a:t>
            </a:r>
            <a:r>
              <a:rPr lang="en-US" dirty="0">
                <a:latin typeface="Arial" panose="020B0604020202020204" pitchFamily="34" charset="0"/>
              </a:rPr>
              <a:t> </a:t>
            </a:r>
            <a:r>
              <a:rPr lang="en-US" dirty="0" err="1">
                <a:latin typeface="Arial" panose="020B0604020202020204" pitchFamily="34" charset="0"/>
              </a:rPr>
              <a:t>metode</a:t>
            </a:r>
            <a:r>
              <a:rPr lang="en-US" dirty="0">
                <a:latin typeface="Arial" panose="020B0604020202020204" pitchFamily="34" charset="0"/>
              </a:rPr>
              <a:t> </a:t>
            </a:r>
            <a:r>
              <a:rPr lang="en-US" dirty="0" err="1">
                <a:latin typeface="Arial" panose="020B0604020202020204" pitchFamily="34" charset="0"/>
              </a:rPr>
              <a:t>razlikujemo</a:t>
            </a:r>
            <a:r>
              <a:rPr lang="en-US" dirty="0">
                <a:latin typeface="Arial" panose="020B0604020202020204" pitchFamily="34" charset="0"/>
              </a:rPr>
              <a:t> </a:t>
            </a:r>
            <a:r>
              <a:rPr lang="en-US" dirty="0" err="1">
                <a:latin typeface="Arial" panose="020B0604020202020204" pitchFamily="34" charset="0"/>
              </a:rPr>
              <a:t>obračun</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a:t>
            </a:r>
          </a:p>
          <a:p>
            <a:pPr marL="342900" indent="-342900">
              <a:buFont typeface="+mj-lt"/>
              <a:buAutoNum type="arabicPeriod"/>
            </a:pPr>
            <a:r>
              <a:rPr lang="en-US" dirty="0" err="1">
                <a:latin typeface="Arial" panose="020B0604020202020204" pitchFamily="34" charset="0"/>
              </a:rPr>
              <a:t>pomoću</a:t>
            </a:r>
            <a:r>
              <a:rPr lang="en-US" dirty="0">
                <a:latin typeface="Arial" panose="020B0604020202020204" pitchFamily="34" charset="0"/>
              </a:rPr>
              <a:t> </a:t>
            </a:r>
            <a:r>
              <a:rPr lang="en-US" dirty="0" err="1">
                <a:latin typeface="Arial" panose="020B0604020202020204" pitchFamily="34" charset="0"/>
              </a:rPr>
              <a:t>različite</a:t>
            </a:r>
            <a:r>
              <a:rPr lang="en-US" dirty="0">
                <a:latin typeface="Arial" panose="020B0604020202020204" pitchFamily="34" charset="0"/>
              </a:rPr>
              <a:t> stope </a:t>
            </a:r>
            <a:r>
              <a:rPr lang="en-US" dirty="0" err="1">
                <a:latin typeface="Arial" panose="020B0604020202020204" pitchFamily="34" charset="0"/>
              </a:rPr>
              <a:t>na</a:t>
            </a:r>
            <a:r>
              <a:rPr lang="en-US" dirty="0">
                <a:latin typeface="Arial" panose="020B0604020202020204" pitchFamily="34" charset="0"/>
              </a:rPr>
              <a:t> </a:t>
            </a:r>
            <a:r>
              <a:rPr lang="en-US" dirty="0" err="1">
                <a:latin typeface="Arial" panose="020B0604020202020204" pitchFamily="34" charset="0"/>
              </a:rPr>
              <a:t>istu</a:t>
            </a:r>
            <a:r>
              <a:rPr lang="en-US" dirty="0">
                <a:latin typeface="Arial" panose="020B0604020202020204" pitchFamily="34" charset="0"/>
              </a:rPr>
              <a:t> </a:t>
            </a:r>
            <a:r>
              <a:rPr lang="en-US" dirty="0" err="1">
                <a:latin typeface="Arial" panose="020B0604020202020204" pitchFamily="34" charset="0"/>
              </a:rPr>
              <a:t>osnovu</a:t>
            </a:r>
            <a:r>
              <a:rPr lang="en-US" dirty="0">
                <a:latin typeface="Arial" panose="020B0604020202020204" pitchFamily="34" charset="0"/>
              </a:rPr>
              <a:t> </a:t>
            </a:r>
            <a:r>
              <a:rPr lang="en-US" dirty="0" err="1">
                <a:latin typeface="Arial" panose="020B0604020202020204" pitchFamily="34" charset="0"/>
              </a:rPr>
              <a:t>obračun</a:t>
            </a:r>
            <a:endParaRPr lang="en-US" dirty="0">
              <a:latin typeface="Arial" panose="020B0604020202020204" pitchFamily="34" charset="0"/>
            </a:endParaRPr>
          </a:p>
          <a:p>
            <a:pPr marL="342900" indent="-342900">
              <a:buFont typeface="+mj-lt"/>
              <a:buAutoNum type="arabicPeriod"/>
            </a:pP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metodom</a:t>
            </a:r>
            <a:r>
              <a:rPr lang="en-US" dirty="0">
                <a:latin typeface="Arial" panose="020B0604020202020204" pitchFamily="34" charset="0"/>
              </a:rPr>
              <a:t> </a:t>
            </a:r>
            <a:r>
              <a:rPr lang="en-US" dirty="0" err="1">
                <a:latin typeface="Arial" panose="020B0604020202020204" pitchFamily="34" charset="0"/>
              </a:rPr>
              <a:t>delova</a:t>
            </a:r>
            <a:r>
              <a:rPr lang="en-US" dirty="0">
                <a:latin typeface="Arial" panose="020B0604020202020204" pitchFamily="34" charset="0"/>
              </a:rPr>
              <a:t>.</a:t>
            </a:r>
            <a:endParaRPr lang="en-US" dirty="0">
              <a:effectLst/>
              <a:latin typeface="Arial" panose="020B0604020202020204" pitchFamily="34" charset="0"/>
            </a:endParaRPr>
          </a:p>
        </p:txBody>
      </p:sp>
    </p:spTree>
    <p:extLst>
      <p:ext uri="{BB962C8B-B14F-4D97-AF65-F5344CB8AC3E}">
        <p14:creationId xmlns:p14="http://schemas.microsoft.com/office/powerpoint/2010/main" val="87472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pPr marL="0" indent="0">
              <a:buNone/>
            </a:pPr>
            <a:r>
              <a:rPr lang="sr-Latn-RS" dirty="0"/>
              <a:t>Nabavna vrednost mašine je 20 000 000 E, vek trajanja je 8 godina, stopa amortizacije u prvoj godini je 9%, a svake naredne godine raste za 1%.</a:t>
            </a:r>
            <a:br>
              <a:rPr lang="sr-Latn-RS" dirty="0"/>
            </a:br>
            <a:endParaRPr lang="sr-Latn-RS" dirty="0"/>
          </a:p>
          <a:p>
            <a:pPr marL="0" indent="0">
              <a:buNone/>
            </a:pPr>
            <a:r>
              <a:rPr lang="sr-Latn-RS" i="1" dirty="0"/>
              <a:t>Izračunati:</a:t>
            </a:r>
            <a:br>
              <a:rPr lang="sr-Latn-RS" i="1" dirty="0"/>
            </a:br>
            <a:r>
              <a:rPr lang="sr-Latn-RS" i="1" dirty="0"/>
              <a:t>godišnji iznos amortizacije za svaku godinu,</a:t>
            </a:r>
            <a:br>
              <a:rPr lang="sr-Latn-RS" i="1" dirty="0"/>
            </a:br>
            <a:r>
              <a:rPr lang="sr-Latn-RS" i="1" dirty="0"/>
              <a:t>stopu amortizacije po godinama,</a:t>
            </a:r>
            <a:br>
              <a:rPr lang="sr-Latn-RS" i="1" dirty="0"/>
            </a:br>
            <a:r>
              <a:rPr lang="sr-Latn-RS" i="1" dirty="0"/>
              <a:t>sadašnju vrednost stalnog sredstva i</a:t>
            </a:r>
            <a:br>
              <a:rPr lang="sr-Latn-RS" i="1" dirty="0"/>
            </a:br>
            <a:r>
              <a:rPr lang="sr-Latn-RS" i="1" dirty="0"/>
              <a:t>otpisanu vrednost.</a:t>
            </a:r>
            <a:r>
              <a:rPr lang="sr-Latn-RS" dirty="0"/>
              <a:t> </a:t>
            </a:r>
            <a:br>
              <a:rPr lang="sr-Latn-RS" dirty="0"/>
            </a:br>
            <a:endParaRPr lang="sr-Cyrl-RS" dirty="0"/>
          </a:p>
        </p:txBody>
      </p:sp>
    </p:spTree>
    <p:extLst>
      <p:ext uri="{BB962C8B-B14F-4D97-AF65-F5344CB8AC3E}">
        <p14:creationId xmlns:p14="http://schemas.microsoft.com/office/powerpoint/2010/main" val="235964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normAutofit fontScale="92500" lnSpcReduction="20000"/>
          </a:bodyPr>
          <a:lstStyle/>
          <a:p>
            <a:pPr marL="0" indent="0">
              <a:buNone/>
            </a:pPr>
            <a:r>
              <a:rPr lang="sr-Latn-RS" dirty="0"/>
              <a:t>Nabavna vrijednost mašine je 15 000 000 E, vek trajanja je 5 godina.</a:t>
            </a:r>
          </a:p>
          <a:p>
            <a:pPr marL="0" indent="0">
              <a:buNone/>
            </a:pPr>
            <a:br>
              <a:rPr lang="sr-Latn-RS" dirty="0"/>
            </a:br>
            <a:r>
              <a:rPr lang="sr-Latn-RS" dirty="0"/>
              <a:t>Izračunati amortizaciju za svaku godinu primenom metode dijelova</a:t>
            </a:r>
            <a:br>
              <a:rPr lang="sr-Latn-RS" dirty="0"/>
            </a:br>
            <a:endParaRPr lang="sr-Latn-RS" dirty="0"/>
          </a:p>
          <a:p>
            <a:pPr marL="0" indent="0">
              <a:buNone/>
            </a:pPr>
            <a:r>
              <a:rPr lang="sr-Latn-RS" dirty="0"/>
              <a:t>Kod metode delova stalno sredstvo tretiramo kao </a:t>
            </a:r>
            <a:r>
              <a:rPr lang="sr-Latn-RS" dirty="0" err="1"/>
              <a:t>amortizacijsku</a:t>
            </a:r>
            <a:r>
              <a:rPr lang="sr-Latn-RS" dirty="0"/>
              <a:t> celinu sastavljenu od većeg broja (n) dijelova. </a:t>
            </a:r>
          </a:p>
          <a:p>
            <a:pPr marL="0" indent="0">
              <a:buNone/>
            </a:pPr>
            <a:r>
              <a:rPr lang="sr-Latn-RS" dirty="0"/>
              <a:t>Svake godine amortizujemo određeni broj delova. Na kraju veka trajanja stalnog sredstva amortizujemo sredstvo u potpunosti. (</a:t>
            </a:r>
            <a:r>
              <a:rPr lang="sr-Latn-RS" dirty="0" err="1"/>
              <a:t>OVn</a:t>
            </a:r>
            <a:r>
              <a:rPr lang="sr-Latn-RS" dirty="0"/>
              <a:t>=Na, </a:t>
            </a:r>
            <a:r>
              <a:rPr lang="sr-Latn-RS" dirty="0" err="1"/>
              <a:t>NVn</a:t>
            </a:r>
            <a:r>
              <a:rPr lang="sr-Latn-RS" dirty="0"/>
              <a:t>=0)</a:t>
            </a:r>
            <a:br>
              <a:rPr lang="sr-Latn-RS" dirty="0"/>
            </a:br>
            <a:endParaRPr lang="sr-Latn-RS" dirty="0"/>
          </a:p>
          <a:p>
            <a:pPr marL="0" indent="0">
              <a:buNone/>
            </a:pPr>
            <a:r>
              <a:rPr lang="sr-Latn-RS" dirty="0"/>
              <a:t>Bitno je utvrditi:</a:t>
            </a:r>
            <a:br>
              <a:rPr lang="sr-Latn-RS" dirty="0"/>
            </a:br>
            <a:r>
              <a:rPr lang="sr-Latn-RS" dirty="0"/>
              <a:t>broj delova i</a:t>
            </a:r>
            <a:br>
              <a:rPr lang="sr-Latn-RS" dirty="0"/>
            </a:br>
            <a:r>
              <a:rPr lang="sr-Latn-RS" dirty="0"/>
              <a:t>vrednost svakog pojedinog dela </a:t>
            </a:r>
            <a:br>
              <a:rPr lang="sr-Latn-RS" dirty="0"/>
            </a:br>
            <a:endParaRPr lang="sr-Cyrl-RS" dirty="0"/>
          </a:p>
        </p:txBody>
      </p:sp>
    </p:spTree>
    <p:extLst>
      <p:ext uri="{BB962C8B-B14F-4D97-AF65-F5344CB8AC3E}">
        <p14:creationId xmlns:p14="http://schemas.microsoft.com/office/powerpoint/2010/main" val="8786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err="1"/>
              <a:t>Metod</a:t>
            </a:r>
            <a:r>
              <a:rPr lang="en-US" dirty="0"/>
              <a:t> </a:t>
            </a:r>
            <a:r>
              <a:rPr lang="en-US" dirty="0" err="1"/>
              <a:t>degresivne</a:t>
            </a:r>
            <a:r>
              <a:rPr lang="en-US" dirty="0"/>
              <a:t> </a:t>
            </a:r>
            <a:r>
              <a:rPr lang="en-US" dirty="0" err="1"/>
              <a:t>amortizacije</a:t>
            </a:r>
            <a:br>
              <a:rPr lang="en-US" dirty="0"/>
            </a:br>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3139321"/>
          </a:xfrm>
          <a:prstGeom prst="rect">
            <a:avLst/>
          </a:prstGeom>
        </p:spPr>
        <p:txBody>
          <a:bodyPr wrap="square">
            <a:spAutoFit/>
          </a:bodyPr>
          <a:lstStyle/>
          <a:p>
            <a:r>
              <a:rPr lang="en-US" dirty="0" err="1">
                <a:latin typeface="Arial" panose="020B0604020202020204" pitchFamily="34" charset="0"/>
              </a:rPr>
              <a:t>Prema</a:t>
            </a:r>
            <a:r>
              <a:rPr lang="en-US" dirty="0">
                <a:latin typeface="Arial" panose="020B0604020202020204" pitchFamily="34" charset="0"/>
              </a:rPr>
              <a:t> </a:t>
            </a:r>
            <a:r>
              <a:rPr lang="en-US" dirty="0" err="1">
                <a:latin typeface="Arial" panose="020B0604020202020204" pitchFamily="34" charset="0"/>
              </a:rPr>
              <a:t>ovoj</a:t>
            </a:r>
            <a:r>
              <a:rPr lang="en-US" dirty="0">
                <a:latin typeface="Arial" panose="020B0604020202020204" pitchFamily="34" charset="0"/>
              </a:rPr>
              <a:t> </a:t>
            </a:r>
            <a:r>
              <a:rPr lang="en-US" dirty="0" err="1">
                <a:latin typeface="Arial" panose="020B0604020202020204" pitchFamily="34" charset="0"/>
              </a:rPr>
              <a:t>metodi</a:t>
            </a:r>
            <a:r>
              <a:rPr lang="en-US" dirty="0">
                <a:latin typeface="Arial" panose="020B0604020202020204" pitchFamily="34" charset="0"/>
              </a:rPr>
              <a:t> </a:t>
            </a:r>
            <a:r>
              <a:rPr lang="en-US" dirty="0" err="1">
                <a:latin typeface="Arial" panose="020B0604020202020204" pitchFamily="34" charset="0"/>
              </a:rPr>
              <a:t>obračuna</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u </a:t>
            </a:r>
            <a:r>
              <a:rPr lang="en-US" dirty="0" err="1">
                <a:latin typeface="Arial" panose="020B0604020202020204" pitchFamily="34" charset="0"/>
              </a:rPr>
              <a:t>prvim</a:t>
            </a:r>
            <a:r>
              <a:rPr lang="en-US" dirty="0">
                <a:latin typeface="Arial" panose="020B0604020202020204" pitchFamily="34" charset="0"/>
              </a:rPr>
              <a:t> </a:t>
            </a:r>
            <a:r>
              <a:rPr lang="en-US" dirty="0" err="1">
                <a:latin typeface="Arial" panose="020B0604020202020204" pitchFamily="34" charset="0"/>
              </a:rPr>
              <a:t>godinama</a:t>
            </a:r>
            <a:r>
              <a:rPr lang="en-US" dirty="0">
                <a:latin typeface="Arial" panose="020B0604020202020204" pitchFamily="34" charset="0"/>
              </a:rPr>
              <a:t> </a:t>
            </a:r>
            <a:r>
              <a:rPr lang="en-US" dirty="0" err="1">
                <a:latin typeface="Arial" panose="020B0604020202020204" pitchFamily="34" charset="0"/>
              </a:rPr>
              <a:t>korišćenja</a:t>
            </a:r>
            <a:r>
              <a:rPr lang="en-US" dirty="0">
                <a:latin typeface="Arial" panose="020B0604020202020204" pitchFamily="34" charset="0"/>
              </a:rPr>
              <a:t> </a:t>
            </a:r>
            <a:r>
              <a:rPr lang="en-US" dirty="0" err="1">
                <a:latin typeface="Arial" panose="020B0604020202020204" pitchFamily="34" charset="0"/>
              </a:rPr>
              <a:t>stalnog</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r>
              <a:rPr lang="en-US" dirty="0" err="1">
                <a:latin typeface="Arial" panose="020B0604020202020204" pitchFamily="34" charset="0"/>
              </a:rPr>
              <a:t>amortizacija</a:t>
            </a:r>
            <a:r>
              <a:rPr lang="en-US" dirty="0">
                <a:latin typeface="Arial" panose="020B0604020202020204" pitchFamily="34" charset="0"/>
              </a:rPr>
              <a:t> </a:t>
            </a:r>
            <a:r>
              <a:rPr lang="en-US" dirty="0" err="1">
                <a:latin typeface="Arial" panose="020B0604020202020204" pitchFamily="34" charset="0"/>
              </a:rPr>
              <a:t>je</a:t>
            </a:r>
            <a:r>
              <a:rPr lang="en-US" dirty="0">
                <a:latin typeface="Arial" panose="020B0604020202020204" pitchFamily="34" charset="0"/>
              </a:rPr>
              <a:t> </a:t>
            </a:r>
            <a:r>
              <a:rPr lang="en-US" dirty="0" err="1">
                <a:latin typeface="Arial" panose="020B0604020202020204" pitchFamily="34" charset="0"/>
              </a:rPr>
              <a:t>najveća</a:t>
            </a:r>
            <a:r>
              <a:rPr lang="en-US" dirty="0">
                <a:latin typeface="Arial" panose="020B0604020202020204" pitchFamily="34" charset="0"/>
              </a:rPr>
              <a:t>, a </a:t>
            </a:r>
            <a:r>
              <a:rPr lang="en-US" dirty="0" err="1">
                <a:latin typeface="Arial" panose="020B0604020202020204" pitchFamily="34" charset="0"/>
              </a:rPr>
              <a:t>svake</a:t>
            </a:r>
            <a:r>
              <a:rPr lang="en-US" dirty="0">
                <a:latin typeface="Arial" panose="020B0604020202020204" pitchFamily="34" charset="0"/>
              </a:rPr>
              <a:t> </a:t>
            </a:r>
            <a:r>
              <a:rPr lang="en-US" dirty="0" err="1">
                <a:latin typeface="Arial" panose="020B0604020202020204" pitchFamily="34" charset="0"/>
              </a:rPr>
              <a:t>naredne</a:t>
            </a:r>
            <a:r>
              <a:rPr lang="en-US" dirty="0">
                <a:latin typeface="Arial" panose="020B0604020202020204" pitchFamily="34" charset="0"/>
              </a:rPr>
              <a:t> </a:t>
            </a:r>
            <a:r>
              <a:rPr lang="en-US" dirty="0" err="1">
                <a:latin typeface="Arial" panose="020B0604020202020204" pitchFamily="34" charset="0"/>
              </a:rPr>
              <a:t>godine</a:t>
            </a:r>
            <a:r>
              <a:rPr lang="en-US" dirty="0">
                <a:latin typeface="Arial" panose="020B0604020202020204" pitchFamily="34" charset="0"/>
              </a:rPr>
              <a:t>, </a:t>
            </a:r>
            <a:r>
              <a:rPr lang="en-US" dirty="0" err="1">
                <a:latin typeface="Arial" panose="020B0604020202020204" pitchFamily="34" charset="0"/>
              </a:rPr>
              <a:t>njen</a:t>
            </a:r>
            <a:r>
              <a:rPr lang="en-US" dirty="0">
                <a:latin typeface="Arial" panose="020B0604020202020204" pitchFamily="34" charset="0"/>
              </a:rPr>
              <a:t> </a:t>
            </a:r>
            <a:r>
              <a:rPr lang="en-US" dirty="0" err="1">
                <a:latin typeface="Arial" panose="020B0604020202020204" pitchFamily="34" charset="0"/>
              </a:rPr>
              <a:t>iznos</a:t>
            </a:r>
            <a:r>
              <a:rPr lang="en-US" dirty="0">
                <a:latin typeface="Arial" panose="020B0604020202020204" pitchFamily="34" charset="0"/>
              </a:rPr>
              <a:t> se </a:t>
            </a:r>
            <a:r>
              <a:rPr lang="en-US" dirty="0" err="1">
                <a:latin typeface="Arial" panose="020B0604020202020204" pitchFamily="34" charset="0"/>
              </a:rPr>
              <a:t>smanjuje</a:t>
            </a:r>
            <a:r>
              <a:rPr lang="en-US" dirty="0">
                <a:latin typeface="Arial" panose="020B0604020202020204" pitchFamily="34" charset="0"/>
              </a:rPr>
              <a:t>, </a:t>
            </a:r>
            <a:r>
              <a:rPr lang="en-US" dirty="0" err="1">
                <a:latin typeface="Arial" panose="020B0604020202020204" pitchFamily="34" charset="0"/>
              </a:rPr>
              <a:t>tj</a:t>
            </a:r>
            <a:r>
              <a:rPr lang="en-US" dirty="0">
                <a:latin typeface="Arial" panose="020B0604020202020204" pitchFamily="34" charset="0"/>
              </a:rPr>
              <a:t>. </a:t>
            </a:r>
            <a:r>
              <a:rPr lang="en-US" dirty="0" err="1">
                <a:latin typeface="Arial" panose="020B0604020202020204" pitchFamily="34" charset="0"/>
              </a:rPr>
              <a:t>ima</a:t>
            </a:r>
            <a:r>
              <a:rPr lang="en-US" dirty="0">
                <a:latin typeface="Arial" panose="020B0604020202020204" pitchFamily="34" charset="0"/>
              </a:rPr>
              <a:t> </a:t>
            </a:r>
            <a:r>
              <a:rPr lang="en-US" dirty="0" err="1">
                <a:latin typeface="Arial" panose="020B0604020202020204" pitchFamily="34" charset="0"/>
              </a:rPr>
              <a:t>degresiju</a:t>
            </a:r>
            <a:r>
              <a:rPr lang="en-US" dirty="0">
                <a:latin typeface="Arial" panose="020B0604020202020204" pitchFamily="34" charset="0"/>
              </a:rPr>
              <a:t>. </a:t>
            </a:r>
            <a:r>
              <a:rPr lang="en-US" dirty="0" err="1">
                <a:latin typeface="Arial" panose="020B0604020202020204" pitchFamily="34" charset="0"/>
              </a:rPr>
              <a:t>Razlozi</a:t>
            </a:r>
            <a:r>
              <a:rPr lang="en-US" dirty="0">
                <a:latin typeface="Arial" panose="020B0604020202020204" pitchFamily="34" charset="0"/>
              </a:rPr>
              <a:t> </a:t>
            </a:r>
            <a:r>
              <a:rPr lang="en-US" dirty="0" err="1">
                <a:latin typeface="Arial" panose="020B0604020202020204" pitchFamily="34" charset="0"/>
              </a:rPr>
              <a:t>za</a:t>
            </a:r>
            <a:r>
              <a:rPr lang="en-US" dirty="0">
                <a:latin typeface="Arial" panose="020B0604020202020204" pitchFamily="34" charset="0"/>
              </a:rPr>
              <a:t> </a:t>
            </a:r>
            <a:r>
              <a:rPr lang="en-US" dirty="0" err="1">
                <a:latin typeface="Arial" panose="020B0604020202020204" pitchFamily="34" charset="0"/>
              </a:rPr>
              <a:t>ovakvo</a:t>
            </a:r>
            <a:r>
              <a:rPr lang="en-US" dirty="0">
                <a:latin typeface="Arial" panose="020B0604020202020204" pitchFamily="34" charset="0"/>
              </a:rPr>
              <a:t> </a:t>
            </a:r>
            <a:r>
              <a:rPr lang="en-US" dirty="0" err="1">
                <a:latin typeface="Arial" panose="020B0604020202020204" pitchFamily="34" charset="0"/>
              </a:rPr>
              <a:t>kretanje</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su</a:t>
            </a:r>
            <a:r>
              <a:rPr lang="en-US" dirty="0">
                <a:latin typeface="Arial" panose="020B0604020202020204" pitchFamily="34" charset="0"/>
              </a:rPr>
              <a:t> </a:t>
            </a:r>
            <a:r>
              <a:rPr lang="en-US" dirty="0" err="1">
                <a:latin typeface="Arial" panose="020B0604020202020204" pitchFamily="34" charset="0"/>
              </a:rPr>
              <a:t>suprotni</a:t>
            </a:r>
            <a:r>
              <a:rPr lang="en-US" dirty="0">
                <a:latin typeface="Arial" panose="020B0604020202020204" pitchFamily="34" charset="0"/>
              </a:rPr>
              <a:t> </a:t>
            </a:r>
            <a:r>
              <a:rPr lang="en-US" dirty="0" err="1">
                <a:latin typeface="Arial" panose="020B0604020202020204" pitchFamily="34" charset="0"/>
              </a:rPr>
              <a:t>progresivnom</a:t>
            </a:r>
            <a:r>
              <a:rPr lang="en-US" dirty="0">
                <a:latin typeface="Arial" panose="020B0604020202020204" pitchFamily="34" charset="0"/>
              </a:rPr>
              <a:t> </a:t>
            </a:r>
            <a:r>
              <a:rPr lang="en-US" dirty="0" err="1">
                <a:latin typeface="Arial" panose="020B0604020202020204" pitchFamily="34" charset="0"/>
              </a:rPr>
              <a:t>kretanju</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Pristalice</a:t>
            </a:r>
            <a:r>
              <a:rPr lang="en-US" dirty="0">
                <a:latin typeface="Arial" panose="020B0604020202020204" pitchFamily="34" charset="0"/>
              </a:rPr>
              <a:t> </a:t>
            </a:r>
            <a:r>
              <a:rPr lang="en-US" dirty="0" err="1">
                <a:latin typeface="Arial" panose="020B0604020202020204" pitchFamily="34" charset="0"/>
              </a:rPr>
              <a:t>ove</a:t>
            </a:r>
            <a:r>
              <a:rPr lang="en-US" dirty="0">
                <a:latin typeface="Arial" panose="020B0604020202020204" pitchFamily="34" charset="0"/>
              </a:rPr>
              <a:t> </a:t>
            </a:r>
            <a:r>
              <a:rPr lang="en-US" dirty="0" err="1">
                <a:latin typeface="Arial" panose="020B0604020202020204" pitchFamily="34" charset="0"/>
              </a:rPr>
              <a:t>metode</a:t>
            </a:r>
            <a:r>
              <a:rPr lang="en-US" dirty="0">
                <a:latin typeface="Arial" panose="020B0604020202020204" pitchFamily="34" charset="0"/>
              </a:rPr>
              <a:t> </a:t>
            </a:r>
            <a:r>
              <a:rPr lang="en-US" dirty="0" err="1">
                <a:latin typeface="Arial" panose="020B0604020202020204" pitchFamily="34" charset="0"/>
              </a:rPr>
              <a:t>smatraju</a:t>
            </a:r>
            <a:r>
              <a:rPr lang="en-US" dirty="0">
                <a:latin typeface="Arial" panose="020B0604020202020204" pitchFamily="34" charset="0"/>
              </a:rPr>
              <a:t> da </a:t>
            </a:r>
            <a:r>
              <a:rPr lang="en-US" dirty="0" err="1">
                <a:latin typeface="Arial" panose="020B0604020202020204" pitchFamily="34" charset="0"/>
              </a:rPr>
              <a:t>su</a:t>
            </a:r>
            <a:r>
              <a:rPr lang="en-US" dirty="0">
                <a:latin typeface="Arial" panose="020B0604020202020204" pitchFamily="34" charset="0"/>
              </a:rPr>
              <a:t> u </a:t>
            </a:r>
            <a:r>
              <a:rPr lang="en-US" dirty="0" err="1">
                <a:latin typeface="Arial" panose="020B0604020202020204" pitchFamily="34" charset="0"/>
              </a:rPr>
              <a:t>početku</a:t>
            </a:r>
            <a:r>
              <a:rPr lang="en-US" dirty="0">
                <a:latin typeface="Arial" panose="020B0604020202020204" pitchFamily="34" charset="0"/>
              </a:rPr>
              <a:t> </a:t>
            </a:r>
            <a:r>
              <a:rPr lang="en-US" dirty="0" err="1">
                <a:latin typeface="Arial" panose="020B0604020202020204" pitchFamily="34" charset="0"/>
              </a:rPr>
              <a:t>veka</a:t>
            </a:r>
            <a:r>
              <a:rPr lang="en-US" dirty="0">
                <a:latin typeface="Arial" panose="020B0604020202020204" pitchFamily="34" charset="0"/>
              </a:rPr>
              <a:t> </a:t>
            </a:r>
            <a:r>
              <a:rPr lang="en-US" dirty="0" err="1">
                <a:latin typeface="Arial" panose="020B0604020202020204" pitchFamily="34" charset="0"/>
              </a:rPr>
              <a:t>korišćenja</a:t>
            </a:r>
            <a:r>
              <a:rPr lang="en-US" dirty="0">
                <a:latin typeface="Arial" panose="020B0604020202020204" pitchFamily="34" charset="0"/>
              </a:rPr>
              <a:t> </a:t>
            </a:r>
            <a:r>
              <a:rPr lang="en-US" dirty="0" err="1">
                <a:latin typeface="Arial" panose="020B0604020202020204" pitchFamily="34" charset="0"/>
              </a:rPr>
              <a:t>stalna</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r>
              <a:rPr lang="en-US" dirty="0" err="1">
                <a:latin typeface="Arial" panose="020B0604020202020204" pitchFamily="34" charset="0"/>
              </a:rPr>
              <a:t>najsposobnija</a:t>
            </a:r>
            <a:r>
              <a:rPr lang="en-US" dirty="0">
                <a:latin typeface="Arial" panose="020B0604020202020204" pitchFamily="34" charset="0"/>
              </a:rPr>
              <a:t>, da </a:t>
            </a:r>
            <a:r>
              <a:rPr lang="en-US" dirty="0" err="1">
                <a:latin typeface="Arial" panose="020B0604020202020204" pitchFamily="34" charset="0"/>
              </a:rPr>
              <a:t>daju</a:t>
            </a:r>
            <a:r>
              <a:rPr lang="en-US" dirty="0">
                <a:latin typeface="Arial" panose="020B0604020202020204" pitchFamily="34" charset="0"/>
              </a:rPr>
              <a:t> </a:t>
            </a:r>
            <a:r>
              <a:rPr lang="en-US" dirty="0" err="1">
                <a:latin typeface="Arial" panose="020B0604020202020204" pitchFamily="34" charset="0"/>
              </a:rPr>
              <a:t>najveće</a:t>
            </a:r>
            <a:r>
              <a:rPr lang="en-US" dirty="0">
                <a:latin typeface="Arial" panose="020B0604020202020204" pitchFamily="34" charset="0"/>
              </a:rPr>
              <a:t> </a:t>
            </a:r>
            <a:r>
              <a:rPr lang="en-US" dirty="0" err="1">
                <a:latin typeface="Arial" panose="020B0604020202020204" pitchFamily="34" charset="0"/>
              </a:rPr>
              <a:t>efekte</a:t>
            </a:r>
            <a:r>
              <a:rPr lang="en-US" dirty="0">
                <a:latin typeface="Arial" panose="020B0604020202020204" pitchFamily="34" charset="0"/>
              </a:rPr>
              <a:t>, pa u tom </a:t>
            </a:r>
            <a:r>
              <a:rPr lang="en-US" dirty="0" err="1">
                <a:latin typeface="Arial" panose="020B0604020202020204" pitchFamily="34" charset="0"/>
              </a:rPr>
              <a:t>periodu</a:t>
            </a:r>
            <a:r>
              <a:rPr lang="en-US" dirty="0">
                <a:latin typeface="Arial" panose="020B0604020202020204" pitchFamily="34" charset="0"/>
              </a:rPr>
              <a:t> </a:t>
            </a:r>
            <a:r>
              <a:rPr lang="en-US" dirty="0" err="1">
                <a:latin typeface="Arial" panose="020B0604020202020204" pitchFamily="34" charset="0"/>
              </a:rPr>
              <a:t>treba</a:t>
            </a:r>
            <a:r>
              <a:rPr lang="en-US" dirty="0">
                <a:latin typeface="Arial" panose="020B0604020202020204" pitchFamily="34" charset="0"/>
              </a:rPr>
              <a:t> da se </a:t>
            </a:r>
            <a:r>
              <a:rPr lang="en-US" dirty="0" err="1">
                <a:latin typeface="Arial" panose="020B0604020202020204" pitchFamily="34" charset="0"/>
              </a:rPr>
              <a:t>najviše</a:t>
            </a:r>
            <a:r>
              <a:rPr lang="en-US" dirty="0">
                <a:latin typeface="Arial" panose="020B0604020202020204" pitchFamily="34" charset="0"/>
              </a:rPr>
              <a:t> </a:t>
            </a:r>
            <a:r>
              <a:rPr lang="en-US" dirty="0" err="1">
                <a:latin typeface="Arial" panose="020B0604020202020204" pitchFamily="34" charset="0"/>
              </a:rPr>
              <a:t>i</a:t>
            </a:r>
            <a:r>
              <a:rPr lang="en-US" dirty="0">
                <a:latin typeface="Arial" panose="020B0604020202020204" pitchFamily="34" charset="0"/>
              </a:rPr>
              <a:t> </a:t>
            </a:r>
            <a:r>
              <a:rPr lang="en-US" dirty="0" err="1">
                <a:latin typeface="Arial" panose="020B0604020202020204" pitchFamily="34" charset="0"/>
              </a:rPr>
              <a:t>amortizuju</a:t>
            </a:r>
            <a:r>
              <a:rPr lang="en-US" dirty="0">
                <a:latin typeface="Arial" panose="020B0604020202020204" pitchFamily="34" charset="0"/>
              </a:rPr>
              <a:t>. </a:t>
            </a:r>
            <a:r>
              <a:rPr lang="en-US" dirty="0" err="1">
                <a:latin typeface="Arial" panose="020B0604020202020204" pitchFamily="34" charset="0"/>
              </a:rPr>
              <a:t>Kasnije</a:t>
            </a:r>
            <a:r>
              <a:rPr lang="en-US" dirty="0">
                <a:latin typeface="Arial" panose="020B0604020202020204" pitchFamily="34" charset="0"/>
              </a:rPr>
              <a:t>, </a:t>
            </a:r>
            <a:r>
              <a:rPr lang="en-US" dirty="0" err="1">
                <a:latin typeface="Arial" panose="020B0604020202020204" pitchFamily="34" charset="0"/>
              </a:rPr>
              <a:t>mašine</a:t>
            </a:r>
            <a:r>
              <a:rPr lang="en-US" dirty="0">
                <a:latin typeface="Arial" panose="020B0604020202020204" pitchFamily="34" charset="0"/>
              </a:rPr>
              <a:t> </a:t>
            </a:r>
            <a:r>
              <a:rPr lang="en-US" dirty="0" err="1">
                <a:latin typeface="Arial" panose="020B0604020202020204" pitchFamily="34" charset="0"/>
              </a:rPr>
              <a:t>su</a:t>
            </a:r>
            <a:r>
              <a:rPr lang="en-US" dirty="0">
                <a:latin typeface="Arial" panose="020B0604020202020204" pitchFamily="34" charset="0"/>
              </a:rPr>
              <a:t> </a:t>
            </a:r>
            <a:r>
              <a:rPr lang="en-US" dirty="0" err="1">
                <a:latin typeface="Arial" panose="020B0604020202020204" pitchFamily="34" charset="0"/>
              </a:rPr>
              <a:t>često</a:t>
            </a:r>
            <a:r>
              <a:rPr lang="en-US" dirty="0">
                <a:latin typeface="Arial" panose="020B0604020202020204" pitchFamily="34" charset="0"/>
              </a:rPr>
              <a:t> </a:t>
            </a:r>
            <a:r>
              <a:rPr lang="en-US" dirty="0" err="1">
                <a:latin typeface="Arial" panose="020B0604020202020204" pitchFamily="34" charset="0"/>
              </a:rPr>
              <a:t>na</a:t>
            </a:r>
            <a:r>
              <a:rPr lang="en-US" dirty="0">
                <a:latin typeface="Arial" panose="020B0604020202020204" pitchFamily="34" charset="0"/>
              </a:rPr>
              <a:t> </a:t>
            </a:r>
            <a:r>
              <a:rPr lang="en-US" dirty="0" err="1">
                <a:latin typeface="Arial" panose="020B0604020202020204" pitchFamily="34" charset="0"/>
              </a:rPr>
              <a:t>opravci</a:t>
            </a:r>
            <a:r>
              <a:rPr lang="en-US" dirty="0">
                <a:latin typeface="Arial" panose="020B0604020202020204" pitchFamily="34" charset="0"/>
              </a:rPr>
              <a:t> </a:t>
            </a:r>
            <a:r>
              <a:rPr lang="en-US" dirty="0" err="1">
                <a:latin typeface="Arial" panose="020B0604020202020204" pitchFamily="34" charset="0"/>
              </a:rPr>
              <a:t>i</a:t>
            </a:r>
            <a:r>
              <a:rPr lang="en-US" dirty="0">
                <a:latin typeface="Arial" panose="020B0604020202020204" pitchFamily="34" charset="0"/>
              </a:rPr>
              <a:t> ne </a:t>
            </a:r>
            <a:r>
              <a:rPr lang="en-US" dirty="0" err="1">
                <a:latin typeface="Arial" panose="020B0604020202020204" pitchFamily="34" charset="0"/>
              </a:rPr>
              <a:t>rade</a:t>
            </a:r>
            <a:r>
              <a:rPr lang="en-US" dirty="0">
                <a:latin typeface="Arial" panose="020B0604020202020204" pitchFamily="34" charset="0"/>
              </a:rPr>
              <a:t>, pa </a:t>
            </a:r>
            <a:r>
              <a:rPr lang="en-US" dirty="0" err="1">
                <a:latin typeface="Arial" panose="020B0604020202020204" pitchFamily="34" charset="0"/>
              </a:rPr>
              <a:t>treba</a:t>
            </a:r>
            <a:r>
              <a:rPr lang="en-US" dirty="0">
                <a:latin typeface="Arial" panose="020B0604020202020204" pitchFamily="34" charset="0"/>
              </a:rPr>
              <a:t> </a:t>
            </a:r>
            <a:r>
              <a:rPr lang="en-US" dirty="0" err="1">
                <a:latin typeface="Arial" panose="020B0604020202020204" pitchFamily="34" charset="0"/>
              </a:rPr>
              <a:t>smanjivati</a:t>
            </a:r>
            <a:r>
              <a:rPr lang="en-US" dirty="0">
                <a:latin typeface="Arial" panose="020B0604020202020204" pitchFamily="34" charset="0"/>
              </a:rPr>
              <a:t> </a:t>
            </a:r>
            <a:r>
              <a:rPr lang="en-US" dirty="0" err="1">
                <a:latin typeface="Arial" panose="020B0604020202020204" pitchFamily="34" charset="0"/>
              </a:rPr>
              <a:t>amortizaciju</a:t>
            </a:r>
            <a:r>
              <a:rPr lang="en-US" dirty="0">
                <a:latin typeface="Arial" panose="020B0604020202020204" pitchFamily="34" charset="0"/>
              </a:rPr>
              <a:t> u </a:t>
            </a:r>
            <a:r>
              <a:rPr lang="en-US" dirty="0" err="1">
                <a:latin typeface="Arial" panose="020B0604020202020204" pitchFamily="34" charset="0"/>
              </a:rPr>
              <a:t>tim</a:t>
            </a:r>
            <a:r>
              <a:rPr lang="en-US" dirty="0">
                <a:latin typeface="Arial" panose="020B0604020202020204" pitchFamily="34" charset="0"/>
              </a:rPr>
              <a:t> </a:t>
            </a:r>
            <a:r>
              <a:rPr lang="en-US" dirty="0" err="1">
                <a:latin typeface="Arial" panose="020B0604020202020204" pitchFamily="34" charset="0"/>
              </a:rPr>
              <a:t>periodima</a:t>
            </a:r>
            <a:r>
              <a:rPr lang="en-US" dirty="0">
                <a:latin typeface="Arial" panose="020B0604020202020204" pitchFamily="34" charset="0"/>
              </a:rPr>
              <a:t>. </a:t>
            </a:r>
            <a:r>
              <a:rPr lang="en-US" dirty="0" err="1">
                <a:latin typeface="Arial" panose="020B0604020202020204" pitchFamily="34" charset="0"/>
              </a:rPr>
              <a:t>Kod</a:t>
            </a:r>
            <a:r>
              <a:rPr lang="en-US" dirty="0">
                <a:latin typeface="Arial" panose="020B0604020202020204" pitchFamily="34" charset="0"/>
              </a:rPr>
              <a:t> </a:t>
            </a:r>
            <a:r>
              <a:rPr lang="en-US" dirty="0" err="1">
                <a:latin typeface="Arial" panose="020B0604020202020204" pitchFamily="34" charset="0"/>
              </a:rPr>
              <a:t>ove</a:t>
            </a:r>
            <a:r>
              <a:rPr lang="en-US" dirty="0">
                <a:latin typeface="Arial" panose="020B0604020202020204" pitchFamily="34" charset="0"/>
              </a:rPr>
              <a:t> </a:t>
            </a:r>
            <a:r>
              <a:rPr lang="en-US" dirty="0" err="1">
                <a:latin typeface="Arial" panose="020B0604020202020204" pitchFamily="34" charset="0"/>
              </a:rPr>
              <a:t>metode</a:t>
            </a:r>
            <a:r>
              <a:rPr lang="en-US" dirty="0">
                <a:latin typeface="Arial" panose="020B0604020202020204" pitchFamily="34" charset="0"/>
              </a:rPr>
              <a:t>, stope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opadaju</a:t>
            </a:r>
            <a:r>
              <a:rPr lang="en-US" dirty="0">
                <a:latin typeface="Arial" panose="020B0604020202020204" pitchFamily="34" charset="0"/>
              </a:rPr>
              <a:t> </a:t>
            </a:r>
            <a:r>
              <a:rPr lang="en-US" dirty="0" err="1">
                <a:latin typeface="Arial" panose="020B0604020202020204" pitchFamily="34" charset="0"/>
              </a:rPr>
              <a:t>i</a:t>
            </a:r>
            <a:r>
              <a:rPr lang="en-US" dirty="0">
                <a:latin typeface="Arial" panose="020B0604020202020204" pitchFamily="34" charset="0"/>
              </a:rPr>
              <a:t> ne </a:t>
            </a:r>
            <a:r>
              <a:rPr lang="en-US" dirty="0" err="1">
                <a:latin typeface="Arial" panose="020B0604020202020204" pitchFamily="34" charset="0"/>
              </a:rPr>
              <a:t>smeju</a:t>
            </a:r>
            <a:r>
              <a:rPr lang="en-US" dirty="0">
                <a:latin typeface="Arial" panose="020B0604020202020204" pitchFamily="34" charset="0"/>
              </a:rPr>
              <a:t> </a:t>
            </a:r>
            <a:r>
              <a:rPr lang="en-US" dirty="0" err="1">
                <a:latin typeface="Arial" panose="020B0604020202020204" pitchFamily="34" charset="0"/>
              </a:rPr>
              <a:t>biti</a:t>
            </a:r>
            <a:r>
              <a:rPr lang="en-US" dirty="0">
                <a:latin typeface="Arial" panose="020B0604020202020204" pitchFamily="34" charset="0"/>
              </a:rPr>
              <a:t> </a:t>
            </a:r>
            <a:r>
              <a:rPr lang="en-US" dirty="0" err="1">
                <a:latin typeface="Arial" panose="020B0604020202020204" pitchFamily="34" charset="0"/>
              </a:rPr>
              <a:t>manje</a:t>
            </a:r>
            <a:r>
              <a:rPr lang="en-US" dirty="0">
                <a:latin typeface="Arial" panose="020B0604020202020204" pitchFamily="34" charset="0"/>
              </a:rPr>
              <a:t> od </a:t>
            </a:r>
            <a:r>
              <a:rPr lang="en-US" dirty="0" err="1">
                <a:latin typeface="Arial" panose="020B0604020202020204" pitchFamily="34" charset="0"/>
              </a:rPr>
              <a:t>propisanih</a:t>
            </a:r>
            <a:r>
              <a:rPr lang="en-US" dirty="0">
                <a:latin typeface="Arial" panose="020B0604020202020204" pitchFamily="34" charset="0"/>
              </a:rPr>
              <a:t> </a:t>
            </a:r>
            <a:r>
              <a:rPr lang="en-US" dirty="0" err="1">
                <a:latin typeface="Arial" panose="020B0604020202020204" pitchFamily="34" charset="0"/>
              </a:rPr>
              <a:t>stopa</a:t>
            </a:r>
            <a:r>
              <a:rPr lang="en-US" dirty="0">
                <a:latin typeface="Arial" panose="020B0604020202020204" pitchFamily="34" charset="0"/>
              </a:rPr>
              <a:t> u </a:t>
            </a:r>
            <a:r>
              <a:rPr lang="en-US" dirty="0" err="1">
                <a:latin typeface="Arial" panose="020B0604020202020204" pitchFamily="34" charset="0"/>
              </a:rPr>
              <a:t>Nomenklaturi</a:t>
            </a:r>
            <a:r>
              <a:rPr lang="en-US" dirty="0">
                <a:latin typeface="Arial" panose="020B0604020202020204" pitchFamily="34" charset="0"/>
              </a:rPr>
              <a:t> </a:t>
            </a:r>
            <a:r>
              <a:rPr lang="en-US" dirty="0" err="1">
                <a:latin typeface="Arial" panose="020B0604020202020204" pitchFamily="34" charset="0"/>
              </a:rPr>
              <a:t>sredstava</a:t>
            </a:r>
            <a:r>
              <a:rPr lang="en-US" dirty="0">
                <a:latin typeface="Arial" panose="020B0604020202020204" pitchFamily="34" charset="0"/>
              </a:rPr>
              <a:t> </a:t>
            </a:r>
            <a:r>
              <a:rPr lang="en-US" dirty="0" err="1">
                <a:latin typeface="Arial" panose="020B0604020202020204" pitchFamily="34" charset="0"/>
              </a:rPr>
              <a:t>za</a:t>
            </a:r>
            <a:r>
              <a:rPr lang="en-US" dirty="0">
                <a:latin typeface="Arial" panose="020B0604020202020204" pitchFamily="34" charset="0"/>
              </a:rPr>
              <a:t> </a:t>
            </a:r>
            <a:r>
              <a:rPr lang="en-US" dirty="0" err="1">
                <a:latin typeface="Arial" panose="020B0604020202020204" pitchFamily="34" charset="0"/>
              </a:rPr>
              <a:t>amortizaciju</a:t>
            </a:r>
            <a:r>
              <a:rPr lang="en-US" dirty="0">
                <a:latin typeface="Arial" panose="020B0604020202020204" pitchFamily="34" charset="0"/>
              </a:rPr>
              <a:t>. </a:t>
            </a:r>
            <a:r>
              <a:rPr lang="en-US" dirty="0" err="1">
                <a:latin typeface="Arial" panose="020B0604020202020204" pitchFamily="34" charset="0"/>
              </a:rPr>
              <a:t>Smanjivanjem</a:t>
            </a:r>
            <a:r>
              <a:rPr lang="en-US" dirty="0">
                <a:latin typeface="Arial" panose="020B0604020202020204" pitchFamily="34" charset="0"/>
              </a:rPr>
              <a:t> </a:t>
            </a:r>
            <a:r>
              <a:rPr lang="en-US" dirty="0" err="1">
                <a:latin typeface="Arial" panose="020B0604020202020204" pitchFamily="34" charset="0"/>
              </a:rPr>
              <a:t>stopa</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smanjuje</a:t>
            </a:r>
            <a:r>
              <a:rPr lang="en-US" dirty="0">
                <a:latin typeface="Arial" panose="020B0604020202020204" pitchFamily="34" charset="0"/>
              </a:rPr>
              <a:t> se </a:t>
            </a:r>
            <a:r>
              <a:rPr lang="en-US" dirty="0" err="1">
                <a:latin typeface="Arial" panose="020B0604020202020204" pitchFamily="34" charset="0"/>
              </a:rPr>
              <a:t>godišnji</a:t>
            </a:r>
            <a:r>
              <a:rPr lang="en-US" dirty="0">
                <a:latin typeface="Arial" panose="020B0604020202020204" pitchFamily="34" charset="0"/>
              </a:rPr>
              <a:t> </a:t>
            </a:r>
            <a:r>
              <a:rPr lang="en-US" dirty="0" err="1">
                <a:latin typeface="Arial" panose="020B0604020202020204" pitchFamily="34" charset="0"/>
              </a:rPr>
              <a:t>iznos</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ali</a:t>
            </a:r>
            <a:r>
              <a:rPr lang="en-US" dirty="0">
                <a:latin typeface="Arial" panose="020B0604020202020204" pitchFamily="34" charset="0"/>
              </a:rPr>
              <a:t> u </a:t>
            </a:r>
            <a:r>
              <a:rPr lang="en-US" dirty="0" err="1">
                <a:latin typeface="Arial" panose="020B0604020202020204" pitchFamily="34" charset="0"/>
              </a:rPr>
              <a:t>toku</a:t>
            </a:r>
            <a:r>
              <a:rPr lang="en-US" dirty="0">
                <a:latin typeface="Arial" panose="020B0604020202020204" pitchFamily="34" charset="0"/>
              </a:rPr>
              <a:t> </a:t>
            </a:r>
            <a:r>
              <a:rPr lang="en-US" dirty="0" err="1">
                <a:latin typeface="Arial" panose="020B0604020202020204" pitchFamily="34" charset="0"/>
              </a:rPr>
              <a:t>veka</a:t>
            </a:r>
            <a:r>
              <a:rPr lang="en-US" dirty="0">
                <a:latin typeface="Arial" panose="020B0604020202020204" pitchFamily="34" charset="0"/>
              </a:rPr>
              <a:t> </a:t>
            </a:r>
            <a:r>
              <a:rPr lang="en-US" dirty="0" err="1">
                <a:latin typeface="Arial" panose="020B0604020202020204" pitchFamily="34" charset="0"/>
              </a:rPr>
              <a:t>trajanja</a:t>
            </a:r>
            <a:r>
              <a:rPr lang="en-US" dirty="0">
                <a:latin typeface="Arial" panose="020B0604020202020204" pitchFamily="34" charset="0"/>
              </a:rPr>
              <a:t> </a:t>
            </a:r>
            <a:r>
              <a:rPr lang="en-US" dirty="0" err="1">
                <a:latin typeface="Arial" panose="020B0604020202020204" pitchFamily="34" charset="0"/>
              </a:rPr>
              <a:t>stalno</a:t>
            </a:r>
            <a:r>
              <a:rPr lang="en-US" dirty="0">
                <a:latin typeface="Arial" panose="020B0604020202020204" pitchFamily="34" charset="0"/>
              </a:rPr>
              <a:t> </a:t>
            </a:r>
            <a:r>
              <a:rPr lang="en-US" dirty="0" err="1">
                <a:latin typeface="Arial" panose="020B0604020202020204" pitchFamily="34" charset="0"/>
              </a:rPr>
              <a:t>sredstvo</a:t>
            </a:r>
            <a:r>
              <a:rPr lang="en-US" dirty="0">
                <a:latin typeface="Arial" panose="020B0604020202020204" pitchFamily="34" charset="0"/>
              </a:rPr>
              <a:t> se </a:t>
            </a:r>
            <a:r>
              <a:rPr lang="en-US" dirty="0" err="1">
                <a:latin typeface="Arial" panose="020B0604020202020204" pitchFamily="34" charset="0"/>
              </a:rPr>
              <a:t>amortizuje</a:t>
            </a:r>
            <a:r>
              <a:rPr lang="en-US" dirty="0">
                <a:latin typeface="Arial" panose="020B0604020202020204" pitchFamily="34" charset="0"/>
              </a:rPr>
              <a:t> u </a:t>
            </a:r>
            <a:r>
              <a:rPr lang="en-US" dirty="0" err="1">
                <a:latin typeface="Arial" panose="020B0604020202020204" pitchFamily="34" charset="0"/>
              </a:rPr>
              <a:t>celini</a:t>
            </a:r>
            <a:r>
              <a:rPr lang="en-US" dirty="0">
                <a:latin typeface="Arial" panose="020B0604020202020204" pitchFamily="34" charset="0"/>
              </a:rPr>
              <a:t>. .</a:t>
            </a:r>
            <a:endParaRPr lang="en-US" dirty="0">
              <a:effectLst/>
              <a:latin typeface="Arial" panose="020B0604020202020204" pitchFamily="34" charset="0"/>
            </a:endParaRPr>
          </a:p>
        </p:txBody>
      </p:sp>
    </p:spTree>
    <p:extLst>
      <p:ext uri="{BB962C8B-B14F-4D97-AF65-F5344CB8AC3E}">
        <p14:creationId xmlns:p14="http://schemas.microsoft.com/office/powerpoint/2010/main" val="204957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pPr marL="0" indent="0">
              <a:buNone/>
            </a:pPr>
            <a:r>
              <a:rPr lang="sr-Latn-RS" dirty="0"/>
              <a:t>U 1995. godini nabavljen je uređaj u vrijednosti od 15 000 000 E. Vek trajanja je 5 godina. Stopa amortizacije u prvoj godini je 30%, a u svakoj narednoj godini opada za 5%. Izračunati iznos amortizacije po godinama,</a:t>
            </a:r>
            <a:br>
              <a:rPr lang="sr-Latn-RS" dirty="0"/>
            </a:br>
            <a:r>
              <a:rPr lang="sr-Latn-RS" dirty="0"/>
              <a:t>sadašnju i otpisanu vrijednost stalnog sredstva</a:t>
            </a:r>
            <a:br>
              <a:rPr lang="sr-Latn-RS" dirty="0"/>
            </a:br>
            <a:endParaRPr lang="sr-Cyrl-RS" dirty="0"/>
          </a:p>
        </p:txBody>
      </p:sp>
    </p:spTree>
    <p:extLst>
      <p:ext uri="{BB962C8B-B14F-4D97-AF65-F5344CB8AC3E}">
        <p14:creationId xmlns:p14="http://schemas.microsoft.com/office/powerpoint/2010/main" val="260296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dirty="0"/>
              <a:t>Funkcionalni sistem amortizacije</a:t>
            </a:r>
            <a:endParaRPr lang="sr-Cyrl-RS" dirty="0"/>
          </a:p>
        </p:txBody>
      </p:sp>
      <p:sp>
        <p:nvSpPr>
          <p:cNvPr id="3" name="Čuvar mesta za sadržaj 2"/>
          <p:cNvSpPr>
            <a:spLocks noGrp="1"/>
          </p:cNvSpPr>
          <p:nvPr>
            <p:ph idx="1"/>
          </p:nvPr>
        </p:nvSpPr>
        <p:spPr/>
        <p:txBody>
          <a:bodyPr>
            <a:normAutofit fontScale="92500" lnSpcReduction="10000"/>
          </a:bodyPr>
          <a:lstStyle/>
          <a:p>
            <a:pPr marL="0" indent="0">
              <a:buNone/>
            </a:pPr>
            <a:r>
              <a:rPr lang="sr-Latn-RS" dirty="0"/>
              <a:t>Funkcionalni sistem amortizacije za osnovu uzima učinak (obavljeni zadatak ili izvršenu funkciju) koju je ostvarilo stalno sredstvo. Primenom funkcionalnog sistema obračunata amortizacija se približava stvarnoj prenesenoj vrednosti stalnog sredstva na nove proizvode, a to doprinosi i realnom utvrđivanju dobiti u preduzeću. </a:t>
            </a:r>
          </a:p>
          <a:p>
            <a:pPr marL="0" indent="0">
              <a:buNone/>
            </a:pPr>
            <a:r>
              <a:rPr lang="sr-Latn-RS" dirty="0"/>
              <a:t>Amortizacija se vrši srazmerno upotrebi sredstva, odnosno iznos </a:t>
            </a:r>
            <a:r>
              <a:rPr lang="sr-Latn-RS" dirty="0" err="1"/>
              <a:t>amortizacijske</a:t>
            </a:r>
            <a:r>
              <a:rPr lang="sr-Latn-RS" dirty="0"/>
              <a:t> stope, a to znači i kvote, zavisi od učinka ostvarenog upotrebom osnovnog sredstva. </a:t>
            </a:r>
          </a:p>
          <a:p>
            <a:pPr marL="0" indent="0">
              <a:buNone/>
            </a:pPr>
            <a:r>
              <a:rPr lang="sr-Latn-RS" dirty="0"/>
              <a:t>Ovaj sistem se primjenjuje za stalna sredstva kod kojih je moguće utvrditi zavisnost između trošenja i intenziteta upotrebe, npr. kamioni, lokomotive, avionski</a:t>
            </a:r>
            <a:br>
              <a:rPr lang="sr-Latn-RS" dirty="0"/>
            </a:br>
            <a:r>
              <a:rPr lang="sr-Latn-RS" dirty="0"/>
              <a:t>motori, rudarski radovi, patenti, licence.. </a:t>
            </a:r>
            <a:br>
              <a:rPr lang="sr-Latn-RS" dirty="0"/>
            </a:br>
            <a:endParaRPr lang="sr-Cyrl-RS" dirty="0"/>
          </a:p>
        </p:txBody>
      </p:sp>
    </p:spTree>
    <p:extLst>
      <p:ext uri="{BB962C8B-B14F-4D97-AF65-F5344CB8AC3E}">
        <p14:creationId xmlns:p14="http://schemas.microsoft.com/office/powerpoint/2010/main" val="62539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r>
              <a:rPr lang="sr-Latn-RS" dirty="0"/>
              <a:t>Funkcionalni sistem predviđa obračun amortizacija po dve osnove:</a:t>
            </a:r>
            <a:br>
              <a:rPr lang="sr-Latn-RS" dirty="0"/>
            </a:br>
            <a:r>
              <a:rPr lang="sr-Latn-RS" dirty="0"/>
              <a:t>• osnovi količine ostvarenih učinaka i</a:t>
            </a:r>
            <a:br>
              <a:rPr lang="sr-Latn-RS" dirty="0"/>
            </a:br>
            <a:r>
              <a:rPr lang="sr-Latn-RS" dirty="0"/>
              <a:t>• osnovi sati rada sredstava</a:t>
            </a:r>
            <a:r>
              <a:rPr lang="sr-Latn-RS" i="1" dirty="0"/>
              <a:t>.</a:t>
            </a:r>
          </a:p>
          <a:p>
            <a:pPr marL="0" indent="0">
              <a:buNone/>
            </a:pPr>
            <a:br>
              <a:rPr lang="sr-Latn-RS" i="1" dirty="0"/>
            </a:br>
            <a:r>
              <a:rPr lang="sr-Latn-RS" dirty="0"/>
              <a:t>Odluka o tome po kojoj će se osnovi vršiti obračun amortizacije zavisiće o </a:t>
            </a:r>
            <a:r>
              <a:rPr lang="sr-Latn-RS" i="1" dirty="0"/>
              <a:t>asortimanu proizvoda ili usluga preduzeća</a:t>
            </a:r>
            <a:r>
              <a:rPr lang="sr-Latn-RS" dirty="0"/>
              <a:t>, a odabraće se ona koja je moguća i jednostavnija. </a:t>
            </a:r>
            <a:br>
              <a:rPr lang="sr-Latn-RS" dirty="0"/>
            </a:br>
            <a:endParaRPr lang="sr-Cyrl-RS" dirty="0"/>
          </a:p>
        </p:txBody>
      </p:sp>
    </p:spTree>
    <p:extLst>
      <p:ext uri="{BB962C8B-B14F-4D97-AF65-F5344CB8AC3E}">
        <p14:creationId xmlns:p14="http://schemas.microsoft.com/office/powerpoint/2010/main" val="310797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normAutofit fontScale="92500" lnSpcReduction="10000"/>
          </a:bodyPr>
          <a:lstStyle/>
          <a:p>
            <a:pPr marL="0" indent="0" algn="just">
              <a:buNone/>
            </a:pPr>
            <a:r>
              <a:rPr lang="sr-Latn-RS" dirty="0">
                <a:latin typeface="Arial" panose="020B0604020202020204" pitchFamily="34" charset="0"/>
                <a:cs typeface="Arial" panose="020B0604020202020204" pitchFamily="34" charset="0"/>
              </a:rPr>
              <a:t>Kapacitet preduzeća zavisi od obima sredstava za rad kojima preduzeće raspolaže i predstavlja sposobnost preduzeća ili nekog njegovog dela (industrijskog pogona, hotela, kuhinje, restorana i slično) da u jedinici vremena proizvede </a:t>
            </a:r>
            <a:r>
              <a:rPr lang="sr-Latn-RS" dirty="0" err="1">
                <a:latin typeface="Arial" panose="020B0604020202020204" pitchFamily="34" charset="0"/>
                <a:cs typeface="Arial" panose="020B0604020202020204" pitchFamily="34" charset="0"/>
              </a:rPr>
              <a:t>odreĎenu</a:t>
            </a:r>
            <a:r>
              <a:rPr lang="sr-Latn-RS" dirty="0">
                <a:latin typeface="Arial" panose="020B0604020202020204" pitchFamily="34" charset="0"/>
                <a:cs typeface="Arial" panose="020B0604020202020204" pitchFamily="34" charset="0"/>
              </a:rPr>
              <a:t> količinu proizvoda ili usluga. Utvrđuje se za pojedina sredstva rada, zatim za odjele, pogone, ugostiteljske objekte ili za celo preduzeće.</a:t>
            </a:r>
          </a:p>
          <a:p>
            <a:pPr marL="0" indent="0" algn="just">
              <a:buNone/>
            </a:pP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S obzirom na veličinu kapaciteta i njihovo korišćenje razlikuju se:</a:t>
            </a:r>
            <a:endParaRPr lang="en-US" dirty="0">
              <a:latin typeface="Arial" panose="020B0604020202020204" pitchFamily="34" charset="0"/>
              <a:cs typeface="Arial" panose="020B0604020202020204" pitchFamily="34" charset="0"/>
            </a:endParaRPr>
          </a:p>
          <a:p>
            <a:pPr marL="457200" indent="-457200" algn="just">
              <a:buFont typeface="+mj-lt"/>
              <a:buAutoNum type="arabicPeriod"/>
            </a:pPr>
            <a:r>
              <a:rPr lang="sr-Latn-RS" i="1" dirty="0">
                <a:latin typeface="Arial" panose="020B0604020202020204" pitchFamily="34" charset="0"/>
                <a:cs typeface="Arial" panose="020B0604020202020204" pitchFamily="34" charset="0"/>
              </a:rPr>
              <a:t>tehnički (teorijski) kapacitet,</a:t>
            </a:r>
            <a:endParaRPr lang="en-US" i="1" dirty="0">
              <a:latin typeface="Arial" panose="020B0604020202020204" pitchFamily="34" charset="0"/>
              <a:cs typeface="Arial" panose="020B0604020202020204" pitchFamily="34" charset="0"/>
            </a:endParaRPr>
          </a:p>
          <a:p>
            <a:pPr marL="457200" indent="-457200" algn="just">
              <a:buFont typeface="+mj-lt"/>
              <a:buAutoNum type="arabicPeriod"/>
            </a:pPr>
            <a:r>
              <a:rPr lang="sr-Latn-RS" i="1" dirty="0">
                <a:latin typeface="Arial" panose="020B0604020202020204" pitchFamily="34" charset="0"/>
                <a:cs typeface="Arial" panose="020B0604020202020204" pitchFamily="34" charset="0"/>
              </a:rPr>
              <a:t>radni (realni) kapacitet, i</a:t>
            </a:r>
            <a:endParaRPr lang="en-US" i="1" dirty="0">
              <a:latin typeface="Arial" panose="020B0604020202020204" pitchFamily="34" charset="0"/>
              <a:cs typeface="Arial" panose="020B0604020202020204" pitchFamily="34" charset="0"/>
            </a:endParaRPr>
          </a:p>
          <a:p>
            <a:pPr marL="457200" indent="-457200" algn="just">
              <a:buFont typeface="+mj-lt"/>
              <a:buAutoNum type="arabicPeriod"/>
            </a:pPr>
            <a:r>
              <a:rPr lang="sr-Latn-RS" i="1" dirty="0">
                <a:latin typeface="Arial" panose="020B0604020202020204" pitchFamily="34" charset="0"/>
                <a:cs typeface="Arial" panose="020B0604020202020204" pitchFamily="34" charset="0"/>
              </a:rPr>
              <a:t>najpovoljniji (optimalni) kapacitet.</a:t>
            </a:r>
            <a:endParaRPr lang="en-US" i="1" dirty="0">
              <a:latin typeface="Arial" panose="020B0604020202020204" pitchFamily="34" charset="0"/>
              <a:cs typeface="Arial" panose="020B0604020202020204" pitchFamily="34" charset="0"/>
            </a:endParaRPr>
          </a:p>
          <a:p>
            <a:pPr marL="0" indent="0" algn="just">
              <a:buNone/>
            </a:pPr>
            <a:r>
              <a:rPr lang="sr-Latn-RS" dirty="0">
                <a:latin typeface="Arial" panose="020B0604020202020204" pitchFamily="34" charset="0"/>
                <a:cs typeface="Arial" panose="020B0604020202020204" pitchFamily="34" charset="0"/>
              </a:rPr>
              <a:t> </a:t>
            </a:r>
            <a:br>
              <a:rPr lang="sr-Latn-RS" dirty="0">
                <a:latin typeface="Arial" panose="020B0604020202020204" pitchFamily="34" charset="0"/>
                <a:cs typeface="Arial" panose="020B0604020202020204" pitchFamily="34" charset="0"/>
              </a:rPr>
            </a:br>
            <a:endParaRPr lang="sr-Cyrl-R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015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r>
              <a:rPr lang="sr-Latn-RS" dirty="0"/>
              <a:t>Nabavna vrednost kamiona je 150 000 E. Predviđa se prema tehničkim svojstvima da kamion može u toku veka trajanja od 5 godina prevesti 75 000 t/km razne robe. Godišnji plan prevoza je 15 000 t/km.</a:t>
            </a:r>
            <a:br>
              <a:rPr lang="sr-Latn-RS" dirty="0"/>
            </a:br>
            <a:endParaRPr lang="sr-Latn-RS" dirty="0"/>
          </a:p>
          <a:p>
            <a:r>
              <a:rPr lang="sr-Latn-RS" dirty="0"/>
              <a:t>Izračunati amortizaciju na osnovu planiranog i ostvarenog prevoza robe za svaku godinu</a:t>
            </a:r>
            <a:br>
              <a:rPr lang="sr-Latn-RS" dirty="0"/>
            </a:br>
            <a:endParaRPr lang="sr-Cyrl-RS" dirty="0"/>
          </a:p>
        </p:txBody>
      </p:sp>
    </p:spTree>
    <p:extLst>
      <p:ext uri="{BB962C8B-B14F-4D97-AF65-F5344CB8AC3E}">
        <p14:creationId xmlns:p14="http://schemas.microsoft.com/office/powerpoint/2010/main" val="95762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r>
              <a:rPr lang="sr-Latn-RS" dirty="0"/>
              <a:t>Preduzeće </a:t>
            </a:r>
            <a:r>
              <a:rPr lang="sr-Latn-RS" dirty="0" err="1"/>
              <a:t>Centrotrans</a:t>
            </a:r>
            <a:r>
              <a:rPr lang="sr-Latn-RS" dirty="0"/>
              <a:t> kupilo je autobus čija je vrijednost 400 000 E. U toku svog veka, planira se da će autobus preći 100 000 km. Na osnovu evidencije, autobus je do sada prešao:</a:t>
            </a:r>
            <a:br>
              <a:rPr lang="sr-Latn-RS" dirty="0"/>
            </a:br>
            <a:r>
              <a:rPr lang="sr-Latn-RS" dirty="0"/>
              <a:t>u I godini 15 000 km,</a:t>
            </a:r>
            <a:br>
              <a:rPr lang="sr-Latn-RS" dirty="0"/>
            </a:br>
            <a:r>
              <a:rPr lang="sr-Latn-RS" dirty="0"/>
              <a:t>u II godini 18 000 km i</a:t>
            </a:r>
            <a:br>
              <a:rPr lang="sr-Latn-RS" dirty="0"/>
            </a:br>
            <a:r>
              <a:rPr lang="sr-Latn-RS" dirty="0"/>
              <a:t>u III godini 22 000 km.</a:t>
            </a:r>
            <a:br>
              <a:rPr lang="sr-Latn-RS" dirty="0"/>
            </a:br>
            <a:br>
              <a:rPr lang="sr-Latn-RS" dirty="0"/>
            </a:br>
            <a:r>
              <a:rPr lang="sr-Latn-RS" dirty="0"/>
              <a:t>Na osnovu podataka, potrebno je izračunati:</a:t>
            </a:r>
            <a:br>
              <a:rPr lang="sr-Latn-RS" dirty="0"/>
            </a:br>
            <a:r>
              <a:rPr lang="sr-Latn-RS" i="1" dirty="0"/>
              <a:t>a) godišnji iznos amortizacije,</a:t>
            </a:r>
            <a:br>
              <a:rPr lang="sr-Latn-RS" i="1" dirty="0"/>
            </a:br>
            <a:r>
              <a:rPr lang="sr-Latn-RS" i="1" dirty="0"/>
              <a:t>b) </a:t>
            </a:r>
            <a:r>
              <a:rPr lang="sr-Latn-RS" i="1" dirty="0" err="1"/>
              <a:t>neotpisanu</a:t>
            </a:r>
            <a:r>
              <a:rPr lang="sr-Latn-RS" i="1" dirty="0"/>
              <a:t> vrednost na kraju svake godine</a:t>
            </a:r>
            <a:r>
              <a:rPr lang="sr-Latn-RS" dirty="0"/>
              <a:t> </a:t>
            </a:r>
            <a:br>
              <a:rPr lang="sr-Latn-RS" dirty="0"/>
            </a:br>
            <a:endParaRPr lang="sr-Cyrl-RS" dirty="0"/>
          </a:p>
        </p:txBody>
      </p:sp>
    </p:spTree>
    <p:extLst>
      <p:ext uri="{BB962C8B-B14F-4D97-AF65-F5344CB8AC3E}">
        <p14:creationId xmlns:p14="http://schemas.microsoft.com/office/powerpoint/2010/main" val="375869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normAutofit/>
          </a:bodyPr>
          <a:lstStyle/>
          <a:p>
            <a:r>
              <a:rPr lang="sr-Latn-RS" dirty="0"/>
              <a:t>Preduzeće je nabavilo mašinu čija je vrijednost 200 000 E. Proizvodna sposobnost mašine procenjuje se na 30 000 sati. Na osnovu evidencije o radu mašine u prvoj godini, mašina je radila 8000 sati, u drugoj godini 9</a:t>
            </a:r>
            <a:br>
              <a:rPr lang="sr-Latn-RS" dirty="0"/>
            </a:br>
            <a:r>
              <a:rPr lang="sr-Latn-RS" dirty="0"/>
              <a:t>000 sati, a u trećoj 7 000 sati. Na osnovu podataka izračunati:</a:t>
            </a:r>
            <a:br>
              <a:rPr lang="sr-Latn-RS" dirty="0"/>
            </a:br>
            <a:br>
              <a:rPr lang="sr-Latn-RS" dirty="0"/>
            </a:br>
            <a:r>
              <a:rPr lang="sr-Latn-RS" i="1" dirty="0"/>
              <a:t>1) iznos amortizacije po jednom satu,</a:t>
            </a:r>
            <a:br>
              <a:rPr lang="sr-Latn-RS" i="1" dirty="0"/>
            </a:br>
            <a:r>
              <a:rPr lang="sr-Latn-RS" i="1" dirty="0"/>
              <a:t>2) godišnji iznos amortizacije i </a:t>
            </a:r>
            <a:r>
              <a:rPr lang="sr-Latn-RS" i="1" dirty="0" err="1"/>
              <a:t>neotpisanu</a:t>
            </a:r>
            <a:r>
              <a:rPr lang="sr-Latn-RS" i="1" dirty="0"/>
              <a:t> vrednost mašine po godinama</a:t>
            </a:r>
            <a:r>
              <a:rPr lang="sr-Latn-RS" dirty="0"/>
              <a:t> </a:t>
            </a:r>
            <a:br>
              <a:rPr lang="sr-Latn-RS" dirty="0"/>
            </a:br>
            <a:endParaRPr lang="sr-Cyrl-RS" dirty="0"/>
          </a:p>
        </p:txBody>
      </p:sp>
    </p:spTree>
    <p:extLst>
      <p:ext uri="{BB962C8B-B14F-4D97-AF65-F5344CB8AC3E}">
        <p14:creationId xmlns:p14="http://schemas.microsoft.com/office/powerpoint/2010/main" val="269370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lstStyle/>
          <a:p>
            <a:r>
              <a:rPr lang="sr-Latn-RS" dirty="0"/>
              <a:t>U proizvodnji je ostvareno 1 200 000 mašinskih sati (u dve smene po 8 sati na dan). Planirani fond mašinskih sati je 950 000. Nabavna vrednost mašine je 2 000 000 E.</a:t>
            </a:r>
            <a:br>
              <a:rPr lang="sr-Latn-RS" dirty="0"/>
            </a:br>
            <a:r>
              <a:rPr lang="sr-Latn-RS" i="1" dirty="0"/>
              <a:t>Izračunati:</a:t>
            </a:r>
            <a:br>
              <a:rPr lang="sr-Latn-RS" i="1" dirty="0"/>
            </a:br>
            <a:r>
              <a:rPr lang="sr-Latn-RS" dirty="0"/>
              <a:t>1) iznos amortizacije prema planiranom fondu mašinskih sati,</a:t>
            </a:r>
            <a:br>
              <a:rPr lang="sr-Latn-RS" dirty="0"/>
            </a:br>
            <a:r>
              <a:rPr lang="sr-Latn-RS" dirty="0"/>
              <a:t>2) iznos amortizacije prema efektivno ostvarenim mašinskim satima i objasniti dobijeni rezultat </a:t>
            </a:r>
            <a:br>
              <a:rPr lang="sr-Latn-RS" dirty="0"/>
            </a:br>
            <a:endParaRPr lang="sr-Cyrl-RS" dirty="0"/>
          </a:p>
        </p:txBody>
      </p:sp>
    </p:spTree>
    <p:extLst>
      <p:ext uri="{BB962C8B-B14F-4D97-AF65-F5344CB8AC3E}">
        <p14:creationId xmlns:p14="http://schemas.microsoft.com/office/powerpoint/2010/main" val="334199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err="1">
                <a:latin typeface="Arial" panose="020B0604020202020204" pitchFamily="34" charset="0"/>
              </a:rPr>
              <a:t>Kombinovani</a:t>
            </a:r>
            <a:r>
              <a:rPr lang="en-US" dirty="0">
                <a:latin typeface="Arial" panose="020B0604020202020204" pitchFamily="34" charset="0"/>
              </a:rPr>
              <a:t> </a:t>
            </a:r>
            <a:r>
              <a:rPr lang="en-US" dirty="0" err="1">
                <a:latin typeface="Arial" panose="020B0604020202020204" pitchFamily="34" charset="0"/>
              </a:rPr>
              <a:t>sistem</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4247317"/>
          </a:xfrm>
          <a:prstGeom prst="rect">
            <a:avLst/>
          </a:prstGeom>
        </p:spPr>
        <p:txBody>
          <a:bodyPr wrap="square">
            <a:spAutoFit/>
          </a:bodyPr>
          <a:lstStyle/>
          <a:p>
            <a:r>
              <a:rPr lang="sr-Latn-RS" dirty="0"/>
              <a:t>Nabavna vrednost opreme je 300 000E. Vek trajanja je 15 godina.</a:t>
            </a:r>
            <a:br>
              <a:rPr lang="sr-Latn-RS" dirty="0"/>
            </a:br>
            <a:r>
              <a:rPr lang="sr-Latn-RS" dirty="0"/>
              <a:t>Planira se da u ovom periodu na ovoj opremi proizvede 500 000 gotovih proizvoda. Prema evidenciji, ostvarena je sledeća proizvodnja:</a:t>
            </a:r>
            <a:br>
              <a:rPr lang="sr-Latn-RS" dirty="0"/>
            </a:br>
            <a:r>
              <a:rPr lang="sr-Latn-RS" i="1" dirty="0"/>
              <a:t>I godina - 30 000 kom. proizvoda,</a:t>
            </a:r>
            <a:br>
              <a:rPr lang="sr-Latn-RS" i="1" dirty="0"/>
            </a:br>
            <a:r>
              <a:rPr lang="sr-Latn-RS" i="1" dirty="0"/>
              <a:t>II godina - 65 000 kom. proizvoda,</a:t>
            </a:r>
            <a:br>
              <a:rPr lang="sr-Latn-RS" i="1" dirty="0"/>
            </a:br>
            <a:r>
              <a:rPr lang="sr-Latn-RS" i="1" dirty="0"/>
              <a:t>III godina - 55 000 kom. proizvoda,</a:t>
            </a:r>
            <a:br>
              <a:rPr lang="sr-Latn-RS" i="1" dirty="0"/>
            </a:br>
            <a:r>
              <a:rPr lang="sr-Latn-RS" i="1" dirty="0"/>
              <a:t>IV godina - 32 000 kom. proizvoda.</a:t>
            </a:r>
            <a:br>
              <a:rPr lang="sr-Latn-RS" i="1" dirty="0"/>
            </a:br>
            <a:r>
              <a:rPr lang="sr-Latn-RS" dirty="0"/>
              <a:t>Kod obračuna primijeniti kombinovani sistem, tj. vremenski i funkcionalni sistem obračuna amortizacije.</a:t>
            </a:r>
            <a:br>
              <a:rPr lang="sr-Latn-RS" dirty="0"/>
            </a:br>
            <a:r>
              <a:rPr lang="sr-Latn-RS" i="1" dirty="0"/>
              <a:t>Izračunati:</a:t>
            </a:r>
            <a:br>
              <a:rPr lang="sr-Latn-RS" i="1" dirty="0"/>
            </a:br>
            <a:r>
              <a:rPr lang="sr-Latn-RS" dirty="0"/>
              <a:t>1) amortizaciju i </a:t>
            </a:r>
            <a:r>
              <a:rPr lang="sr-Latn-RS" dirty="0" err="1"/>
              <a:t>neotpisanu</a:t>
            </a:r>
            <a:r>
              <a:rPr lang="sr-Latn-RS" dirty="0"/>
              <a:t> vrednost opreme na kraju četvrte godine</a:t>
            </a:r>
            <a:br>
              <a:rPr lang="sr-Latn-RS" dirty="0"/>
            </a:br>
            <a:r>
              <a:rPr lang="sr-Latn-RS" dirty="0"/>
              <a:t>korišćenja;</a:t>
            </a:r>
            <a:br>
              <a:rPr lang="sr-Latn-RS" dirty="0"/>
            </a:br>
            <a:r>
              <a:rPr lang="sr-Latn-RS" dirty="0"/>
              <a:t>3) koliki je procenat neamortizovane opreme nakon 4. godine? </a:t>
            </a:r>
            <a:br>
              <a:rPr lang="sr-Latn-RS" dirty="0"/>
            </a:br>
            <a:endParaRPr lang="en-US" dirty="0">
              <a:effectLst/>
              <a:latin typeface="Arial" panose="020B0604020202020204" pitchFamily="34" charset="0"/>
            </a:endParaRPr>
          </a:p>
        </p:txBody>
      </p:sp>
    </p:spTree>
    <p:extLst>
      <p:ext uri="{BB962C8B-B14F-4D97-AF65-F5344CB8AC3E}">
        <p14:creationId xmlns:p14="http://schemas.microsoft.com/office/powerpoint/2010/main" val="284283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2031325"/>
          </a:xfrm>
          <a:prstGeom prst="rect">
            <a:avLst/>
          </a:prstGeom>
        </p:spPr>
        <p:txBody>
          <a:bodyPr wrap="square">
            <a:spAutoFit/>
          </a:bodyPr>
          <a:lstStyle/>
          <a:p>
            <a:r>
              <a:rPr lang="en-US" dirty="0" err="1">
                <a:latin typeface="Arial" panose="020B0604020202020204" pitchFamily="34" charset="0"/>
              </a:rPr>
              <a:t>Uvažavajuci</a:t>
            </a:r>
            <a:r>
              <a:rPr lang="en-US" dirty="0">
                <a:latin typeface="Arial" panose="020B0604020202020204" pitchFamily="34" charset="0"/>
              </a:rPr>
              <a:t> gore </a:t>
            </a:r>
            <a:r>
              <a:rPr lang="en-US" dirty="0" err="1">
                <a:latin typeface="Arial" panose="020B0604020202020204" pitchFamily="34" charset="0"/>
              </a:rPr>
              <a:t>navedeno</a:t>
            </a:r>
            <a:r>
              <a:rPr lang="en-US" dirty="0">
                <a:latin typeface="Arial" panose="020B0604020202020204" pitchFamily="34" charset="0"/>
              </a:rPr>
              <a:t>, </a:t>
            </a:r>
            <a:r>
              <a:rPr lang="en-US" dirty="0" err="1">
                <a:latin typeface="Arial" panose="020B0604020202020204" pitchFamily="34" charset="0"/>
              </a:rPr>
              <a:t>za</a:t>
            </a:r>
            <a:r>
              <a:rPr lang="en-US" dirty="0">
                <a:latin typeface="Arial" panose="020B0604020202020204" pitchFamily="34" charset="0"/>
              </a:rPr>
              <a:t> </a:t>
            </a:r>
            <a:r>
              <a:rPr lang="en-US" dirty="0" err="1">
                <a:latin typeface="Arial" panose="020B0604020202020204" pitchFamily="34" charset="0"/>
              </a:rPr>
              <a:t>preduzeće</a:t>
            </a:r>
            <a:r>
              <a:rPr lang="en-US" dirty="0">
                <a:latin typeface="Arial" panose="020B0604020202020204" pitchFamily="34" charset="0"/>
              </a:rPr>
              <a:t> bi </a:t>
            </a:r>
            <a:r>
              <a:rPr lang="en-US" dirty="0" err="1">
                <a:latin typeface="Arial" panose="020B0604020202020204" pitchFamily="34" charset="0"/>
              </a:rPr>
              <a:t>bilo</a:t>
            </a:r>
            <a:r>
              <a:rPr lang="en-US" dirty="0">
                <a:latin typeface="Arial" panose="020B0604020202020204" pitchFamily="34" charset="0"/>
              </a:rPr>
              <a:t> </a:t>
            </a:r>
            <a:r>
              <a:rPr lang="en-US" dirty="0" err="1">
                <a:latin typeface="Arial" panose="020B0604020202020204" pitchFamily="34" charset="0"/>
              </a:rPr>
              <a:t>najbolje</a:t>
            </a:r>
            <a:r>
              <a:rPr lang="en-US" dirty="0">
                <a:latin typeface="Arial" panose="020B0604020202020204" pitchFamily="34" charset="0"/>
              </a:rPr>
              <a:t> da </a:t>
            </a:r>
            <a:r>
              <a:rPr lang="en-US" dirty="0" err="1">
                <a:latin typeface="Arial" panose="020B0604020202020204" pitchFamily="34" charset="0"/>
              </a:rPr>
              <a:t>za</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r>
              <a:rPr lang="en-US" dirty="0" err="1">
                <a:latin typeface="Arial" panose="020B0604020202020204" pitchFamily="34" charset="0"/>
              </a:rPr>
              <a:t>koja</a:t>
            </a:r>
            <a:r>
              <a:rPr lang="en-US" dirty="0">
                <a:latin typeface="Arial" panose="020B0604020202020204" pitchFamily="34" charset="0"/>
              </a:rPr>
              <a:t> se ne </a:t>
            </a:r>
            <a:r>
              <a:rPr lang="en-US" dirty="0" err="1">
                <a:latin typeface="Arial" panose="020B0604020202020204" pitchFamily="34" charset="0"/>
              </a:rPr>
              <a:t>koriste</a:t>
            </a:r>
            <a:r>
              <a:rPr lang="en-US" dirty="0">
                <a:latin typeface="Arial" panose="020B0604020202020204" pitchFamily="34" charset="0"/>
              </a:rPr>
              <a:t> </a:t>
            </a:r>
            <a:r>
              <a:rPr lang="en-US" dirty="0" err="1">
                <a:latin typeface="Arial" panose="020B0604020202020204" pitchFamily="34" charset="0"/>
              </a:rPr>
              <a:t>dovoljno</a:t>
            </a:r>
            <a:r>
              <a:rPr lang="en-US" dirty="0">
                <a:latin typeface="Arial" panose="020B0604020202020204" pitchFamily="34" charset="0"/>
              </a:rPr>
              <a:t> </a:t>
            </a:r>
            <a:r>
              <a:rPr lang="en-US" dirty="0" err="1">
                <a:latin typeface="Arial" panose="020B0604020202020204" pitchFamily="34" charset="0"/>
              </a:rPr>
              <a:t>intenzivno</a:t>
            </a:r>
            <a:r>
              <a:rPr lang="en-US" dirty="0">
                <a:latin typeface="Arial" panose="020B0604020202020204" pitchFamily="34" charset="0"/>
              </a:rPr>
              <a:t> (</a:t>
            </a:r>
            <a:r>
              <a:rPr lang="en-US" dirty="0" err="1">
                <a:latin typeface="Arial" panose="020B0604020202020204" pitchFamily="34" charset="0"/>
              </a:rPr>
              <a:t>npr</a:t>
            </a:r>
            <a:r>
              <a:rPr lang="en-US" dirty="0">
                <a:latin typeface="Arial" panose="020B0604020202020204" pitchFamily="34" charset="0"/>
              </a:rPr>
              <a:t>. </a:t>
            </a:r>
            <a:r>
              <a:rPr lang="en-US" dirty="0" err="1">
                <a:latin typeface="Arial" panose="020B0604020202020204" pitchFamily="34" charset="0"/>
              </a:rPr>
              <a:t>zgrade</a:t>
            </a:r>
            <a:r>
              <a:rPr lang="en-US" dirty="0">
                <a:latin typeface="Arial" panose="020B0604020202020204" pitchFamily="34" charset="0"/>
              </a:rPr>
              <a:t>, </a:t>
            </a:r>
            <a:r>
              <a:rPr lang="en-US" dirty="0" err="1">
                <a:latin typeface="Arial" panose="020B0604020202020204" pitchFamily="34" charset="0"/>
              </a:rPr>
              <a:t>razna</a:t>
            </a:r>
            <a:r>
              <a:rPr lang="en-US" dirty="0">
                <a:latin typeface="Arial" panose="020B0604020202020204" pitchFamily="34" charset="0"/>
              </a:rPr>
              <a:t> </a:t>
            </a:r>
            <a:r>
              <a:rPr lang="en-US" dirty="0" err="1">
                <a:latin typeface="Arial" panose="020B0604020202020204" pitchFamily="34" charset="0"/>
              </a:rPr>
              <a:t>postrojenja</a:t>
            </a:r>
            <a:r>
              <a:rPr lang="en-US" dirty="0">
                <a:latin typeface="Arial" panose="020B0604020202020204" pitchFamily="34" charset="0"/>
              </a:rPr>
              <a:t> </a:t>
            </a:r>
            <a:r>
              <a:rPr lang="en-US" dirty="0" err="1">
                <a:latin typeface="Arial" panose="020B0604020202020204" pitchFamily="34" charset="0"/>
              </a:rPr>
              <a:t>i</a:t>
            </a:r>
            <a:r>
              <a:rPr lang="en-US" dirty="0">
                <a:latin typeface="Arial" panose="020B0604020202020204" pitchFamily="34" charset="0"/>
              </a:rPr>
              <a:t> sl.) </a:t>
            </a:r>
            <a:r>
              <a:rPr lang="en-US" dirty="0" err="1">
                <a:latin typeface="Arial" panose="020B0604020202020204" pitchFamily="34" charset="0"/>
              </a:rPr>
              <a:t>obračunava</a:t>
            </a:r>
            <a:r>
              <a:rPr lang="en-US" dirty="0">
                <a:latin typeface="Arial" panose="020B0604020202020204" pitchFamily="34" charset="0"/>
              </a:rPr>
              <a:t> </a:t>
            </a:r>
            <a:r>
              <a:rPr lang="en-US" dirty="0" err="1">
                <a:latin typeface="Arial" panose="020B0604020202020204" pitchFamily="34" charset="0"/>
              </a:rPr>
              <a:t>amortizaciju</a:t>
            </a:r>
            <a:r>
              <a:rPr lang="en-US" dirty="0">
                <a:latin typeface="Arial" panose="020B0604020202020204" pitchFamily="34" charset="0"/>
              </a:rPr>
              <a:t> </a:t>
            </a:r>
            <a:r>
              <a:rPr lang="en-US" dirty="0" err="1">
                <a:latin typeface="Arial" panose="020B0604020202020204" pitchFamily="34" charset="0"/>
              </a:rPr>
              <a:t>primjenom</a:t>
            </a:r>
            <a:r>
              <a:rPr lang="en-US" dirty="0">
                <a:latin typeface="Arial" panose="020B0604020202020204" pitchFamily="34" charset="0"/>
              </a:rPr>
              <a:t>  </a:t>
            </a:r>
            <a:r>
              <a:rPr lang="en-US" dirty="0" err="1">
                <a:latin typeface="Arial" panose="020B0604020202020204" pitchFamily="34" charset="0"/>
              </a:rPr>
              <a:t>linearne</a:t>
            </a:r>
            <a:r>
              <a:rPr lang="en-US" dirty="0">
                <a:latin typeface="Arial" panose="020B0604020202020204" pitchFamily="34" charset="0"/>
              </a:rPr>
              <a:t> </a:t>
            </a:r>
            <a:r>
              <a:rPr lang="en-US" dirty="0" err="1">
                <a:latin typeface="Arial" panose="020B0604020202020204" pitchFamily="34" charset="0"/>
              </a:rPr>
              <a:t>vremenske</a:t>
            </a:r>
            <a:r>
              <a:rPr lang="en-US" dirty="0">
                <a:latin typeface="Arial" panose="020B0604020202020204" pitchFamily="34" charset="0"/>
              </a:rPr>
              <a:t> </a:t>
            </a:r>
            <a:r>
              <a:rPr lang="en-US" dirty="0" err="1">
                <a:latin typeface="Arial" panose="020B0604020202020204" pitchFamily="34" charset="0"/>
              </a:rPr>
              <a:t>metode</a:t>
            </a:r>
            <a:r>
              <a:rPr lang="en-US" dirty="0">
                <a:latin typeface="Arial" panose="020B0604020202020204" pitchFamily="34" charset="0"/>
              </a:rPr>
              <a:t>, a </a:t>
            </a:r>
            <a:r>
              <a:rPr lang="en-US" dirty="0" err="1">
                <a:latin typeface="Arial" panose="020B0604020202020204" pitchFamily="34" charset="0"/>
              </a:rPr>
              <a:t>za</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r>
              <a:rPr lang="en-US" dirty="0" err="1">
                <a:latin typeface="Arial" panose="020B0604020202020204" pitchFamily="34" charset="0"/>
              </a:rPr>
              <a:t>koja</a:t>
            </a:r>
            <a:r>
              <a:rPr lang="en-US" dirty="0">
                <a:latin typeface="Arial" panose="020B0604020202020204" pitchFamily="34" charset="0"/>
              </a:rPr>
              <a:t> se </a:t>
            </a:r>
            <a:r>
              <a:rPr lang="en-US" dirty="0" err="1">
                <a:latin typeface="Arial" panose="020B0604020202020204" pitchFamily="34" charset="0"/>
              </a:rPr>
              <a:t>intenzivno</a:t>
            </a:r>
            <a:r>
              <a:rPr lang="en-US" dirty="0">
                <a:latin typeface="Arial" panose="020B0604020202020204" pitchFamily="34" charset="0"/>
              </a:rPr>
              <a:t> </a:t>
            </a:r>
            <a:r>
              <a:rPr lang="en-US" dirty="0" err="1">
                <a:latin typeface="Arial" panose="020B0604020202020204" pitchFamily="34" charset="0"/>
              </a:rPr>
              <a:t>koriste</a:t>
            </a:r>
            <a:r>
              <a:rPr lang="en-US" dirty="0">
                <a:latin typeface="Arial" panose="020B0604020202020204" pitchFamily="34" charset="0"/>
              </a:rPr>
              <a:t> u </a:t>
            </a:r>
            <a:r>
              <a:rPr lang="en-US" dirty="0" err="1">
                <a:latin typeface="Arial" panose="020B0604020202020204" pitchFamily="34" charset="0"/>
              </a:rPr>
              <a:t>neposrednoj</a:t>
            </a:r>
            <a:r>
              <a:rPr lang="en-US" dirty="0">
                <a:latin typeface="Arial" panose="020B0604020202020204" pitchFamily="34" charset="0"/>
              </a:rPr>
              <a:t> </a:t>
            </a:r>
            <a:r>
              <a:rPr lang="en-US" dirty="0" err="1">
                <a:latin typeface="Arial" panose="020B0604020202020204" pitchFamily="34" charset="0"/>
              </a:rPr>
              <a:t>proizvodnji</a:t>
            </a:r>
            <a:r>
              <a:rPr lang="en-US" dirty="0">
                <a:latin typeface="Arial" panose="020B0604020202020204" pitchFamily="34" charset="0"/>
              </a:rPr>
              <a:t> (</a:t>
            </a:r>
            <a:r>
              <a:rPr lang="en-US" dirty="0" err="1">
                <a:latin typeface="Arial" panose="020B0604020202020204" pitchFamily="34" charset="0"/>
              </a:rPr>
              <a:t>koja</a:t>
            </a:r>
            <a:r>
              <a:rPr lang="en-US" dirty="0">
                <a:latin typeface="Arial" panose="020B0604020202020204" pitchFamily="34" charset="0"/>
              </a:rPr>
              <a:t> </a:t>
            </a:r>
            <a:r>
              <a:rPr lang="en-US" dirty="0" err="1">
                <a:latin typeface="Arial" panose="020B0604020202020204" pitchFamily="34" charset="0"/>
              </a:rPr>
              <a:t>stvaraju</a:t>
            </a:r>
            <a:r>
              <a:rPr lang="en-US" dirty="0">
                <a:latin typeface="Arial" panose="020B0604020202020204" pitchFamily="34" charset="0"/>
              </a:rPr>
              <a:t> </a:t>
            </a:r>
            <a:r>
              <a:rPr lang="en-US" dirty="0" err="1">
                <a:latin typeface="Arial" panose="020B0604020202020204" pitchFamily="34" charset="0"/>
              </a:rPr>
              <a:t>ekonomske</a:t>
            </a:r>
            <a:r>
              <a:rPr lang="en-US" dirty="0">
                <a:latin typeface="Arial" panose="020B0604020202020204" pitchFamily="34" charset="0"/>
              </a:rPr>
              <a:t> </a:t>
            </a:r>
            <a:r>
              <a:rPr lang="en-US" dirty="0" err="1">
                <a:latin typeface="Arial" panose="020B0604020202020204" pitchFamily="34" charset="0"/>
              </a:rPr>
              <a:t>učinke</a:t>
            </a:r>
            <a:r>
              <a:rPr lang="en-US" dirty="0">
                <a:latin typeface="Arial" panose="020B0604020202020204" pitchFamily="34" charset="0"/>
              </a:rPr>
              <a:t>) da </a:t>
            </a:r>
            <a:r>
              <a:rPr lang="en-US" dirty="0" err="1">
                <a:latin typeface="Arial" panose="020B0604020202020204" pitchFamily="34" charset="0"/>
              </a:rPr>
              <a:t>koristi</a:t>
            </a:r>
            <a:r>
              <a:rPr lang="en-US" dirty="0">
                <a:latin typeface="Arial" panose="020B0604020202020204" pitchFamily="34" charset="0"/>
              </a:rPr>
              <a:t> </a:t>
            </a:r>
            <a:r>
              <a:rPr lang="en-US" dirty="0" err="1">
                <a:latin typeface="Arial" panose="020B0604020202020204" pitchFamily="34" charset="0"/>
              </a:rPr>
              <a:t>sistem</a:t>
            </a:r>
            <a:r>
              <a:rPr lang="en-US" dirty="0">
                <a:latin typeface="Arial" panose="020B0604020202020204" pitchFamily="34" charset="0"/>
              </a:rPr>
              <a:t> </a:t>
            </a:r>
            <a:r>
              <a:rPr lang="en-US" dirty="0" err="1">
                <a:latin typeface="Arial" panose="020B0604020202020204" pitchFamily="34" charset="0"/>
              </a:rPr>
              <a:t>funkcionalne</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p>
          <a:p>
            <a:r>
              <a:rPr lang="en-US" dirty="0">
                <a:latin typeface="Arial" panose="020B0604020202020204" pitchFamily="34" charset="0"/>
              </a:rPr>
              <a:t> </a:t>
            </a:r>
          </a:p>
          <a:p>
            <a:r>
              <a:rPr lang="en-US" dirty="0">
                <a:latin typeface="Arial" panose="020B0604020202020204" pitchFamily="34" charset="0"/>
              </a:rPr>
              <a:t> </a:t>
            </a:r>
            <a:endParaRPr lang="en-US" dirty="0">
              <a:effectLst/>
              <a:latin typeface="Arial" panose="020B0604020202020204" pitchFamily="34" charset="0"/>
            </a:endParaRPr>
          </a:p>
        </p:txBody>
      </p:sp>
      <p:sp>
        <p:nvSpPr>
          <p:cNvPr id="6" name="Title 5">
            <a:extLst>
              <a:ext uri="{FF2B5EF4-FFF2-40B4-BE49-F238E27FC236}">
                <a16:creationId xmlns:a16="http://schemas.microsoft.com/office/drawing/2014/main" id="{C06C3393-266E-4C26-B583-555BAEE08EC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0652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p:txBody>
          <a:bodyPr>
            <a:normAutofit fontScale="77500" lnSpcReduction="20000"/>
          </a:bodyPr>
          <a:lstStyle/>
          <a:p>
            <a:pPr marL="0" indent="0" algn="just">
              <a:buNone/>
            </a:pPr>
            <a:r>
              <a:rPr lang="sr-Latn-RS" b="1" i="1" dirty="0">
                <a:latin typeface="Arial" panose="020B0604020202020204" pitchFamily="34" charset="0"/>
                <a:cs typeface="Arial" panose="020B0604020202020204" pitchFamily="34" charset="0"/>
              </a:rPr>
              <a:t>Tehnički kapacitet </a:t>
            </a:r>
            <a:r>
              <a:rPr lang="sr-Latn-RS" dirty="0">
                <a:latin typeface="Arial" panose="020B0604020202020204" pitchFamily="34" charset="0"/>
                <a:cs typeface="Arial" panose="020B0604020202020204" pitchFamily="34" charset="0"/>
              </a:rPr>
              <a:t>predstavlja najveću proizvodnu sposobnost određenog sredstva za rad ili pojedinog organizacijskog dijela preduzeća ili cijeloga preduzeća.</a:t>
            </a:r>
          </a:p>
          <a:p>
            <a:pPr marL="0" indent="0" algn="just">
              <a:buNone/>
            </a:pP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Tehnički kapacitet bi bilo moguće koristiti samo u slučajevima rada bez</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zastoja, bez kvarova, a da bi sredstva rada mogla raditi pod tim uslovima</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trebalo bi preduzeće i svi njegovi dijelovi raditi neprekidno i pod punim</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opterećenjem.</a:t>
            </a:r>
          </a:p>
          <a:p>
            <a:pPr marL="0" indent="0" algn="just">
              <a:buNone/>
            </a:pPr>
            <a:br>
              <a:rPr lang="sr-Latn-RS" dirty="0">
                <a:latin typeface="Arial" panose="020B0604020202020204" pitchFamily="34" charset="0"/>
                <a:cs typeface="Arial" panose="020B0604020202020204" pitchFamily="34" charset="0"/>
              </a:rPr>
            </a:br>
            <a:r>
              <a:rPr lang="sr-Latn-RS" b="1" i="1" dirty="0">
                <a:latin typeface="Arial" panose="020B0604020202020204" pitchFamily="34" charset="0"/>
                <a:cs typeface="Arial" panose="020B0604020202020204" pitchFamily="34" charset="0"/>
              </a:rPr>
              <a:t>Radni (realni kapacitet) </a:t>
            </a:r>
            <a:r>
              <a:rPr lang="sr-Latn-RS" dirty="0">
                <a:latin typeface="Arial" panose="020B0604020202020204" pitchFamily="34" charset="0"/>
                <a:cs typeface="Arial" panose="020B0604020202020204" pitchFamily="34" charset="0"/>
              </a:rPr>
              <a:t>dobija se kada se svi faktori umanjenja tehničkog</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kapaciteta uzmu u obzir, a oni se smatraju </a:t>
            </a:r>
            <a:r>
              <a:rPr lang="sr-Latn-RS" dirty="0" err="1">
                <a:latin typeface="Arial" panose="020B0604020202020204" pitchFamily="34" charset="0"/>
                <a:cs typeface="Arial" panose="020B0604020202020204" pitchFamily="34" charset="0"/>
              </a:rPr>
              <a:t>neiskoristivim</a:t>
            </a:r>
            <a:r>
              <a:rPr lang="sr-Latn-RS" dirty="0">
                <a:latin typeface="Arial" panose="020B0604020202020204" pitchFamily="34" charset="0"/>
                <a:cs typeface="Arial" panose="020B0604020202020204" pitchFamily="34" charset="0"/>
              </a:rPr>
              <a:t> delom</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kapaciteta.</a:t>
            </a:r>
          </a:p>
          <a:p>
            <a:pPr marL="0" indent="0" algn="just">
              <a:buNone/>
            </a:pPr>
            <a:br>
              <a:rPr lang="sr-Latn-RS" dirty="0">
                <a:latin typeface="Arial" panose="020B0604020202020204" pitchFamily="34" charset="0"/>
                <a:cs typeface="Arial" panose="020B0604020202020204" pitchFamily="34" charset="0"/>
              </a:rPr>
            </a:br>
            <a:r>
              <a:rPr lang="sr-Latn-RS" b="1" i="1" dirty="0">
                <a:latin typeface="Arial" panose="020B0604020202020204" pitchFamily="34" charset="0"/>
                <a:cs typeface="Arial" panose="020B0604020202020204" pitchFamily="34" charset="0"/>
              </a:rPr>
              <a:t>Optimalno korišćenje kapaciteta </a:t>
            </a:r>
            <a:r>
              <a:rPr lang="sr-Latn-RS" dirty="0">
                <a:latin typeface="Arial" panose="020B0604020202020204" pitchFamily="34" charset="0"/>
                <a:cs typeface="Arial" panose="020B0604020202020204" pitchFamily="34" charset="0"/>
              </a:rPr>
              <a:t>je onaj obim proizvodnje i usluga u</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kome preduzeće ostvaruje najpovoljnije rezultate poslovanja, a tada su</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troškovi elemenata proizvodnje (materijala, sredstava i predmeta rada te</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radne snage) najniži po jedinici proizvoda ili usluge.</a:t>
            </a:r>
            <a:endParaRPr lang="en-US" dirty="0">
              <a:latin typeface="Arial" panose="020B0604020202020204" pitchFamily="34" charset="0"/>
              <a:cs typeface="Arial" panose="020B0604020202020204" pitchFamily="34" charset="0"/>
            </a:endParaRPr>
          </a:p>
          <a:p>
            <a:pPr marL="0" indent="0" algn="just">
              <a:buNone/>
            </a:pPr>
            <a:r>
              <a:rPr lang="sr-Latn-RS" dirty="0">
                <a:latin typeface="Arial" panose="020B0604020202020204" pitchFamily="34" charset="0"/>
                <a:cs typeface="Arial" panose="020B0604020202020204" pitchFamily="34" charset="0"/>
              </a:rPr>
              <a:t> </a:t>
            </a:r>
            <a:br>
              <a:rPr lang="sr-Latn-RS" dirty="0">
                <a:latin typeface="Arial" panose="020B0604020202020204" pitchFamily="34" charset="0"/>
                <a:cs typeface="Arial" panose="020B0604020202020204" pitchFamily="34" charset="0"/>
              </a:rPr>
            </a:br>
            <a:endParaRPr lang="sr-Cyrl-R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52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Cyrl-RS"/>
          </a:p>
        </p:txBody>
      </p:sp>
      <p:sp>
        <p:nvSpPr>
          <p:cNvPr id="3" name="Čuvar mesta za sadržaj 2"/>
          <p:cNvSpPr>
            <a:spLocks noGrp="1"/>
          </p:cNvSpPr>
          <p:nvPr>
            <p:ph idx="1"/>
          </p:nvPr>
        </p:nvSpPr>
        <p:spPr>
          <a:xfrm>
            <a:off x="228600" y="2194560"/>
            <a:ext cx="8321040" cy="4069080"/>
          </a:xfrm>
        </p:spPr>
        <p:txBody>
          <a:bodyPr/>
          <a:lstStyle/>
          <a:p>
            <a:pPr algn="just"/>
            <a:r>
              <a:rPr lang="sr-Latn-RS" b="1" i="1" dirty="0">
                <a:latin typeface="Arial" panose="020B0604020202020204" pitchFamily="34" charset="0"/>
                <a:cs typeface="Arial" panose="020B0604020202020204" pitchFamily="34" charset="0"/>
              </a:rPr>
              <a:t>Stepen </a:t>
            </a:r>
            <a:r>
              <a:rPr lang="sr-Latn-RS" b="1" i="1" dirty="0" err="1">
                <a:latin typeface="Arial" panose="020B0604020202020204" pitchFamily="34" charset="0"/>
                <a:cs typeface="Arial" panose="020B0604020202020204" pitchFamily="34" charset="0"/>
              </a:rPr>
              <a:t>iskoriš</a:t>
            </a:r>
            <a:r>
              <a:rPr lang="en-US" b="1" i="1" dirty="0">
                <a:latin typeface="Arial" panose="020B0604020202020204" pitchFamily="34" charset="0"/>
                <a:cs typeface="Arial" panose="020B0604020202020204" pitchFamily="34" charset="0"/>
              </a:rPr>
              <a:t>ć</a:t>
            </a:r>
            <a:r>
              <a:rPr lang="sr-Latn-RS" b="1" i="1" dirty="0" err="1">
                <a:latin typeface="Arial" panose="020B0604020202020204" pitchFamily="34" charset="0"/>
                <a:cs typeface="Arial" panose="020B0604020202020204" pitchFamily="34" charset="0"/>
              </a:rPr>
              <a:t>enja</a:t>
            </a:r>
            <a:r>
              <a:rPr lang="sr-Latn-RS" b="1" i="1" dirty="0">
                <a:latin typeface="Arial" panose="020B0604020202020204" pitchFamily="34" charset="0"/>
                <a:cs typeface="Arial" panose="020B0604020202020204" pitchFamily="34" charset="0"/>
              </a:rPr>
              <a:t> kapaciteta </a:t>
            </a:r>
            <a:r>
              <a:rPr lang="sr-Latn-RS" dirty="0">
                <a:latin typeface="Arial" panose="020B0604020202020204" pitchFamily="34" charset="0"/>
                <a:cs typeface="Arial" panose="020B0604020202020204" pitchFamily="34" charset="0"/>
              </a:rPr>
              <a:t>izračunava se tako da se ostvarena proizvodnja stavi u odnos prema kapacitetu, i to pomoću sledeće formule:</a:t>
            </a:r>
            <a:endParaRPr lang="en-US" dirty="0">
              <a:latin typeface="Arial" panose="020B0604020202020204" pitchFamily="34" charset="0"/>
              <a:cs typeface="Arial" panose="020B0604020202020204" pitchFamily="34" charset="0"/>
            </a:endParaRPr>
          </a:p>
          <a:p>
            <a:pPr marL="0" indent="0" algn="just">
              <a:buNone/>
            </a:pPr>
            <a:br>
              <a:rPr lang="sr-Latn-RS" dirty="0">
                <a:latin typeface="Arial" panose="020B0604020202020204" pitchFamily="34" charset="0"/>
                <a:cs typeface="Arial" panose="020B0604020202020204" pitchFamily="34" charset="0"/>
              </a:rPr>
            </a:br>
            <a:endParaRPr lang="sr-Latn-RS" dirty="0">
              <a:latin typeface="Arial" panose="020B0604020202020204" pitchFamily="34" charset="0"/>
              <a:cs typeface="Arial" panose="020B0604020202020204" pitchFamily="34" charset="0"/>
            </a:endParaRPr>
          </a:p>
          <a:p>
            <a:pPr marL="0" indent="0" algn="ctr">
              <a:buNone/>
            </a:pPr>
            <a:r>
              <a:rPr lang="sr-Latn-RS" sz="1600" dirty="0">
                <a:latin typeface="Arial" panose="020B0604020202020204" pitchFamily="34" charset="0"/>
                <a:cs typeface="Arial" panose="020B0604020202020204" pitchFamily="34" charset="0"/>
              </a:rPr>
              <a:t>stepen korišćenja kapaciteta = ostvarena proizvodnja/kapacitet</a:t>
            </a:r>
            <a:endParaRPr lang="en-US" sz="1600" dirty="0">
              <a:latin typeface="Arial" panose="020B0604020202020204" pitchFamily="34" charset="0"/>
              <a:cs typeface="Arial" panose="020B0604020202020204" pitchFamily="34" charset="0"/>
            </a:endParaRPr>
          </a:p>
          <a:p>
            <a:pPr marL="0" indent="0" algn="just">
              <a:buNone/>
            </a:pPr>
            <a:br>
              <a:rPr lang="sr-Latn-RS" dirty="0">
                <a:latin typeface="Arial" panose="020B0604020202020204" pitchFamily="34" charset="0"/>
                <a:cs typeface="Arial" panose="020B0604020202020204" pitchFamily="34" charset="0"/>
              </a:rPr>
            </a:br>
            <a:endParaRPr lang="sr-Latn-R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8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1800" t="29422" r="19684" b="13777"/>
          <a:stretch/>
        </p:blipFill>
        <p:spPr bwMode="auto">
          <a:xfrm>
            <a:off x="1828800" y="609600"/>
            <a:ext cx="7043691" cy="584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9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2862322"/>
          </a:xfrm>
          <a:prstGeom prst="rect">
            <a:avLst/>
          </a:prstGeom>
        </p:spPr>
        <p:txBody>
          <a:bodyPr wrap="square">
            <a:spAutoFit/>
          </a:bodyPr>
          <a:lstStyle/>
          <a:p>
            <a:pPr algn="just"/>
            <a:r>
              <a:rPr lang="sr-Latn-RS" dirty="0">
                <a:latin typeface="Arial" panose="020B0604020202020204" pitchFamily="34" charset="0"/>
                <a:cs typeface="Arial" panose="020B0604020202020204" pitchFamily="34" charset="0"/>
              </a:rPr>
              <a:t>Preduzeće “C” raspolaže sa 20 univerzalnih mašina čiji se učinak prati</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ostvarenim časovima rada. Planirani zastoji u toku meseca na ime</a:t>
            </a:r>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servisiranja mašina iznose 20 časova po mašini, na ime nedeljnog odmora se planira gubitak od 1600 časova, a na ime državnih praznika 560 časova.</a:t>
            </a:r>
          </a:p>
          <a:p>
            <a:pPr algn="just"/>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Osim toga, u toku posmatranog meseca nepredviđeni i neplanirani zastoji iznose 600 časova.</a:t>
            </a:r>
          </a:p>
          <a:p>
            <a:pPr algn="just"/>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Utvrditi maksimalni, realni i ostvareni mjesečni kapacitet mašina. </a:t>
            </a:r>
            <a:br>
              <a:rPr lang="sr-Latn-RS" dirty="0">
                <a:latin typeface="Arial" panose="020B0604020202020204" pitchFamily="34" charset="0"/>
                <a:cs typeface="Arial" panose="020B0604020202020204" pitchFamily="34" charset="0"/>
              </a:rPr>
            </a:b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16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4801314"/>
          </a:xfrm>
          <a:prstGeom prst="rect">
            <a:avLst/>
          </a:prstGeom>
        </p:spPr>
        <p:txBody>
          <a:bodyPr wrap="square">
            <a:spAutoFit/>
          </a:bodyPr>
          <a:lstStyle/>
          <a:p>
            <a:pPr algn="just"/>
            <a:r>
              <a:rPr lang="sr-Latn-RS" dirty="0">
                <a:latin typeface="Arial" panose="020B0604020202020204" pitchFamily="34" charset="0"/>
                <a:cs typeface="Arial" panose="020B0604020202020204" pitchFamily="34" charset="0"/>
              </a:rPr>
              <a:t>Preduzeće ima 10 mašina. Planom je </a:t>
            </a:r>
            <a:r>
              <a:rPr lang="sr-Latn-RS" dirty="0" err="1">
                <a:latin typeface="Arial" panose="020B0604020202020204" pitchFamily="34" charset="0"/>
                <a:cs typeface="Arial" panose="020B0604020202020204" pitchFamily="34" charset="0"/>
              </a:rPr>
              <a:t>predviĎeno</a:t>
            </a:r>
            <a:r>
              <a:rPr lang="sr-Latn-RS" dirty="0">
                <a:latin typeface="Arial" panose="020B0604020202020204" pitchFamily="34" charset="0"/>
                <a:cs typeface="Arial" panose="020B0604020202020204" pitchFamily="34" charset="0"/>
              </a:rPr>
              <a:t> da svaka mašina u toku godine ima prekid u radu, i to:</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Latn-RS" dirty="0">
                <a:latin typeface="Arial" panose="020B0604020202020204" pitchFamily="34" charset="0"/>
                <a:cs typeface="Arial" panose="020B0604020202020204" pitchFamily="34" charset="0"/>
              </a:rPr>
              <a:t>zbog tekućeg održavanja 280 sati,</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Latn-RS" dirty="0">
                <a:latin typeface="Arial" panose="020B0604020202020204" pitchFamily="34" charset="0"/>
                <a:cs typeface="Arial" panose="020B0604020202020204" pitchFamily="34" charset="0"/>
              </a:rPr>
              <a:t>zbog nedeljnog odmora radnika 320 sati i</a:t>
            </a: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sr-Latn-RS" dirty="0">
                <a:latin typeface="Arial" panose="020B0604020202020204" pitchFamily="34" charset="0"/>
                <a:cs typeface="Arial" panose="020B0604020202020204" pitchFamily="34" charset="0"/>
              </a:rPr>
              <a:t>zbog godišnjih odmora radnika 1 420 sati.</a:t>
            </a:r>
            <a:endParaRPr lang="en-US" dirty="0">
              <a:latin typeface="Arial" panose="020B0604020202020204" pitchFamily="34" charset="0"/>
              <a:cs typeface="Arial" panose="020B0604020202020204" pitchFamily="34" charset="0"/>
            </a:endParaRPr>
          </a:p>
          <a:p>
            <a:pPr algn="just"/>
            <a:br>
              <a:rPr lang="sr-Latn-RS" dirty="0">
                <a:latin typeface="Arial" panose="020B0604020202020204" pitchFamily="34" charset="0"/>
                <a:cs typeface="Arial" panose="020B0604020202020204" pitchFamily="34" charset="0"/>
              </a:rPr>
            </a:br>
            <a:r>
              <a:rPr lang="sr-Latn-RS" dirty="0">
                <a:latin typeface="Arial" panose="020B0604020202020204" pitchFamily="34" charset="0"/>
                <a:cs typeface="Arial" panose="020B0604020202020204" pitchFamily="34" charset="0"/>
              </a:rPr>
              <a:t>U toku godine je predviđen neplanirani zastoj mašina od 180 sati.</a:t>
            </a:r>
            <a:endParaRPr lang="en-US" dirty="0">
              <a:latin typeface="Arial" panose="020B0604020202020204" pitchFamily="34" charset="0"/>
              <a:cs typeface="Arial" panose="020B0604020202020204" pitchFamily="34" charset="0"/>
            </a:endParaRPr>
          </a:p>
          <a:p>
            <a:r>
              <a:rPr lang="sr-Latn-RS" i="1" dirty="0">
                <a:latin typeface="Arial" panose="020B0604020202020204" pitchFamily="34" charset="0"/>
                <a:cs typeface="Arial" panose="020B0604020202020204" pitchFamily="34" charset="0"/>
              </a:rPr>
              <a:t>Izračunati:</a:t>
            </a:r>
            <a:br>
              <a:rPr lang="sr-Latn-RS" i="1" dirty="0">
                <a:latin typeface="Arial" panose="020B0604020202020204" pitchFamily="34" charset="0"/>
                <a:cs typeface="Arial" panose="020B0604020202020204" pitchFamily="34" charset="0"/>
              </a:rPr>
            </a:br>
            <a:r>
              <a:rPr lang="sr-Latn-RS" i="1" dirty="0">
                <a:latin typeface="Arial" panose="020B0604020202020204" pitchFamily="34" charset="0"/>
                <a:cs typeface="Arial" panose="020B0604020202020204" pitchFamily="34" charset="0"/>
              </a:rPr>
              <a:t>1) </a:t>
            </a:r>
            <a:r>
              <a:rPr lang="sr-Latn-RS" i="1" dirty="0" err="1">
                <a:latin typeface="Arial" panose="020B0604020202020204" pitchFamily="34" charset="0"/>
                <a:cs typeface="Arial" panose="020B0604020202020204" pitchFamily="34" charset="0"/>
              </a:rPr>
              <a:t>Kmax</a:t>
            </a:r>
            <a:r>
              <a:rPr lang="sr-Latn-RS" i="1" dirty="0">
                <a:latin typeface="Arial" panose="020B0604020202020204" pitchFamily="34" charset="0"/>
                <a:cs typeface="Arial" panose="020B0604020202020204" pitchFamily="34" charset="0"/>
              </a:rPr>
              <a:t>,</a:t>
            </a:r>
            <a:br>
              <a:rPr lang="sr-Latn-RS" i="1" dirty="0">
                <a:latin typeface="Arial" panose="020B0604020202020204" pitchFamily="34" charset="0"/>
                <a:cs typeface="Arial" panose="020B0604020202020204" pitchFamily="34" charset="0"/>
              </a:rPr>
            </a:br>
            <a:r>
              <a:rPr lang="sr-Latn-RS" i="1" dirty="0">
                <a:latin typeface="Arial" panose="020B0604020202020204" pitchFamily="34" charset="0"/>
                <a:cs typeface="Arial" panose="020B0604020202020204" pitchFamily="34" charset="0"/>
              </a:rPr>
              <a:t>2) Kre,</a:t>
            </a:r>
            <a:br>
              <a:rPr lang="sr-Latn-RS" i="1" dirty="0">
                <a:latin typeface="Arial" panose="020B0604020202020204" pitchFamily="34" charset="0"/>
                <a:cs typeface="Arial" panose="020B0604020202020204" pitchFamily="34" charset="0"/>
              </a:rPr>
            </a:br>
            <a:r>
              <a:rPr lang="sr-Latn-RS" i="1" dirty="0">
                <a:latin typeface="Arial" panose="020B0604020202020204" pitchFamily="34" charset="0"/>
                <a:cs typeface="Arial" panose="020B0604020202020204" pitchFamily="34" charset="0"/>
              </a:rPr>
              <a:t>3) Kost,</a:t>
            </a:r>
            <a:br>
              <a:rPr lang="sr-Latn-RS" i="1" dirty="0">
                <a:latin typeface="Arial" panose="020B0604020202020204" pitchFamily="34" charset="0"/>
                <a:cs typeface="Arial" panose="020B0604020202020204" pitchFamily="34" charset="0"/>
              </a:rPr>
            </a:br>
            <a:r>
              <a:rPr lang="sr-Latn-RS" i="1" dirty="0">
                <a:latin typeface="Arial" panose="020B0604020202020204" pitchFamily="34" charset="0"/>
                <a:cs typeface="Arial" panose="020B0604020202020204" pitchFamily="34" charset="0"/>
              </a:rPr>
              <a:t>4) Stepen </a:t>
            </a:r>
            <a:r>
              <a:rPr lang="sr-Latn-RS" i="1" dirty="0" err="1">
                <a:latin typeface="Arial" panose="020B0604020202020204" pitchFamily="34" charset="0"/>
                <a:cs typeface="Arial" panose="020B0604020202020204" pitchFamily="34" charset="0"/>
              </a:rPr>
              <a:t>korištenja</a:t>
            </a:r>
            <a:r>
              <a:rPr lang="sr-Latn-RS" i="1" dirty="0">
                <a:latin typeface="Arial" panose="020B0604020202020204" pitchFamily="34" charset="0"/>
                <a:cs typeface="Arial" panose="020B0604020202020204" pitchFamily="34" charset="0"/>
              </a:rPr>
              <a:t> kapaciteta ako se kao osnova uzima Kre, </a:t>
            </a:r>
            <a:r>
              <a:rPr lang="sr-Latn-RS" i="1" dirty="0" err="1">
                <a:latin typeface="Arial" panose="020B0604020202020204" pitchFamily="34" charset="0"/>
                <a:cs typeface="Arial" panose="020B0604020202020204" pitchFamily="34" charset="0"/>
              </a:rPr>
              <a:t>Kmax</a:t>
            </a:r>
            <a:r>
              <a:rPr lang="sr-Latn-RS" i="1" dirty="0">
                <a:latin typeface="Arial" panose="020B0604020202020204" pitchFamily="34" charset="0"/>
                <a:cs typeface="Arial" panose="020B0604020202020204" pitchFamily="34" charset="0"/>
              </a:rPr>
              <a:t> i</a:t>
            </a:r>
            <a:br>
              <a:rPr lang="sr-Latn-RS" dirty="0">
                <a:latin typeface="Arial" panose="020B0604020202020204" pitchFamily="34" charset="0"/>
                <a:cs typeface="Arial" panose="020B0604020202020204" pitchFamily="34" charset="0"/>
              </a:rPr>
            </a:br>
            <a:endParaRPr lang="sr-Latn-RS" dirty="0">
              <a:latin typeface="Arial" panose="020B0604020202020204" pitchFamily="34" charset="0"/>
              <a:cs typeface="Arial" panose="020B0604020202020204" pitchFamily="34" charset="0"/>
            </a:endParaRPr>
          </a:p>
          <a:p>
            <a:pPr algn="just"/>
            <a:r>
              <a:rPr lang="sr-Latn-RS" i="1" dirty="0" err="1">
                <a:latin typeface="Arial" panose="020B0604020202020204" pitchFamily="34" charset="0"/>
                <a:cs typeface="Arial" panose="020B0604020202020204" pitchFamily="34" charset="0"/>
              </a:rPr>
              <a:t>Kopt</a:t>
            </a:r>
            <a:r>
              <a:rPr lang="sr-Latn-RS" i="1" dirty="0">
                <a:latin typeface="Arial" panose="020B0604020202020204" pitchFamily="34" charset="0"/>
                <a:cs typeface="Arial" panose="020B0604020202020204" pitchFamily="34" charset="0"/>
              </a:rPr>
              <a:t> koji iznosi 71 000 sati rada.</a:t>
            </a:r>
            <a:endParaRPr lang="en-US" i="1">
              <a:latin typeface="Arial" panose="020B0604020202020204" pitchFamily="34" charset="0"/>
              <a:cs typeface="Arial" panose="020B0604020202020204" pitchFamily="34" charset="0"/>
            </a:endParaRPr>
          </a:p>
          <a:p>
            <a:pPr algn="just"/>
            <a:r>
              <a:rPr lang="sr-Latn-RS">
                <a:latin typeface="Arial" panose="020B0604020202020204" pitchFamily="34" charset="0"/>
                <a:cs typeface="Arial" panose="020B0604020202020204" pitchFamily="34" charset="0"/>
              </a:rPr>
              <a:t> </a:t>
            </a:r>
            <a:br>
              <a:rPr lang="sr-Latn-RS" dirty="0">
                <a:latin typeface="Arial" panose="020B0604020202020204" pitchFamily="34" charset="0"/>
                <a:cs typeface="Arial" panose="020B0604020202020204" pitchFamily="34" charset="0"/>
              </a:rPr>
            </a:br>
            <a:br>
              <a:rPr lang="sr-Latn-RS" dirty="0">
                <a:latin typeface="Arial" panose="020B0604020202020204" pitchFamily="34" charset="0"/>
                <a:cs typeface="Arial" panose="020B0604020202020204" pitchFamily="34" charset="0"/>
              </a:rPr>
            </a:b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68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a:latin typeface="Arial" panose="020B0604020202020204" pitchFamily="34" charset="0"/>
              </a:rPr>
              <a:t>Amortizacija</a:t>
            </a:r>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2031325"/>
          </a:xfrm>
          <a:prstGeom prst="rect">
            <a:avLst/>
          </a:prstGeom>
        </p:spPr>
        <p:txBody>
          <a:bodyPr wrap="square">
            <a:spAutoFit/>
          </a:bodyPr>
          <a:lstStyle/>
          <a:p>
            <a:r>
              <a:rPr lang="en-US" dirty="0" err="1">
                <a:latin typeface="Arial" panose="020B0604020202020204" pitchFamily="34" charset="0"/>
              </a:rPr>
              <a:t>Amortizacija</a:t>
            </a:r>
            <a:r>
              <a:rPr lang="en-US" dirty="0">
                <a:latin typeface="Arial" panose="020B0604020202020204" pitchFamily="34" charset="0"/>
              </a:rPr>
              <a:t> </a:t>
            </a:r>
            <a:r>
              <a:rPr lang="en-US" dirty="0" err="1">
                <a:latin typeface="Arial" panose="020B0604020202020204" pitchFamily="34" charset="0"/>
              </a:rPr>
              <a:t>je</a:t>
            </a:r>
            <a:r>
              <a:rPr lang="en-US" dirty="0">
                <a:latin typeface="Arial" panose="020B0604020202020204" pitchFamily="34" charset="0"/>
              </a:rPr>
              <a:t> </a:t>
            </a:r>
            <a:r>
              <a:rPr lang="en-US" dirty="0" err="1">
                <a:latin typeface="Arial" panose="020B0604020202020204" pitchFamily="34" charset="0"/>
              </a:rPr>
              <a:t>novčani</a:t>
            </a:r>
            <a:r>
              <a:rPr lang="en-US" dirty="0">
                <a:latin typeface="Arial" panose="020B0604020202020204" pitchFamily="34" charset="0"/>
              </a:rPr>
              <a:t> </a:t>
            </a:r>
            <a:r>
              <a:rPr lang="en-US" dirty="0" err="1">
                <a:latin typeface="Arial" panose="020B0604020202020204" pitchFamily="34" charset="0"/>
              </a:rPr>
              <a:t>izraz</a:t>
            </a:r>
            <a:r>
              <a:rPr lang="en-US" dirty="0">
                <a:latin typeface="Arial" panose="020B0604020202020204" pitchFamily="34" charset="0"/>
              </a:rPr>
              <a:t> </a:t>
            </a:r>
            <a:r>
              <a:rPr lang="en-US" dirty="0" err="1">
                <a:latin typeface="Arial" panose="020B0604020202020204" pitchFamily="34" charset="0"/>
              </a:rPr>
              <a:t>trošenja</a:t>
            </a:r>
            <a:r>
              <a:rPr lang="en-US" dirty="0">
                <a:latin typeface="Arial" panose="020B0604020202020204" pitchFamily="34" charset="0"/>
              </a:rPr>
              <a:t> </a:t>
            </a:r>
            <a:r>
              <a:rPr lang="en-US" dirty="0" err="1">
                <a:latin typeface="Arial" panose="020B0604020202020204" pitchFamily="34" charset="0"/>
              </a:rPr>
              <a:t>materijalnih</a:t>
            </a:r>
            <a:r>
              <a:rPr lang="en-US" dirty="0">
                <a:latin typeface="Arial" panose="020B0604020202020204" pitchFamily="34" charset="0"/>
              </a:rPr>
              <a:t> </a:t>
            </a:r>
            <a:r>
              <a:rPr lang="en-US" dirty="0" err="1">
                <a:latin typeface="Arial" panose="020B0604020202020204" pitchFamily="34" charset="0"/>
              </a:rPr>
              <a:t>sredstava</a:t>
            </a:r>
            <a:r>
              <a:rPr lang="en-US" dirty="0">
                <a:latin typeface="Arial" panose="020B0604020202020204" pitchFamily="34" charset="0"/>
              </a:rPr>
              <a:t>. Ona </a:t>
            </a:r>
            <a:r>
              <a:rPr lang="en-US" dirty="0" err="1">
                <a:latin typeface="Arial" panose="020B0604020202020204" pitchFamily="34" charset="0"/>
              </a:rPr>
              <a:t>predstavlja</a:t>
            </a:r>
            <a:r>
              <a:rPr lang="en-US" dirty="0">
                <a:latin typeface="Arial" panose="020B0604020202020204" pitchFamily="34" charset="0"/>
              </a:rPr>
              <a:t> </a:t>
            </a:r>
            <a:r>
              <a:rPr lang="en-US" dirty="0" err="1">
                <a:latin typeface="Arial" panose="020B0604020202020204" pitchFamily="34" charset="0"/>
              </a:rPr>
              <a:t>ekonomsku</a:t>
            </a:r>
            <a:r>
              <a:rPr lang="en-US" dirty="0">
                <a:latin typeface="Arial" panose="020B0604020202020204" pitchFamily="34" charset="0"/>
              </a:rPr>
              <a:t> </a:t>
            </a:r>
            <a:r>
              <a:rPr lang="en-US" dirty="0" err="1">
                <a:latin typeface="Arial" panose="020B0604020202020204" pitchFamily="34" charset="0"/>
              </a:rPr>
              <a:t>pojavu</a:t>
            </a:r>
            <a:r>
              <a:rPr lang="en-US" dirty="0">
                <a:latin typeface="Arial" panose="020B0604020202020204" pitchFamily="34" charset="0"/>
              </a:rPr>
              <a:t> </a:t>
            </a:r>
            <a:r>
              <a:rPr lang="en-US" dirty="0" err="1">
                <a:latin typeface="Arial" panose="020B0604020202020204" pitchFamily="34" charset="0"/>
              </a:rPr>
              <a:t>koja</a:t>
            </a:r>
            <a:r>
              <a:rPr lang="en-US" dirty="0">
                <a:latin typeface="Arial" panose="020B0604020202020204" pitchFamily="34" charset="0"/>
              </a:rPr>
              <a:t> se </a:t>
            </a:r>
            <a:r>
              <a:rPr lang="en-US" dirty="0" err="1">
                <a:latin typeface="Arial" panose="020B0604020202020204" pitchFamily="34" charset="0"/>
              </a:rPr>
              <a:t>javlja</a:t>
            </a:r>
            <a:r>
              <a:rPr lang="en-US" dirty="0">
                <a:latin typeface="Arial" panose="020B0604020202020204" pitchFamily="34" charset="0"/>
              </a:rPr>
              <a:t> </a:t>
            </a:r>
            <a:r>
              <a:rPr lang="en-US" dirty="0" err="1">
                <a:latin typeface="Arial" panose="020B0604020202020204" pitchFamily="34" charset="0"/>
              </a:rPr>
              <a:t>tokom</a:t>
            </a:r>
            <a:r>
              <a:rPr lang="en-US" dirty="0">
                <a:latin typeface="Arial" panose="020B0604020202020204" pitchFamily="34" charset="0"/>
              </a:rPr>
              <a:t> </a:t>
            </a:r>
            <a:r>
              <a:rPr lang="en-US" dirty="0" err="1">
                <a:latin typeface="Arial" panose="020B0604020202020204" pitchFamily="34" charset="0"/>
              </a:rPr>
              <a:t>procesa</a:t>
            </a:r>
            <a:r>
              <a:rPr lang="en-US" dirty="0">
                <a:latin typeface="Arial" panose="020B0604020202020204" pitchFamily="34" charset="0"/>
              </a:rPr>
              <a:t> </a:t>
            </a:r>
            <a:r>
              <a:rPr lang="en-US" dirty="0" err="1">
                <a:latin typeface="Arial" panose="020B0604020202020204" pitchFamily="34" charset="0"/>
              </a:rPr>
              <a:t>rada</a:t>
            </a:r>
            <a:r>
              <a:rPr lang="en-US" dirty="0">
                <a:latin typeface="Arial" panose="020B0604020202020204" pitchFamily="34" charset="0"/>
              </a:rPr>
              <a:t> </a:t>
            </a:r>
            <a:r>
              <a:rPr lang="en-US" dirty="0" err="1">
                <a:latin typeface="Arial" panose="020B0604020202020204" pitchFamily="34" charset="0"/>
              </a:rPr>
              <a:t>i</a:t>
            </a:r>
            <a:r>
              <a:rPr lang="en-US" dirty="0">
                <a:latin typeface="Arial" panose="020B0604020202020204" pitchFamily="34" charset="0"/>
              </a:rPr>
              <a:t> </a:t>
            </a:r>
            <a:r>
              <a:rPr lang="en-US" dirty="0" err="1">
                <a:latin typeface="Arial" panose="020B0604020202020204" pitchFamily="34" charset="0"/>
              </a:rPr>
              <a:t>ima</a:t>
            </a:r>
            <a:r>
              <a:rPr lang="en-US" dirty="0">
                <a:latin typeface="Arial" panose="020B0604020202020204" pitchFamily="34" charset="0"/>
              </a:rPr>
              <a:t> </a:t>
            </a:r>
          </a:p>
          <a:p>
            <a:r>
              <a:rPr lang="en-US" dirty="0" err="1">
                <a:latin typeface="Arial" panose="020B0604020202020204" pitchFamily="34" charset="0"/>
              </a:rPr>
              <a:t>dvojak</a:t>
            </a:r>
            <a:r>
              <a:rPr lang="en-US" dirty="0">
                <a:latin typeface="Arial" panose="020B0604020202020204" pitchFamily="34" charset="0"/>
              </a:rPr>
              <a:t> </a:t>
            </a:r>
            <a:r>
              <a:rPr lang="en-US" dirty="0" err="1">
                <a:latin typeface="Arial" panose="020B0604020202020204" pitchFamily="34" charset="0"/>
              </a:rPr>
              <a:t>karakter</a:t>
            </a:r>
            <a:r>
              <a:rPr lang="en-US" dirty="0">
                <a:latin typeface="Arial" panose="020B0604020202020204" pitchFamily="34" charset="0"/>
              </a:rPr>
              <a:t>: </a:t>
            </a:r>
            <a:r>
              <a:rPr lang="en-US" dirty="0" err="1">
                <a:latin typeface="Arial" panose="020B0604020202020204" pitchFamily="34" charset="0"/>
              </a:rPr>
              <a:t>smanjenje</a:t>
            </a:r>
            <a:r>
              <a:rPr lang="en-US" dirty="0">
                <a:latin typeface="Arial" panose="020B0604020202020204" pitchFamily="34" charset="0"/>
              </a:rPr>
              <a:t> (</a:t>
            </a:r>
            <a:r>
              <a:rPr lang="en-US" dirty="0" err="1">
                <a:latin typeface="Arial" panose="020B0604020202020204" pitchFamily="34" charset="0"/>
              </a:rPr>
              <a:t>sve</a:t>
            </a:r>
            <a:r>
              <a:rPr lang="en-US" dirty="0">
                <a:latin typeface="Arial" panose="020B0604020202020204" pitchFamily="34" charset="0"/>
              </a:rPr>
              <a:t> do </a:t>
            </a:r>
            <a:r>
              <a:rPr lang="en-US" dirty="0" err="1">
                <a:latin typeface="Arial" panose="020B0604020202020204" pitchFamily="34" charset="0"/>
              </a:rPr>
              <a:t>nestanka</a:t>
            </a:r>
            <a:r>
              <a:rPr lang="en-US" dirty="0">
                <a:latin typeface="Arial" panose="020B0604020202020204" pitchFamily="34" charset="0"/>
              </a:rPr>
              <a:t>) </a:t>
            </a:r>
            <a:r>
              <a:rPr lang="en-US" dirty="0" err="1">
                <a:latin typeface="Arial" panose="020B0604020202020204" pitchFamily="34" charset="0"/>
              </a:rPr>
              <a:t>vrednosti</a:t>
            </a:r>
            <a:r>
              <a:rPr lang="en-US" dirty="0">
                <a:latin typeface="Arial" panose="020B0604020202020204" pitchFamily="34" charset="0"/>
              </a:rPr>
              <a:t> </a:t>
            </a:r>
            <a:r>
              <a:rPr lang="en-US" dirty="0" err="1">
                <a:latin typeface="Arial" panose="020B0604020202020204" pitchFamily="34" charset="0"/>
              </a:rPr>
              <a:t>osnovnih</a:t>
            </a:r>
            <a:endParaRPr lang="en-US" dirty="0">
              <a:latin typeface="Arial" panose="020B0604020202020204" pitchFamily="34" charset="0"/>
            </a:endParaRPr>
          </a:p>
          <a:p>
            <a:r>
              <a:rPr lang="en-US" dirty="0" err="1">
                <a:latin typeface="Arial" panose="020B0604020202020204" pitchFamily="34" charset="0"/>
              </a:rPr>
              <a:t>sredstava</a:t>
            </a:r>
            <a:r>
              <a:rPr lang="en-US" dirty="0">
                <a:latin typeface="Arial" panose="020B0604020202020204" pitchFamily="34" charset="0"/>
              </a:rPr>
              <a:t> </a:t>
            </a:r>
            <a:r>
              <a:rPr lang="en-US" dirty="0" err="1">
                <a:latin typeface="Arial" panose="020B0604020202020204" pitchFamily="34" charset="0"/>
              </a:rPr>
              <a:t>i</a:t>
            </a:r>
            <a:r>
              <a:rPr lang="en-US" dirty="0">
                <a:latin typeface="Arial" panose="020B0604020202020204" pitchFamily="34" charset="0"/>
              </a:rPr>
              <a:t> </a:t>
            </a:r>
            <a:r>
              <a:rPr lang="en-US" dirty="0" err="1">
                <a:latin typeface="Arial" panose="020B0604020202020204" pitchFamily="34" charset="0"/>
              </a:rPr>
              <a:t>njihovo</a:t>
            </a:r>
            <a:r>
              <a:rPr lang="en-US" dirty="0">
                <a:latin typeface="Arial" panose="020B0604020202020204" pitchFamily="34" charset="0"/>
              </a:rPr>
              <a:t> </a:t>
            </a:r>
            <a:r>
              <a:rPr lang="en-US" dirty="0" err="1">
                <a:latin typeface="Arial" panose="020B0604020202020204" pitchFamily="34" charset="0"/>
              </a:rPr>
              <a:t>transformisanje</a:t>
            </a:r>
            <a:r>
              <a:rPr lang="en-US" dirty="0">
                <a:latin typeface="Arial" panose="020B0604020202020204" pitchFamily="34" charset="0"/>
              </a:rPr>
              <a:t> (</a:t>
            </a:r>
            <a:r>
              <a:rPr lang="en-US" dirty="0" err="1">
                <a:latin typeface="Arial" panose="020B0604020202020204" pitchFamily="34" charset="0"/>
              </a:rPr>
              <a:t>putem</a:t>
            </a:r>
            <a:r>
              <a:rPr lang="en-US" dirty="0">
                <a:latin typeface="Arial" panose="020B0604020202020204" pitchFamily="34" charset="0"/>
              </a:rPr>
              <a:t> </a:t>
            </a:r>
            <a:r>
              <a:rPr lang="en-US" dirty="0" err="1">
                <a:latin typeface="Arial" panose="020B0604020202020204" pitchFamily="34" charset="0"/>
              </a:rPr>
              <a:t>naplate</a:t>
            </a:r>
            <a:r>
              <a:rPr lang="en-US" dirty="0">
                <a:latin typeface="Arial" panose="020B0604020202020204" pitchFamily="34" charset="0"/>
              </a:rPr>
              <a:t>) u </a:t>
            </a:r>
            <a:r>
              <a:rPr lang="en-US" dirty="0" err="1">
                <a:latin typeface="Arial" panose="020B0604020202020204" pitchFamily="34" charset="0"/>
              </a:rPr>
              <a:t>novčana</a:t>
            </a:r>
            <a:r>
              <a:rPr lang="en-US" dirty="0">
                <a:latin typeface="Arial" panose="020B0604020202020204" pitchFamily="34" charset="0"/>
              </a:rPr>
              <a:t> </a:t>
            </a:r>
            <a:r>
              <a:rPr lang="en-US" dirty="0" err="1">
                <a:latin typeface="Arial" panose="020B0604020202020204" pitchFamily="34" charset="0"/>
              </a:rPr>
              <a:t>sredstva</a:t>
            </a:r>
            <a:r>
              <a:rPr lang="en-US" dirty="0">
                <a:latin typeface="Arial" panose="020B0604020202020204" pitchFamily="34" charset="0"/>
              </a:rPr>
              <a:t> </a:t>
            </a:r>
          </a:p>
          <a:p>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Osnovna</a:t>
            </a:r>
            <a:r>
              <a:rPr lang="en-US" dirty="0">
                <a:latin typeface="Arial" panose="020B0604020202020204" pitchFamily="34" charset="0"/>
              </a:rPr>
              <a:t> </a:t>
            </a:r>
            <a:r>
              <a:rPr lang="en-US" dirty="0" err="1">
                <a:latin typeface="Arial" panose="020B0604020202020204" pitchFamily="34" charset="0"/>
              </a:rPr>
              <a:t>funkcija</a:t>
            </a:r>
            <a:r>
              <a:rPr lang="en-US" dirty="0">
                <a:latin typeface="Arial" panose="020B0604020202020204" pitchFamily="34" charset="0"/>
              </a:rPr>
              <a:t> </a:t>
            </a:r>
            <a:r>
              <a:rPr lang="en-US" dirty="0" err="1">
                <a:latin typeface="Arial" panose="020B0604020202020204" pitchFamily="34" charset="0"/>
              </a:rPr>
              <a:t>amortizacije</a:t>
            </a:r>
            <a:r>
              <a:rPr lang="en-US" dirty="0">
                <a:latin typeface="Arial" panose="020B0604020202020204" pitchFamily="34" charset="0"/>
              </a:rPr>
              <a:t> </a:t>
            </a:r>
            <a:r>
              <a:rPr lang="en-US" dirty="0" err="1">
                <a:latin typeface="Arial" panose="020B0604020202020204" pitchFamily="34" charset="0"/>
              </a:rPr>
              <a:t>je</a:t>
            </a:r>
            <a:r>
              <a:rPr lang="en-US" dirty="0">
                <a:latin typeface="Arial" panose="020B0604020202020204" pitchFamily="34" charset="0"/>
              </a:rPr>
              <a:t> </a:t>
            </a:r>
            <a:r>
              <a:rPr lang="en-US" dirty="0" err="1">
                <a:latin typeface="Arial" panose="020B0604020202020204" pitchFamily="34" charset="0"/>
              </a:rPr>
              <a:t>obezbjeđenje</a:t>
            </a:r>
            <a:r>
              <a:rPr lang="en-US" dirty="0">
                <a:latin typeface="Arial" panose="020B0604020202020204" pitchFamily="34" charset="0"/>
              </a:rPr>
              <a:t> </a:t>
            </a:r>
            <a:r>
              <a:rPr lang="en-US" dirty="0" err="1">
                <a:latin typeface="Arial" panose="020B0604020202020204" pitchFamily="34" charset="0"/>
              </a:rPr>
              <a:t>reprodukcije</a:t>
            </a:r>
            <a:r>
              <a:rPr lang="en-US" dirty="0">
                <a:latin typeface="Arial" panose="020B0604020202020204" pitchFamily="34" charset="0"/>
              </a:rPr>
              <a:t> u </a:t>
            </a:r>
          </a:p>
          <a:p>
            <a:r>
              <a:rPr lang="en-US" dirty="0" err="1">
                <a:latin typeface="Arial" panose="020B0604020202020204" pitchFamily="34" charset="0"/>
              </a:rPr>
              <a:t>preduzeću</a:t>
            </a:r>
            <a:endParaRPr lang="en-US" dirty="0">
              <a:latin typeface="Arial" panose="020B0604020202020204" pitchFamily="34" charset="0"/>
            </a:endParaRPr>
          </a:p>
          <a:p>
            <a:r>
              <a:rPr lang="en-US" dirty="0">
                <a:latin typeface="Arial" panose="020B0604020202020204" pitchFamily="34" charset="0"/>
              </a:rPr>
              <a:t>.</a:t>
            </a:r>
            <a:endParaRPr lang="en-US" dirty="0">
              <a:effectLst/>
              <a:latin typeface="Arial" panose="020B0604020202020204" pitchFamily="34" charset="0"/>
            </a:endParaRPr>
          </a:p>
        </p:txBody>
      </p:sp>
    </p:spTree>
    <p:extLst>
      <p:ext uri="{BB962C8B-B14F-4D97-AF65-F5344CB8AC3E}">
        <p14:creationId xmlns:p14="http://schemas.microsoft.com/office/powerpoint/2010/main" val="310556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dirty="0" err="1"/>
              <a:t>Vremenski</a:t>
            </a:r>
            <a:r>
              <a:rPr lang="en-US" dirty="0"/>
              <a:t> </a:t>
            </a:r>
            <a:r>
              <a:rPr lang="en-US" dirty="0" err="1"/>
              <a:t>sistem</a:t>
            </a:r>
            <a:r>
              <a:rPr lang="en-US" dirty="0"/>
              <a:t> </a:t>
            </a:r>
            <a:r>
              <a:rPr lang="en-US" dirty="0" err="1"/>
              <a:t>amortizacije</a:t>
            </a:r>
            <a:br>
              <a:rPr lang="en-US" dirty="0"/>
            </a:br>
            <a:br>
              <a:rPr lang="en-US" dirty="0">
                <a:latin typeface="Arial" panose="020B0604020202020204" pitchFamily="34" charset="0"/>
              </a:rPr>
            </a:br>
            <a:endParaRPr lang="sr-Cyrl-RS" dirty="0"/>
          </a:p>
        </p:txBody>
      </p:sp>
      <p:sp>
        <p:nvSpPr>
          <p:cNvPr id="3" name="Čuvar mesta za sadržaj 2"/>
          <p:cNvSpPr>
            <a:spLocks noGrp="1"/>
          </p:cNvSpPr>
          <p:nvPr>
            <p:ph idx="1"/>
          </p:nvPr>
        </p:nvSpPr>
        <p:spPr>
          <a:xfrm>
            <a:off x="590843" y="2209800"/>
            <a:ext cx="7955280" cy="4069080"/>
          </a:xfrm>
        </p:spPr>
        <p:txBody>
          <a:bodyPr>
            <a:normAutofit/>
          </a:bodyPr>
          <a:lstStyle/>
          <a:p>
            <a:pPr marL="0" indent="0" algn="just">
              <a:buNone/>
            </a:pPr>
            <a:r>
              <a:rPr lang="en-U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r>
              <a:rPr lang="sr-Latn-RS" dirty="0">
                <a:solidFill>
                  <a:srgbClr val="FF0000"/>
                </a:solidFill>
                <a:latin typeface="Arial" panose="020B0604020202020204" pitchFamily="34" charset="0"/>
                <a:cs typeface="Arial" panose="020B0604020202020204" pitchFamily="34" charset="0"/>
              </a:rPr>
              <a:t> </a:t>
            </a:r>
            <a:br>
              <a:rPr lang="sr-Latn-RS" dirty="0">
                <a:solidFill>
                  <a:srgbClr val="FF0000"/>
                </a:solidFill>
                <a:latin typeface="Arial" panose="020B0604020202020204" pitchFamily="34" charset="0"/>
                <a:cs typeface="Arial" panose="020B0604020202020204" pitchFamily="34" charset="0"/>
              </a:rPr>
            </a:br>
            <a:endParaRPr lang="sr-Cyrl-RS"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516243-C8BB-4744-84B4-0974731AF7D1}"/>
              </a:ext>
            </a:extLst>
          </p:cNvPr>
          <p:cNvSpPr/>
          <p:nvPr/>
        </p:nvSpPr>
        <p:spPr>
          <a:xfrm>
            <a:off x="788669" y="2173458"/>
            <a:ext cx="7955279" cy="4524315"/>
          </a:xfrm>
          <a:prstGeom prst="rect">
            <a:avLst/>
          </a:prstGeom>
        </p:spPr>
        <p:txBody>
          <a:bodyPr wrap="square">
            <a:spAutoFit/>
          </a:bodyPr>
          <a:lstStyle/>
          <a:p>
            <a:r>
              <a:rPr lang="en-US" dirty="0" err="1"/>
              <a:t>Vremenski</a:t>
            </a:r>
            <a:r>
              <a:rPr lang="en-US" dirty="0"/>
              <a:t> </a:t>
            </a:r>
            <a:r>
              <a:rPr lang="en-US" dirty="0" err="1"/>
              <a:t>sistem</a:t>
            </a:r>
            <a:r>
              <a:rPr lang="en-US" dirty="0"/>
              <a:t> </a:t>
            </a:r>
            <a:r>
              <a:rPr lang="en-US" dirty="0" err="1"/>
              <a:t>amortizacije</a:t>
            </a:r>
            <a:r>
              <a:rPr lang="en-US" dirty="0"/>
              <a:t> </a:t>
            </a:r>
            <a:r>
              <a:rPr lang="en-US" dirty="0" err="1"/>
              <a:t>kao</a:t>
            </a:r>
            <a:r>
              <a:rPr lang="en-US" dirty="0"/>
              <a:t> </a:t>
            </a:r>
            <a:r>
              <a:rPr lang="en-US" dirty="0" err="1"/>
              <a:t>bazu</a:t>
            </a:r>
            <a:r>
              <a:rPr lang="en-US" dirty="0"/>
              <a:t> </a:t>
            </a:r>
            <a:r>
              <a:rPr lang="en-US" dirty="0" err="1"/>
              <a:t>za</a:t>
            </a:r>
            <a:r>
              <a:rPr lang="en-US" dirty="0"/>
              <a:t> </a:t>
            </a:r>
            <a:r>
              <a:rPr lang="en-US" dirty="0" err="1"/>
              <a:t>obračun</a:t>
            </a:r>
            <a:r>
              <a:rPr lang="en-US" dirty="0"/>
              <a:t> </a:t>
            </a:r>
            <a:r>
              <a:rPr lang="en-US" dirty="0" err="1"/>
              <a:t>amortizacije</a:t>
            </a:r>
            <a:r>
              <a:rPr lang="en-US" dirty="0"/>
              <a:t> </a:t>
            </a:r>
            <a:r>
              <a:rPr lang="en-US" dirty="0" err="1"/>
              <a:t>uzima</a:t>
            </a:r>
            <a:r>
              <a:rPr lang="en-US" dirty="0"/>
              <a:t> </a:t>
            </a:r>
            <a:r>
              <a:rPr lang="en-US" dirty="0" err="1"/>
              <a:t>vreme</a:t>
            </a:r>
            <a:r>
              <a:rPr lang="en-US" dirty="0"/>
              <a:t>, </a:t>
            </a:r>
            <a:r>
              <a:rPr lang="en-US" dirty="0" err="1"/>
              <a:t>tj</a:t>
            </a:r>
            <a:r>
              <a:rPr lang="en-US" dirty="0"/>
              <a:t>. </a:t>
            </a:r>
            <a:r>
              <a:rPr lang="en-US" dirty="0" err="1"/>
              <a:t>vek</a:t>
            </a:r>
            <a:r>
              <a:rPr lang="en-US" dirty="0"/>
              <a:t> </a:t>
            </a:r>
            <a:r>
              <a:rPr lang="en-US" dirty="0" err="1"/>
              <a:t>trajanja</a:t>
            </a:r>
            <a:r>
              <a:rPr lang="en-US" dirty="0"/>
              <a:t> </a:t>
            </a:r>
            <a:r>
              <a:rPr lang="en-US" dirty="0" err="1"/>
              <a:t>stalnih</a:t>
            </a:r>
            <a:r>
              <a:rPr lang="en-US" dirty="0"/>
              <a:t> </a:t>
            </a:r>
            <a:r>
              <a:rPr lang="en-US" dirty="0" err="1"/>
              <a:t>sredstava</a:t>
            </a:r>
            <a:r>
              <a:rPr lang="en-US" dirty="0"/>
              <a:t>.</a:t>
            </a:r>
          </a:p>
          <a:p>
            <a:r>
              <a:rPr lang="en-US" dirty="0" err="1"/>
              <a:t>Prilikom</a:t>
            </a:r>
            <a:r>
              <a:rPr lang="en-US" dirty="0"/>
              <a:t> </a:t>
            </a:r>
            <a:r>
              <a:rPr lang="en-US" dirty="0" err="1"/>
              <a:t>obračuna</a:t>
            </a:r>
            <a:r>
              <a:rPr lang="en-US" dirty="0"/>
              <a:t> </a:t>
            </a:r>
            <a:r>
              <a:rPr lang="en-US" dirty="0" err="1"/>
              <a:t>amortizacije</a:t>
            </a:r>
            <a:r>
              <a:rPr lang="en-US" dirty="0"/>
              <a:t> </a:t>
            </a:r>
            <a:r>
              <a:rPr lang="en-US" dirty="0" err="1"/>
              <a:t>primenom</a:t>
            </a:r>
            <a:r>
              <a:rPr lang="en-US" dirty="0"/>
              <a:t> </a:t>
            </a:r>
            <a:r>
              <a:rPr lang="en-US" dirty="0" err="1"/>
              <a:t>vremenskog</a:t>
            </a:r>
            <a:r>
              <a:rPr lang="en-US" dirty="0"/>
              <a:t> </a:t>
            </a:r>
            <a:r>
              <a:rPr lang="en-US" dirty="0" err="1"/>
              <a:t>sistema</a:t>
            </a:r>
            <a:r>
              <a:rPr lang="en-US" dirty="0"/>
              <a:t> </a:t>
            </a:r>
          </a:p>
          <a:p>
            <a:r>
              <a:rPr lang="en-US" dirty="0" err="1"/>
              <a:t>figurišu</a:t>
            </a:r>
            <a:r>
              <a:rPr lang="en-US" dirty="0"/>
              <a:t> </a:t>
            </a:r>
            <a:r>
              <a:rPr lang="en-US" dirty="0" err="1"/>
              <a:t>sledeći</a:t>
            </a:r>
            <a:r>
              <a:rPr lang="en-US" dirty="0"/>
              <a:t> </a:t>
            </a:r>
            <a:r>
              <a:rPr lang="en-US" dirty="0" err="1"/>
              <a:t>elementi</a:t>
            </a:r>
            <a:r>
              <a:rPr lang="en-US" dirty="0"/>
              <a:t>:</a:t>
            </a:r>
          </a:p>
          <a:p>
            <a:r>
              <a:rPr lang="en-US" dirty="0" err="1"/>
              <a:t>osnovica</a:t>
            </a:r>
            <a:r>
              <a:rPr lang="en-US" dirty="0"/>
              <a:t> </a:t>
            </a:r>
            <a:r>
              <a:rPr lang="en-US" dirty="0" err="1"/>
              <a:t>za</a:t>
            </a:r>
            <a:r>
              <a:rPr lang="en-US" dirty="0"/>
              <a:t> </a:t>
            </a:r>
            <a:r>
              <a:rPr lang="en-US" dirty="0" err="1"/>
              <a:t>amortizaciju</a:t>
            </a:r>
            <a:r>
              <a:rPr lang="en-US" dirty="0"/>
              <a:t> - </a:t>
            </a:r>
            <a:r>
              <a:rPr lang="en-US" dirty="0" err="1"/>
              <a:t>nabavna</a:t>
            </a:r>
            <a:r>
              <a:rPr lang="en-US" dirty="0"/>
              <a:t> </a:t>
            </a:r>
            <a:r>
              <a:rPr lang="en-US" dirty="0" err="1"/>
              <a:t>vrijednost</a:t>
            </a:r>
            <a:r>
              <a:rPr lang="en-US" dirty="0"/>
              <a:t>, </a:t>
            </a:r>
            <a:r>
              <a:rPr lang="en-US" dirty="0" err="1"/>
              <a:t>odnosno</a:t>
            </a:r>
            <a:r>
              <a:rPr lang="en-US" dirty="0"/>
              <a:t> </a:t>
            </a:r>
            <a:r>
              <a:rPr lang="en-US" dirty="0" err="1"/>
              <a:t>nabavna</a:t>
            </a:r>
            <a:r>
              <a:rPr lang="en-US" dirty="0"/>
              <a:t> </a:t>
            </a:r>
          </a:p>
          <a:p>
            <a:r>
              <a:rPr lang="en-US" dirty="0" err="1"/>
              <a:t>cena</a:t>
            </a:r>
            <a:r>
              <a:rPr lang="en-US" dirty="0"/>
              <a:t> </a:t>
            </a:r>
            <a:r>
              <a:rPr lang="en-US" dirty="0" err="1"/>
              <a:t>stalnog</a:t>
            </a:r>
            <a:r>
              <a:rPr lang="en-US" dirty="0"/>
              <a:t> </a:t>
            </a:r>
            <a:r>
              <a:rPr lang="en-US" dirty="0" err="1"/>
              <a:t>sredstva</a:t>
            </a:r>
            <a:r>
              <a:rPr lang="en-US" dirty="0"/>
              <a:t> </a:t>
            </a:r>
            <a:r>
              <a:rPr lang="en-US" dirty="0" err="1"/>
              <a:t>sa</a:t>
            </a:r>
            <a:r>
              <a:rPr lang="en-US" dirty="0"/>
              <a:t> </a:t>
            </a:r>
            <a:r>
              <a:rPr lang="en-US" dirty="0" err="1"/>
              <a:t>dodatkom</a:t>
            </a:r>
            <a:r>
              <a:rPr lang="en-US" dirty="0"/>
              <a:t> </a:t>
            </a:r>
            <a:r>
              <a:rPr lang="en-US" dirty="0" err="1"/>
              <a:t>troškova</a:t>
            </a:r>
            <a:r>
              <a:rPr lang="en-US" dirty="0"/>
              <a:t> </a:t>
            </a:r>
            <a:r>
              <a:rPr lang="en-US" dirty="0" err="1"/>
              <a:t>opreme</a:t>
            </a:r>
            <a:r>
              <a:rPr lang="en-US" dirty="0"/>
              <a:t> </a:t>
            </a:r>
            <a:r>
              <a:rPr lang="en-US" dirty="0" err="1"/>
              <a:t>i</a:t>
            </a:r>
            <a:r>
              <a:rPr lang="en-US" dirty="0"/>
              <a:t> </a:t>
            </a:r>
            <a:r>
              <a:rPr lang="en-US" dirty="0" err="1"/>
              <a:t>montaže</a:t>
            </a:r>
            <a:r>
              <a:rPr lang="en-US" dirty="0"/>
              <a:t>,</a:t>
            </a:r>
          </a:p>
          <a:p>
            <a:endParaRPr lang="en-US" dirty="0"/>
          </a:p>
          <a:p>
            <a:r>
              <a:rPr lang="en-US" dirty="0" err="1"/>
              <a:t>prosječan</a:t>
            </a:r>
            <a:r>
              <a:rPr lang="en-US" dirty="0"/>
              <a:t> </a:t>
            </a:r>
            <a:r>
              <a:rPr lang="en-US" dirty="0" err="1"/>
              <a:t>vek</a:t>
            </a:r>
            <a:r>
              <a:rPr lang="en-US" dirty="0"/>
              <a:t> </a:t>
            </a:r>
            <a:r>
              <a:rPr lang="en-US" dirty="0" err="1"/>
              <a:t>trajanja</a:t>
            </a:r>
            <a:r>
              <a:rPr lang="en-US" dirty="0"/>
              <a:t> </a:t>
            </a:r>
            <a:r>
              <a:rPr lang="en-US" dirty="0" err="1"/>
              <a:t>osnovnog</a:t>
            </a:r>
            <a:r>
              <a:rPr lang="en-US" dirty="0"/>
              <a:t> </a:t>
            </a:r>
            <a:r>
              <a:rPr lang="en-US" dirty="0" err="1"/>
              <a:t>sredstva</a:t>
            </a:r>
            <a:r>
              <a:rPr lang="en-US" dirty="0"/>
              <a:t> (</a:t>
            </a:r>
            <a:r>
              <a:rPr lang="en-US" dirty="0" err="1"/>
              <a:t>iskazan</a:t>
            </a:r>
            <a:r>
              <a:rPr lang="en-US" dirty="0"/>
              <a:t> u </a:t>
            </a:r>
            <a:r>
              <a:rPr lang="en-US" dirty="0" err="1"/>
              <a:t>godinama</a:t>
            </a:r>
            <a:r>
              <a:rPr lang="en-US" dirty="0"/>
              <a:t>)</a:t>
            </a:r>
          </a:p>
          <a:p>
            <a:r>
              <a:rPr lang="en-US" dirty="0" err="1"/>
              <a:t>i</a:t>
            </a:r>
            <a:endParaRPr lang="en-US" dirty="0"/>
          </a:p>
          <a:p>
            <a:r>
              <a:rPr lang="en-US" dirty="0" err="1"/>
              <a:t>amortizacijska</a:t>
            </a:r>
            <a:r>
              <a:rPr lang="en-US" dirty="0"/>
              <a:t> </a:t>
            </a:r>
            <a:r>
              <a:rPr lang="en-US" dirty="0" err="1"/>
              <a:t>kvota</a:t>
            </a:r>
            <a:r>
              <a:rPr lang="en-US" dirty="0"/>
              <a:t> - </a:t>
            </a:r>
            <a:r>
              <a:rPr lang="en-US" dirty="0" err="1"/>
              <a:t>godišnji</a:t>
            </a:r>
            <a:r>
              <a:rPr lang="en-US" dirty="0"/>
              <a:t> </a:t>
            </a:r>
            <a:r>
              <a:rPr lang="en-US" dirty="0" err="1"/>
              <a:t>iznos</a:t>
            </a:r>
            <a:r>
              <a:rPr lang="en-US" dirty="0"/>
              <a:t> </a:t>
            </a:r>
            <a:r>
              <a:rPr lang="en-US" dirty="0" err="1"/>
              <a:t>amortizacije</a:t>
            </a:r>
            <a:r>
              <a:rPr lang="en-US" dirty="0"/>
              <a:t>.</a:t>
            </a:r>
          </a:p>
          <a:p>
            <a:endParaRPr lang="en-US" dirty="0"/>
          </a:p>
          <a:p>
            <a:r>
              <a:rPr lang="en-US" dirty="0" err="1"/>
              <a:t>Kod</a:t>
            </a:r>
            <a:r>
              <a:rPr lang="en-US" dirty="0"/>
              <a:t> </a:t>
            </a:r>
            <a:r>
              <a:rPr lang="en-US" dirty="0" err="1"/>
              <a:t>ovog</a:t>
            </a:r>
            <a:r>
              <a:rPr lang="en-US" dirty="0"/>
              <a:t> </a:t>
            </a:r>
            <a:r>
              <a:rPr lang="en-US" dirty="0" err="1"/>
              <a:t>sistema</a:t>
            </a:r>
            <a:r>
              <a:rPr lang="en-US" dirty="0"/>
              <a:t> se </a:t>
            </a:r>
            <a:r>
              <a:rPr lang="en-US" dirty="0" err="1"/>
              <a:t>razlikuju</a:t>
            </a:r>
            <a:r>
              <a:rPr lang="en-US" dirty="0"/>
              <a:t> </a:t>
            </a:r>
            <a:r>
              <a:rPr lang="en-US" dirty="0" err="1"/>
              <a:t>sledeće</a:t>
            </a:r>
            <a:r>
              <a:rPr lang="en-US" dirty="0"/>
              <a:t> </a:t>
            </a:r>
            <a:r>
              <a:rPr lang="en-US" dirty="0" err="1"/>
              <a:t>metode</a:t>
            </a:r>
            <a:r>
              <a:rPr lang="en-US" dirty="0"/>
              <a:t> </a:t>
            </a:r>
            <a:r>
              <a:rPr lang="en-US" dirty="0" err="1"/>
              <a:t>obračuna</a:t>
            </a:r>
            <a:r>
              <a:rPr lang="en-US" dirty="0"/>
              <a:t>:</a:t>
            </a:r>
          </a:p>
          <a:p>
            <a:r>
              <a:rPr lang="en-US" dirty="0"/>
              <a:t>a) </a:t>
            </a:r>
            <a:r>
              <a:rPr lang="en-US" dirty="0" err="1"/>
              <a:t>metod</a:t>
            </a:r>
            <a:r>
              <a:rPr lang="en-US" dirty="0"/>
              <a:t> </a:t>
            </a:r>
            <a:r>
              <a:rPr lang="en-US" dirty="0" err="1"/>
              <a:t>ravnomjerne</a:t>
            </a:r>
            <a:r>
              <a:rPr lang="en-US" dirty="0"/>
              <a:t> (</a:t>
            </a:r>
            <a:r>
              <a:rPr lang="en-US" dirty="0" err="1"/>
              <a:t>linearne</a:t>
            </a:r>
            <a:r>
              <a:rPr lang="en-US" dirty="0"/>
              <a:t>) </a:t>
            </a:r>
            <a:r>
              <a:rPr lang="en-US" dirty="0" err="1"/>
              <a:t>ili</a:t>
            </a:r>
            <a:r>
              <a:rPr lang="en-US" dirty="0"/>
              <a:t> </a:t>
            </a:r>
            <a:r>
              <a:rPr lang="en-US" dirty="0" err="1"/>
              <a:t>konstantne</a:t>
            </a:r>
            <a:r>
              <a:rPr lang="en-US" dirty="0"/>
              <a:t> </a:t>
            </a:r>
            <a:r>
              <a:rPr lang="en-US" dirty="0" err="1"/>
              <a:t>amortizacije</a:t>
            </a:r>
            <a:r>
              <a:rPr lang="en-US" dirty="0"/>
              <a:t>,</a:t>
            </a:r>
          </a:p>
          <a:p>
            <a:r>
              <a:rPr lang="en-US" dirty="0"/>
              <a:t>b) </a:t>
            </a:r>
            <a:r>
              <a:rPr lang="en-US" dirty="0" err="1"/>
              <a:t>metod</a:t>
            </a:r>
            <a:r>
              <a:rPr lang="en-US" dirty="0"/>
              <a:t> </a:t>
            </a:r>
            <a:r>
              <a:rPr lang="en-US" dirty="0" err="1"/>
              <a:t>progresivne</a:t>
            </a:r>
            <a:r>
              <a:rPr lang="en-US" dirty="0"/>
              <a:t> </a:t>
            </a:r>
            <a:r>
              <a:rPr lang="en-US" dirty="0" err="1"/>
              <a:t>amortizacije</a:t>
            </a:r>
            <a:r>
              <a:rPr lang="en-US" dirty="0"/>
              <a:t>,</a:t>
            </a:r>
          </a:p>
          <a:p>
            <a:r>
              <a:rPr lang="en-US" dirty="0"/>
              <a:t>c) </a:t>
            </a:r>
            <a:r>
              <a:rPr lang="en-US" dirty="0" err="1"/>
              <a:t>metod</a:t>
            </a:r>
            <a:r>
              <a:rPr lang="en-US" dirty="0"/>
              <a:t> </a:t>
            </a:r>
            <a:r>
              <a:rPr lang="en-US" dirty="0" err="1"/>
              <a:t>degresivne</a:t>
            </a:r>
            <a:r>
              <a:rPr lang="en-US" dirty="0"/>
              <a:t> </a:t>
            </a:r>
            <a:r>
              <a:rPr lang="en-US" dirty="0" err="1"/>
              <a:t>amortizacije</a:t>
            </a:r>
            <a:r>
              <a:rPr lang="en-US" dirty="0"/>
              <a:t>.</a:t>
            </a:r>
          </a:p>
          <a:p>
            <a:endParaRPr lang="en-US" dirty="0">
              <a:effectLst/>
              <a:latin typeface="Arial" panose="020B0604020202020204" pitchFamily="34" charset="0"/>
            </a:endParaRPr>
          </a:p>
        </p:txBody>
      </p:sp>
    </p:spTree>
    <p:extLst>
      <p:ext uri="{BB962C8B-B14F-4D97-AF65-F5344CB8AC3E}">
        <p14:creationId xmlns:p14="http://schemas.microsoft.com/office/powerpoint/2010/main" val="120064033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905</TotalTime>
  <Words>1240</Words>
  <Application>Microsoft Office PowerPoint</Application>
  <PresentationFormat>On-screen Show (4:3)</PresentationFormat>
  <Paragraphs>114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Vapor Trail</vt:lpstr>
      <vt:lpstr>PREDAVANJE</vt:lpstr>
      <vt:lpstr>PowerPoint Presentation</vt:lpstr>
      <vt:lpstr>PowerPoint Presentation</vt:lpstr>
      <vt:lpstr>PowerPoint Presentation</vt:lpstr>
      <vt:lpstr>PowerPoint Presentation</vt:lpstr>
      <vt:lpstr> </vt:lpstr>
      <vt:lpstr> </vt:lpstr>
      <vt:lpstr>Amortizacija </vt:lpstr>
      <vt:lpstr>Vremenski sistem amortizacije  </vt:lpstr>
      <vt:lpstr>PowerPoint Presentation</vt:lpstr>
      <vt:lpstr>PowerPoint Presentation</vt:lpstr>
      <vt:lpstr>Metod ravnomerne(linearne) ili konstantne amortizacije  </vt:lpstr>
      <vt:lpstr>Metod progresivne amortizacije</vt:lpstr>
      <vt:lpstr>PowerPoint Presentation</vt:lpstr>
      <vt:lpstr>PowerPoint Presentation</vt:lpstr>
      <vt:lpstr>Metod degresivne amortizacije  </vt:lpstr>
      <vt:lpstr>PowerPoint Presentation</vt:lpstr>
      <vt:lpstr>Funkcionalni sistem amortizacije</vt:lpstr>
      <vt:lpstr>PowerPoint Presentation</vt:lpstr>
      <vt:lpstr>PowerPoint Presentation</vt:lpstr>
      <vt:lpstr>PowerPoint Presentation</vt:lpstr>
      <vt:lpstr>PowerPoint Presentation</vt:lpstr>
      <vt:lpstr>PowerPoint Presentation</vt:lpstr>
      <vt:lpstr>Kombinovani sistem amortizacije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Milica Jevremović</dc:creator>
  <cp:lastModifiedBy>Slobodan ulaz</cp:lastModifiedBy>
  <cp:revision>94</cp:revision>
  <dcterms:created xsi:type="dcterms:W3CDTF">2018-02-14T09:20:06Z</dcterms:created>
  <dcterms:modified xsi:type="dcterms:W3CDTF">2018-04-24T11:04:34Z</dcterms:modified>
</cp:coreProperties>
</file>