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3" r:id="rId17"/>
    <p:sldId id="274" r:id="rId18"/>
    <p:sldId id="275" r:id="rId19"/>
    <p:sldId id="271" r:id="rId20"/>
    <p:sldId id="272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64" autoAdjust="0"/>
  </p:normalViewPr>
  <p:slideViewPr>
    <p:cSldViewPr>
      <p:cViewPr varScale="1">
        <p:scale>
          <a:sx n="68" d="100"/>
          <a:sy n="68" d="100"/>
        </p:scale>
        <p:origin x="144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50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CC9F585C-2BD0-4327-90E7-59E56DCAE15F}" type="datetimeFigureOut">
              <a:rPr lang="sr-Cyrl-RS" smtClean="0"/>
              <a:t>20.03.2018.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3248067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585C-2BD0-4327-90E7-59E56DCAE15F}" type="datetimeFigureOut">
              <a:rPr lang="sr-Cyrl-RS" smtClean="0"/>
              <a:t>20.03.2018.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2179694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CC9F585C-2BD0-4327-90E7-59E56DCAE15F}" type="datetimeFigureOut">
              <a:rPr lang="sr-Cyrl-RS" smtClean="0"/>
              <a:t>20.03.2018.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34531101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CC9F585C-2BD0-4327-90E7-59E56DCAE15F}" type="datetimeFigureOut">
              <a:rPr lang="sr-Cyrl-RS" smtClean="0"/>
              <a:t>20.03.2018.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63001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CC9F585C-2BD0-4327-90E7-59E56DCAE15F}" type="datetimeFigureOut">
              <a:rPr lang="sr-Cyrl-RS" smtClean="0"/>
              <a:t>20.03.2018.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25370188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585C-2BD0-4327-90E7-59E56DCAE15F}" type="datetimeFigureOut">
              <a:rPr lang="sr-Cyrl-RS" smtClean="0"/>
              <a:t>20.03.2018.</a:t>
            </a:fld>
            <a:endParaRPr lang="sr-Cyrl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3467683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585C-2BD0-4327-90E7-59E56DCAE15F}" type="datetimeFigureOut">
              <a:rPr lang="sr-Cyrl-RS" smtClean="0"/>
              <a:t>20.03.2018.</a:t>
            </a:fld>
            <a:endParaRPr lang="sr-Cyrl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19669458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585C-2BD0-4327-90E7-59E56DCAE15F}" type="datetimeFigureOut">
              <a:rPr lang="sr-Cyrl-RS" smtClean="0"/>
              <a:t>20.03.2018.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25111027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CC9F585C-2BD0-4327-90E7-59E56DCAE15F}" type="datetimeFigureOut">
              <a:rPr lang="sr-Cyrl-RS" smtClean="0"/>
              <a:t>20.03.2018.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2462009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585C-2BD0-4327-90E7-59E56DCAE15F}" type="datetimeFigureOut">
              <a:rPr lang="sr-Cyrl-RS" smtClean="0"/>
              <a:t>20.03.2018.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3109751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CC9F585C-2BD0-4327-90E7-59E56DCAE15F}" type="datetimeFigureOut">
              <a:rPr lang="sr-Cyrl-RS" smtClean="0"/>
              <a:t>20.03.2018.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2648410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585C-2BD0-4327-90E7-59E56DCAE15F}" type="datetimeFigureOut">
              <a:rPr lang="sr-Cyrl-RS" smtClean="0"/>
              <a:t>20.03.2018.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1974843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585C-2BD0-4327-90E7-59E56DCAE15F}" type="datetimeFigureOut">
              <a:rPr lang="sr-Cyrl-RS" smtClean="0"/>
              <a:t>20.03.2018.</a:t>
            </a:fld>
            <a:endParaRPr lang="sr-Cyrl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2161408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585C-2BD0-4327-90E7-59E56DCAE15F}" type="datetimeFigureOut">
              <a:rPr lang="sr-Cyrl-RS" smtClean="0"/>
              <a:t>20.03.2018.</a:t>
            </a:fld>
            <a:endParaRPr lang="sr-Cyrl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3033533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585C-2BD0-4327-90E7-59E56DCAE15F}" type="datetimeFigureOut">
              <a:rPr lang="sr-Cyrl-RS" smtClean="0"/>
              <a:t>20.03.2018.</a:t>
            </a:fld>
            <a:endParaRPr lang="sr-Cyrl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3314101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585C-2BD0-4327-90E7-59E56DCAE15F}" type="datetimeFigureOut">
              <a:rPr lang="sr-Cyrl-RS" smtClean="0"/>
              <a:t>20.03.2018.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1868179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585C-2BD0-4327-90E7-59E56DCAE15F}" type="datetimeFigureOut">
              <a:rPr lang="sr-Cyrl-RS" smtClean="0"/>
              <a:t>20.03.2018.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1466557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F585C-2BD0-4327-90E7-59E56DCAE15F}" type="datetimeFigureOut">
              <a:rPr lang="sr-Cyrl-RS" smtClean="0"/>
              <a:t>20.03.2018.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2793271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/>
              <a:t>PREDAVANJE </a:t>
            </a:r>
            <a:r>
              <a:rPr lang="en-US" dirty="0"/>
              <a:t>IV</a:t>
            </a:r>
            <a:endParaRPr lang="sr-Cyrl-RS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BERZA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2009437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BERZA</a:t>
            </a:r>
            <a:endParaRPr lang="sr-Cyrl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Mešovite berze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Berze ovog tipa zakonom osniva dr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ava koja organizuje kontrolu rada berzi, a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lanovi berzi i organi upravljanja berzom su banke i druge finansijske institucije. Broj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lanova berze nije ograni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en, a o prijemu novih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lanova odlu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uju osniva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i odnosno vlasnici berze. Poslovnu politiku, planove i tehnologiju berzanskog rada utvr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đ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uju i vode osniva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i, a to su banke i druge finansijske organizacije. Na ovaj naĉin organizovane su berze u Nema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koj, Švajcarskoj, Holandiji, Belgiji i Luksemburgu i u skandinavskim zemljama.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35150739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BERZA</a:t>
            </a:r>
            <a:endParaRPr lang="sr-Cyrl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Berze, dalje, mo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emo klasifikovati po predmetu trgovine. 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U tom pogledu postoje dve grupe berzi: 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produktne berze (na kojima se trguje sirovinama i drugom robom), 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novčane berze (na kojima se trguje svetskim valutama) i 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efektne berze (na kojima se trguje vrednosnim papirima, akcijama, ugovorima, obveznicama i dr).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12655941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BERZA</a:t>
            </a:r>
            <a:endParaRPr lang="sr-Cyrl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Sledeći kriterijum klasifikacije mogla bi biti raznovrsnost predmeta trgovine. 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Po ovom kriterijumu mogu se razlikovati berze na kojima se vrši trgovina jednom vrstom robe (na primer, naftom; zlatom;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elikom) ili se radi o berzama na kojima se trguje nekim poljoprivrednim proizvodom; na primer, kafom). Takve berze nazivamo specijalizovanim berzama. 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Na drugoj strani, prema ovom kriterijumu, jesu mešovite berze, gde se pojavljuje veći broj materijala kao predmet trgovine na veliko (razli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ite robe, novac, derivati, finansijski derivati i sl). 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3444844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BERZA</a:t>
            </a:r>
            <a:endParaRPr lang="sr-Cyrl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Berze se, dalje, mogu deliti na profitne i neprofitne, po 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inu raspolaganja dobiti na kraju poslovnog ciklusa. Profitne berze dele dobit odnosno godišnju dividendu suvlasnicima, srazmerno ulo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enom kapitalu. Neprofitne berze imaju za cilj da ostvare profit, kao poslovni rezultat, ali ga ne dele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lanovima berze preko dividendi ili na drugi 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in, nego ga investiraju u poboljšanje uslova rada berze. Beogradska berza pripada ovom tipu berzi. 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32397731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BERZA</a:t>
            </a:r>
            <a:endParaRPr lang="sr-Cyrl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Po načinu rada berze delimo na klasične i elektronske. 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Po veličini tr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išta koje berza obuhvata berze se mogu podeliti na domaće i na međunarodne. 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Neslužbene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berze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berze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kojima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spontano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trguje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najčešće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blizini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službene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berze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onim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robama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predmet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kupoprodaje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službenoj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berzi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sr-Cyrl-R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2100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Funkcije</a:t>
            </a:r>
            <a:r>
              <a:rPr lang="en-US" dirty="0"/>
              <a:t> </a:t>
            </a:r>
            <a:r>
              <a:rPr lang="en-US" dirty="0" err="1"/>
              <a:t>berze</a:t>
            </a:r>
            <a:endParaRPr lang="sr-Cyrl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b="1" dirty="0">
                <a:latin typeface="Calibri" panose="020F0502020204030204" pitchFamily="34" charset="0"/>
                <a:cs typeface="Calibri" panose="020F0502020204030204" pitchFamily="34" charset="0"/>
              </a:rPr>
              <a:t>Stvaranje otvorenog i transparentnog tr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pl-PL" sz="2000" b="1" dirty="0">
                <a:latin typeface="Calibri" panose="020F0502020204030204" pitchFamily="34" charset="0"/>
                <a:cs typeface="Calibri" panose="020F0502020204030204" pitchFamily="34" charset="0"/>
              </a:rPr>
              <a:t>išta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Ovo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najvažnija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funkcija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berze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Berza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nije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monopol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nego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otvoreno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transparentno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tržište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unapred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poznatim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pravilima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redosledom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događaja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Na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berzi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povlašćenih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svi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trguju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pod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istim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pravilima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Standardizacija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materijala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omogućuje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da se bez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straha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rizika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trguje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robom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velikim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količinama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bez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njenog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fizičkog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prisustva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>
              <a:buNone/>
            </a:pP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2252264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Funkcije</a:t>
            </a:r>
            <a:r>
              <a:rPr lang="en-US" dirty="0"/>
              <a:t> </a:t>
            </a:r>
            <a:r>
              <a:rPr lang="en-US" dirty="0" err="1"/>
              <a:t>berze</a:t>
            </a:r>
            <a:endParaRPr lang="sr-Cyrl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Broker je berzanski posrednik. To je osoba koja ima dozvolu za pristup na berzu i ovlašćeni su da sklapaju berzanske poslove kao kupci ili kao prodavci. Poslove obavljaju u svoje ime i za tu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đ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ra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un, tj. za ra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un nalogodavca. Nalogodavac na taj 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in mo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e ostati nepoznat (što zavisi i od pravila koja 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e na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određenom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tr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ištu). Berzanski posrednik (broker) ne snosi rizik i ne mo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e davati garancije za krajnji ishod posla; rizik u potpunosti snosi nalogodavac. Brokeri posluju samo sa drugim ovlašćenim posrednicima, a predmet trgovine mogu biti robe i hartije od vrednosti koje su zvaniĉno registrovane na berzi. Za svoju uslugu (posredovanje) naplaćuju proviziju tzv. brokeražu. Brokera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a se obiĉno odre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đ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uje kao procenat od obavljenog prometa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22913782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Funkcije</a:t>
            </a:r>
            <a:r>
              <a:rPr lang="en-US" dirty="0"/>
              <a:t> </a:t>
            </a:r>
            <a:r>
              <a:rPr lang="en-US" dirty="0" err="1"/>
              <a:t>berze</a:t>
            </a:r>
            <a:endParaRPr lang="sr-Cyrl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b="1" dirty="0">
                <a:latin typeface="Calibri" panose="020F0502020204030204" pitchFamily="34" charset="0"/>
                <a:cs typeface="Calibri" panose="020F0502020204030204" pitchFamily="34" charset="0"/>
              </a:rPr>
              <a:t>Stvaranje otvorenog i transparentnog tr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pl-PL" sz="2000" b="1" dirty="0">
                <a:latin typeface="Calibri" panose="020F0502020204030204" pitchFamily="34" charset="0"/>
                <a:cs typeface="Calibri" panose="020F0502020204030204" pitchFamily="34" charset="0"/>
              </a:rPr>
              <a:t>išta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Ovo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najvažnija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funkcija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berze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Berza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nije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monopol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nego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otvoreno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transparentno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tržište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unapred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poznatim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pravilima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redosledom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događaja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Na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berzi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povlašćenih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svi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trguju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pod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istim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pravilima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Standardizacija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materijala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omogućuje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da se bez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straha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rizika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trguje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robom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velikim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količinama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bez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njenog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fizičkog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prisustva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>
              <a:buNone/>
            </a:pP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5043779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Funkcije</a:t>
            </a:r>
            <a:r>
              <a:rPr lang="en-US" dirty="0"/>
              <a:t> </a:t>
            </a:r>
            <a:r>
              <a:rPr lang="en-US" dirty="0" err="1"/>
              <a:t>berze</a:t>
            </a:r>
            <a:endParaRPr lang="sr-Cyrl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Berze imaju i informativnu i prognostičku funkciju. Izveštaji koji se izdaju na berzama omogućavaju praćenje stanja i kretanja ponude i tra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nje za odre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đ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enim robama i finansijskim derivatima, tako da finansijski i berzanski analiti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ari iz tih izveštaja mogu da izvuku pouzdane zakljuĉke o ponudi i potra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nji za odre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đ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enim vrstama berzanskih materijala u bliskoj budućnosti (očekivanja). Drugim reĉima, berza snabdeva tr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ište informacijama o zakljuĉenim poslovima, njihovom obimu i o postignutoj ceni i promenama cene.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31915010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BERZA</a:t>
            </a:r>
            <a:endParaRPr lang="sr-Cyrl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Indeks berze je prosek kretanja cena vrednosnih papira najreprezentativnijih kompanija koje se na berzi kotiraju, pri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emu se vrednost indeksa izra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unava stavljanjem u odnos ranijeg stanja (vrednosti indeksa; na primer, prethodni berzanski dan) sa sadašnjim stanjem. Vrednosti berzanskih indeksa izra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avaju se u indeksnim poenima. Na primer, index Beogradske berze Belex 15 na dan 15. aprila 2014. godine iznosio je 578 poena, što je u pore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đ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enju sa prethodnim danom, kada je na kraju dana zabele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io vrednost od 574 poena – ostvaren rast od 4 indeksna poena. 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3680090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berza</a:t>
            </a:r>
            <a:endParaRPr lang="sr-Cyrl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RS" dirty="0">
                <a:latin typeface="Calibri" panose="020F0502020204030204" pitchFamily="34" charset="0"/>
                <a:cs typeface="Calibri" panose="020F0502020204030204" pitchFamily="34" charset="0"/>
              </a:rPr>
              <a:t>Berza predstavlja organizovani prostor na kome se obavlja kupovina i prodaja odre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đ</a:t>
            </a:r>
            <a:r>
              <a:rPr lang="sr-Latn-RS" dirty="0" err="1">
                <a:latin typeface="Calibri" panose="020F0502020204030204" pitchFamily="34" charset="0"/>
                <a:cs typeface="Calibri" panose="020F0502020204030204" pitchFamily="34" charset="0"/>
              </a:rPr>
              <a:t>ene</a:t>
            </a:r>
            <a:r>
              <a:rPr lang="sr-Latn-RS" dirty="0">
                <a:latin typeface="Calibri" panose="020F0502020204030204" pitchFamily="34" charset="0"/>
                <a:cs typeface="Calibri" panose="020F0502020204030204" pitchFamily="34" charset="0"/>
              </a:rPr>
              <a:t> vrste robe: zlato, platina i drugi plemeniti metali, obojeni metali, proizvodi crne metalurgije,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sr-Latn-RS" dirty="0" err="1">
                <a:latin typeface="Calibri" panose="020F0502020204030204" pitchFamily="34" charset="0"/>
                <a:cs typeface="Calibri" panose="020F0502020204030204" pitchFamily="34" charset="0"/>
              </a:rPr>
              <a:t>itarice</a:t>
            </a:r>
            <a:r>
              <a:rPr lang="sr-Latn-RS" dirty="0">
                <a:latin typeface="Calibri" panose="020F0502020204030204" pitchFamily="34" charset="0"/>
                <a:cs typeface="Calibri" panose="020F0502020204030204" pitchFamily="34" charset="0"/>
              </a:rPr>
              <a:t>, nafta i derivati, kafa, šećer, </a:t>
            </a:r>
            <a:r>
              <a:rPr lang="sr-Latn-RS" dirty="0" err="1">
                <a:latin typeface="Calibri" panose="020F0502020204030204" pitchFamily="34" charset="0"/>
                <a:cs typeface="Calibri" panose="020F0502020204030204" pitchFamily="34" charset="0"/>
              </a:rPr>
              <a:t>kau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sr-Latn-RS" dirty="0" err="1">
                <a:latin typeface="Calibri" panose="020F0502020204030204" pitchFamily="34" charset="0"/>
                <a:cs typeface="Calibri" panose="020F0502020204030204" pitchFamily="34" charset="0"/>
              </a:rPr>
              <a:t>uk</a:t>
            </a:r>
            <a:r>
              <a:rPr lang="sr-Latn-R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sr-Latn-RS" dirty="0">
                <a:latin typeface="Calibri" panose="020F0502020204030204" pitchFamily="34" charset="0"/>
                <a:cs typeface="Calibri" panose="020F0502020204030204" pitchFamily="34" charset="0"/>
              </a:rPr>
              <a:t>aj i </a:t>
            </a:r>
            <a:r>
              <a:rPr lang="sr-Latn-RS" dirty="0" err="1">
                <a:latin typeface="Calibri" panose="020F0502020204030204" pitchFamily="34" charset="0"/>
                <a:cs typeface="Calibri" panose="020F0502020204030204" pitchFamily="34" charset="0"/>
              </a:rPr>
              <a:t>sl</a:t>
            </a:r>
            <a:r>
              <a:rPr lang="sr-Latn-RS" dirty="0">
                <a:latin typeface="Calibri" panose="020F0502020204030204" pitchFamily="34" charset="0"/>
                <a:cs typeface="Calibri" panose="020F0502020204030204" pitchFamily="34" charset="0"/>
              </a:rPr>
              <a:t>, usluge vazdušnog i pomorskog saobraćaja kojima se trguje na robnim berzama, novac, devize i hartije od vrednosti kojima se trguje na finansijskim berzama. Standardizacija je omogućila da se na berzama trguje robom poznatog kvaliteta, tako da ista ne mora biti ―opipljiv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sr-Latn-RS" dirty="0">
                <a:latin typeface="Calibri" panose="020F0502020204030204" pitchFamily="34" charset="0"/>
                <a:cs typeface="Calibri" panose="020F0502020204030204" pitchFamily="34" charset="0"/>
              </a:rPr>
              <a:t>, odnosno prisutna na berzi u trenutku kupoprodaje.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sr-Latn-R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sr-Latn-R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r-Latn-R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sr-Latn-RS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sr-Cyrl-R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5603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BERZA</a:t>
            </a:r>
            <a:endParaRPr lang="sr-Cyrl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Danas u svetu postoji veoma veliki broj berzanskih indeksa i svaki od njih ima svoju svrhu – prikazuju kretanje tr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išta. A kako se tr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ište na razli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ite 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ine mo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e posmatrati – kao jedna berza, jed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grupa hartija od vrednosti kojima se trguje na odre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đ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enoj berzi, kao nacionalno tr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ište, kao t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rž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ište akcija, kao isto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no-evropsko, kao ameri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ko, kao jedna industrijska grana itd, zaista, mogućnosti su brojne, pa se svaki od vidova tr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išta mo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e predstaviti odre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đ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enim indeksom. Cilj indeksa je da jednoznačno pokaže kakav je trend na tržištu. 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3374947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617D5-8AF7-4D96-A4FD-3E942A692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Najvažniji</a:t>
            </a:r>
            <a:r>
              <a:rPr lang="en-US" dirty="0"/>
              <a:t> </a:t>
            </a:r>
            <a:r>
              <a:rPr lang="en-US" dirty="0" err="1"/>
              <a:t>svetski</a:t>
            </a:r>
            <a:r>
              <a:rPr lang="en-US" dirty="0"/>
              <a:t> </a:t>
            </a:r>
            <a:r>
              <a:rPr lang="en-US" dirty="0" err="1"/>
              <a:t>berzanski</a:t>
            </a:r>
            <a:r>
              <a:rPr lang="en-US" dirty="0"/>
              <a:t> </a:t>
            </a:r>
            <a:r>
              <a:rPr lang="en-US" dirty="0" err="1"/>
              <a:t>indeksi</a:t>
            </a:r>
            <a:r>
              <a:rPr lang="en-US" dirty="0"/>
              <a:t>.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A7B4D-912B-405D-A03B-D48A570FA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NYSE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kombinovani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indeks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obuhvata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sve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akcije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kotiraju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Njujorškoj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berzi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Obuhvata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više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od 2000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akcija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kompanija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pojavljuju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njujorškoj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berzi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Akcije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pripadaju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NYSE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indeksu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dele se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četiri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grupe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industrijske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transportne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finansijske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uslužne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>
              <a:buNone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NASDAQ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indeks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vanberzanskog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tržišta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Drugim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rečima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ovaj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indeks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ne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generiše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osnovu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poslovnih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aktivnosti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jednoj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određenoj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berzi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ili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okviru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ekonomije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jedne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zemlje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NASDAQ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bazira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kompjuterizovanom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informacionom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programu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koji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brokerima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širom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SAD-a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osigurava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kotacije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cena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niz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hartija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od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vrednosti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40669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617D5-8AF7-4D96-A4FD-3E942A692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Najvažniji</a:t>
            </a:r>
            <a:r>
              <a:rPr lang="en-US" dirty="0"/>
              <a:t> </a:t>
            </a:r>
            <a:r>
              <a:rPr lang="en-US" dirty="0" err="1"/>
              <a:t>svetski</a:t>
            </a:r>
            <a:r>
              <a:rPr lang="en-US" dirty="0"/>
              <a:t> </a:t>
            </a:r>
            <a:r>
              <a:rPr lang="en-US" dirty="0" err="1"/>
              <a:t>berzanski</a:t>
            </a:r>
            <a:r>
              <a:rPr lang="en-US" dirty="0"/>
              <a:t> </a:t>
            </a:r>
            <a:r>
              <a:rPr lang="en-US" dirty="0" err="1"/>
              <a:t>indeksi</a:t>
            </a:r>
            <a:r>
              <a:rPr lang="en-US" dirty="0"/>
              <a:t>.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A7B4D-912B-405D-A03B-D48A570FA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FTSE 100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Londonska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berza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Reprezentativan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indeks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londonske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berze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FT 30. Meri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vrednosti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akcija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najvećih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30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britanskih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kompanija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kotiraju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Londonskoj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berzi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 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U Hong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Kongu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najznačajniji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Hang Seng Index.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On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predstavlja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poderisanu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vrednost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33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akcije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listinga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berze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 Hong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Kongu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nosi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naziv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Hang Seng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banci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>
              <a:buNone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Nikkei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jeste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prosek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cena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akcija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Tokijskoj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berzi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Uveden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kao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sintetiĉki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pokazatelj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trendova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poslovanja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1949.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godine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Dobija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izračunavanjem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ponude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potražnje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225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japanskih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kompanija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čije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akcije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kotiraju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tokijskoj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berzi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245567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617D5-8AF7-4D96-A4FD-3E942A692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Najvažniji</a:t>
            </a:r>
            <a:r>
              <a:rPr lang="en-US" dirty="0"/>
              <a:t> </a:t>
            </a:r>
            <a:r>
              <a:rPr lang="en-US" dirty="0" err="1"/>
              <a:t>svetski</a:t>
            </a:r>
            <a:r>
              <a:rPr lang="en-US" dirty="0"/>
              <a:t> </a:t>
            </a:r>
            <a:r>
              <a:rPr lang="en-US" dirty="0" err="1"/>
              <a:t>berzanski</a:t>
            </a:r>
            <a:r>
              <a:rPr lang="en-US" dirty="0"/>
              <a:t> </a:t>
            </a:r>
            <a:r>
              <a:rPr lang="en-US" dirty="0" err="1"/>
              <a:t>indeksi</a:t>
            </a:r>
            <a:r>
              <a:rPr lang="en-US" dirty="0"/>
              <a:t>.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A7B4D-912B-405D-A03B-D48A570FA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DAX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nemački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indeks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cena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akcija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koji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sadrži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ponderisanu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vrednost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30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vodećih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akcija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kojima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trguje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Frankfurtskoj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berzi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 </a:t>
            </a:r>
          </a:p>
          <a:p>
            <a:pPr marL="0" indent="0">
              <a:buNone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CAC 40.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Pariska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berza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obuhvata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akcije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40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najznačajnijih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kompanija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francuske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privrede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>
              <a:buNone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MIBTEL 100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Milanska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berza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Formira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bazi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ponude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potraţnje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akcijama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100 AD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kompanija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kotiraju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ovom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finansijskom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trţištu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753026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617D5-8AF7-4D96-A4FD-3E942A692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Beogradska</a:t>
            </a:r>
            <a:r>
              <a:rPr lang="en-US" dirty="0"/>
              <a:t> </a:t>
            </a:r>
            <a:r>
              <a:rPr lang="en-US" dirty="0" err="1"/>
              <a:t>berza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A7B4D-912B-405D-A03B-D48A570FA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Srbija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ubrzo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sticanju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samostalnosti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donela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zakon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osnivanju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beogradske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berze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(1886.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godine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). Na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otvaranju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berze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radilo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dugo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tako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službeno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poĉela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radi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januaru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1895.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godine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Beogradska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berza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započela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rad pod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uslovima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kao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mešovita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berza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njoj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obavljala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trgovina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devizama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stranim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novcem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akcijama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vrednosnim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papirima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robom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Prema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roku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isporuke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prodatu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robu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poslovi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sklapali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promptno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rok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isporuke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do 5 dana)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terminski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obavezom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prodavca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robu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dostavi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kupcu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roku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od 90 dana). </a:t>
            </a:r>
          </a:p>
        </p:txBody>
      </p:sp>
    </p:spTree>
    <p:extLst>
      <p:ext uri="{BB962C8B-B14F-4D97-AF65-F5344CB8AC3E}">
        <p14:creationId xmlns:p14="http://schemas.microsoft.com/office/powerpoint/2010/main" val="23129825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617D5-8AF7-4D96-A4FD-3E942A692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Beogradska</a:t>
            </a:r>
            <a:r>
              <a:rPr lang="en-US" dirty="0"/>
              <a:t> </a:t>
            </a:r>
            <a:r>
              <a:rPr lang="en-US" dirty="0" err="1"/>
              <a:t>berza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A7B4D-912B-405D-A03B-D48A570FA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Na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berzi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početkom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XX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veka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kotirale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akcije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140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novčanih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zavoda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banaka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40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preduzeća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ali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promet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akcija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bio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skroman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pošto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finansijski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kapital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bio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slabo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razvijen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tadašnjoj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Srbiji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Nešto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življe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trgovalo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državnim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obveznicama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kao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sigurnijim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vrednosnim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hartijama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Na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Beogradskoj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berzi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mogu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trgovati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investiciona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društva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brokersko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dilerska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društva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ili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ovlašćene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banke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članovi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Berze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Članstvo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Berzi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regulisano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Zakonom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tržištu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kapitala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 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Pravilima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poslovanja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Berze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kao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drugim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aktima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Berz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Broj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lanova Berze nije ograni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en.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537007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617D5-8AF7-4D96-A4FD-3E942A692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beogradska</a:t>
            </a:r>
            <a:r>
              <a:rPr lang="en-US" dirty="0"/>
              <a:t> </a:t>
            </a:r>
            <a:r>
              <a:rPr lang="en-US" dirty="0" err="1"/>
              <a:t>berza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A7B4D-912B-405D-A03B-D48A570FA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Član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Berze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moţe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biti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pravno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lice -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investiciono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društvo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brokersko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dilersko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društvo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ili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ovlašćena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banka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ispunjava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uslove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utvrđene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ĉlanovima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147. - 151.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Zakona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tržištu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kapitala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podzakonskim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aktima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obavljanje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delatnosti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investicionog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društva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Pravilima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poslovanja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Berze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574906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617D5-8AF7-4D96-A4FD-3E942A692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Indeksi</a:t>
            </a:r>
            <a:r>
              <a:rPr lang="en-US" dirty="0"/>
              <a:t> </a:t>
            </a:r>
            <a:r>
              <a:rPr lang="en-US" dirty="0" err="1"/>
              <a:t>beogradske</a:t>
            </a:r>
            <a:r>
              <a:rPr lang="en-US" dirty="0"/>
              <a:t> </a:t>
            </a:r>
            <a:r>
              <a:rPr lang="en-US" dirty="0" err="1"/>
              <a:t>berze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A7B4D-912B-405D-A03B-D48A570FA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Indeksi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Beogradske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berze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formirani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cilju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unapređanja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procesa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informisanja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investicione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javnosti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kao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želje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da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poboljša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transparentnost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uporedivost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podataka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tržištu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ovom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trenutku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Beogradska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berza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indeksa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BELEX15 –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pozicioniran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kao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vodeći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indeks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Beogradske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berze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opisuje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kretanja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cena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najlikvidnijih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srpskih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akcija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računa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realnom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vremenu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BELEXline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opšti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osnovni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―benchmark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indeks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Beogradske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berze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čija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vrednost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računa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kraju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trgovačkog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dana. </a:t>
            </a:r>
          </a:p>
        </p:txBody>
      </p:sp>
    </p:spTree>
    <p:extLst>
      <p:ext uri="{BB962C8B-B14F-4D97-AF65-F5344CB8AC3E}">
        <p14:creationId xmlns:p14="http://schemas.microsoft.com/office/powerpoint/2010/main" val="21678974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617D5-8AF7-4D96-A4FD-3E942A692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trgovanja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A7B4D-912B-405D-A03B-D48A570FA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Trgovanje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hartijama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od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vrednosti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berzanskim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sastancima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može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biti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organizovano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jednim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od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sledećih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metoda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trgovanja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marL="457200" indent="-457200">
              <a:buAutoNum type="arabicPeriod"/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metod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preovlađujuće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cene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457200" indent="-457200">
              <a:buAutoNum type="arabicPeriod"/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metod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kontinuiranog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trgovanja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472183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617D5-8AF7-4D96-A4FD-3E942A692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Metod</a:t>
            </a:r>
            <a:r>
              <a:rPr lang="en-US" dirty="0"/>
              <a:t> </a:t>
            </a:r>
            <a:r>
              <a:rPr lang="en-US" dirty="0" err="1"/>
              <a:t>preovlađujuće</a:t>
            </a:r>
            <a:r>
              <a:rPr lang="en-US" dirty="0"/>
              <a:t> </a:t>
            </a:r>
            <a:r>
              <a:rPr lang="en-US" dirty="0" err="1"/>
              <a:t>cene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A7B4D-912B-405D-A03B-D48A570FA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Prilikom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utvrđivanja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preovlađujuće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cene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primenjuju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sledeći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kriterijumi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: 1.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maksimiziranje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obima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prometa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minimiziranje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razlike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između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cene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moguće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utvrditi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indikativne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cene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>
              <a:buNone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preovlađujuću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cenu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proglašava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cena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kojoj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ostvaruje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najveći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obim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prometa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meren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količinom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predmetne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hartije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od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vrednosti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41589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BERZA</a:t>
            </a:r>
            <a:endParaRPr lang="sr-Cyrl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Na po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etku dvadesetog veka, procenat ameri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kih gra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đ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ana koji su preko berzi dolazili do akcija raznih korporacija iznosio je 2,4%. 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Sredinom osamdesetih godina prošlog veka procenat vlasnika akcija u ukupnoj populaciji te zemlje iznosi 25%. 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sr-Latn-RS" sz="2000" dirty="0">
                <a:latin typeface="Calibri" panose="020F0502020204030204" pitchFamily="34" charset="0"/>
                <a:cs typeface="Calibri" panose="020F0502020204030204" pitchFamily="34" charset="0"/>
              </a:rPr>
              <a:t>Bilo koja ekonomska vrednost kojom se trguje na odre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đ</a:t>
            </a:r>
            <a:r>
              <a:rPr lang="sr-Latn-R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enoj</a:t>
            </a:r>
            <a:r>
              <a:rPr lang="sr-Latn-RS" sz="2000" dirty="0">
                <a:latin typeface="Calibri" panose="020F0502020204030204" pitchFamily="34" charset="0"/>
                <a:cs typeface="Calibri" panose="020F0502020204030204" pitchFamily="34" charset="0"/>
              </a:rPr>
              <a:t> berzi mora najpre proći stroge procedure registracije i kontrole u pogledu kvaliteta i karakteristika. </a:t>
            </a:r>
            <a:br>
              <a:rPr lang="sr-Latn-RS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sr-Latn-RS" dirty="0"/>
            </a:br>
            <a:r>
              <a:rPr lang="pl-PL" i="1" dirty="0"/>
              <a:t> </a:t>
            </a:r>
            <a:br>
              <a:rPr lang="pl-PL" dirty="0"/>
            </a:b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31270334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617D5-8AF7-4D96-A4FD-3E942A692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Kontinuiran</a:t>
            </a:r>
            <a:r>
              <a:rPr lang="en-US" dirty="0"/>
              <a:t> </a:t>
            </a:r>
            <a:r>
              <a:rPr lang="en-US" dirty="0" err="1"/>
              <a:t>metod</a:t>
            </a:r>
            <a:r>
              <a:rPr lang="en-US" dirty="0"/>
              <a:t> </a:t>
            </a:r>
            <a:r>
              <a:rPr lang="en-US" dirty="0" err="1"/>
              <a:t>trgovanja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A7B4D-912B-405D-A03B-D48A570FA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kontinuiranom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metodu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trgovanja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fazi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kontinuiranog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trgovanja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nalozi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trgovanje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koji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ispostavljaju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 BELEXFIX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upisuju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elektronsku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knjigu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naloga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BELEXFIX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kontinuirano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upoređuje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uslove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cene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koliĉine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iz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prethodno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ispostavljenih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nerealizovanih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naloga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novoispostavljenih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naloga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trgovanje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kada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uslovi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iz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naloga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trgovanje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dozvoljavaju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zakljuĉuje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transakcije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Nalozi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trgovanje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koji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čekaju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realizaciju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realizuju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prema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prioritetu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cene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iz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naloga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ukoliko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cene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ili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više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naloga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jednake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prioritet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dodeljuje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ranije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ispostavljenom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nalogu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710977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24CC3-59C4-44C7-A537-ED0B9094C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Inicijalna</a:t>
            </a:r>
            <a:r>
              <a:rPr lang="en-US" dirty="0"/>
              <a:t> </a:t>
            </a:r>
            <a:r>
              <a:rPr lang="en-US" dirty="0" err="1"/>
              <a:t>javna</a:t>
            </a:r>
            <a:r>
              <a:rPr lang="en-US" dirty="0"/>
              <a:t> </a:t>
            </a:r>
            <a:r>
              <a:rPr lang="en-US" dirty="0" err="1"/>
              <a:t>ponuda</a:t>
            </a:r>
            <a:r>
              <a:rPr lang="en-US" dirty="0"/>
              <a:t> - IPO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E4D1E7-52B8-4745-BD06-153522B21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Preduzeće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može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pribavljati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dodatni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kapital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preko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mehanizma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primarnog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tržišta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Prvo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emitovanje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akcija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naziva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inicijalna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javna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ponuda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(initial public offering – IPO).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Inicijalnom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javnom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ponudom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smatra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transakcija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putem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preduzeće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iz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nekog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od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zatvorenih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oblika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prelazi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javno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otvoreno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akcionarsko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društvo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Postupkom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IPO-a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vrši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korporatizacija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kapitala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preduzeća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čime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kapital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izražava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kroz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broj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vrednost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akcija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9884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EB8F9-F50B-44A3-8D2D-981459290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Inicijalna</a:t>
            </a:r>
            <a:r>
              <a:rPr lang="en-US" dirty="0"/>
              <a:t> </a:t>
            </a:r>
            <a:r>
              <a:rPr lang="en-US" dirty="0" err="1"/>
              <a:t>javna</a:t>
            </a:r>
            <a:r>
              <a:rPr lang="en-US" dirty="0"/>
              <a:t> </a:t>
            </a:r>
            <a:r>
              <a:rPr lang="en-US" dirty="0" err="1"/>
              <a:t>ponuda</a:t>
            </a:r>
            <a:r>
              <a:rPr lang="en-US" dirty="0"/>
              <a:t> - IPO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93400-4860-4DE2-821B-D8BCFF8209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Prednosti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IPO. Male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porodiĉne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ili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ortačke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kompanije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često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svom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razvojnom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ciklusu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susreću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potrebom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prikupljanja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novih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sredstava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potrebe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istraživanja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razvoja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osvajanja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novih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tržišta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širenje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kupovinu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nove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opreme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izmirenje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postojeće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zaduženosti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diversifikovanje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poslovanja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kompanije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ili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čak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akvizicije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1149154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76CAC-15DB-40A7-B3F3-9CA78071B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Informacioni</a:t>
            </a:r>
            <a:r>
              <a:rPr lang="en-US" dirty="0"/>
              <a:t> </a:t>
            </a:r>
            <a:r>
              <a:rPr lang="en-US" dirty="0" err="1"/>
              <a:t>servisi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ABBB2-1238-4EF0-A2FB-5611F4B63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Servisi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praćenje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trgovanja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realnom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vremenu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•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BELEXinfo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distribucija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podataka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putem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interneta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ili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WAP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servisa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• SMS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servis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distribucija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podataka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putem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SMS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poruke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• SMS start - stop –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prijem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podataka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kraja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trgovanja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putem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SMS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poruke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• Data Feed –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distribucija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podataka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putem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Data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Vendora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•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Tiker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podaci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poslednjoj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ceni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promeni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cene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tiker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traci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03177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BERZA</a:t>
            </a:r>
            <a:endParaRPr lang="sr-Cyrl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Na berzanskim sastancima ugovara se program i vreme trgovine odre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đ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enim materijalima. Ta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no se unapred zna koliko će vremena (minuta) biti posvećeno trgovini naftom, platinom,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itaricama. Tako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đ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e se unapred zna koliko je vremena ostavljeno za zaklju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enje ugovora. Procedure na berzi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od suštinskog zna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aja, za efikasno funkcionisanje ove vrlo 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ne institucije tr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išne privrede.</a:t>
            </a:r>
            <a:r>
              <a:rPr lang="pl-PL" i="1" dirty="0"/>
              <a:t> </a:t>
            </a:r>
            <a:br>
              <a:rPr lang="pl-PL" dirty="0"/>
            </a:b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3562318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BERZA</a:t>
            </a:r>
            <a:endParaRPr lang="sr-Cyrl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Berza je locirana na odre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đ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enom prostoru (javno mesto); naj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ešće u trgova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kom delu grada. Radno vreme berze strogo je propisano, kao i vrsta robe kojom se trguje, kvalitet robe i 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esnici u trgovini. Berza ne mo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e trgovati sama sa sobom, nego obezbe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đ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uje uslove da bi drugi mogli kvalitetno i sigurno trgovati. 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Sa razvojem informaciono-komunikacionih tehnologija, pojavile s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se elektronske berze, za koje mesto nije 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no. Razvoj telekomunikacija i informacija omogućio je velikom broju ljudi da putem elektronskih medija i Interneta prati kretanja cena roba i akcija na svetskim berzama (www.bloomberg.com). </a:t>
            </a:r>
            <a:br>
              <a:rPr lang="sr-Latn-RS" dirty="0"/>
            </a:br>
            <a:r>
              <a:rPr lang="pl-PL" i="1" dirty="0"/>
              <a:t> </a:t>
            </a:r>
            <a:br>
              <a:rPr lang="pl-PL" dirty="0"/>
            </a:b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2784678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BERZA</a:t>
            </a:r>
            <a:endParaRPr lang="sr-Cyrl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lanovi berze mogu biti samo registrovani berzanski trgovci. 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Svi poslovi obavljaju se preko ovlašćenih berzanskih trgovaca koji direktno 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estvuju u kupovini i prodaji, a drugi brokeri i dileri kao berzanski posrednici moraju trgovati tako što daju naloge ovlašćenim trgovcima. 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sr-Latn-RS" sz="2000" dirty="0">
                <a:latin typeface="Calibri" panose="020F0502020204030204" pitchFamily="34" charset="0"/>
                <a:cs typeface="Calibri" panose="020F0502020204030204" pitchFamily="34" charset="0"/>
              </a:rPr>
              <a:t>Na berzama su istinski kupci i prodavci anonimni, jer za njihov </a:t>
            </a:r>
            <a:r>
              <a:rPr lang="sr-Latn-R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sr-Latn-R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un</a:t>
            </a:r>
            <a:r>
              <a:rPr lang="sr-Latn-RS" sz="2000" dirty="0">
                <a:latin typeface="Calibri" panose="020F0502020204030204" pitchFamily="34" charset="0"/>
                <a:cs typeface="Calibri" panose="020F0502020204030204" pitchFamily="34" charset="0"/>
              </a:rPr>
              <a:t> trgovinu obavljaju zastupnici – brokeri i dileri. 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sr-Latn-R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esnici</a:t>
            </a:r>
            <a:r>
              <a:rPr lang="sr-Latn-RS" sz="2000" dirty="0">
                <a:latin typeface="Calibri" panose="020F0502020204030204" pitchFamily="34" charset="0"/>
                <a:cs typeface="Calibri" panose="020F0502020204030204" pitchFamily="34" charset="0"/>
              </a:rPr>
              <a:t> na berzanskom </a:t>
            </a:r>
            <a:r>
              <a:rPr lang="sr-Latn-R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sr-Latn-RS" sz="2000" dirty="0">
                <a:latin typeface="Calibri" panose="020F0502020204030204" pitchFamily="34" charset="0"/>
                <a:cs typeface="Calibri" panose="020F0502020204030204" pitchFamily="34" charset="0"/>
              </a:rPr>
              <a:t>ištu mogu biti: komercijalne banke, centralne banke, investicioni fondovi, osiguravajuća društva, individualni investitori. </a:t>
            </a:r>
            <a:br>
              <a:rPr lang="sr-Latn-RS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sr-Latn-RS" dirty="0"/>
            </a:br>
            <a:r>
              <a:rPr lang="pl-PL" i="1" dirty="0"/>
              <a:t> </a:t>
            </a:r>
            <a:br>
              <a:rPr lang="pl-PL" dirty="0"/>
            </a:b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2825429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BERZA</a:t>
            </a:r>
            <a:endParaRPr lang="sr-Cyrl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Berzanski listing je sluţbeno utvr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đ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en listing najja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ih kompanija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ije se deonice kotiraju na odre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đ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enoj berzi. Kompanije sa berzanskog listinga imaju privilegiju u zaklju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enju kupoprodajnih poslova da te poslove zaklju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uju u središtu berze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Ova vrsta posla, obavljena po striktno berzanskoj proceduri naziva se berzanska trgovina. 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Pravilo je da jedna kompanija mo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e biti na listingu samo jedne berze. Jake kompanije su na listingu me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đ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unarodnih, a slabije na lokalnim berzama. </a:t>
            </a:r>
            <a:br>
              <a:rPr lang="sr-Latn-RS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sr-Latn-RS" dirty="0"/>
            </a:br>
            <a:r>
              <a:rPr lang="pl-PL" i="1" dirty="0"/>
              <a:t> </a:t>
            </a:r>
            <a:br>
              <a:rPr lang="pl-PL" dirty="0"/>
            </a:b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1910419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BERZA</a:t>
            </a:r>
            <a:endParaRPr lang="sr-Cyrl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Berze su institucije organizovanog tr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išta. Organizovano tržište karakteriše se striktno odre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đ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enim procedurama koje moraju poštovati i ovlašćeni kupci i prodavci na berzi (svi 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esnici). Poslao se sklapa na centralnom mestu berze, na mestu koje se naziva rupa ili pit. Berzanski poslovi obavljaju se izme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đ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u aktera (kompanija) koje imaju najveću ekonomsku snagu i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iji se poslovni rezultati uzimaju za formiranje berzanskog indeksa. 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046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BERZA</a:t>
            </a:r>
            <a:endParaRPr lang="sr-Cyrl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RS" sz="2000" dirty="0">
                <a:latin typeface="Calibri" panose="020F0502020204030204" pitchFamily="34" charset="0"/>
                <a:cs typeface="Calibri" panose="020F0502020204030204" pitchFamily="34" charset="0"/>
              </a:rPr>
              <a:t>Po tome ko se javlja kao osniva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sr-Latn-RS" sz="2000" dirty="0">
                <a:latin typeface="Calibri" panose="020F0502020204030204" pitchFamily="34" charset="0"/>
                <a:cs typeface="Calibri" panose="020F0502020204030204" pitchFamily="34" charset="0"/>
              </a:rPr>
              <a:t>, berze se dele na: javno-pravne,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sr-Latn-R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iji</a:t>
            </a:r>
            <a:r>
              <a:rPr lang="sr-Latn-RS" sz="2000" dirty="0">
                <a:latin typeface="Calibri" panose="020F0502020204030204" pitchFamily="34" charset="0"/>
                <a:cs typeface="Calibri" panose="020F0502020204030204" pitchFamily="34" charset="0"/>
              </a:rPr>
              <a:t> je osniva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sr-Latn-RS" sz="2000" dirty="0">
                <a:latin typeface="Calibri" panose="020F0502020204030204" pitchFamily="34" charset="0"/>
                <a:cs typeface="Calibri" panose="020F0502020204030204" pitchFamily="34" charset="0"/>
              </a:rPr>
              <a:t> dr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sr-Latn-R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ava</a:t>
            </a:r>
            <a:r>
              <a:rPr lang="sr-Latn-RS" sz="2000" dirty="0">
                <a:latin typeface="Calibri" panose="020F0502020204030204" pitchFamily="34" charset="0"/>
                <a:cs typeface="Calibri" panose="020F0502020204030204" pitchFamily="34" charset="0"/>
              </a:rPr>
              <a:t> i privatno-pravne,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sr-Latn-R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iji</a:t>
            </a:r>
            <a:r>
              <a:rPr lang="sr-Latn-RS" sz="2000" dirty="0">
                <a:latin typeface="Calibri" panose="020F0502020204030204" pitchFamily="34" charset="0"/>
                <a:cs typeface="Calibri" panose="020F0502020204030204" pitchFamily="34" charset="0"/>
              </a:rPr>
              <a:t> su osniva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sr-Latn-RS" sz="2000" dirty="0">
                <a:latin typeface="Calibri" panose="020F0502020204030204" pitchFamily="34" charset="0"/>
                <a:cs typeface="Calibri" panose="020F0502020204030204" pitchFamily="34" charset="0"/>
              </a:rPr>
              <a:t>i preduzetnici. </a:t>
            </a:r>
            <a:br>
              <a:rPr lang="sr-Latn-RS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000" i="1" dirty="0"/>
              <a:t> </a:t>
            </a:r>
            <a:br>
              <a:rPr lang="pl-PL" sz="2000" dirty="0"/>
            </a:b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Vlasnici ovih berzi ne mogu ni u kom slu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aju biti banke. Privatno-pravne berze organizovane su uglavnom kao akcionarska društva, sa većim, ali poznatim i ograni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enim brojem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lanova. I kod ovog tipa berzi banke se ne mogu pojaviti kao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lanovi.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lanstvo se mo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e menjati samo prirodnom smrću starog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lana i kupovinom njegovog mesta. Ovaj tip berzi karakteristiĉan je za Sjedinjene Ameri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ke Dr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ave i Veliku Britaniju. </a:t>
            </a:r>
            <a:br>
              <a:rPr lang="sr-Latn-RS" dirty="0"/>
            </a:br>
            <a:r>
              <a:rPr lang="pl-PL" i="1" dirty="0"/>
              <a:t> </a:t>
            </a:r>
            <a:br>
              <a:rPr lang="pl-PL" dirty="0"/>
            </a:b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368475739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577</TotalTime>
  <Words>2659</Words>
  <Application>Microsoft Office PowerPoint</Application>
  <PresentationFormat>On-screen Show (4:3)</PresentationFormat>
  <Paragraphs>103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Calibri</vt:lpstr>
      <vt:lpstr>Century Gothic</vt:lpstr>
      <vt:lpstr>Vapor Trail</vt:lpstr>
      <vt:lpstr>PREDAVANJE IV</vt:lpstr>
      <vt:lpstr>berza</vt:lpstr>
      <vt:lpstr>BERZA</vt:lpstr>
      <vt:lpstr>BERZA</vt:lpstr>
      <vt:lpstr>BERZA</vt:lpstr>
      <vt:lpstr>BERZA</vt:lpstr>
      <vt:lpstr>BERZA</vt:lpstr>
      <vt:lpstr>BERZA</vt:lpstr>
      <vt:lpstr>BERZA</vt:lpstr>
      <vt:lpstr>BERZA</vt:lpstr>
      <vt:lpstr>BERZA</vt:lpstr>
      <vt:lpstr>BERZA</vt:lpstr>
      <vt:lpstr>BERZA</vt:lpstr>
      <vt:lpstr>BERZA</vt:lpstr>
      <vt:lpstr>Funkcije berze</vt:lpstr>
      <vt:lpstr>Funkcije berze</vt:lpstr>
      <vt:lpstr>Funkcije berze</vt:lpstr>
      <vt:lpstr>Funkcije berze</vt:lpstr>
      <vt:lpstr>BERZA</vt:lpstr>
      <vt:lpstr>BERZA</vt:lpstr>
      <vt:lpstr>Najvažniji svetski berzanski indeksi.  </vt:lpstr>
      <vt:lpstr>Najvažniji svetski berzanski indeksi.  </vt:lpstr>
      <vt:lpstr>Najvažniji svetski berzanski indeksi.  </vt:lpstr>
      <vt:lpstr>Beogradska berza</vt:lpstr>
      <vt:lpstr>Beogradska berza</vt:lpstr>
      <vt:lpstr>beogradska berza</vt:lpstr>
      <vt:lpstr>Indeksi beogradske berze</vt:lpstr>
      <vt:lpstr>Metode trgovanja</vt:lpstr>
      <vt:lpstr>Metod preovlađujuće cene </vt:lpstr>
      <vt:lpstr>Kontinuiran metod trgovanja</vt:lpstr>
      <vt:lpstr>Inicijalna javna ponuda - IPO </vt:lpstr>
      <vt:lpstr>Inicijalna javna ponuda - IPO </vt:lpstr>
      <vt:lpstr>Informacioni servisi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Milica Jevremović</dc:creator>
  <cp:lastModifiedBy>Slobodan ulaz</cp:lastModifiedBy>
  <cp:revision>72</cp:revision>
  <dcterms:created xsi:type="dcterms:W3CDTF">2018-02-14T09:20:06Z</dcterms:created>
  <dcterms:modified xsi:type="dcterms:W3CDTF">2018-03-20T23:57:06Z</dcterms:modified>
</cp:coreProperties>
</file>