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9"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A5C3443-8BB7-4774-9DAC-70153FFC615F}" type="datetimeFigureOut">
              <a:rPr lang="en-US" smtClean="0"/>
              <a:t>4/12/2018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3C1EDA6-9AA7-422F-97BB-E593DA5093E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5C3443-8BB7-4774-9DAC-70153FFC615F}" type="datetimeFigureOut">
              <a:rPr lang="en-US" smtClean="0"/>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5C3443-8BB7-4774-9DAC-70153FFC615F}" type="datetimeFigureOut">
              <a:rPr lang="en-US" smtClean="0"/>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5C3443-8BB7-4774-9DAC-70153FFC615F}" type="datetimeFigureOut">
              <a:rPr lang="en-US" smtClean="0"/>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5C3443-8BB7-4774-9DAC-70153FFC615F}" type="datetimeFigureOut">
              <a:rPr lang="en-US" smtClean="0"/>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DA6-9AA7-422F-97BB-E593DA5093E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5C3443-8BB7-4774-9DAC-70153FFC615F}" type="datetimeFigureOut">
              <a:rPr lang="en-US" smtClean="0"/>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A5C3443-8BB7-4774-9DAC-70153FFC615F}" type="datetimeFigureOut">
              <a:rPr lang="en-US" smtClean="0"/>
              <a:t>4/12/2018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5C3443-8BB7-4774-9DAC-70153FFC615F}" type="datetimeFigureOut">
              <a:rPr lang="en-US" smtClean="0"/>
              <a:t>4/12/2018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C3443-8BB7-4774-9DAC-70153FFC615F}" type="datetimeFigureOut">
              <a:rPr lang="en-US" smtClean="0"/>
              <a:t>4/12/2018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5C3443-8BB7-4774-9DAC-70153FFC615F}" type="datetimeFigureOut">
              <a:rPr lang="en-US" smtClean="0"/>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5C3443-8BB7-4774-9DAC-70153FFC615F}" type="datetimeFigureOut">
              <a:rPr lang="en-US" smtClean="0"/>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3C1EDA6-9AA7-422F-97BB-E593DA5093E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A5C3443-8BB7-4774-9DAC-70153FFC615F}" type="datetimeFigureOut">
              <a:rPr lang="en-US" smtClean="0"/>
              <a:t>4/12/2018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3C1EDA6-9AA7-422F-97BB-E593DA5093E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e-learn.viser.edu.rs/moodle/mod/resource/view.php?r=1792"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e-learn.viser.edu.rs/moodle/mod/resource/view.php?r=1798" TargetMode="External"/><Relationship Id="rId2" Type="http://schemas.openxmlformats.org/officeDocument/2006/relationships/hyperlink" Target="http://e-learn.viser.edu.rs/moodle/mod/resource/view.php?r=1786"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e-learn.viser.edu.rs/moodle/mod/resource/view.php?r=1802" TargetMode="External"/><Relationship Id="rId2" Type="http://schemas.openxmlformats.org/officeDocument/2006/relationships/hyperlink" Target="http://e-learn.viser.edu.rs/moodle/mod/resource/view.php?r=1799" TargetMode="External"/><Relationship Id="rId1" Type="http://schemas.openxmlformats.org/officeDocument/2006/relationships/slideLayout" Target="../slideLayouts/slideLayout7.xml"/><Relationship Id="rId5" Type="http://schemas.openxmlformats.org/officeDocument/2006/relationships/hyperlink" Target="http://e-learn.viser.edu.rs/moodle/mod/resource/view.php?r=1787" TargetMode="External"/><Relationship Id="rId4" Type="http://schemas.openxmlformats.org/officeDocument/2006/relationships/hyperlink" Target="http://e-learn.viser.edu.rs/moodle/mod/resource/view.php?r=1729"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learn.viser.edu.rs/moodle/mod/resource/view.php?r=1790" TargetMode="External"/><Relationship Id="rId2" Type="http://schemas.openxmlformats.org/officeDocument/2006/relationships/hyperlink" Target="http://e-learn.viser.edu.rs/moodle/mod/resource/view.php?r=1787"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e-learn.viser.edu.rs/moodle/mod/resource/view.php?r=1791"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sp>
        <p:nvSpPr>
          <p:cNvPr id="4" name="Rectangle 3"/>
          <p:cNvSpPr/>
          <p:nvPr/>
        </p:nvSpPr>
        <p:spPr>
          <a:xfrm>
            <a:off x="714348" y="1785926"/>
            <a:ext cx="5572002" cy="2123658"/>
          </a:xfrm>
          <a:prstGeom prst="rect">
            <a:avLst/>
          </a:prstGeom>
        </p:spPr>
        <p:txBody>
          <a:bodyPr wrap="square">
            <a:spAutoFit/>
          </a:bodyPr>
          <a:lstStyle/>
          <a:p>
            <a:r>
              <a:rPr lang="en-US" sz="4400" b="1" u="sng" dirty="0" smtClean="0">
                <a:solidFill>
                  <a:srgbClr val="FFC000"/>
                </a:solidFill>
              </a:rPr>
              <a:t>ELEKTRONSKE OSNOVE RAČUNARA</a:t>
            </a:r>
            <a:endParaRPr lang="en-US" sz="4400" b="1" u="sng" dirty="0">
              <a:solidFill>
                <a:srgbClr val="FFC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Rectangle 7"/>
          <p:cNvSpPr>
            <a:spLocks noChangeArrowheads="1"/>
          </p:cNvSpPr>
          <p:nvPr/>
        </p:nvSpPr>
        <p:spPr bwMode="auto">
          <a:xfrm>
            <a:off x="3132138" y="404813"/>
            <a:ext cx="1822450" cy="366712"/>
          </a:xfrm>
          <a:prstGeom prst="rect">
            <a:avLst/>
          </a:prstGeom>
          <a:noFill/>
          <a:ln w="9525">
            <a:noFill/>
            <a:miter lim="800000"/>
            <a:headEnd/>
            <a:tailEnd/>
          </a:ln>
          <a:effectLst/>
        </p:spPr>
        <p:txBody>
          <a:bodyPr wrap="none" anchor="ctr">
            <a:spAutoFit/>
          </a:bodyPr>
          <a:lstStyle/>
          <a:p>
            <a:pPr algn="just"/>
            <a:r>
              <a:rPr lang="pl-PL" b="1"/>
              <a:t>Negacija (NOT)</a:t>
            </a:r>
          </a:p>
        </p:txBody>
      </p:sp>
      <p:sp>
        <p:nvSpPr>
          <p:cNvPr id="16392" name="Rectangle 8"/>
          <p:cNvSpPr>
            <a:spLocks noChangeArrowheads="1"/>
          </p:cNvSpPr>
          <p:nvPr/>
        </p:nvSpPr>
        <p:spPr bwMode="auto">
          <a:xfrm>
            <a:off x="250825" y="908050"/>
            <a:ext cx="8532813" cy="1190625"/>
          </a:xfrm>
          <a:prstGeom prst="rect">
            <a:avLst/>
          </a:prstGeom>
          <a:noFill/>
          <a:ln w="9525">
            <a:noFill/>
            <a:miter lim="800000"/>
            <a:headEnd/>
            <a:tailEnd/>
          </a:ln>
          <a:effectLst/>
        </p:spPr>
        <p:txBody>
          <a:bodyPr anchor="ctr">
            <a:spAutoFit/>
          </a:bodyPr>
          <a:lstStyle/>
          <a:p>
            <a:pPr algn="l"/>
            <a:r>
              <a:rPr lang="pl-PL"/>
              <a:t>Najprostija logička operacija koja se obavlja nad jednom operandom zove se negacija ili NE operacija (inverzija ili komplementiranje). Negacija uzima vrednost tačan (1), i konvertuje je u vrednost netačan (0) i obrnuto. Na slici 3.2 je pokazana tabela negacije. X je ulazna veličina (operand), a Z je izlazna veličina (rezultat).</a:t>
            </a:r>
            <a:r>
              <a:rPr lang="en-US"/>
              <a:t> </a:t>
            </a:r>
          </a:p>
        </p:txBody>
      </p:sp>
      <p:pic>
        <p:nvPicPr>
          <p:cNvPr id="16393" name="Picture 100"/>
          <p:cNvPicPr>
            <a:picLocks noChangeAspect="1" noChangeArrowheads="1"/>
          </p:cNvPicPr>
          <p:nvPr/>
        </p:nvPicPr>
        <p:blipFill>
          <a:blip r:embed="rId2" cstate="print"/>
          <a:srcRect t="7886" r="79387" b="5632"/>
          <a:stretch>
            <a:fillRect/>
          </a:stretch>
        </p:blipFill>
        <p:spPr bwMode="auto">
          <a:xfrm>
            <a:off x="6516688" y="2276475"/>
            <a:ext cx="1944687" cy="1584325"/>
          </a:xfrm>
          <a:prstGeom prst="rect">
            <a:avLst/>
          </a:prstGeom>
          <a:noFill/>
          <a:ln w="9525">
            <a:noFill/>
            <a:miter lim="800000"/>
            <a:headEnd/>
            <a:tailEnd/>
          </a:ln>
        </p:spPr>
      </p:pic>
      <p:sp>
        <p:nvSpPr>
          <p:cNvPr id="16394" name="Rectangle 10"/>
          <p:cNvSpPr>
            <a:spLocks noChangeArrowheads="1"/>
          </p:cNvSpPr>
          <p:nvPr/>
        </p:nvSpPr>
        <p:spPr bwMode="auto">
          <a:xfrm>
            <a:off x="900113" y="2852738"/>
            <a:ext cx="4984750" cy="366712"/>
          </a:xfrm>
          <a:prstGeom prst="rect">
            <a:avLst/>
          </a:prstGeom>
          <a:noFill/>
          <a:ln w="9525">
            <a:noFill/>
            <a:miter lim="800000"/>
            <a:headEnd/>
            <a:tailEnd/>
          </a:ln>
          <a:effectLst/>
        </p:spPr>
        <p:txBody>
          <a:bodyPr wrap="none" anchor="ctr">
            <a:spAutoFit/>
          </a:bodyPr>
          <a:lstStyle/>
          <a:p>
            <a:pPr algn="l"/>
            <a:r>
              <a:rPr lang="en-US"/>
              <a:t>Slika 3.2. Tabela istinitosnih vrednosti negacije </a:t>
            </a:r>
          </a:p>
        </p:txBody>
      </p:sp>
      <p:sp>
        <p:nvSpPr>
          <p:cNvPr id="2" name="Rectangle 1"/>
          <p:cNvSpPr/>
          <p:nvPr/>
        </p:nvSpPr>
        <p:spPr>
          <a:xfrm>
            <a:off x="467544" y="4077072"/>
            <a:ext cx="8103283" cy="2031325"/>
          </a:xfrm>
          <a:prstGeom prst="rect">
            <a:avLst/>
          </a:prstGeom>
        </p:spPr>
        <p:txBody>
          <a:bodyPr wrap="square">
            <a:spAutoFit/>
          </a:bodyPr>
          <a:lstStyle/>
          <a:p>
            <a:pPr algn="just"/>
            <a:r>
              <a:rPr lang="en-US" dirty="0" err="1"/>
              <a:t>Za</a:t>
            </a:r>
            <a:r>
              <a:rPr lang="en-US" dirty="0"/>
              <a:t> </a:t>
            </a:r>
            <a:r>
              <a:rPr lang="en-US" dirty="0" err="1"/>
              <a:t>izračunavanje</a:t>
            </a:r>
            <a:r>
              <a:rPr lang="en-US" dirty="0"/>
              <a:t> </a:t>
            </a:r>
            <a:r>
              <a:rPr lang="en-US" dirty="0" err="1"/>
              <a:t>rezultata</a:t>
            </a:r>
            <a:r>
              <a:rPr lang="en-US" dirty="0"/>
              <a:t> </a:t>
            </a:r>
            <a:r>
              <a:rPr lang="en-US" dirty="0" err="1"/>
              <a:t>logičkih</a:t>
            </a:r>
            <a:r>
              <a:rPr lang="en-US" dirty="0"/>
              <a:t> </a:t>
            </a:r>
            <a:r>
              <a:rPr lang="en-US" dirty="0" err="1"/>
              <a:t>operacija</a:t>
            </a:r>
            <a:r>
              <a:rPr lang="en-US" dirty="0"/>
              <a:t> </a:t>
            </a:r>
            <a:r>
              <a:rPr lang="en-US" dirty="0" err="1"/>
              <a:t>obično</a:t>
            </a:r>
            <a:r>
              <a:rPr lang="en-US" dirty="0"/>
              <a:t> se </a:t>
            </a:r>
            <a:r>
              <a:rPr lang="en-US" dirty="0" err="1"/>
              <a:t>koriste</a:t>
            </a:r>
            <a:r>
              <a:rPr lang="en-US" dirty="0"/>
              <a:t> </a:t>
            </a:r>
            <a:r>
              <a:rPr lang="en-US" dirty="0" err="1"/>
              <a:t>tabele</a:t>
            </a:r>
            <a:r>
              <a:rPr lang="en-US" dirty="0"/>
              <a:t> (</a:t>
            </a:r>
            <a:r>
              <a:rPr lang="en-US" dirty="0" err="1"/>
              <a:t>kao</a:t>
            </a:r>
            <a:r>
              <a:rPr lang="en-US" dirty="0"/>
              <a:t> </a:t>
            </a:r>
            <a:r>
              <a:rPr lang="en-US" dirty="0" err="1"/>
              <a:t>na</a:t>
            </a:r>
            <a:r>
              <a:rPr lang="en-US" dirty="0"/>
              <a:t> </a:t>
            </a:r>
            <a:r>
              <a:rPr lang="en-US" dirty="0" err="1"/>
              <a:t>slici</a:t>
            </a:r>
            <a:r>
              <a:rPr lang="en-US" dirty="0"/>
              <a:t> 3.2.), </a:t>
            </a:r>
            <a:r>
              <a:rPr lang="en-US" dirty="0" err="1"/>
              <a:t>koje</a:t>
            </a:r>
            <a:r>
              <a:rPr lang="en-US" dirty="0"/>
              <a:t> se </a:t>
            </a:r>
            <a:r>
              <a:rPr lang="en-US" dirty="0" err="1"/>
              <a:t>zovu</a:t>
            </a:r>
            <a:r>
              <a:rPr lang="en-US" dirty="0"/>
              <a:t> </a:t>
            </a:r>
            <a:r>
              <a:rPr lang="en-US" dirty="0" err="1"/>
              <a:t>tabele</a:t>
            </a:r>
            <a:r>
              <a:rPr lang="en-US" dirty="0"/>
              <a:t> </a:t>
            </a:r>
            <a:r>
              <a:rPr lang="en-US" dirty="0" err="1"/>
              <a:t>istinitosti</a:t>
            </a:r>
            <a:r>
              <a:rPr lang="en-US" dirty="0"/>
              <a:t>, </a:t>
            </a:r>
            <a:r>
              <a:rPr lang="en-US" dirty="0" err="1"/>
              <a:t>kombinacione</a:t>
            </a:r>
            <a:r>
              <a:rPr lang="en-US" dirty="0"/>
              <a:t> </a:t>
            </a:r>
            <a:r>
              <a:rPr lang="en-US" dirty="0" err="1"/>
              <a:t>tabele</a:t>
            </a:r>
            <a:r>
              <a:rPr lang="en-US" dirty="0"/>
              <a:t> </a:t>
            </a:r>
            <a:r>
              <a:rPr lang="en-US" dirty="0" err="1"/>
              <a:t>ili</a:t>
            </a:r>
            <a:r>
              <a:rPr lang="en-US" dirty="0"/>
              <a:t> </a:t>
            </a:r>
            <a:r>
              <a:rPr lang="en-US" dirty="0" err="1"/>
              <a:t>tabele</a:t>
            </a:r>
            <a:r>
              <a:rPr lang="en-US" dirty="0"/>
              <a:t> </a:t>
            </a:r>
            <a:r>
              <a:rPr lang="en-US" dirty="0" err="1"/>
              <a:t>stanja</a:t>
            </a:r>
            <a:r>
              <a:rPr lang="en-US" dirty="0"/>
              <a:t>. Ove </a:t>
            </a:r>
            <a:r>
              <a:rPr lang="en-US" dirty="0" err="1"/>
              <a:t>tabele</a:t>
            </a:r>
            <a:r>
              <a:rPr lang="en-US" dirty="0"/>
              <a:t> </a:t>
            </a:r>
            <a:r>
              <a:rPr lang="en-US" dirty="0" err="1"/>
              <a:t>sadrže</a:t>
            </a:r>
            <a:r>
              <a:rPr lang="en-US" dirty="0"/>
              <a:t> </a:t>
            </a:r>
            <a:r>
              <a:rPr lang="en-US" dirty="0" err="1"/>
              <a:t>sve</a:t>
            </a:r>
            <a:r>
              <a:rPr lang="en-US" dirty="0"/>
              <a:t> </a:t>
            </a:r>
            <a:r>
              <a:rPr lang="en-US" dirty="0" err="1"/>
              <a:t>moguće</a:t>
            </a:r>
            <a:r>
              <a:rPr lang="en-US" dirty="0"/>
              <a:t> </a:t>
            </a:r>
            <a:r>
              <a:rPr lang="en-US" dirty="0" err="1"/>
              <a:t>vrednosti</a:t>
            </a:r>
            <a:r>
              <a:rPr lang="en-US" dirty="0"/>
              <a:t> </a:t>
            </a:r>
            <a:r>
              <a:rPr lang="en-US" dirty="0" err="1"/>
              <a:t>za</a:t>
            </a:r>
            <a:r>
              <a:rPr lang="en-US" dirty="0"/>
              <a:t> </a:t>
            </a:r>
            <a:r>
              <a:rPr lang="en-US" dirty="0" err="1"/>
              <a:t>ulazne</a:t>
            </a:r>
            <a:r>
              <a:rPr lang="en-US" dirty="0"/>
              <a:t> </a:t>
            </a:r>
            <a:r>
              <a:rPr lang="en-US" dirty="0" err="1"/>
              <a:t>veličine</a:t>
            </a:r>
            <a:r>
              <a:rPr lang="en-US" dirty="0"/>
              <a:t> (X, Y, A, B,...), </a:t>
            </a:r>
            <a:r>
              <a:rPr lang="en-US" dirty="0" err="1"/>
              <a:t>i</a:t>
            </a:r>
            <a:r>
              <a:rPr lang="en-US" dirty="0"/>
              <a:t> </a:t>
            </a:r>
            <a:r>
              <a:rPr lang="en-US" dirty="0" err="1"/>
              <a:t>odgovarajući</a:t>
            </a:r>
            <a:r>
              <a:rPr lang="en-US" dirty="0"/>
              <a:t> </a:t>
            </a:r>
            <a:r>
              <a:rPr lang="en-US" dirty="0" err="1"/>
              <a:t>rezultat</a:t>
            </a:r>
            <a:r>
              <a:rPr lang="en-US" dirty="0"/>
              <a:t>, </a:t>
            </a:r>
            <a:r>
              <a:rPr lang="en-US" dirty="0" err="1"/>
              <a:t>odnosno</a:t>
            </a:r>
            <a:r>
              <a:rPr lang="en-US" dirty="0"/>
              <a:t> </a:t>
            </a:r>
            <a:r>
              <a:rPr lang="en-US" dirty="0" err="1"/>
              <a:t>izlaznu</a:t>
            </a:r>
            <a:r>
              <a:rPr lang="en-US" dirty="0"/>
              <a:t> </a:t>
            </a:r>
            <a:r>
              <a:rPr lang="en-US" dirty="0" err="1"/>
              <a:t>vrednost</a:t>
            </a:r>
            <a:r>
              <a:rPr lang="en-US" dirty="0"/>
              <a:t> (Z, X, Y, ...). </a:t>
            </a:r>
            <a:r>
              <a:rPr lang="en-US" dirty="0" err="1"/>
              <a:t>Broj</a:t>
            </a:r>
            <a:r>
              <a:rPr lang="en-US" dirty="0"/>
              <a:t> </a:t>
            </a:r>
            <a:r>
              <a:rPr lang="en-US" dirty="0" err="1"/>
              <a:t>mogućih</a:t>
            </a:r>
            <a:r>
              <a:rPr lang="en-US" dirty="0"/>
              <a:t> </a:t>
            </a:r>
            <a:r>
              <a:rPr lang="en-US" dirty="0" err="1"/>
              <a:t>kombinacija</a:t>
            </a:r>
            <a:r>
              <a:rPr lang="en-US" dirty="0"/>
              <a:t> </a:t>
            </a:r>
            <a:r>
              <a:rPr lang="en-US" dirty="0" err="1"/>
              <a:t>ulaznih</a:t>
            </a:r>
            <a:r>
              <a:rPr lang="en-US" dirty="0"/>
              <a:t> </a:t>
            </a:r>
            <a:r>
              <a:rPr lang="en-US" dirty="0" err="1"/>
              <a:t>veličina</a:t>
            </a:r>
            <a:r>
              <a:rPr lang="en-US" dirty="0"/>
              <a:t> </a:t>
            </a:r>
            <a:r>
              <a:rPr lang="en-US" dirty="0" err="1"/>
              <a:t>jednak</a:t>
            </a:r>
            <a:r>
              <a:rPr lang="en-US" dirty="0"/>
              <a:t> je 2n </a:t>
            </a:r>
            <a:r>
              <a:rPr lang="en-US" dirty="0" err="1"/>
              <a:t>gde</a:t>
            </a:r>
            <a:r>
              <a:rPr lang="en-US" dirty="0"/>
              <a:t> je n-</a:t>
            </a:r>
            <a:r>
              <a:rPr lang="en-US" dirty="0" err="1"/>
              <a:t>broj</a:t>
            </a:r>
            <a:r>
              <a:rPr lang="en-US" dirty="0"/>
              <a:t> </a:t>
            </a:r>
            <a:r>
              <a:rPr lang="en-US" dirty="0" err="1"/>
              <a:t>ulaznih</a:t>
            </a:r>
            <a:r>
              <a:rPr lang="en-US" dirty="0"/>
              <a:t> </a:t>
            </a:r>
            <a:r>
              <a:rPr lang="en-US" dirty="0" err="1"/>
              <a:t>veličina</a:t>
            </a:r>
            <a:r>
              <a:rPr lang="en-US" dirty="0"/>
              <a:t>. </a:t>
            </a:r>
            <a:r>
              <a:rPr lang="en-US" dirty="0" err="1"/>
              <a:t>Ako</a:t>
            </a:r>
            <a:r>
              <a:rPr lang="en-US" dirty="0"/>
              <a:t> </a:t>
            </a:r>
            <a:r>
              <a:rPr lang="en-US" dirty="0" err="1"/>
              <a:t>imamo</a:t>
            </a:r>
            <a:r>
              <a:rPr lang="en-US" dirty="0"/>
              <a:t> </a:t>
            </a:r>
            <a:r>
              <a:rPr lang="en-US" dirty="0" err="1"/>
              <a:t>jednu</a:t>
            </a:r>
            <a:r>
              <a:rPr lang="en-US" dirty="0"/>
              <a:t> </a:t>
            </a:r>
            <a:r>
              <a:rPr lang="en-US" dirty="0" err="1"/>
              <a:t>ulaznu</a:t>
            </a:r>
            <a:r>
              <a:rPr lang="en-US" dirty="0"/>
              <a:t> </a:t>
            </a:r>
            <a:r>
              <a:rPr lang="en-US" dirty="0" err="1"/>
              <a:t>veličinu</a:t>
            </a:r>
            <a:r>
              <a:rPr lang="en-US" dirty="0"/>
              <a:t> (</a:t>
            </a:r>
            <a:r>
              <a:rPr lang="en-US" dirty="0" err="1"/>
              <a:t>negacija</a:t>
            </a:r>
            <a:r>
              <a:rPr lang="en-US" dirty="0"/>
              <a:t>), </a:t>
            </a:r>
            <a:r>
              <a:rPr lang="en-US" dirty="0" err="1"/>
              <a:t>onda</a:t>
            </a:r>
            <a:r>
              <a:rPr lang="en-US" dirty="0"/>
              <a:t> je </a:t>
            </a:r>
            <a:r>
              <a:rPr lang="en-US" dirty="0" err="1"/>
              <a:t>broj</a:t>
            </a:r>
            <a:r>
              <a:rPr lang="en-US" dirty="0"/>
              <a:t> </a:t>
            </a:r>
            <a:r>
              <a:rPr lang="en-US" dirty="0" err="1"/>
              <a:t>kombinacija</a:t>
            </a:r>
            <a:r>
              <a:rPr lang="en-US" dirty="0"/>
              <a:t> 2 (21 ), </a:t>
            </a:r>
            <a:r>
              <a:rPr lang="en-US" dirty="0" err="1"/>
              <a:t>ako</a:t>
            </a:r>
            <a:r>
              <a:rPr lang="en-US" dirty="0"/>
              <a:t> </a:t>
            </a:r>
            <a:r>
              <a:rPr lang="en-US" dirty="0" err="1"/>
              <a:t>imamo</a:t>
            </a:r>
            <a:r>
              <a:rPr lang="en-US" dirty="0"/>
              <a:t> </a:t>
            </a:r>
            <a:r>
              <a:rPr lang="en-US" dirty="0" err="1"/>
              <a:t>dve</a:t>
            </a:r>
            <a:r>
              <a:rPr lang="en-US" dirty="0"/>
              <a:t> </a:t>
            </a:r>
            <a:r>
              <a:rPr lang="en-US" dirty="0" err="1"/>
              <a:t>ulazne</a:t>
            </a:r>
            <a:r>
              <a:rPr lang="en-US" dirty="0"/>
              <a:t> </a:t>
            </a:r>
            <a:r>
              <a:rPr lang="en-US" dirty="0" err="1"/>
              <a:t>veličine</a:t>
            </a:r>
            <a:r>
              <a:rPr lang="en-US" dirty="0"/>
              <a:t> </a:t>
            </a:r>
            <a:r>
              <a:rPr lang="en-US" dirty="0" err="1"/>
              <a:t>broj</a:t>
            </a:r>
            <a:r>
              <a:rPr lang="en-US" dirty="0"/>
              <a:t> </a:t>
            </a:r>
            <a:r>
              <a:rPr lang="en-US" dirty="0" err="1"/>
              <a:t>kombinacija</a:t>
            </a:r>
            <a:r>
              <a:rPr lang="en-US" dirty="0"/>
              <a:t> je 4 (22 ), </a:t>
            </a:r>
            <a:r>
              <a:rPr lang="en-US" dirty="0" err="1"/>
              <a:t>za</a:t>
            </a:r>
            <a:r>
              <a:rPr lang="en-US" dirty="0"/>
              <a:t> tri je 8 (23 ) </a:t>
            </a:r>
            <a:r>
              <a:rPr lang="en-US" dirty="0" err="1"/>
              <a:t>itd</a:t>
            </a:r>
            <a:r>
              <a:rPr lang="en-US" dirty="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Rectangle 8"/>
          <p:cNvSpPr>
            <a:spLocks noChangeArrowheads="1"/>
          </p:cNvSpPr>
          <p:nvPr/>
        </p:nvSpPr>
        <p:spPr bwMode="auto">
          <a:xfrm>
            <a:off x="233020" y="116632"/>
            <a:ext cx="2076450" cy="366713"/>
          </a:xfrm>
          <a:prstGeom prst="rect">
            <a:avLst/>
          </a:prstGeom>
          <a:noFill/>
          <a:ln w="9525">
            <a:noFill/>
            <a:miter lim="800000"/>
            <a:headEnd/>
            <a:tailEnd/>
          </a:ln>
          <a:effectLst/>
        </p:spPr>
        <p:txBody>
          <a:bodyPr wrap="none" anchor="ctr">
            <a:spAutoFit/>
          </a:bodyPr>
          <a:lstStyle/>
          <a:p>
            <a:pPr algn="l"/>
            <a:r>
              <a:rPr lang="en-US" b="1" dirty="0"/>
              <a:t>ILI </a:t>
            </a:r>
            <a:r>
              <a:rPr lang="en-US" b="1" dirty="0" err="1"/>
              <a:t>operacija</a:t>
            </a:r>
            <a:r>
              <a:rPr lang="en-US" b="1" dirty="0"/>
              <a:t> (OR)</a:t>
            </a:r>
          </a:p>
        </p:txBody>
      </p:sp>
      <p:sp>
        <p:nvSpPr>
          <p:cNvPr id="17417" name="Rectangle 9"/>
          <p:cNvSpPr>
            <a:spLocks noChangeArrowheads="1"/>
          </p:cNvSpPr>
          <p:nvPr/>
        </p:nvSpPr>
        <p:spPr bwMode="auto">
          <a:xfrm>
            <a:off x="250825" y="692696"/>
            <a:ext cx="8569325" cy="2014538"/>
          </a:xfrm>
          <a:prstGeom prst="rect">
            <a:avLst/>
          </a:prstGeom>
          <a:noFill/>
          <a:ln w="9525">
            <a:noFill/>
            <a:miter lim="800000"/>
            <a:headEnd/>
            <a:tailEnd/>
          </a:ln>
          <a:effectLst/>
        </p:spPr>
        <p:txBody>
          <a:bodyPr anchor="ctr">
            <a:spAutoFit/>
          </a:bodyPr>
          <a:lstStyle/>
          <a:p>
            <a:pPr algn="just"/>
            <a:r>
              <a:rPr lang="en-US" dirty="0" smtClean="0"/>
              <a:t>Ova </a:t>
            </a:r>
            <a:r>
              <a:rPr lang="en-US" dirty="0" err="1" smtClean="0"/>
              <a:t>operacija</a:t>
            </a:r>
            <a:r>
              <a:rPr lang="en-US" dirty="0" smtClean="0"/>
              <a:t> se </a:t>
            </a:r>
            <a:r>
              <a:rPr lang="en-US" dirty="0" err="1" smtClean="0"/>
              <a:t>vrši</a:t>
            </a:r>
            <a:r>
              <a:rPr lang="en-US" dirty="0" smtClean="0"/>
              <a:t> </a:t>
            </a:r>
            <a:r>
              <a:rPr lang="en-US" dirty="0" err="1" smtClean="0"/>
              <a:t>nad</a:t>
            </a:r>
            <a:r>
              <a:rPr lang="en-US" dirty="0" smtClean="0"/>
              <a:t> </a:t>
            </a:r>
            <a:r>
              <a:rPr lang="en-US" dirty="0" err="1" smtClean="0"/>
              <a:t>dve</a:t>
            </a:r>
            <a:r>
              <a:rPr lang="en-US" dirty="0" smtClean="0"/>
              <a:t> </a:t>
            </a:r>
            <a:r>
              <a:rPr lang="en-US" dirty="0" err="1" smtClean="0"/>
              <a:t>ili</a:t>
            </a:r>
            <a:r>
              <a:rPr lang="en-US" dirty="0" smtClean="0"/>
              <a:t> </a:t>
            </a:r>
            <a:r>
              <a:rPr lang="en-US" dirty="0" err="1" smtClean="0"/>
              <a:t>više</a:t>
            </a:r>
            <a:r>
              <a:rPr lang="en-US" dirty="0" smtClean="0"/>
              <a:t> </a:t>
            </a:r>
            <a:r>
              <a:rPr lang="en-US" dirty="0" err="1" smtClean="0"/>
              <a:t>ulaznih</a:t>
            </a:r>
            <a:r>
              <a:rPr lang="en-US" dirty="0" smtClean="0"/>
              <a:t> </a:t>
            </a:r>
            <a:r>
              <a:rPr lang="en-US" dirty="0" err="1" smtClean="0"/>
              <a:t>vrednosti</a:t>
            </a:r>
            <a:r>
              <a:rPr lang="en-US" dirty="0" smtClean="0"/>
              <a:t>, a </a:t>
            </a:r>
            <a:r>
              <a:rPr lang="en-US" dirty="0" err="1" smtClean="0"/>
              <a:t>naziva</a:t>
            </a:r>
            <a:r>
              <a:rPr lang="en-US" dirty="0" smtClean="0"/>
              <a:t> se </a:t>
            </a:r>
            <a:r>
              <a:rPr lang="en-US" dirty="0" err="1" smtClean="0"/>
              <a:t>još</a:t>
            </a:r>
            <a:r>
              <a:rPr lang="en-US" dirty="0" smtClean="0"/>
              <a:t> </a:t>
            </a:r>
            <a:r>
              <a:rPr lang="en-US" dirty="0" err="1" smtClean="0"/>
              <a:t>i</a:t>
            </a:r>
            <a:r>
              <a:rPr lang="en-US" dirty="0" smtClean="0"/>
              <a:t> </a:t>
            </a:r>
            <a:r>
              <a:rPr lang="en-US" dirty="0" err="1" smtClean="0"/>
              <a:t>logičko</a:t>
            </a:r>
            <a:r>
              <a:rPr lang="en-US" dirty="0" smtClean="0"/>
              <a:t> </a:t>
            </a:r>
            <a:r>
              <a:rPr lang="en-US" dirty="0" err="1" smtClean="0"/>
              <a:t>sabiranje</a:t>
            </a:r>
            <a:r>
              <a:rPr lang="en-US" dirty="0" smtClean="0"/>
              <a:t>, </a:t>
            </a:r>
            <a:r>
              <a:rPr lang="en-US" dirty="0" err="1" smtClean="0"/>
              <a:t>disjunkcija</a:t>
            </a:r>
            <a:r>
              <a:rPr lang="en-US" dirty="0" smtClean="0"/>
              <a:t>. Da bi </a:t>
            </a:r>
            <a:r>
              <a:rPr lang="en-US" dirty="0" err="1" smtClean="0"/>
              <a:t>rezultat</a:t>
            </a:r>
            <a:r>
              <a:rPr lang="en-US" dirty="0" smtClean="0"/>
              <a:t> </a:t>
            </a:r>
            <a:r>
              <a:rPr lang="en-US" dirty="0" err="1" smtClean="0"/>
              <a:t>operacije</a:t>
            </a:r>
            <a:r>
              <a:rPr lang="en-US" dirty="0" smtClean="0"/>
              <a:t> </a:t>
            </a:r>
            <a:r>
              <a:rPr lang="en-US" dirty="0" err="1" smtClean="0"/>
              <a:t>imao</a:t>
            </a:r>
            <a:r>
              <a:rPr lang="en-US" dirty="0" smtClean="0"/>
              <a:t> </a:t>
            </a:r>
            <a:r>
              <a:rPr lang="en-US" dirty="0" err="1" smtClean="0"/>
              <a:t>vrednost</a:t>
            </a:r>
            <a:r>
              <a:rPr lang="en-US" dirty="0" smtClean="0"/>
              <a:t> 1 (</a:t>
            </a:r>
            <a:r>
              <a:rPr lang="en-US" dirty="0" err="1" smtClean="0"/>
              <a:t>tačan</a:t>
            </a:r>
            <a:r>
              <a:rPr lang="en-US" dirty="0" smtClean="0"/>
              <a:t>) mora bar </a:t>
            </a:r>
            <a:r>
              <a:rPr lang="en-US" dirty="0" err="1" smtClean="0"/>
              <a:t>jedna</a:t>
            </a:r>
            <a:r>
              <a:rPr lang="en-US" dirty="0" smtClean="0"/>
              <a:t> </a:t>
            </a:r>
            <a:r>
              <a:rPr lang="en-US" dirty="0" err="1" smtClean="0"/>
              <a:t>ulazna</a:t>
            </a:r>
            <a:r>
              <a:rPr lang="en-US" dirty="0" smtClean="0"/>
              <a:t> </a:t>
            </a:r>
            <a:r>
              <a:rPr lang="en-US" dirty="0" err="1" smtClean="0"/>
              <a:t>veličina</a:t>
            </a:r>
            <a:r>
              <a:rPr lang="en-US" dirty="0" smtClean="0"/>
              <a:t> </a:t>
            </a:r>
            <a:r>
              <a:rPr lang="en-US" dirty="0" err="1" smtClean="0"/>
              <a:t>imati</a:t>
            </a:r>
            <a:r>
              <a:rPr lang="en-US" dirty="0" smtClean="0"/>
              <a:t> </a:t>
            </a:r>
            <a:r>
              <a:rPr lang="en-US" dirty="0" err="1" smtClean="0"/>
              <a:t>vrednost</a:t>
            </a:r>
            <a:r>
              <a:rPr lang="en-US" dirty="0" smtClean="0"/>
              <a:t> 1 (</a:t>
            </a:r>
            <a:r>
              <a:rPr lang="en-US" dirty="0" err="1" smtClean="0"/>
              <a:t>tačan</a:t>
            </a:r>
            <a:r>
              <a:rPr lang="en-US" dirty="0" smtClean="0"/>
              <a:t>). Na </a:t>
            </a:r>
            <a:r>
              <a:rPr lang="en-US" dirty="0" err="1" smtClean="0"/>
              <a:t>slici</a:t>
            </a:r>
            <a:r>
              <a:rPr lang="en-US" dirty="0" smtClean="0"/>
              <a:t> 3.3 je </a:t>
            </a:r>
            <a:r>
              <a:rPr lang="en-US" dirty="0" err="1" smtClean="0"/>
              <a:t>prikazana</a:t>
            </a:r>
            <a:r>
              <a:rPr lang="en-US" dirty="0" smtClean="0"/>
              <a:t> </a:t>
            </a:r>
            <a:r>
              <a:rPr lang="en-US" dirty="0" err="1" smtClean="0"/>
              <a:t>tablica</a:t>
            </a:r>
            <a:r>
              <a:rPr lang="en-US" dirty="0" smtClean="0"/>
              <a:t> </a:t>
            </a:r>
            <a:r>
              <a:rPr lang="en-US" dirty="0" err="1" smtClean="0"/>
              <a:t>istinitosti</a:t>
            </a:r>
            <a:r>
              <a:rPr lang="en-US" dirty="0" smtClean="0"/>
              <a:t> </a:t>
            </a:r>
            <a:r>
              <a:rPr lang="en-US" dirty="0" err="1" smtClean="0"/>
              <a:t>za</a:t>
            </a:r>
            <a:r>
              <a:rPr lang="en-US" dirty="0" smtClean="0"/>
              <a:t> ILI </a:t>
            </a:r>
            <a:r>
              <a:rPr lang="en-US" dirty="0" err="1" smtClean="0"/>
              <a:t>operaciju</a:t>
            </a:r>
            <a:r>
              <a:rPr lang="en-US" dirty="0" smtClean="0"/>
              <a:t> </a:t>
            </a:r>
            <a:r>
              <a:rPr lang="en-US" dirty="0" err="1" smtClean="0"/>
              <a:t>nad</a:t>
            </a:r>
            <a:r>
              <a:rPr lang="en-US" dirty="0" smtClean="0"/>
              <a:t> </a:t>
            </a:r>
            <a:r>
              <a:rPr lang="en-US" dirty="0" err="1" smtClean="0"/>
              <a:t>dve</a:t>
            </a:r>
            <a:r>
              <a:rPr lang="en-US" dirty="0" smtClean="0"/>
              <a:t> </a:t>
            </a:r>
            <a:r>
              <a:rPr lang="en-US" dirty="0" err="1" smtClean="0"/>
              <a:t>ulazne</a:t>
            </a:r>
            <a:r>
              <a:rPr lang="en-US" dirty="0" smtClean="0"/>
              <a:t> </a:t>
            </a:r>
            <a:r>
              <a:rPr lang="en-US" dirty="0" err="1" smtClean="0"/>
              <a:t>vrednosti</a:t>
            </a:r>
            <a:r>
              <a:rPr lang="en-US" dirty="0" smtClean="0"/>
              <a:t> X </a:t>
            </a:r>
            <a:r>
              <a:rPr lang="en-US" dirty="0" err="1" smtClean="0"/>
              <a:t>i</a:t>
            </a:r>
            <a:r>
              <a:rPr lang="en-US" dirty="0" smtClean="0"/>
              <a:t> Y, </a:t>
            </a:r>
            <a:r>
              <a:rPr lang="en-US" dirty="0" err="1" smtClean="0"/>
              <a:t>kao</a:t>
            </a:r>
            <a:r>
              <a:rPr lang="en-US" dirty="0" smtClean="0"/>
              <a:t> </a:t>
            </a:r>
            <a:r>
              <a:rPr lang="en-US" dirty="0" err="1" smtClean="0"/>
              <a:t>i</a:t>
            </a:r>
            <a:r>
              <a:rPr lang="en-US" dirty="0" smtClean="0"/>
              <a:t> </a:t>
            </a:r>
            <a:r>
              <a:rPr lang="en-US" dirty="0" err="1" smtClean="0"/>
              <a:t>tablica</a:t>
            </a:r>
            <a:r>
              <a:rPr lang="en-US" dirty="0" smtClean="0"/>
              <a:t> </a:t>
            </a:r>
            <a:r>
              <a:rPr lang="en-US" dirty="0" err="1" smtClean="0"/>
              <a:t>istinitosti</a:t>
            </a:r>
            <a:r>
              <a:rPr lang="en-US" dirty="0" smtClean="0"/>
              <a:t> </a:t>
            </a:r>
            <a:r>
              <a:rPr lang="en-US" dirty="0" err="1" smtClean="0"/>
              <a:t>za</a:t>
            </a:r>
            <a:r>
              <a:rPr lang="en-US" dirty="0" smtClean="0"/>
              <a:t> n </a:t>
            </a:r>
            <a:r>
              <a:rPr lang="en-US" dirty="0" err="1" smtClean="0"/>
              <a:t>ulaznih</a:t>
            </a:r>
            <a:r>
              <a:rPr lang="en-US" dirty="0" smtClean="0"/>
              <a:t> </a:t>
            </a:r>
            <a:r>
              <a:rPr lang="en-US" dirty="0" err="1" smtClean="0"/>
              <a:t>vrednosti</a:t>
            </a:r>
            <a:r>
              <a:rPr lang="en-US" dirty="0" smtClean="0"/>
              <a:t> X1,..., </a:t>
            </a:r>
            <a:r>
              <a:rPr lang="en-US" dirty="0" err="1" smtClean="0"/>
              <a:t>Xn</a:t>
            </a:r>
            <a:r>
              <a:rPr lang="en-US" dirty="0" smtClean="0"/>
              <a:t>. </a:t>
            </a:r>
            <a:r>
              <a:rPr lang="en-US" dirty="0" err="1" smtClean="0"/>
              <a:t>Uočavamo</a:t>
            </a:r>
            <a:r>
              <a:rPr lang="en-US" dirty="0" smtClean="0"/>
              <a:t> da </a:t>
            </a:r>
            <a:r>
              <a:rPr lang="en-US" dirty="0" err="1" smtClean="0"/>
              <a:t>kombinacije</a:t>
            </a:r>
            <a:r>
              <a:rPr lang="en-US" dirty="0" smtClean="0"/>
              <a:t> X=1, Y=0 </a:t>
            </a:r>
            <a:r>
              <a:rPr lang="en-US" dirty="0" err="1" smtClean="0"/>
              <a:t>i</a:t>
            </a:r>
            <a:r>
              <a:rPr lang="en-US" dirty="0" smtClean="0"/>
              <a:t> X=0, Y=1 </a:t>
            </a:r>
            <a:r>
              <a:rPr lang="en-US" dirty="0" err="1" smtClean="0"/>
              <a:t>nisu</a:t>
            </a:r>
            <a:r>
              <a:rPr lang="en-US" dirty="0" smtClean="0"/>
              <a:t> </a:t>
            </a:r>
            <a:r>
              <a:rPr lang="en-US" dirty="0" err="1" smtClean="0"/>
              <a:t>iste</a:t>
            </a:r>
            <a:r>
              <a:rPr lang="en-US" dirty="0" smtClean="0"/>
              <a:t>, </a:t>
            </a:r>
            <a:r>
              <a:rPr lang="en-US" dirty="0" err="1" smtClean="0"/>
              <a:t>ali</a:t>
            </a:r>
            <a:r>
              <a:rPr lang="en-US" dirty="0" smtClean="0"/>
              <a:t> je </a:t>
            </a:r>
            <a:r>
              <a:rPr lang="en-US" dirty="0" err="1" smtClean="0"/>
              <a:t>rezultat</a:t>
            </a:r>
            <a:r>
              <a:rPr lang="en-US" dirty="0" smtClean="0"/>
              <a:t> </a:t>
            </a:r>
            <a:r>
              <a:rPr lang="en-US" dirty="0" err="1" smtClean="0"/>
              <a:t>operacije</a:t>
            </a:r>
            <a:r>
              <a:rPr lang="en-US" dirty="0" smtClean="0"/>
              <a:t> </a:t>
            </a:r>
            <a:r>
              <a:rPr lang="en-US" dirty="0" err="1" smtClean="0"/>
              <a:t>isti</a:t>
            </a:r>
            <a:r>
              <a:rPr lang="en-US" dirty="0" smtClean="0"/>
              <a:t>, </a:t>
            </a:r>
            <a:r>
              <a:rPr lang="en-US" dirty="0" err="1" smtClean="0"/>
              <a:t>tj</a:t>
            </a:r>
            <a:r>
              <a:rPr lang="en-US" dirty="0" smtClean="0"/>
              <a:t>. Z=1. </a:t>
            </a:r>
            <a:r>
              <a:rPr lang="en-US" dirty="0" err="1" smtClean="0"/>
              <a:t>Rezultat</a:t>
            </a:r>
            <a:r>
              <a:rPr lang="en-US" dirty="0" smtClean="0"/>
              <a:t> Z=1 </a:t>
            </a:r>
            <a:r>
              <a:rPr lang="en-US" dirty="0" err="1" smtClean="0"/>
              <a:t>dobija</a:t>
            </a:r>
            <a:r>
              <a:rPr lang="en-US" dirty="0" smtClean="0"/>
              <a:t> se </a:t>
            </a:r>
            <a:r>
              <a:rPr lang="en-US" dirty="0" err="1" smtClean="0"/>
              <a:t>kada</a:t>
            </a:r>
            <a:r>
              <a:rPr lang="en-US" dirty="0" smtClean="0"/>
              <a:t> </a:t>
            </a:r>
            <a:r>
              <a:rPr lang="en-US" dirty="0" err="1" smtClean="0"/>
              <a:t>su</a:t>
            </a:r>
            <a:r>
              <a:rPr lang="en-US" dirty="0" smtClean="0"/>
              <a:t> </a:t>
            </a:r>
            <a:r>
              <a:rPr lang="en-US" dirty="0" err="1" smtClean="0"/>
              <a:t>jedna</a:t>
            </a:r>
            <a:r>
              <a:rPr lang="en-US" dirty="0" smtClean="0"/>
              <a:t> </a:t>
            </a:r>
            <a:r>
              <a:rPr lang="en-US" dirty="0" err="1" smtClean="0"/>
              <a:t>ili</a:t>
            </a:r>
            <a:r>
              <a:rPr lang="en-US" dirty="0" smtClean="0"/>
              <a:t> </a:t>
            </a:r>
            <a:r>
              <a:rPr lang="en-US" dirty="0" err="1" smtClean="0"/>
              <a:t>više</a:t>
            </a:r>
            <a:r>
              <a:rPr lang="en-US" dirty="0" smtClean="0"/>
              <a:t> </a:t>
            </a:r>
            <a:r>
              <a:rPr lang="en-US" dirty="0" err="1" smtClean="0"/>
              <a:t>ulaznih</a:t>
            </a:r>
            <a:r>
              <a:rPr lang="en-US" dirty="0" smtClean="0"/>
              <a:t> </a:t>
            </a:r>
            <a:r>
              <a:rPr lang="en-US" dirty="0" err="1" smtClean="0"/>
              <a:t>vrednosti</a:t>
            </a:r>
            <a:r>
              <a:rPr lang="en-US" dirty="0" smtClean="0"/>
              <a:t> </a:t>
            </a:r>
            <a:r>
              <a:rPr lang="en-US" dirty="0" err="1" smtClean="0"/>
              <a:t>jednovremeno</a:t>
            </a:r>
            <a:r>
              <a:rPr lang="en-US" dirty="0" smtClean="0"/>
              <a:t> </a:t>
            </a:r>
            <a:r>
              <a:rPr lang="en-US" dirty="0" err="1" smtClean="0"/>
              <a:t>jednake</a:t>
            </a:r>
            <a:r>
              <a:rPr lang="en-US" dirty="0" smtClean="0"/>
              <a:t> 1. </a:t>
            </a:r>
            <a:endParaRPr lang="en-US" dirty="0"/>
          </a:p>
        </p:txBody>
      </p:sp>
      <p:pic>
        <p:nvPicPr>
          <p:cNvPr id="5" name="Picture 103"/>
          <p:cNvPicPr>
            <a:picLocks noChangeAspect="1" noChangeArrowheads="1"/>
          </p:cNvPicPr>
          <p:nvPr/>
        </p:nvPicPr>
        <p:blipFill>
          <a:blip r:embed="rId2" cstate="print"/>
          <a:srcRect/>
          <a:stretch>
            <a:fillRect/>
          </a:stretch>
        </p:blipFill>
        <p:spPr bwMode="auto">
          <a:xfrm>
            <a:off x="467544" y="2924944"/>
            <a:ext cx="8496300" cy="3254375"/>
          </a:xfrm>
          <a:prstGeom prst="rect">
            <a:avLst/>
          </a:prstGeom>
          <a:noFill/>
          <a:ln w="9525">
            <a:noFill/>
            <a:miter lim="800000"/>
            <a:headEnd/>
            <a:tailEnd/>
          </a:ln>
        </p:spPr>
      </p:pic>
      <p:sp>
        <p:nvSpPr>
          <p:cNvPr id="6" name="Rectangle 7"/>
          <p:cNvSpPr>
            <a:spLocks noChangeArrowheads="1"/>
          </p:cNvSpPr>
          <p:nvPr/>
        </p:nvSpPr>
        <p:spPr bwMode="auto">
          <a:xfrm>
            <a:off x="1403648" y="6309320"/>
            <a:ext cx="4908550" cy="641350"/>
          </a:xfrm>
          <a:prstGeom prst="rect">
            <a:avLst/>
          </a:prstGeom>
          <a:noFill/>
          <a:ln w="9525">
            <a:noFill/>
            <a:miter lim="800000"/>
            <a:headEnd/>
            <a:tailEnd/>
          </a:ln>
          <a:effectLst/>
        </p:spPr>
        <p:txBody>
          <a:bodyPr wrap="none" anchor="ctr">
            <a:spAutoFit/>
          </a:bodyPr>
          <a:lstStyle/>
          <a:p>
            <a:pPr algn="l"/>
            <a:r>
              <a:rPr lang="sv-SE" dirty="0"/>
              <a:t>Slika 3.3. Tabela istinitosti logičke operacije</a:t>
            </a:r>
            <a:r>
              <a:rPr lang="sv-SE" b="1" dirty="0"/>
              <a:t> </a:t>
            </a:r>
            <a:r>
              <a:rPr lang="sv-SE" dirty="0"/>
              <a:t>ILI</a:t>
            </a:r>
            <a:endParaRPr lang="en-US" dirty="0"/>
          </a:p>
          <a:p>
            <a:pPr algn="l" eaLnBrk="0" hangingPunct="0"/>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p:cNvSpPr>
            <a:spLocks noChangeArrowheads="1"/>
          </p:cNvSpPr>
          <p:nvPr/>
        </p:nvSpPr>
        <p:spPr bwMode="auto">
          <a:xfrm>
            <a:off x="323850" y="260350"/>
            <a:ext cx="2063750" cy="366713"/>
          </a:xfrm>
          <a:prstGeom prst="rect">
            <a:avLst/>
          </a:prstGeom>
          <a:noFill/>
          <a:ln w="9525">
            <a:noFill/>
            <a:miter lim="800000"/>
            <a:headEnd/>
            <a:tailEnd/>
          </a:ln>
          <a:effectLst/>
        </p:spPr>
        <p:txBody>
          <a:bodyPr wrap="none" anchor="ctr">
            <a:spAutoFit/>
          </a:bodyPr>
          <a:lstStyle/>
          <a:p>
            <a:pPr algn="l"/>
            <a:r>
              <a:rPr lang="pl-PL" b="1"/>
              <a:t>Operacija I (AND)</a:t>
            </a:r>
          </a:p>
        </p:txBody>
      </p:sp>
      <p:sp>
        <p:nvSpPr>
          <p:cNvPr id="19463" name="Rectangle 7"/>
          <p:cNvSpPr>
            <a:spLocks noChangeArrowheads="1"/>
          </p:cNvSpPr>
          <p:nvPr/>
        </p:nvSpPr>
        <p:spPr bwMode="auto">
          <a:xfrm>
            <a:off x="251520" y="785812"/>
            <a:ext cx="8135938" cy="2289175"/>
          </a:xfrm>
          <a:prstGeom prst="rect">
            <a:avLst/>
          </a:prstGeom>
          <a:noFill/>
          <a:ln w="9525">
            <a:noFill/>
            <a:miter lim="800000"/>
            <a:headEnd/>
            <a:tailEnd/>
          </a:ln>
          <a:effectLst/>
        </p:spPr>
        <p:txBody>
          <a:bodyPr anchor="ctr">
            <a:spAutoFit/>
          </a:bodyPr>
          <a:lstStyle/>
          <a:p>
            <a:pPr algn="just"/>
            <a:r>
              <a:rPr lang="pl-PL" dirty="0"/>
              <a:t>Rezultat ove operacije je istinit (1), samo ako su sve ulazne vrednosti takođe istinite. Drugim rečima, rezultat operacije I (AND) je jednak nuli, ako je bar jedna ulazna vrednost jednaka nuli. Operacija I se još naziva logičko množenje ili konjunkcija. Tabela istinitosti za dve vrednosti X i Y, i za niz n ulaznih vrednosti X1,...Xn data je na slici 3.4. Logičko množenje daje rezultat tačan samo ako ni jedan ulazni signal nije jednak nuli, tj. da bi rezultat bio Z=1, moraju svi ulazni signali istovre­meno biti jednaki jedinici: X = Y=1 tj. X1 = X2 = ... = Xn =1.</a:t>
            </a:r>
          </a:p>
        </p:txBody>
      </p:sp>
      <p:graphicFrame>
        <p:nvGraphicFramePr>
          <p:cNvPr id="2" name="Table 1"/>
          <p:cNvGraphicFramePr>
            <a:graphicFrameLocks noGrp="1"/>
          </p:cNvGraphicFramePr>
          <p:nvPr>
            <p:extLst>
              <p:ext uri="{D42A27DB-BD31-4B8C-83A1-F6EECF244321}">
                <p14:modId xmlns:p14="http://schemas.microsoft.com/office/powerpoint/2010/main" val="716241139"/>
              </p:ext>
            </p:extLst>
          </p:nvPr>
        </p:nvGraphicFramePr>
        <p:xfrm>
          <a:off x="2483768" y="3573016"/>
          <a:ext cx="4116065" cy="2699385"/>
        </p:xfrm>
        <a:graphic>
          <a:graphicData uri="http://schemas.openxmlformats.org/drawingml/2006/table">
            <a:tbl>
              <a:tblPr>
                <a:tableStyleId>{5C22544A-7EE6-4342-B048-85BDC9FD1C3A}</a:tableStyleId>
              </a:tblPr>
              <a:tblGrid>
                <a:gridCol w="271780"/>
                <a:gridCol w="260985"/>
                <a:gridCol w="238760"/>
                <a:gridCol w="154780"/>
                <a:gridCol w="154780"/>
                <a:gridCol w="267970"/>
                <a:gridCol w="267335"/>
                <a:gridCol w="290830"/>
                <a:gridCol w="154780"/>
                <a:gridCol w="154780"/>
                <a:gridCol w="267335"/>
                <a:gridCol w="382270"/>
                <a:gridCol w="1249680"/>
              </a:tblGrid>
              <a:tr h="245110">
                <a:tc>
                  <a:txBody>
                    <a:bodyPr/>
                    <a:lstStyle/>
                    <a:p>
                      <a:pPr algn="ctr">
                        <a:spcAft>
                          <a:spcPts val="0"/>
                        </a:spcAft>
                      </a:pPr>
                      <a:r>
                        <a:rPr lang="sr-Latn-CS" sz="900">
                          <a:effectLst/>
                        </a:rPr>
                        <a:t>X</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Y</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Z</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X</a:t>
                      </a:r>
                      <a:r>
                        <a:rPr lang="sr-Latn-CS" sz="900" baseline="-250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X</a:t>
                      </a:r>
                      <a:r>
                        <a:rPr lang="sr-Latn-CS" sz="900" baseline="-25000">
                          <a:effectLst/>
                        </a:rPr>
                        <a:t>2</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X</a:t>
                      </a:r>
                      <a:r>
                        <a:rPr lang="sr-Latn-CS" sz="900" baseline="-25000">
                          <a:effectLst/>
                        </a:rPr>
                        <a:t>n-1</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X</a:t>
                      </a:r>
                      <a:r>
                        <a:rPr lang="sr-Latn-CS" sz="900" baseline="-25000">
                          <a:effectLst/>
                        </a:rPr>
                        <a:t>n</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Z</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92405">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0</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57480">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0</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57480">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1</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57480">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1</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245110">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endParaRPr lang="en-US" sz="1100">
                        <a:effectLst/>
                        <a:latin typeface="HelvCiril"/>
                        <a:ea typeface="Times New Roman"/>
                        <a:cs typeface="Times New Roman"/>
                      </a:endParaRPr>
                    </a:p>
                  </a:txBody>
                  <a:tcPr marL="45720" marR="45720" marT="0" marB="0"/>
                </a:tc>
              </a:tr>
              <a:tr h="157480">
                <a:tc gridSpan="3">
                  <a:txBody>
                    <a:bodyPr/>
                    <a:lstStyle/>
                    <a:p>
                      <a:pPr algn="ctr">
                        <a:spcAft>
                          <a:spcPts val="600"/>
                        </a:spcAft>
                      </a:pP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0</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57480">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1</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0</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57480">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1</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1</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57480">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gridSpan="2">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hMerge="1">
                  <a:txBody>
                    <a:bodyPr/>
                    <a:lstStyle/>
                    <a:p>
                      <a:endParaRPr lang="en-US"/>
                    </a:p>
                  </a:txBody>
                  <a:tcPr/>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57480">
                <a:tc gridSpan="4">
                  <a:txBody>
                    <a:bodyPr/>
                    <a:lstStyle/>
                    <a:p>
                      <a:pPr algn="ctr">
                        <a:spcAft>
                          <a:spcPts val="0"/>
                        </a:spcAft>
                      </a:pPr>
                      <a:r>
                        <a:rPr lang="sr-Latn-CS" sz="900">
                          <a:effectLst/>
                        </a:rPr>
                        <a:t>imamo slobodno vreme</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a:spcAft>
                          <a:spcPts val="0"/>
                        </a:spcAft>
                      </a:pPr>
                      <a:r>
                        <a:rPr lang="sr-Latn-CS" sz="900">
                          <a:effectLst/>
                        </a:rPr>
                        <a:t>lep dan</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a:spcAft>
                          <a:spcPts val="0"/>
                        </a:spcAft>
                      </a:pPr>
                      <a:r>
                        <a:rPr lang="sr-Latn-CS" sz="900">
                          <a:effectLst/>
                        </a:rPr>
                        <a:t>idem u šetnju</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57480">
                <a:tc gridSpan="4">
                  <a:txBody>
                    <a:bodyPr/>
                    <a:lstStyle/>
                    <a:p>
                      <a:pPr algn="ctr">
                        <a:spcAft>
                          <a:spcPts val="0"/>
                        </a:spcAft>
                      </a:pPr>
                      <a:r>
                        <a:rPr lang="sr-Latn-CS" sz="900">
                          <a:effectLst/>
                        </a:rPr>
                        <a:t>ne</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a:spcAft>
                          <a:spcPts val="0"/>
                        </a:spcAft>
                      </a:pPr>
                      <a:r>
                        <a:rPr lang="sr-Latn-CS" sz="900">
                          <a:effectLst/>
                        </a:rPr>
                        <a:t>ne</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a:spcAft>
                          <a:spcPts val="0"/>
                        </a:spcAft>
                      </a:pPr>
                      <a:r>
                        <a:rPr lang="sr-Latn-CS" sz="900">
                          <a:effectLst/>
                        </a:rPr>
                        <a:t>ne</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57480">
                <a:tc gridSpan="4">
                  <a:txBody>
                    <a:bodyPr/>
                    <a:lstStyle/>
                    <a:p>
                      <a:pPr algn="ctr">
                        <a:spcAft>
                          <a:spcPts val="0"/>
                        </a:spcAft>
                      </a:pPr>
                      <a:r>
                        <a:rPr lang="sr-Latn-CS" sz="900">
                          <a:effectLst/>
                        </a:rPr>
                        <a:t>ne</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a:spcAft>
                          <a:spcPts val="0"/>
                        </a:spcAft>
                      </a:pPr>
                      <a:r>
                        <a:rPr lang="sr-Latn-CS" sz="900">
                          <a:effectLst/>
                        </a:rPr>
                        <a:t>da</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a:spcAft>
                          <a:spcPts val="0"/>
                        </a:spcAft>
                      </a:pPr>
                      <a:r>
                        <a:rPr lang="sr-Latn-CS" sz="900">
                          <a:effectLst/>
                        </a:rPr>
                        <a:t>ne</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57480">
                <a:tc gridSpan="4">
                  <a:txBody>
                    <a:bodyPr/>
                    <a:lstStyle/>
                    <a:p>
                      <a:pPr algn="ctr">
                        <a:spcAft>
                          <a:spcPts val="0"/>
                        </a:spcAft>
                      </a:pPr>
                      <a:r>
                        <a:rPr lang="sr-Latn-CS" sz="900">
                          <a:effectLst/>
                        </a:rPr>
                        <a:t>da</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a:spcAft>
                          <a:spcPts val="0"/>
                        </a:spcAft>
                      </a:pPr>
                      <a:r>
                        <a:rPr lang="sr-Latn-CS" sz="900">
                          <a:effectLst/>
                        </a:rPr>
                        <a:t>ne</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a:spcAft>
                          <a:spcPts val="0"/>
                        </a:spcAft>
                      </a:pPr>
                      <a:r>
                        <a:rPr lang="sr-Latn-CS" sz="900">
                          <a:effectLst/>
                        </a:rPr>
                        <a:t>ne</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a:txBody>
                    <a:bodyPr/>
                    <a:lstStyle/>
                    <a:p>
                      <a:pPr algn="ctr">
                        <a:spcAft>
                          <a:spcPts val="0"/>
                        </a:spcAft>
                      </a:pPr>
                      <a:r>
                        <a:rPr lang="sr-Latn-CS" sz="900">
                          <a:effectLst/>
                        </a:rPr>
                        <a:t> </a:t>
                      </a:r>
                      <a:endParaRPr lang="en-US" sz="1100">
                        <a:effectLst/>
                        <a:latin typeface="HelvCiril"/>
                        <a:ea typeface="Times New Roman"/>
                        <a:cs typeface="Times New Roman"/>
                      </a:endParaRPr>
                    </a:p>
                  </a:txBody>
                  <a:tcPr marL="45720" marR="45720" marT="0" marB="0"/>
                </a:tc>
              </a:tr>
              <a:tr h="157480">
                <a:tc gridSpan="4">
                  <a:txBody>
                    <a:bodyPr/>
                    <a:lstStyle/>
                    <a:p>
                      <a:pPr algn="ctr">
                        <a:spcAft>
                          <a:spcPts val="0"/>
                        </a:spcAft>
                      </a:pPr>
                      <a:r>
                        <a:rPr lang="sr-Latn-CS" sz="900">
                          <a:effectLst/>
                        </a:rPr>
                        <a:t>da</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a:spcAft>
                          <a:spcPts val="0"/>
                        </a:spcAft>
                      </a:pPr>
                      <a:r>
                        <a:rPr lang="sr-Latn-CS" sz="900">
                          <a:effectLst/>
                        </a:rPr>
                        <a:t>da</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a:spcAft>
                          <a:spcPts val="0"/>
                        </a:spcAft>
                      </a:pPr>
                      <a:r>
                        <a:rPr lang="sr-Latn-CS" sz="900">
                          <a:effectLst/>
                        </a:rPr>
                        <a:t>da</a:t>
                      </a:r>
                      <a:endParaRPr lang="en-US" sz="1100">
                        <a:effectLst/>
                        <a:latin typeface="HelvCiril"/>
                        <a:ea typeface="Times New Roman"/>
                        <a:cs typeface="Times New Roman"/>
                      </a:endParaRPr>
                    </a:p>
                  </a:txBody>
                  <a:tcPr marL="45720" marR="45720" marT="0" marB="0"/>
                </a:tc>
                <a:tc hMerge="1">
                  <a:txBody>
                    <a:bodyPr/>
                    <a:lstStyle/>
                    <a:p>
                      <a:endParaRPr lang="en-US"/>
                    </a:p>
                  </a:txBody>
                  <a:tcPr/>
                </a:tc>
                <a:tc hMerge="1">
                  <a:txBody>
                    <a:bodyPr/>
                    <a:lstStyle/>
                    <a:p>
                      <a:endParaRPr lang="en-US"/>
                    </a:p>
                  </a:txBody>
                  <a:tcPr/>
                </a:tc>
                <a:tc>
                  <a:txBody>
                    <a:bodyPr/>
                    <a:lstStyle/>
                    <a:p>
                      <a:pPr algn="ctr">
                        <a:spcAft>
                          <a:spcPts val="0"/>
                        </a:spcAft>
                      </a:pPr>
                      <a:r>
                        <a:rPr lang="sr-Latn-CS" sz="900" dirty="0">
                          <a:effectLst/>
                        </a:rPr>
                        <a:t> </a:t>
                      </a:r>
                      <a:endParaRPr lang="en-US" sz="1100" dirty="0">
                        <a:effectLst/>
                        <a:latin typeface="HelvCiril"/>
                        <a:ea typeface="Times New Roman"/>
                        <a:cs typeface="Times New Roman"/>
                      </a:endParaRPr>
                    </a:p>
                  </a:txBody>
                  <a:tcPr marL="45720" marR="45720" marT="0" marB="0"/>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608197560"/>
              </p:ext>
            </p:extLst>
          </p:nvPr>
        </p:nvGraphicFramePr>
        <p:xfrm>
          <a:off x="3203848" y="2996952"/>
          <a:ext cx="1466421" cy="389903"/>
        </p:xfrm>
        <a:graphic>
          <a:graphicData uri="http://schemas.openxmlformats.org/presentationml/2006/ole">
            <mc:AlternateContent xmlns:mc="http://schemas.openxmlformats.org/markup-compatibility/2006">
              <mc:Choice xmlns:v="urn:schemas-microsoft-com:vml" Requires="v">
                <p:oleObj spid="_x0000_s1027" name="Equation" r:id="rId3" imgW="1129810" imgH="215806" progId="Equation.3">
                  <p:embed/>
                </p:oleObj>
              </mc:Choice>
              <mc:Fallback>
                <p:oleObj name="Equation" r:id="rId3" imgW="1129810" imgH="215806"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2996952"/>
                        <a:ext cx="1466421" cy="389903"/>
                      </a:xfrm>
                      <a:prstGeom prst="rect">
                        <a:avLst/>
                      </a:prstGeom>
                      <a:noFill/>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686587680"/>
              </p:ext>
            </p:extLst>
          </p:nvPr>
        </p:nvGraphicFramePr>
        <p:xfrm>
          <a:off x="1619672" y="2996952"/>
          <a:ext cx="1329370" cy="419801"/>
        </p:xfrm>
        <a:graphic>
          <a:graphicData uri="http://schemas.openxmlformats.org/presentationml/2006/ole">
            <mc:AlternateContent xmlns:mc="http://schemas.openxmlformats.org/markup-compatibility/2006">
              <mc:Choice xmlns:v="urn:schemas-microsoft-com:vml" Requires="v">
                <p:oleObj spid="_x0000_s1028" name="Equation" r:id="rId5" imgW="520560" imgH="164880" progId="Equation.3">
                  <p:embed/>
                </p:oleObj>
              </mc:Choice>
              <mc:Fallback>
                <p:oleObj name="Equation" r:id="rId5" imgW="520560" imgH="164880" progId="Equation.3">
                  <p:embed/>
                  <p:pic>
                    <p:nvPicPr>
                      <p:cNvPr id="0" name="Object 1"/>
                      <p:cNvPicPr>
                        <a:picLocks noChangeAspect="1" noChangeArrowheads="1"/>
                      </p:cNvPicPr>
                      <p:nvPr/>
                    </p:nvPicPr>
                    <p:blipFill>
                      <a:blip r:embed="rId6"/>
                      <a:srcRect/>
                      <a:stretch>
                        <a:fillRect/>
                      </a:stretch>
                    </p:blipFill>
                    <p:spPr bwMode="auto">
                      <a:xfrm>
                        <a:off x="1619672" y="2996952"/>
                        <a:ext cx="1329370" cy="419801"/>
                      </a:xfrm>
                      <a:prstGeom prst="rect">
                        <a:avLst/>
                      </a:prstGeom>
                      <a:noFill/>
                    </p:spPr>
                  </p:pic>
                </p:oleObj>
              </mc:Fallback>
            </mc:AlternateContent>
          </a:graphicData>
        </a:graphic>
      </p:graphicFrame>
      <p:sp>
        <p:nvSpPr>
          <p:cNvPr id="9" name="Rectangle 7"/>
          <p:cNvSpPr>
            <a:spLocks noChangeArrowheads="1"/>
          </p:cNvSpPr>
          <p:nvPr/>
        </p:nvSpPr>
        <p:spPr bwMode="auto">
          <a:xfrm>
            <a:off x="1403648" y="6306830"/>
            <a:ext cx="4616200" cy="646331"/>
          </a:xfrm>
          <a:prstGeom prst="rect">
            <a:avLst/>
          </a:prstGeom>
          <a:noFill/>
          <a:ln w="9525">
            <a:noFill/>
            <a:miter lim="800000"/>
            <a:headEnd/>
            <a:tailEnd/>
          </a:ln>
          <a:effectLst/>
        </p:spPr>
        <p:txBody>
          <a:bodyPr wrap="none" anchor="ctr">
            <a:spAutoFit/>
          </a:bodyPr>
          <a:lstStyle/>
          <a:p>
            <a:pPr algn="l"/>
            <a:r>
              <a:rPr lang="sv-SE" dirty="0"/>
              <a:t>Slika </a:t>
            </a:r>
            <a:r>
              <a:rPr lang="sv-SE" dirty="0" smtClean="0"/>
              <a:t>3.</a:t>
            </a:r>
            <a:r>
              <a:rPr lang="sr-Latn-RS" dirty="0" smtClean="0"/>
              <a:t>4</a:t>
            </a:r>
            <a:r>
              <a:rPr lang="sv-SE" dirty="0" smtClean="0"/>
              <a:t>. </a:t>
            </a:r>
            <a:r>
              <a:rPr lang="sv-SE" dirty="0"/>
              <a:t>Tabela istinitosti logičke operacije</a:t>
            </a:r>
            <a:r>
              <a:rPr lang="sv-SE" b="1" dirty="0"/>
              <a:t> </a:t>
            </a:r>
            <a:r>
              <a:rPr lang="sv-SE" dirty="0" smtClean="0"/>
              <a:t>I</a:t>
            </a:r>
            <a:endParaRPr lang="en-US" dirty="0"/>
          </a:p>
          <a:p>
            <a:pPr algn="l" eaLnBrk="0" hangingPunct="0"/>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7" name="Picture 106"/>
          <p:cNvPicPr>
            <a:picLocks noChangeAspect="1" noChangeArrowheads="1"/>
          </p:cNvPicPr>
          <p:nvPr/>
        </p:nvPicPr>
        <p:blipFill>
          <a:blip r:embed="rId2" cstate="print"/>
          <a:srcRect/>
          <a:stretch>
            <a:fillRect/>
          </a:stretch>
        </p:blipFill>
        <p:spPr bwMode="auto">
          <a:xfrm>
            <a:off x="1483023" y="4221088"/>
            <a:ext cx="5184775" cy="1920875"/>
          </a:xfrm>
          <a:prstGeom prst="rect">
            <a:avLst/>
          </a:prstGeom>
          <a:noFill/>
          <a:ln w="9525">
            <a:noFill/>
            <a:miter lim="800000"/>
            <a:headEnd/>
            <a:tailEnd/>
          </a:ln>
        </p:spPr>
      </p:pic>
      <p:sp>
        <p:nvSpPr>
          <p:cNvPr id="20488" name="Rectangle 8"/>
          <p:cNvSpPr>
            <a:spLocks noChangeArrowheads="1"/>
          </p:cNvSpPr>
          <p:nvPr/>
        </p:nvSpPr>
        <p:spPr bwMode="auto">
          <a:xfrm>
            <a:off x="1403648" y="6237312"/>
            <a:ext cx="5264150" cy="366712"/>
          </a:xfrm>
          <a:prstGeom prst="rect">
            <a:avLst/>
          </a:prstGeom>
          <a:noFill/>
          <a:ln w="9525">
            <a:noFill/>
            <a:miter lim="800000"/>
            <a:headEnd/>
            <a:tailEnd/>
          </a:ln>
          <a:effectLst/>
        </p:spPr>
        <p:txBody>
          <a:bodyPr wrap="none" anchor="ctr">
            <a:spAutoFit/>
          </a:bodyPr>
          <a:lstStyle/>
          <a:p>
            <a:r>
              <a:rPr lang="sv-SE" dirty="0"/>
              <a:t>Slika 3.5. Tablica istinitosti ekskluzivnog</a:t>
            </a:r>
            <a:r>
              <a:rPr lang="sv-SE" b="1" dirty="0"/>
              <a:t> </a:t>
            </a:r>
            <a:r>
              <a:rPr lang="sv-SE" dirty="0"/>
              <a:t>ILI</a:t>
            </a:r>
            <a:r>
              <a:rPr lang="sv-SE" b="1" dirty="0"/>
              <a:t> </a:t>
            </a:r>
            <a:r>
              <a:rPr lang="sv-SE" dirty="0"/>
              <a:t>(</a:t>
            </a:r>
            <a:r>
              <a:rPr lang="sv-SE" b="1" dirty="0"/>
              <a:t>XOR</a:t>
            </a:r>
            <a:r>
              <a:rPr lang="sv-SE" dirty="0"/>
              <a:t>)</a:t>
            </a:r>
          </a:p>
        </p:txBody>
      </p:sp>
      <p:sp>
        <p:nvSpPr>
          <p:cNvPr id="2" name="Rectangle 1"/>
          <p:cNvSpPr/>
          <p:nvPr/>
        </p:nvSpPr>
        <p:spPr>
          <a:xfrm>
            <a:off x="444468" y="1124744"/>
            <a:ext cx="2685094" cy="369332"/>
          </a:xfrm>
          <a:prstGeom prst="rect">
            <a:avLst/>
          </a:prstGeom>
        </p:spPr>
        <p:txBody>
          <a:bodyPr wrap="none">
            <a:spAutoFit/>
          </a:bodyPr>
          <a:lstStyle/>
          <a:p>
            <a:r>
              <a:rPr lang="pl-PL" b="1" dirty="0"/>
              <a:t>Ekskluzivno ILI (XOR)</a:t>
            </a:r>
            <a:r>
              <a:rPr lang="en-US" dirty="0"/>
              <a:t> </a:t>
            </a:r>
            <a:endParaRPr lang="en-US" dirty="0"/>
          </a:p>
        </p:txBody>
      </p:sp>
      <p:sp>
        <p:nvSpPr>
          <p:cNvPr id="5" name="Rectangle 9"/>
          <p:cNvSpPr>
            <a:spLocks noChangeArrowheads="1"/>
          </p:cNvSpPr>
          <p:nvPr/>
        </p:nvSpPr>
        <p:spPr bwMode="auto">
          <a:xfrm>
            <a:off x="481431" y="1844824"/>
            <a:ext cx="8496300" cy="1465263"/>
          </a:xfrm>
          <a:prstGeom prst="rect">
            <a:avLst/>
          </a:prstGeom>
          <a:noFill/>
          <a:ln w="9525">
            <a:noFill/>
            <a:miter lim="800000"/>
            <a:headEnd/>
            <a:tailEnd/>
          </a:ln>
          <a:effectLst/>
        </p:spPr>
        <p:txBody>
          <a:bodyPr anchor="ctr">
            <a:spAutoFit/>
          </a:bodyPr>
          <a:lstStyle/>
          <a:p>
            <a:pPr algn="just"/>
            <a:r>
              <a:rPr lang="pl-PL" dirty="0"/>
              <a:t>Ova operacija se naziva još i isključivo ILI, a daje istinit rezultat (tačan, 1), ako je jedna i samo jedna od ulaznih veličina istinita. Tabela istinitosti operacije ekskluzivno ILI data je na slici 3.5. Ako pažljivije pogledamo rezultat ove operacije, uočićemo da on odgovara zbiru binarnih cifara (ne uzimajući u obzir prenos), pa se zato ova ope­racija naziva i sabiranje po modulu dva.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3" name="Rectangle 9"/>
          <p:cNvSpPr>
            <a:spLocks noChangeArrowheads="1"/>
          </p:cNvSpPr>
          <p:nvPr/>
        </p:nvSpPr>
        <p:spPr bwMode="auto">
          <a:xfrm>
            <a:off x="2987675" y="533400"/>
            <a:ext cx="2927350" cy="366713"/>
          </a:xfrm>
          <a:prstGeom prst="rect">
            <a:avLst/>
          </a:prstGeom>
          <a:noFill/>
          <a:ln w="9525">
            <a:noFill/>
            <a:miter lim="800000"/>
            <a:headEnd/>
            <a:tailEnd/>
          </a:ln>
          <a:effectLst/>
        </p:spPr>
        <p:txBody>
          <a:bodyPr wrap="none" anchor="ctr">
            <a:spAutoFit/>
          </a:bodyPr>
          <a:lstStyle/>
          <a:p>
            <a:pPr algn="l"/>
            <a:r>
              <a:rPr lang="sv-SE" b="1">
                <a:hlinkClick r:id="rId2" tooltip="Elementarna logička kola"/>
              </a:rPr>
              <a:t>Elementarna logička kola</a:t>
            </a:r>
            <a:endParaRPr lang="sv-SE"/>
          </a:p>
        </p:txBody>
      </p:sp>
      <p:sp>
        <p:nvSpPr>
          <p:cNvPr id="21514" name="Rectangle 10"/>
          <p:cNvSpPr>
            <a:spLocks noChangeArrowheads="1"/>
          </p:cNvSpPr>
          <p:nvPr/>
        </p:nvSpPr>
        <p:spPr bwMode="auto">
          <a:xfrm>
            <a:off x="0" y="1117600"/>
            <a:ext cx="9144000" cy="1190625"/>
          </a:xfrm>
          <a:prstGeom prst="rect">
            <a:avLst/>
          </a:prstGeom>
          <a:noFill/>
          <a:ln w="9525">
            <a:noFill/>
            <a:miter lim="800000"/>
            <a:headEnd/>
            <a:tailEnd/>
          </a:ln>
          <a:effectLst/>
        </p:spPr>
        <p:txBody>
          <a:bodyPr anchor="ctr">
            <a:spAutoFit/>
          </a:bodyPr>
          <a:lstStyle/>
          <a:p>
            <a:pPr algn="l"/>
            <a:r>
              <a:rPr lang="sv-SE"/>
              <a:t>Osnovne logičke operacije su: NE, ILI, I i ekskluzivno ILI. Ove ope­racije, da bi generisale rezultat, slede pravila matematičke logike sa samo dve vrednosti: tačan i netačan (1 i 0). Elektronske komponente koje izvršavaju logičke operacije, izraze i funkcije nazivaju se logička kola. </a:t>
            </a:r>
            <a:r>
              <a:rPr lang="en-US"/>
              <a:t>Standardni simboli ovih kola dati su na slici 3.6.</a:t>
            </a:r>
          </a:p>
        </p:txBody>
      </p:sp>
      <p:pic>
        <p:nvPicPr>
          <p:cNvPr id="21515" name="Picture 109"/>
          <p:cNvPicPr>
            <a:picLocks noChangeAspect="1" noChangeArrowheads="1"/>
          </p:cNvPicPr>
          <p:nvPr/>
        </p:nvPicPr>
        <p:blipFill>
          <a:blip r:embed="rId3" cstate="print"/>
          <a:srcRect/>
          <a:stretch>
            <a:fillRect/>
          </a:stretch>
        </p:blipFill>
        <p:spPr bwMode="auto">
          <a:xfrm>
            <a:off x="684213" y="2349500"/>
            <a:ext cx="7777162" cy="3248025"/>
          </a:xfrm>
          <a:prstGeom prst="rect">
            <a:avLst/>
          </a:prstGeom>
          <a:noFill/>
          <a:ln w="9525">
            <a:noFill/>
            <a:miter lim="800000"/>
            <a:headEnd/>
            <a:tailEnd/>
          </a:ln>
        </p:spPr>
      </p:pic>
      <p:sp>
        <p:nvSpPr>
          <p:cNvPr id="21516" name="Rectangle 12"/>
          <p:cNvSpPr>
            <a:spLocks noChangeArrowheads="1"/>
          </p:cNvSpPr>
          <p:nvPr/>
        </p:nvSpPr>
        <p:spPr bwMode="auto">
          <a:xfrm>
            <a:off x="2892425" y="5734050"/>
            <a:ext cx="3359150" cy="366713"/>
          </a:xfrm>
          <a:prstGeom prst="rect">
            <a:avLst/>
          </a:prstGeom>
          <a:noFill/>
          <a:ln w="9525">
            <a:noFill/>
            <a:miter lim="800000"/>
            <a:headEnd/>
            <a:tailEnd/>
          </a:ln>
          <a:effectLst/>
        </p:spPr>
        <p:txBody>
          <a:bodyPr wrap="none" anchor="ctr">
            <a:spAutoFit/>
          </a:bodyPr>
          <a:lstStyle/>
          <a:p>
            <a:pPr algn="l"/>
            <a:r>
              <a:rPr lang="en-US"/>
              <a:t>Slika 3.6. Osnovna logička kola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5" name="Rectangle 7"/>
          <p:cNvSpPr>
            <a:spLocks noChangeArrowheads="1"/>
          </p:cNvSpPr>
          <p:nvPr/>
        </p:nvSpPr>
        <p:spPr bwMode="auto">
          <a:xfrm>
            <a:off x="0" y="-100013"/>
            <a:ext cx="9144000" cy="2838451"/>
          </a:xfrm>
          <a:prstGeom prst="rect">
            <a:avLst/>
          </a:prstGeom>
          <a:noFill/>
          <a:ln w="9525">
            <a:noFill/>
            <a:miter lim="800000"/>
            <a:headEnd/>
            <a:tailEnd/>
          </a:ln>
          <a:effectLst/>
        </p:spPr>
        <p:txBody>
          <a:bodyPr anchor="ctr">
            <a:spAutoFit/>
          </a:bodyPr>
          <a:lstStyle/>
          <a:p>
            <a:pPr algn="l"/>
            <a:r>
              <a:rPr lang="en-US"/>
              <a:t>Kombinovanjem ovih kola mogu se realizovati proizvoljne logičke funk­cije, kao i sve druge elementarne logičke operacije. Na slici 3.7 prika­zana je tabela mogućih logičkih funkcija sa dve ulazne veličine, i sve one se mogu prikazati pomoću elementarnih logičkih operacija I, ILI i NE. Skup operacija pomoću kojih se može realizovati svaka druga logička operacija, i pomoću kojih se može predstaviti svaka logička funkcija, naziva se baza logičkog sistema. U slučaju Bulove algebre skup operacija {I, ILI, NE} predstavlja bazu. No, operacija I se može realizovati pomoću operacije NE i ILI (kao što se to vidi na slici 3.8.), pa skup {NE, ILI} takođe čini bazu logičkog sistema. </a:t>
            </a:r>
            <a:r>
              <a:rPr lang="pl-PL"/>
              <a:t>Takođe se i operacija ILI može realizovati pomoću operacija I i NE (slika 3.9.), pa i skup {NE, I} čini bazu.</a:t>
            </a:r>
          </a:p>
        </p:txBody>
      </p:sp>
      <p:pic>
        <p:nvPicPr>
          <p:cNvPr id="22536" name="Picture 112"/>
          <p:cNvPicPr>
            <a:picLocks noChangeAspect="1" noChangeArrowheads="1"/>
          </p:cNvPicPr>
          <p:nvPr/>
        </p:nvPicPr>
        <p:blipFill>
          <a:blip r:embed="rId2" cstate="print"/>
          <a:srcRect/>
          <a:stretch>
            <a:fillRect/>
          </a:stretch>
        </p:blipFill>
        <p:spPr bwMode="auto">
          <a:xfrm>
            <a:off x="1187450" y="2755032"/>
            <a:ext cx="6911975" cy="3449638"/>
          </a:xfrm>
          <a:prstGeom prst="rect">
            <a:avLst/>
          </a:prstGeom>
          <a:noFill/>
          <a:ln w="9525">
            <a:noFill/>
            <a:miter lim="800000"/>
            <a:headEnd/>
            <a:tailEnd/>
          </a:ln>
        </p:spPr>
      </p:pic>
      <p:sp>
        <p:nvSpPr>
          <p:cNvPr id="22537" name="Rectangle 9"/>
          <p:cNvSpPr>
            <a:spLocks noChangeArrowheads="1"/>
          </p:cNvSpPr>
          <p:nvPr/>
        </p:nvSpPr>
        <p:spPr bwMode="auto">
          <a:xfrm>
            <a:off x="2225675" y="6140345"/>
            <a:ext cx="4692650" cy="366713"/>
          </a:xfrm>
          <a:prstGeom prst="rect">
            <a:avLst/>
          </a:prstGeom>
          <a:noFill/>
          <a:ln w="9525">
            <a:noFill/>
            <a:miter lim="800000"/>
            <a:headEnd/>
            <a:tailEnd/>
          </a:ln>
          <a:effectLst/>
        </p:spPr>
        <p:txBody>
          <a:bodyPr wrap="none" anchor="ctr">
            <a:spAutoFit/>
          </a:bodyPr>
          <a:lstStyle/>
          <a:p>
            <a:pPr algn="l"/>
            <a:r>
              <a:rPr lang="sv-SE" dirty="0"/>
              <a:t>Slika 3.7. Tabela funkcija sa dve promenljive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8" name="Picture 115"/>
          <p:cNvPicPr>
            <a:picLocks noChangeAspect="1" noChangeArrowheads="1"/>
          </p:cNvPicPr>
          <p:nvPr/>
        </p:nvPicPr>
        <p:blipFill>
          <a:blip r:embed="rId2" cstate="print"/>
          <a:srcRect/>
          <a:stretch>
            <a:fillRect/>
          </a:stretch>
        </p:blipFill>
        <p:spPr bwMode="auto">
          <a:xfrm>
            <a:off x="892175" y="458788"/>
            <a:ext cx="6704013" cy="1169987"/>
          </a:xfrm>
          <a:prstGeom prst="rect">
            <a:avLst/>
          </a:prstGeom>
          <a:noFill/>
          <a:ln w="9525">
            <a:noFill/>
            <a:miter lim="800000"/>
            <a:headEnd/>
            <a:tailEnd/>
          </a:ln>
        </p:spPr>
      </p:pic>
      <p:sp>
        <p:nvSpPr>
          <p:cNvPr id="23559" name="Rectangle 7"/>
          <p:cNvSpPr>
            <a:spLocks noChangeArrowheads="1"/>
          </p:cNvSpPr>
          <p:nvPr/>
        </p:nvSpPr>
        <p:spPr bwMode="auto">
          <a:xfrm>
            <a:off x="1403350" y="2066925"/>
            <a:ext cx="6089650" cy="641350"/>
          </a:xfrm>
          <a:prstGeom prst="rect">
            <a:avLst/>
          </a:prstGeom>
          <a:noFill/>
          <a:ln w="9525">
            <a:noFill/>
            <a:miter lim="800000"/>
            <a:headEnd/>
            <a:tailEnd/>
          </a:ln>
          <a:effectLst/>
        </p:spPr>
        <p:txBody>
          <a:bodyPr wrap="none" anchor="ctr">
            <a:spAutoFit/>
          </a:bodyPr>
          <a:lstStyle/>
          <a:p>
            <a:pPr algn="l"/>
            <a:r>
              <a:rPr lang="sv-SE"/>
              <a:t>Slika 3.8. Realizacija operacije I pomoću operacija NE i</a:t>
            </a:r>
            <a:r>
              <a:rPr lang="sv-SE" b="1"/>
              <a:t> </a:t>
            </a:r>
            <a:r>
              <a:rPr lang="sv-SE"/>
              <a:t>ILI</a:t>
            </a:r>
            <a:endParaRPr lang="en-US"/>
          </a:p>
          <a:p>
            <a:pPr algn="l" eaLnBrk="0" hangingPunct="0"/>
            <a:endParaRPr lang="en-US"/>
          </a:p>
        </p:txBody>
      </p:sp>
      <p:pic>
        <p:nvPicPr>
          <p:cNvPr id="23560" name="Picture 118"/>
          <p:cNvPicPr>
            <a:picLocks noChangeAspect="1" noChangeArrowheads="1"/>
          </p:cNvPicPr>
          <p:nvPr/>
        </p:nvPicPr>
        <p:blipFill>
          <a:blip r:embed="rId3" cstate="print"/>
          <a:srcRect/>
          <a:stretch>
            <a:fillRect/>
          </a:stretch>
        </p:blipFill>
        <p:spPr bwMode="auto">
          <a:xfrm>
            <a:off x="827088" y="2925763"/>
            <a:ext cx="6985000" cy="1511300"/>
          </a:xfrm>
          <a:prstGeom prst="rect">
            <a:avLst/>
          </a:prstGeom>
          <a:noFill/>
          <a:ln w="9525">
            <a:noFill/>
            <a:miter lim="800000"/>
            <a:headEnd/>
            <a:tailEnd/>
          </a:ln>
        </p:spPr>
      </p:pic>
      <p:sp>
        <p:nvSpPr>
          <p:cNvPr id="23561" name="Rectangle 9"/>
          <p:cNvSpPr>
            <a:spLocks noChangeArrowheads="1"/>
          </p:cNvSpPr>
          <p:nvPr/>
        </p:nvSpPr>
        <p:spPr bwMode="auto">
          <a:xfrm>
            <a:off x="1527175" y="5078413"/>
            <a:ext cx="6089650" cy="366712"/>
          </a:xfrm>
          <a:prstGeom prst="rect">
            <a:avLst/>
          </a:prstGeom>
          <a:noFill/>
          <a:ln w="9525">
            <a:noFill/>
            <a:miter lim="800000"/>
            <a:headEnd/>
            <a:tailEnd/>
          </a:ln>
          <a:effectLst/>
        </p:spPr>
        <p:txBody>
          <a:bodyPr wrap="none" anchor="ctr">
            <a:spAutoFit/>
          </a:bodyPr>
          <a:lstStyle/>
          <a:p>
            <a:r>
              <a:rPr lang="en-US"/>
              <a:t>Slika 3.9. Realizacija operacije ILI pomoću operacija I i NE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5" name="Rectangle 9"/>
          <p:cNvSpPr>
            <a:spLocks noChangeArrowheads="1"/>
          </p:cNvSpPr>
          <p:nvPr/>
        </p:nvSpPr>
        <p:spPr bwMode="auto">
          <a:xfrm>
            <a:off x="0" y="136525"/>
            <a:ext cx="9324975" cy="2014538"/>
          </a:xfrm>
          <a:prstGeom prst="rect">
            <a:avLst/>
          </a:prstGeom>
          <a:noFill/>
          <a:ln w="9525">
            <a:noFill/>
            <a:miter lim="800000"/>
            <a:headEnd/>
            <a:tailEnd/>
          </a:ln>
          <a:effectLst/>
        </p:spPr>
        <p:txBody>
          <a:bodyPr anchor="ctr">
            <a:spAutoFit/>
          </a:bodyPr>
          <a:lstStyle/>
          <a:p>
            <a:pPr algn="l"/>
            <a:r>
              <a:rPr lang="en-US"/>
              <a:t>Posmatrajući tabelu na slici 3.7. uočavamo dve funkcije NI i NILI, koje predstavljaju negaciju dveju osnovnih logičkih operacija. Može se pokazati da je svaka od ovih operacija (i NI i NILI), ujedno baza logičkog sis­tema, tj. sve druge operacije se mogu realizovati preko samo jedne od ove dve funkcije. Upotreba ovih logičkih kola pruža niz pogodnosti u reali­zaciji digitalnih mreža u računarskim sklopovima i uređajima. Na slici 3.10. data je tabela istinitosti za NI kolo, kao i njihov simbol, a na slici 3.11. data je tabela istinitosti i simbol (koji se koristi u elek­tričnim šemama) za kolo NILI </a:t>
            </a:r>
          </a:p>
        </p:txBody>
      </p:sp>
      <p:pic>
        <p:nvPicPr>
          <p:cNvPr id="24586" name="Picture 121"/>
          <p:cNvPicPr>
            <a:picLocks noChangeAspect="1" noChangeArrowheads="1"/>
          </p:cNvPicPr>
          <p:nvPr/>
        </p:nvPicPr>
        <p:blipFill>
          <a:blip r:embed="rId2" cstate="print"/>
          <a:srcRect/>
          <a:stretch>
            <a:fillRect/>
          </a:stretch>
        </p:blipFill>
        <p:spPr bwMode="auto">
          <a:xfrm>
            <a:off x="1979613" y="2349500"/>
            <a:ext cx="4752975" cy="1169988"/>
          </a:xfrm>
          <a:prstGeom prst="rect">
            <a:avLst/>
          </a:prstGeom>
          <a:noFill/>
          <a:ln w="9525">
            <a:noFill/>
            <a:miter lim="800000"/>
            <a:headEnd/>
            <a:tailEnd/>
          </a:ln>
        </p:spPr>
      </p:pic>
      <p:sp>
        <p:nvSpPr>
          <p:cNvPr id="24587" name="Rectangle 11"/>
          <p:cNvSpPr>
            <a:spLocks noChangeArrowheads="1"/>
          </p:cNvSpPr>
          <p:nvPr/>
        </p:nvSpPr>
        <p:spPr bwMode="auto">
          <a:xfrm>
            <a:off x="2051050" y="3573463"/>
            <a:ext cx="4565650" cy="366712"/>
          </a:xfrm>
          <a:prstGeom prst="rect">
            <a:avLst/>
          </a:prstGeom>
          <a:noFill/>
          <a:ln w="9525">
            <a:noFill/>
            <a:miter lim="800000"/>
            <a:headEnd/>
            <a:tailEnd/>
          </a:ln>
          <a:effectLst/>
        </p:spPr>
        <p:txBody>
          <a:bodyPr wrap="none" anchor="ctr">
            <a:spAutoFit/>
          </a:bodyPr>
          <a:lstStyle/>
          <a:p>
            <a:pPr algn="l"/>
            <a:r>
              <a:rPr lang="sv-SE"/>
              <a:t>Slika 3.10. Tabela istinitosti i simbol NI kola</a:t>
            </a:r>
          </a:p>
        </p:txBody>
      </p:sp>
      <p:sp>
        <p:nvSpPr>
          <p:cNvPr id="24589" name="Rectangle 13"/>
          <p:cNvSpPr>
            <a:spLocks noChangeArrowheads="1"/>
          </p:cNvSpPr>
          <p:nvPr/>
        </p:nvSpPr>
        <p:spPr bwMode="auto">
          <a:xfrm>
            <a:off x="0" y="3000375"/>
            <a:ext cx="9144000" cy="0"/>
          </a:xfrm>
          <a:prstGeom prst="rect">
            <a:avLst/>
          </a:prstGeom>
          <a:noFill/>
          <a:ln w="9525">
            <a:noFill/>
            <a:miter lim="800000"/>
            <a:headEnd/>
            <a:tailEnd/>
          </a:ln>
          <a:effectLst/>
        </p:spPr>
        <p:txBody>
          <a:bodyPr wrap="none" anchor="ctr">
            <a:spAutoFit/>
          </a:bodyPr>
          <a:lstStyle/>
          <a:p>
            <a:endParaRPr lang="en-US"/>
          </a:p>
        </p:txBody>
      </p:sp>
      <p:pic>
        <p:nvPicPr>
          <p:cNvPr id="24588" name="Picture 124"/>
          <p:cNvPicPr>
            <a:picLocks noChangeAspect="1" noChangeArrowheads="1"/>
          </p:cNvPicPr>
          <p:nvPr/>
        </p:nvPicPr>
        <p:blipFill>
          <a:blip r:embed="rId3" cstate="print"/>
          <a:srcRect/>
          <a:stretch>
            <a:fillRect/>
          </a:stretch>
        </p:blipFill>
        <p:spPr bwMode="auto">
          <a:xfrm>
            <a:off x="2051050" y="4005263"/>
            <a:ext cx="5040313" cy="1274762"/>
          </a:xfrm>
          <a:prstGeom prst="rect">
            <a:avLst/>
          </a:prstGeom>
          <a:noFill/>
        </p:spPr>
      </p:pic>
      <p:sp>
        <p:nvSpPr>
          <p:cNvPr id="24590" name="Rectangle 14"/>
          <p:cNvSpPr>
            <a:spLocks noChangeArrowheads="1"/>
          </p:cNvSpPr>
          <p:nvPr/>
        </p:nvSpPr>
        <p:spPr bwMode="auto">
          <a:xfrm>
            <a:off x="0" y="3857625"/>
            <a:ext cx="9144000" cy="0"/>
          </a:xfrm>
          <a:prstGeom prst="rect">
            <a:avLst/>
          </a:prstGeom>
          <a:noFill/>
          <a:ln w="9525">
            <a:noFill/>
            <a:miter lim="800000"/>
            <a:headEnd/>
            <a:tailEnd/>
          </a:ln>
          <a:effectLst/>
        </p:spPr>
        <p:txBody>
          <a:bodyPr wrap="none" anchor="ctr">
            <a:spAutoFit/>
          </a:bodyPr>
          <a:lstStyle/>
          <a:p>
            <a:pPr algn="l"/>
            <a:endParaRPr lang="en-US"/>
          </a:p>
        </p:txBody>
      </p:sp>
      <p:sp>
        <p:nvSpPr>
          <p:cNvPr id="24591" name="Rectangle 15"/>
          <p:cNvSpPr>
            <a:spLocks noChangeArrowheads="1"/>
          </p:cNvSpPr>
          <p:nvPr/>
        </p:nvSpPr>
        <p:spPr bwMode="auto">
          <a:xfrm>
            <a:off x="2124075" y="5438775"/>
            <a:ext cx="4756150" cy="366713"/>
          </a:xfrm>
          <a:prstGeom prst="rect">
            <a:avLst/>
          </a:prstGeom>
          <a:noFill/>
          <a:ln w="9525">
            <a:noFill/>
            <a:miter lim="800000"/>
            <a:headEnd/>
            <a:tailEnd/>
          </a:ln>
          <a:effectLst/>
        </p:spPr>
        <p:txBody>
          <a:bodyPr wrap="none" anchor="ctr">
            <a:spAutoFit/>
          </a:bodyPr>
          <a:lstStyle/>
          <a:p>
            <a:pPr algn="l"/>
            <a:r>
              <a:rPr lang="sv-SE"/>
              <a:t>Slika 3.11. Tabela istinitosti i simbol NILI kola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p:cNvSpPr>
            <a:spLocks noChangeArrowheads="1"/>
          </p:cNvSpPr>
          <p:nvPr/>
        </p:nvSpPr>
        <p:spPr bwMode="auto">
          <a:xfrm>
            <a:off x="250825" y="0"/>
            <a:ext cx="8424863" cy="915988"/>
          </a:xfrm>
          <a:prstGeom prst="rect">
            <a:avLst/>
          </a:prstGeom>
          <a:noFill/>
          <a:ln w="9525">
            <a:noFill/>
            <a:miter lim="800000"/>
            <a:headEnd/>
            <a:tailEnd/>
          </a:ln>
          <a:effectLst/>
        </p:spPr>
        <p:txBody>
          <a:bodyPr anchor="ctr">
            <a:spAutoFit/>
          </a:bodyPr>
          <a:lstStyle/>
          <a:p>
            <a:pPr algn="l"/>
            <a:r>
              <a:rPr lang="sv-SE"/>
              <a:t>Na slici 3.12. pokazano je kako se pomoću NI kola mogu realizovati os­novne logičke operacije NE, ILI i I. Na slici 3.13. prikazana je reali­zacija NI, ILI i I operacija pomoću NILI operacije.</a:t>
            </a:r>
          </a:p>
        </p:txBody>
      </p:sp>
      <p:pic>
        <p:nvPicPr>
          <p:cNvPr id="25607" name="Picture 127"/>
          <p:cNvPicPr>
            <a:picLocks noChangeAspect="1" noChangeArrowheads="1"/>
          </p:cNvPicPr>
          <p:nvPr/>
        </p:nvPicPr>
        <p:blipFill>
          <a:blip r:embed="rId2" cstate="print"/>
          <a:srcRect/>
          <a:stretch>
            <a:fillRect/>
          </a:stretch>
        </p:blipFill>
        <p:spPr bwMode="auto">
          <a:xfrm>
            <a:off x="395288" y="1052513"/>
            <a:ext cx="7559675" cy="2316162"/>
          </a:xfrm>
          <a:prstGeom prst="rect">
            <a:avLst/>
          </a:prstGeom>
          <a:noFill/>
          <a:ln w="9525">
            <a:noFill/>
            <a:miter lim="800000"/>
            <a:headEnd/>
            <a:tailEnd/>
          </a:ln>
        </p:spPr>
      </p:pic>
      <p:sp>
        <p:nvSpPr>
          <p:cNvPr id="25608" name="Rectangle 8"/>
          <p:cNvSpPr>
            <a:spLocks noChangeArrowheads="1"/>
          </p:cNvSpPr>
          <p:nvPr/>
        </p:nvSpPr>
        <p:spPr bwMode="auto">
          <a:xfrm>
            <a:off x="1476375" y="3422650"/>
            <a:ext cx="6064250" cy="366713"/>
          </a:xfrm>
          <a:prstGeom prst="rect">
            <a:avLst/>
          </a:prstGeom>
          <a:noFill/>
          <a:ln w="9525">
            <a:noFill/>
            <a:miter lim="800000"/>
            <a:headEnd/>
            <a:tailEnd/>
          </a:ln>
          <a:effectLst/>
        </p:spPr>
        <p:txBody>
          <a:bodyPr wrap="none" anchor="ctr">
            <a:spAutoFit/>
          </a:bodyPr>
          <a:lstStyle/>
          <a:p>
            <a:r>
              <a:rPr lang="sv-SE"/>
              <a:t>Slika 3.12. Realizacija operacija NE</a:t>
            </a:r>
            <a:r>
              <a:rPr lang="sv-SE" b="1"/>
              <a:t>, </a:t>
            </a:r>
            <a:r>
              <a:rPr lang="sv-SE"/>
              <a:t>ILI i I pomoću NI kola</a:t>
            </a:r>
          </a:p>
        </p:txBody>
      </p:sp>
      <p:sp>
        <p:nvSpPr>
          <p:cNvPr id="25609" name="Rectangle 9"/>
          <p:cNvSpPr>
            <a:spLocks noChangeArrowheads="1"/>
          </p:cNvSpPr>
          <p:nvPr/>
        </p:nvSpPr>
        <p:spPr bwMode="auto">
          <a:xfrm>
            <a:off x="250825" y="4313238"/>
            <a:ext cx="8497888" cy="915987"/>
          </a:xfrm>
          <a:prstGeom prst="rect">
            <a:avLst/>
          </a:prstGeom>
          <a:noFill/>
          <a:ln w="9525">
            <a:noFill/>
            <a:miter lim="800000"/>
            <a:headEnd/>
            <a:tailEnd/>
          </a:ln>
          <a:effectLst/>
        </p:spPr>
        <p:txBody>
          <a:bodyPr anchor="ctr">
            <a:spAutoFit/>
          </a:bodyPr>
          <a:lstStyle/>
          <a:p>
            <a:pPr algn="l"/>
            <a:r>
              <a:rPr lang="sv-SE"/>
              <a:t>Sa izuzetkom NE kola, sva pomenuta logička kola su dvoulazna. U računarskoj tehnici vrlo često se javlja potreba za primenom I i ILI operacija nad tri, četiri, osam, šesnaest i više ulaza istovremeno</a:t>
            </a:r>
            <a:r>
              <a:rPr lang="en-US"/>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Rectangle 6"/>
          <p:cNvSpPr>
            <a:spLocks noChangeArrowheads="1"/>
          </p:cNvSpPr>
          <p:nvPr/>
        </p:nvSpPr>
        <p:spPr bwMode="auto">
          <a:xfrm>
            <a:off x="323850" y="260350"/>
            <a:ext cx="3930650" cy="366713"/>
          </a:xfrm>
          <a:prstGeom prst="rect">
            <a:avLst/>
          </a:prstGeom>
          <a:noFill/>
          <a:ln w="9525">
            <a:noFill/>
            <a:miter lim="800000"/>
            <a:headEnd/>
            <a:tailEnd/>
          </a:ln>
          <a:effectLst/>
        </p:spPr>
        <p:txBody>
          <a:bodyPr wrap="none" anchor="ctr">
            <a:spAutoFit/>
          </a:bodyPr>
          <a:lstStyle/>
          <a:p>
            <a:pPr algn="l"/>
            <a:r>
              <a:rPr lang="pl-PL"/>
              <a:t>Ovaj problem se može rešiti dvojako:</a:t>
            </a:r>
          </a:p>
        </p:txBody>
      </p:sp>
      <p:sp>
        <p:nvSpPr>
          <p:cNvPr id="26631" name="Rectangle 7"/>
          <p:cNvSpPr>
            <a:spLocks noChangeArrowheads="1"/>
          </p:cNvSpPr>
          <p:nvPr/>
        </p:nvSpPr>
        <p:spPr bwMode="auto">
          <a:xfrm>
            <a:off x="3419475" y="981075"/>
            <a:ext cx="4184650" cy="641350"/>
          </a:xfrm>
          <a:prstGeom prst="rect">
            <a:avLst/>
          </a:prstGeom>
          <a:noFill/>
          <a:ln w="9525">
            <a:noFill/>
            <a:miter lim="800000"/>
            <a:headEnd/>
            <a:tailEnd/>
          </a:ln>
          <a:effectLst/>
        </p:spPr>
        <p:txBody>
          <a:bodyPr wrap="none" anchor="ctr">
            <a:spAutoFit/>
          </a:bodyPr>
          <a:lstStyle/>
          <a:p>
            <a:pPr marL="342900" indent="-342900" algn="l">
              <a:buFontTx/>
              <a:buAutoNum type="arabicPeriod"/>
            </a:pPr>
            <a:r>
              <a:rPr lang="en-US"/>
              <a:t>upotrebom višeulaznih logičkih kola,</a:t>
            </a:r>
          </a:p>
          <a:p>
            <a:pPr marL="342900" indent="-342900" algn="l">
              <a:buFontTx/>
              <a:buAutoNum type="arabicPeriod"/>
            </a:pPr>
            <a:r>
              <a:rPr lang="en-US"/>
              <a:t>povezivanjem više dvoulaznih kola.</a:t>
            </a:r>
          </a:p>
        </p:txBody>
      </p:sp>
      <p:sp>
        <p:nvSpPr>
          <p:cNvPr id="26632" name="Rectangle 8"/>
          <p:cNvSpPr>
            <a:spLocks noChangeArrowheads="1"/>
          </p:cNvSpPr>
          <p:nvPr/>
        </p:nvSpPr>
        <p:spPr bwMode="auto">
          <a:xfrm>
            <a:off x="0" y="2782888"/>
            <a:ext cx="8893175" cy="2014537"/>
          </a:xfrm>
          <a:prstGeom prst="rect">
            <a:avLst/>
          </a:prstGeom>
          <a:noFill/>
          <a:ln w="9525">
            <a:noFill/>
            <a:miter lim="800000"/>
            <a:headEnd/>
            <a:tailEnd/>
          </a:ln>
          <a:effectLst/>
        </p:spPr>
        <p:txBody>
          <a:bodyPr anchor="ctr">
            <a:spAutoFit/>
          </a:bodyPr>
          <a:lstStyle/>
          <a:p>
            <a:pPr algn="l"/>
            <a:r>
              <a:rPr lang="pl-PL"/>
              <a:t>Na slici 3.14. prikazana je realizacija ILI kola sa tri ulaza (troulazno kolo), a na slici 3.15. realizacija I kola za četiri ulaza. Upotreba standardnih logičkih kola, a naročito NI i NILI kola, umno­gome pojednostavljuje i pojeftinjuje izradu složenih logičkih mreža. Naime logička kola se nikada ne prave pojedinačno, već se u jednom integrisanom kolu (čipu, </a:t>
            </a:r>
            <a:r>
              <a:rPr lang="pl-PL" b="1"/>
              <a:t>chip</a:t>
            </a:r>
            <a:r>
              <a:rPr lang="pl-PL"/>
              <a:t>) obično nalazi nekoliko logičkih kola iste vrste. </a:t>
            </a:r>
            <a:r>
              <a:rPr lang="sv-SE"/>
              <a:t>Na primer, u jednom čipu sa 14 izvoda obično se nalaze četiri dvoulazna logička kola</a:t>
            </a:r>
            <a:r>
              <a:rPr lang="sv-SE" b="1"/>
              <a:t> </a:t>
            </a:r>
            <a:r>
              <a:rPr lang="sv-SE"/>
              <a:t>I,</a:t>
            </a:r>
            <a:r>
              <a:rPr lang="sv-SE" b="1"/>
              <a:t> </a:t>
            </a:r>
            <a:r>
              <a:rPr lang="sv-SE"/>
              <a:t>ILI</a:t>
            </a:r>
            <a:r>
              <a:rPr lang="sv-SE" b="1"/>
              <a:t>, </a:t>
            </a:r>
            <a:r>
              <a:rPr lang="sv-SE"/>
              <a:t>NI, ili NILI</a:t>
            </a:r>
            <a:r>
              <a:rPr lang="en-US"/>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7"/>
          <p:cNvSpPr>
            <a:spLocks noChangeArrowheads="1"/>
          </p:cNvSpPr>
          <p:nvPr/>
        </p:nvSpPr>
        <p:spPr bwMode="auto">
          <a:xfrm>
            <a:off x="3203575" y="260350"/>
            <a:ext cx="1873250" cy="366713"/>
          </a:xfrm>
          <a:prstGeom prst="rect">
            <a:avLst/>
          </a:prstGeom>
          <a:noFill/>
          <a:ln w="9525">
            <a:noFill/>
            <a:miter lim="800000"/>
            <a:headEnd/>
            <a:tailEnd/>
          </a:ln>
          <a:effectLst/>
        </p:spPr>
        <p:txBody>
          <a:bodyPr wrap="none" anchor="ctr">
            <a:spAutoFit/>
          </a:bodyPr>
          <a:lstStyle/>
          <a:p>
            <a:pPr algn="l"/>
            <a:r>
              <a:rPr lang="sv-SE" b="1">
                <a:hlinkClick r:id="rId2" tooltip="Digitalna logika"/>
              </a:rPr>
              <a:t>Digitalna logika</a:t>
            </a:r>
            <a:endParaRPr lang="sv-SE" b="1"/>
          </a:p>
        </p:txBody>
      </p:sp>
      <p:sp>
        <p:nvSpPr>
          <p:cNvPr id="3080" name="Rectangle 8"/>
          <p:cNvSpPr>
            <a:spLocks noChangeArrowheads="1"/>
          </p:cNvSpPr>
          <p:nvPr/>
        </p:nvSpPr>
        <p:spPr bwMode="auto">
          <a:xfrm>
            <a:off x="0" y="692150"/>
            <a:ext cx="8893175" cy="1739900"/>
          </a:xfrm>
          <a:prstGeom prst="rect">
            <a:avLst/>
          </a:prstGeom>
          <a:noFill/>
          <a:ln w="9525">
            <a:noFill/>
            <a:miter lim="800000"/>
            <a:headEnd/>
            <a:tailEnd/>
          </a:ln>
          <a:effectLst/>
        </p:spPr>
        <p:txBody>
          <a:bodyPr anchor="ctr">
            <a:spAutoFit/>
          </a:bodyPr>
          <a:lstStyle/>
          <a:p>
            <a:pPr algn="l"/>
            <a:r>
              <a:rPr lang="sv-SE"/>
              <a:t>Hardver računara se najčešće deli na nekoliko glavnih jedinica kao što je prikazano na slici 3.1. Centralna procesorska jedinica (</a:t>
            </a:r>
            <a:r>
              <a:rPr lang="sv-SE" b="1"/>
              <a:t>CPU</a:t>
            </a:r>
            <a:r>
              <a:rPr lang="sv-SE"/>
              <a:t>) sadrži u sebi glavna aritmetička, logička i upravljačka kola računara. </a:t>
            </a:r>
            <a:r>
              <a:rPr lang="sv-SE" b="1"/>
              <a:t>CPU</a:t>
            </a:r>
            <a:r>
              <a:rPr lang="sv-SE"/>
              <a:t> se logično deli na: upravljačku jedinicu koja je odgovorna za rad svih os­talih sastavnih delova, aritmetičko-logičku jedinicu u kojoj se obavljaju sve elementarne aritmetičke, logičke i druge osnovne operacije, i iz­vestan broj specijalnih memorijskih sklopova koji se nazivaju </a:t>
            </a:r>
            <a:r>
              <a:rPr lang="sv-SE">
                <a:hlinkClick r:id="rId3" tooltip="Registri"/>
              </a:rPr>
              <a:t>registri</a:t>
            </a:r>
            <a:r>
              <a:rPr lang="en-US"/>
              <a:t> </a:t>
            </a:r>
          </a:p>
        </p:txBody>
      </p:sp>
      <p:pic>
        <p:nvPicPr>
          <p:cNvPr id="3081" name="Picture 91"/>
          <p:cNvPicPr>
            <a:picLocks noChangeAspect="1" noChangeArrowheads="1"/>
          </p:cNvPicPr>
          <p:nvPr/>
        </p:nvPicPr>
        <p:blipFill>
          <a:blip r:embed="rId4" cstate="print"/>
          <a:srcRect/>
          <a:stretch>
            <a:fillRect/>
          </a:stretch>
        </p:blipFill>
        <p:spPr bwMode="auto">
          <a:xfrm>
            <a:off x="1331913" y="2565400"/>
            <a:ext cx="6264275" cy="3097213"/>
          </a:xfrm>
          <a:prstGeom prst="rect">
            <a:avLst/>
          </a:prstGeom>
          <a:noFill/>
          <a:ln w="9525">
            <a:noFill/>
            <a:miter lim="800000"/>
            <a:headEnd/>
            <a:tailEnd/>
          </a:ln>
        </p:spPr>
      </p:pic>
      <p:sp>
        <p:nvSpPr>
          <p:cNvPr id="3082" name="Rectangle 10"/>
          <p:cNvSpPr>
            <a:spLocks noChangeArrowheads="1"/>
          </p:cNvSpPr>
          <p:nvPr/>
        </p:nvSpPr>
        <p:spPr bwMode="auto">
          <a:xfrm>
            <a:off x="1979613" y="5734050"/>
            <a:ext cx="5099050" cy="366713"/>
          </a:xfrm>
          <a:prstGeom prst="rect">
            <a:avLst/>
          </a:prstGeom>
          <a:noFill/>
          <a:ln w="9525">
            <a:noFill/>
            <a:miter lim="800000"/>
            <a:headEnd/>
            <a:tailEnd/>
          </a:ln>
          <a:effectLst/>
        </p:spPr>
        <p:txBody>
          <a:bodyPr wrap="none" anchor="ctr">
            <a:spAutoFit/>
          </a:bodyPr>
          <a:lstStyle/>
          <a:p>
            <a:r>
              <a:rPr lang="en-US"/>
              <a:t>Slika 3.1 Glavne komponente hardvera računara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4" name="Picture 130"/>
          <p:cNvPicPr>
            <a:picLocks noChangeAspect="1" noChangeArrowheads="1"/>
          </p:cNvPicPr>
          <p:nvPr/>
        </p:nvPicPr>
        <p:blipFill>
          <a:blip r:embed="rId2" cstate="print"/>
          <a:srcRect/>
          <a:stretch>
            <a:fillRect/>
          </a:stretch>
        </p:blipFill>
        <p:spPr bwMode="auto">
          <a:xfrm>
            <a:off x="1116013" y="260350"/>
            <a:ext cx="6624637" cy="542607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1" name="Rectangle 9"/>
          <p:cNvSpPr>
            <a:spLocks noChangeArrowheads="1"/>
          </p:cNvSpPr>
          <p:nvPr/>
        </p:nvSpPr>
        <p:spPr bwMode="auto">
          <a:xfrm>
            <a:off x="0" y="0"/>
            <a:ext cx="8748713" cy="6134100"/>
          </a:xfrm>
          <a:prstGeom prst="rect">
            <a:avLst/>
          </a:prstGeom>
          <a:noFill/>
          <a:ln w="9525">
            <a:noFill/>
            <a:miter lim="800000"/>
            <a:headEnd/>
            <a:tailEnd/>
          </a:ln>
          <a:effectLst/>
        </p:spPr>
        <p:txBody>
          <a:bodyPr anchor="ctr">
            <a:spAutoFit/>
          </a:bodyPr>
          <a:lstStyle/>
          <a:p>
            <a:pPr algn="l">
              <a:lnSpc>
                <a:spcPct val="200000"/>
              </a:lnSpc>
            </a:pPr>
            <a:r>
              <a:rPr lang="en-US" dirty="0" err="1"/>
              <a:t>Određene</a:t>
            </a:r>
            <a:r>
              <a:rPr lang="en-US" dirty="0"/>
              <a:t> </a:t>
            </a:r>
            <a:r>
              <a:rPr lang="en-US" dirty="0" err="1"/>
              <a:t>logičke</a:t>
            </a:r>
            <a:r>
              <a:rPr lang="en-US" dirty="0"/>
              <a:t> </a:t>
            </a:r>
            <a:r>
              <a:rPr lang="en-US" dirty="0" err="1"/>
              <a:t>funkcije</a:t>
            </a:r>
            <a:r>
              <a:rPr lang="en-US" dirty="0"/>
              <a:t> </a:t>
            </a:r>
            <a:r>
              <a:rPr lang="en-US" dirty="0" err="1"/>
              <a:t>mogu</a:t>
            </a:r>
            <a:r>
              <a:rPr lang="en-US" dirty="0"/>
              <a:t> </a:t>
            </a:r>
            <a:r>
              <a:rPr lang="en-US" dirty="0" err="1"/>
              <a:t>naći</a:t>
            </a:r>
            <a:r>
              <a:rPr lang="en-US" dirty="0"/>
              <a:t> </a:t>
            </a:r>
            <a:r>
              <a:rPr lang="en-US" dirty="0" err="1"/>
              <a:t>i</a:t>
            </a:r>
            <a:r>
              <a:rPr lang="en-US" dirty="0"/>
              <a:t> </a:t>
            </a:r>
            <a:r>
              <a:rPr lang="en-US" dirty="0" err="1"/>
              <a:t>praktičnu</a:t>
            </a:r>
            <a:r>
              <a:rPr lang="en-US" dirty="0"/>
              <a:t> </a:t>
            </a:r>
            <a:r>
              <a:rPr lang="en-US" dirty="0" err="1"/>
              <a:t>primenu</a:t>
            </a:r>
            <a:r>
              <a:rPr lang="en-US" dirty="0"/>
              <a:t> u </a:t>
            </a:r>
            <a:r>
              <a:rPr lang="en-US" dirty="0" err="1"/>
              <a:t>računarskoj</a:t>
            </a:r>
            <a:r>
              <a:rPr lang="en-US" dirty="0"/>
              <a:t> </a:t>
            </a:r>
            <a:r>
              <a:rPr lang="en-US" dirty="0" err="1"/>
              <a:t>tehnici</a:t>
            </a:r>
            <a:r>
              <a:rPr lang="en-US" dirty="0"/>
              <a:t>. </a:t>
            </a:r>
            <a:r>
              <a:rPr lang="en-US" dirty="0" err="1"/>
              <a:t>Realizacija</a:t>
            </a:r>
            <a:r>
              <a:rPr lang="en-US" dirty="0"/>
              <a:t> </a:t>
            </a:r>
            <a:r>
              <a:rPr lang="en-US" dirty="0" err="1"/>
              <a:t>sklopova</a:t>
            </a:r>
            <a:r>
              <a:rPr lang="en-US" dirty="0"/>
              <a:t> </a:t>
            </a:r>
            <a:r>
              <a:rPr lang="en-US" dirty="0" err="1"/>
              <a:t>koji</a:t>
            </a:r>
            <a:r>
              <a:rPr lang="en-US" dirty="0"/>
              <a:t> </a:t>
            </a:r>
            <a:r>
              <a:rPr lang="en-US" dirty="0" err="1"/>
              <a:t>podržavaju</a:t>
            </a:r>
            <a:r>
              <a:rPr lang="en-US" dirty="0"/>
              <a:t> rad </a:t>
            </a:r>
            <a:r>
              <a:rPr lang="en-US" dirty="0" err="1"/>
              <a:t>ovakvih</a:t>
            </a:r>
            <a:r>
              <a:rPr lang="en-US" dirty="0"/>
              <a:t> </a:t>
            </a:r>
            <a:r>
              <a:rPr lang="en-US" dirty="0" err="1"/>
              <a:t>funkcija</a:t>
            </a:r>
            <a:r>
              <a:rPr lang="en-US" dirty="0"/>
              <a:t> </a:t>
            </a:r>
            <a:r>
              <a:rPr lang="en-US" dirty="0" err="1"/>
              <a:t>zahteva</a:t>
            </a:r>
            <a:r>
              <a:rPr lang="en-US" dirty="0"/>
              <a:t> </a:t>
            </a:r>
            <a:r>
              <a:rPr lang="en-US" dirty="0" err="1"/>
              <a:t>niz</a:t>
            </a:r>
            <a:r>
              <a:rPr lang="en-US" dirty="0"/>
              <a:t> </a:t>
            </a:r>
            <a:r>
              <a:rPr lang="en-US" dirty="0" err="1"/>
              <a:t>elektronskih</a:t>
            </a:r>
            <a:r>
              <a:rPr lang="en-US" dirty="0"/>
              <a:t> </a:t>
            </a:r>
            <a:r>
              <a:rPr lang="en-US" dirty="0" err="1"/>
              <a:t>elemenata</a:t>
            </a:r>
            <a:r>
              <a:rPr lang="en-US" dirty="0"/>
              <a:t>. </a:t>
            </a:r>
            <a:r>
              <a:rPr lang="en-US" dirty="0" err="1"/>
              <a:t>Što</a:t>
            </a:r>
            <a:r>
              <a:rPr lang="en-US" dirty="0"/>
              <a:t> je </a:t>
            </a:r>
            <a:r>
              <a:rPr lang="en-US" dirty="0" err="1"/>
              <a:t>veći</a:t>
            </a:r>
            <a:r>
              <a:rPr lang="en-US" dirty="0"/>
              <a:t> </a:t>
            </a:r>
            <a:r>
              <a:rPr lang="en-US" dirty="0" err="1"/>
              <a:t>broj</a:t>
            </a:r>
            <a:r>
              <a:rPr lang="en-US" dirty="0"/>
              <a:t> </a:t>
            </a:r>
            <a:r>
              <a:rPr lang="en-US" dirty="0" err="1"/>
              <a:t>operatora</a:t>
            </a:r>
            <a:r>
              <a:rPr lang="en-US" dirty="0"/>
              <a:t> u </a:t>
            </a:r>
            <a:r>
              <a:rPr lang="en-US" dirty="0" err="1"/>
              <a:t>izrazu</a:t>
            </a:r>
            <a:r>
              <a:rPr lang="en-US" dirty="0"/>
              <a:t> </a:t>
            </a:r>
            <a:r>
              <a:rPr lang="en-US" dirty="0" err="1"/>
              <a:t>za</a:t>
            </a:r>
            <a:r>
              <a:rPr lang="en-US" dirty="0"/>
              <a:t> </a:t>
            </a:r>
            <a:r>
              <a:rPr lang="en-US" dirty="0" err="1"/>
              <a:t>logičku</a:t>
            </a:r>
            <a:r>
              <a:rPr lang="en-US" dirty="0"/>
              <a:t> </a:t>
            </a:r>
            <a:r>
              <a:rPr lang="en-US" dirty="0" err="1"/>
              <a:t>funkciju</a:t>
            </a:r>
            <a:r>
              <a:rPr lang="en-US" dirty="0"/>
              <a:t> to je </a:t>
            </a:r>
            <a:r>
              <a:rPr lang="en-US" dirty="0" err="1"/>
              <a:t>i</a:t>
            </a:r>
            <a:r>
              <a:rPr lang="en-US" dirty="0"/>
              <a:t> </a:t>
            </a:r>
            <a:r>
              <a:rPr lang="en-US" dirty="0" err="1"/>
              <a:t>njeno</a:t>
            </a:r>
            <a:r>
              <a:rPr lang="en-US" dirty="0"/>
              <a:t> </a:t>
            </a:r>
            <a:r>
              <a:rPr lang="en-US" dirty="0" err="1"/>
              <a:t>izvođenje</a:t>
            </a:r>
            <a:r>
              <a:rPr lang="en-US" dirty="0"/>
              <a:t> </a:t>
            </a:r>
            <a:r>
              <a:rPr lang="en-US" dirty="0" err="1"/>
              <a:t>složenije</a:t>
            </a:r>
            <a:r>
              <a:rPr lang="en-US" dirty="0"/>
              <a:t>. No, </a:t>
            </a:r>
            <a:r>
              <a:rPr lang="en-US" dirty="0" err="1"/>
              <a:t>obzirom</a:t>
            </a:r>
            <a:r>
              <a:rPr lang="en-US" dirty="0"/>
              <a:t> </a:t>
            </a:r>
            <a:r>
              <a:rPr lang="en-US" dirty="0" err="1"/>
              <a:t>na</a:t>
            </a:r>
            <a:r>
              <a:rPr lang="en-US" dirty="0"/>
              <a:t> to da se u </a:t>
            </a:r>
            <a:r>
              <a:rPr lang="en-US" dirty="0" err="1"/>
              <a:t>izradi</a:t>
            </a:r>
            <a:r>
              <a:rPr lang="en-US" dirty="0"/>
              <a:t> </a:t>
            </a:r>
            <a:r>
              <a:rPr lang="en-US" dirty="0" err="1"/>
              <a:t>jednog</a:t>
            </a:r>
            <a:r>
              <a:rPr lang="en-US" dirty="0"/>
              <a:t> </a:t>
            </a:r>
            <a:r>
              <a:rPr lang="en-US" dirty="0" err="1"/>
              <a:t>računara</a:t>
            </a:r>
            <a:r>
              <a:rPr lang="en-US" dirty="0"/>
              <a:t> </a:t>
            </a:r>
            <a:r>
              <a:rPr lang="en-US" dirty="0" err="1"/>
              <a:t>koristi</a:t>
            </a:r>
            <a:r>
              <a:rPr lang="en-US" dirty="0"/>
              <a:t> od </a:t>
            </a:r>
            <a:r>
              <a:rPr lang="en-US" dirty="0" err="1"/>
              <a:t>nekoliko</a:t>
            </a:r>
            <a:r>
              <a:rPr lang="en-US" dirty="0"/>
              <a:t> </a:t>
            </a:r>
            <a:r>
              <a:rPr lang="en-US" dirty="0" err="1"/>
              <a:t>stotina</a:t>
            </a:r>
            <a:r>
              <a:rPr lang="en-US" dirty="0"/>
              <a:t> do </a:t>
            </a:r>
            <a:r>
              <a:rPr lang="en-US" dirty="0" err="1"/>
              <a:t>nekoliko</a:t>
            </a:r>
            <a:r>
              <a:rPr lang="en-US" dirty="0"/>
              <a:t> </a:t>
            </a:r>
            <a:r>
              <a:rPr lang="en-US" dirty="0" err="1"/>
              <a:t>hiljada</a:t>
            </a:r>
            <a:r>
              <a:rPr lang="en-US" dirty="0"/>
              <a:t> </a:t>
            </a:r>
            <a:r>
              <a:rPr lang="en-US" dirty="0" err="1"/>
              <a:t>logičkih</a:t>
            </a:r>
            <a:r>
              <a:rPr lang="en-US" dirty="0"/>
              <a:t> </a:t>
            </a:r>
            <a:r>
              <a:rPr lang="en-US" dirty="0" err="1"/>
              <a:t>funkcija</a:t>
            </a:r>
            <a:r>
              <a:rPr lang="en-US" dirty="0"/>
              <a:t>, </a:t>
            </a:r>
            <a:r>
              <a:rPr lang="en-US" dirty="0" err="1"/>
              <a:t>jasno</a:t>
            </a:r>
            <a:r>
              <a:rPr lang="en-US" dirty="0"/>
              <a:t> je da je </a:t>
            </a:r>
            <a:r>
              <a:rPr lang="en-US" dirty="0" err="1"/>
              <a:t>svaka</a:t>
            </a:r>
            <a:r>
              <a:rPr lang="en-US" dirty="0"/>
              <a:t> </a:t>
            </a:r>
            <a:r>
              <a:rPr lang="en-US" dirty="0" err="1"/>
              <a:t>ušteda</a:t>
            </a:r>
            <a:r>
              <a:rPr lang="en-US" dirty="0"/>
              <a:t> u tom </a:t>
            </a:r>
            <a:r>
              <a:rPr lang="en-US" dirty="0" err="1"/>
              <a:t>pogledu</a:t>
            </a:r>
            <a:r>
              <a:rPr lang="en-US" dirty="0"/>
              <a:t> od </a:t>
            </a:r>
            <a:r>
              <a:rPr lang="en-US" dirty="0" err="1"/>
              <a:t>značaja</a:t>
            </a:r>
            <a:r>
              <a:rPr lang="en-US" dirty="0"/>
              <a:t>. Da bi se </a:t>
            </a:r>
            <a:r>
              <a:rPr lang="en-US" dirty="0" err="1"/>
              <a:t>ostvarile</a:t>
            </a:r>
            <a:r>
              <a:rPr lang="en-US" dirty="0"/>
              <a:t> </a:t>
            </a:r>
            <a:r>
              <a:rPr lang="en-US" dirty="0" err="1"/>
              <a:t>uštede</a:t>
            </a:r>
            <a:r>
              <a:rPr lang="en-US" dirty="0"/>
              <a:t> u </a:t>
            </a:r>
            <a:r>
              <a:rPr lang="en-US" dirty="0" err="1"/>
              <a:t>potrošnji</a:t>
            </a:r>
            <a:r>
              <a:rPr lang="en-US" dirty="0"/>
              <a:t> </a:t>
            </a:r>
            <a:r>
              <a:rPr lang="en-US" dirty="0" err="1"/>
              <a:t>logičkih</a:t>
            </a:r>
            <a:r>
              <a:rPr lang="en-US" dirty="0"/>
              <a:t> kola, </a:t>
            </a:r>
            <a:r>
              <a:rPr lang="en-US" dirty="0" err="1"/>
              <a:t>neophodno</a:t>
            </a:r>
            <a:r>
              <a:rPr lang="en-US" dirty="0"/>
              <a:t> je </a:t>
            </a:r>
            <a:r>
              <a:rPr lang="en-US" dirty="0" err="1"/>
              <a:t>minimizirati</a:t>
            </a:r>
            <a:r>
              <a:rPr lang="en-US" dirty="0"/>
              <a:t> </a:t>
            </a:r>
            <a:r>
              <a:rPr lang="en-US" dirty="0" err="1"/>
              <a:t>sve</a:t>
            </a:r>
            <a:r>
              <a:rPr lang="en-US" dirty="0"/>
              <a:t> </a:t>
            </a:r>
            <a:r>
              <a:rPr lang="en-US" dirty="0" err="1"/>
              <a:t>logičke</a:t>
            </a:r>
            <a:r>
              <a:rPr lang="en-US" dirty="0"/>
              <a:t> </a:t>
            </a:r>
            <a:r>
              <a:rPr lang="en-US" dirty="0" err="1"/>
              <a:t>funkcije</a:t>
            </a:r>
            <a:r>
              <a:rPr lang="en-US" dirty="0"/>
              <a:t> </a:t>
            </a:r>
            <a:r>
              <a:rPr lang="en-US" dirty="0" err="1"/>
              <a:t>koje</a:t>
            </a:r>
            <a:r>
              <a:rPr lang="en-US" dirty="0"/>
              <a:t> se </a:t>
            </a:r>
            <a:r>
              <a:rPr lang="en-US" dirty="0" err="1"/>
              <a:t>javljaju</a:t>
            </a:r>
            <a:r>
              <a:rPr lang="en-US" dirty="0"/>
              <a:t> u </a:t>
            </a:r>
            <a:r>
              <a:rPr lang="en-US" dirty="0" err="1"/>
              <a:t>jednom</a:t>
            </a:r>
            <a:r>
              <a:rPr lang="en-US" dirty="0"/>
              <a:t> </a:t>
            </a:r>
            <a:r>
              <a:rPr lang="en-US" dirty="0" err="1"/>
              <a:t>računarskom</a:t>
            </a:r>
            <a:r>
              <a:rPr lang="en-US" dirty="0"/>
              <a:t> </a:t>
            </a:r>
            <a:r>
              <a:rPr lang="en-US" dirty="0" err="1"/>
              <a:t>sistemu</a:t>
            </a:r>
            <a:r>
              <a:rPr lang="en-US" dirty="0"/>
              <a:t>. </a:t>
            </a:r>
            <a:r>
              <a:rPr lang="en-US" dirty="0" err="1"/>
              <a:t>Minimizacija</a:t>
            </a:r>
            <a:r>
              <a:rPr lang="en-US" dirty="0"/>
              <a:t> je </a:t>
            </a:r>
            <a:r>
              <a:rPr lang="en-US" dirty="0" err="1"/>
              <a:t>neophodna</a:t>
            </a:r>
            <a:r>
              <a:rPr lang="en-US" dirty="0"/>
              <a:t> da bi se </a:t>
            </a:r>
            <a:r>
              <a:rPr lang="en-US" dirty="0" err="1"/>
              <a:t>uprostila</a:t>
            </a:r>
            <a:r>
              <a:rPr lang="en-US" dirty="0"/>
              <a:t> </a:t>
            </a:r>
            <a:r>
              <a:rPr lang="en-US" dirty="0" err="1"/>
              <a:t>električna</a:t>
            </a:r>
            <a:r>
              <a:rPr lang="en-US" dirty="0"/>
              <a:t> </a:t>
            </a:r>
            <a:r>
              <a:rPr lang="en-US" dirty="0" err="1"/>
              <a:t>mreža</a:t>
            </a:r>
            <a:r>
              <a:rPr lang="en-US" dirty="0"/>
              <a:t>, </a:t>
            </a:r>
            <a:r>
              <a:rPr lang="en-US" dirty="0" err="1"/>
              <a:t>i</a:t>
            </a:r>
            <a:r>
              <a:rPr lang="en-US" dirty="0"/>
              <a:t> </a:t>
            </a:r>
            <a:r>
              <a:rPr lang="en-US" dirty="0" err="1"/>
              <a:t>smanjio</a:t>
            </a:r>
            <a:r>
              <a:rPr lang="en-US" dirty="0"/>
              <a:t> </a:t>
            </a:r>
            <a:r>
              <a:rPr lang="en-US" dirty="0" err="1"/>
              <a:t>broj</a:t>
            </a:r>
            <a:r>
              <a:rPr lang="en-US" dirty="0"/>
              <a:t> </a:t>
            </a:r>
            <a:r>
              <a:rPr lang="en-US" dirty="0" err="1"/>
              <a:t>logičkih</a:t>
            </a:r>
            <a:r>
              <a:rPr lang="en-US" dirty="0"/>
              <a:t> kola </a:t>
            </a:r>
            <a:r>
              <a:rPr lang="en-US" dirty="0" err="1"/>
              <a:t>potrebnih</a:t>
            </a:r>
            <a:r>
              <a:rPr lang="en-US" dirty="0"/>
              <a:t> </a:t>
            </a:r>
            <a:r>
              <a:rPr lang="en-US" dirty="0" err="1"/>
              <a:t>za</a:t>
            </a:r>
            <a:r>
              <a:rPr lang="en-US" dirty="0"/>
              <a:t> </a:t>
            </a:r>
            <a:r>
              <a:rPr lang="en-US" dirty="0" err="1"/>
              <a:t>realizaciju</a:t>
            </a:r>
            <a:r>
              <a:rPr lang="en-US" dirty="0"/>
              <a:t>. U </a:t>
            </a:r>
            <a:r>
              <a:rPr lang="en-US" dirty="0" err="1"/>
              <a:t>ovom</a:t>
            </a:r>
            <a:r>
              <a:rPr lang="en-US" dirty="0"/>
              <a:t> </a:t>
            </a:r>
            <a:r>
              <a:rPr lang="en-US" dirty="0" err="1"/>
              <a:t>slučaju</a:t>
            </a:r>
            <a:r>
              <a:rPr lang="en-US" dirty="0"/>
              <a:t> to </a:t>
            </a:r>
            <a:r>
              <a:rPr lang="en-US" dirty="0" err="1"/>
              <a:t>znači</a:t>
            </a:r>
            <a:r>
              <a:rPr lang="en-US" dirty="0"/>
              <a:t> da </a:t>
            </a:r>
            <a:r>
              <a:rPr lang="en-US" dirty="0" err="1"/>
              <a:t>funkcije</a:t>
            </a:r>
            <a:r>
              <a:rPr lang="en-US" dirty="0"/>
              <a:t> </a:t>
            </a:r>
            <a:r>
              <a:rPr lang="en-US" dirty="0" err="1"/>
              <a:t>treba</a:t>
            </a:r>
            <a:r>
              <a:rPr lang="en-US" dirty="0"/>
              <a:t> </a:t>
            </a:r>
            <a:r>
              <a:rPr lang="en-US" dirty="0" err="1"/>
              <a:t>prikazati</a:t>
            </a:r>
            <a:r>
              <a:rPr lang="en-US" dirty="0"/>
              <a:t> </a:t>
            </a:r>
            <a:r>
              <a:rPr lang="en-US" dirty="0" err="1"/>
              <a:t>sa</a:t>
            </a:r>
            <a:r>
              <a:rPr lang="en-US" dirty="0"/>
              <a:t> </a:t>
            </a:r>
            <a:r>
              <a:rPr lang="en-US" dirty="0" err="1"/>
              <a:t>što</a:t>
            </a:r>
            <a:r>
              <a:rPr lang="en-US" dirty="0"/>
              <a:t> </a:t>
            </a:r>
            <a:r>
              <a:rPr lang="en-US" dirty="0" err="1"/>
              <a:t>manje</a:t>
            </a:r>
            <a:r>
              <a:rPr lang="en-US" dirty="0"/>
              <a:t> </a:t>
            </a:r>
            <a:r>
              <a:rPr lang="en-US" dirty="0" err="1"/>
              <a:t>operatora</a:t>
            </a:r>
            <a:r>
              <a:rPr lang="en-US" dirty="0"/>
              <a:t> </a:t>
            </a:r>
            <a:r>
              <a:rPr lang="en-US" dirty="0" err="1"/>
              <a:t>i</a:t>
            </a:r>
            <a:r>
              <a:rPr lang="en-US" dirty="0"/>
              <a:t> </a:t>
            </a:r>
            <a:r>
              <a:rPr lang="en-US" dirty="0" err="1"/>
              <a:t>promenljivih</a:t>
            </a:r>
            <a:r>
              <a:rPr lang="en-US" dirty="0"/>
              <a:t>, a da </a:t>
            </a:r>
            <a:r>
              <a:rPr lang="en-US" dirty="0" err="1"/>
              <a:t>pri</a:t>
            </a:r>
            <a:r>
              <a:rPr lang="en-US" dirty="0"/>
              <a:t> tome </a:t>
            </a:r>
            <a:r>
              <a:rPr lang="en-US" dirty="0" err="1"/>
              <a:t>funkcija</a:t>
            </a:r>
            <a:r>
              <a:rPr lang="en-US" dirty="0"/>
              <a:t> </a:t>
            </a:r>
            <a:r>
              <a:rPr lang="en-US" dirty="0" err="1"/>
              <a:t>ima</a:t>
            </a:r>
            <a:r>
              <a:rPr lang="en-US" dirty="0"/>
              <a:t> </a:t>
            </a:r>
            <a:r>
              <a:rPr lang="en-US" dirty="0" err="1"/>
              <a:t>isto</a:t>
            </a:r>
            <a:r>
              <a:rPr lang="en-US" dirty="0"/>
              <a:t> </a:t>
            </a:r>
            <a:r>
              <a:rPr lang="en-US" dirty="0" err="1"/>
              <a:t>značenje</a:t>
            </a:r>
            <a:r>
              <a:rPr lang="en-US" dirty="0"/>
              <a:t>, </a:t>
            </a:r>
            <a:r>
              <a:rPr lang="en-US" dirty="0" err="1"/>
              <a:t>odnosno</a:t>
            </a:r>
            <a:r>
              <a:rPr lang="en-US" dirty="0"/>
              <a:t> </a:t>
            </a:r>
            <a:r>
              <a:rPr lang="en-US" dirty="0" err="1"/>
              <a:t>isti</a:t>
            </a:r>
            <a:r>
              <a:rPr lang="en-US" dirty="0"/>
              <a:t> </a:t>
            </a:r>
            <a:r>
              <a:rPr lang="en-US" dirty="0" err="1"/>
              <a:t>skup</a:t>
            </a:r>
            <a:r>
              <a:rPr lang="en-US" dirty="0"/>
              <a:t> </a:t>
            </a:r>
            <a:r>
              <a:rPr lang="en-US" dirty="0" err="1"/>
              <a:t>vrednosti</a:t>
            </a:r>
            <a:r>
              <a:rPr lang="en-US"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6"/>
          <p:cNvSpPr>
            <a:spLocks noChangeArrowheads="1"/>
          </p:cNvSpPr>
          <p:nvPr/>
        </p:nvSpPr>
        <p:spPr bwMode="auto">
          <a:xfrm>
            <a:off x="0" y="549275"/>
            <a:ext cx="8893175" cy="4760913"/>
          </a:xfrm>
          <a:prstGeom prst="rect">
            <a:avLst/>
          </a:prstGeom>
          <a:noFill/>
          <a:ln w="9525">
            <a:noFill/>
            <a:miter lim="800000"/>
            <a:headEnd/>
            <a:tailEnd/>
          </a:ln>
          <a:effectLst/>
        </p:spPr>
        <p:txBody>
          <a:bodyPr anchor="ctr">
            <a:spAutoFit/>
          </a:bodyPr>
          <a:lstStyle/>
          <a:p>
            <a:pPr algn="l"/>
            <a:r>
              <a:rPr lang="en-US" b="1"/>
              <a:t>CPU</a:t>
            </a:r>
            <a:r>
              <a:rPr lang="en-US"/>
              <a:t> je sa drugim delovima računara spojen pomoću jedne ili više sabirnica, tj. magistrala (</a:t>
            </a:r>
            <a:r>
              <a:rPr lang="en-US" b="1"/>
              <a:t>bus</a:t>
            </a:r>
            <a:r>
              <a:rPr lang="en-US"/>
              <a:t>), preko kojih u toku rada, različite vrste informacija ulaze ili izlaze iz </a:t>
            </a:r>
            <a:r>
              <a:rPr lang="en-US" b="1"/>
              <a:t>CPU</a:t>
            </a:r>
            <a:r>
              <a:rPr lang="en-US"/>
              <a:t>-a. Na </a:t>
            </a:r>
            <a:r>
              <a:rPr lang="en-US">
                <a:hlinkClick r:id="rId2" tooltip="Magistrale"/>
              </a:rPr>
              <a:t>magistrale</a:t>
            </a:r>
            <a:r>
              <a:rPr lang="en-US"/>
              <a:t> su takođe spojene: jedinice glavne (unutrašnje) </a:t>
            </a:r>
            <a:r>
              <a:rPr lang="en-US">
                <a:hlinkClick r:id="rId3" tooltip="Memorije"/>
              </a:rPr>
              <a:t>memorije</a:t>
            </a:r>
            <a:r>
              <a:rPr lang="en-US"/>
              <a:t>, u kojima se pamte </a:t>
            </a:r>
            <a:r>
              <a:rPr lang="en-US">
                <a:hlinkClick r:id="rId4" tooltip="Podaci"/>
              </a:rPr>
              <a:t>podaci</a:t>
            </a:r>
            <a:r>
              <a:rPr lang="en-US"/>
              <a:t> i programi koji se upravo koriste, disk jedinice za dugotrajno skladištenje podataka i programa, kao i veliki broj drugih ulaznih i izlaznih jedinica. U srcu bilo kog računara nalaze se digitalna kola koja izvršavaju: upravljačku, logičku, aritmetičku i funkciju pamćenja (skladištenja). </a:t>
            </a:r>
            <a:r>
              <a:rPr lang="sv-SE"/>
              <a:t>Ova kola nalaze se u centru hijerarhijskog modela računarskog sistema. Ona omogućavaju da se </a:t>
            </a:r>
            <a:r>
              <a:rPr lang="sv-SE">
                <a:hlinkClick r:id="rId4" tooltip="Podaci"/>
              </a:rPr>
              <a:t>podaci</a:t>
            </a:r>
            <a:r>
              <a:rPr lang="sv-SE"/>
              <a:t> i kodovi porede po jednakosti ili raznim formama nejedna­kosti. Ona izvršavaju sabiranje, oduzimanje i sve logičke operacije. Digitalna kola takođe omogućuju čuvanje podataka za kasniju upotrebu. Osnova za rad digitalnih kola su logičke operacije nad</a:t>
            </a:r>
            <a:endParaRPr lang="sr-Latn-CS"/>
          </a:p>
          <a:p>
            <a:pPr algn="l"/>
            <a:r>
              <a:rPr lang="sv-SE"/>
              <a:t>bivalentnim is­kazima tj. operacije nad iskazima koji mogu imati samo dve istinitosne vrednosti: tačan</a:t>
            </a:r>
            <a:r>
              <a:rPr lang="sv-SE" b="1"/>
              <a:t> </a:t>
            </a:r>
            <a:r>
              <a:rPr lang="sv-SE"/>
              <a:t>(</a:t>
            </a:r>
            <a:r>
              <a:rPr lang="sv-SE" b="1"/>
              <a:t>true</a:t>
            </a:r>
            <a:r>
              <a:rPr lang="sv-SE"/>
              <a:t>)</a:t>
            </a:r>
            <a:r>
              <a:rPr lang="sv-SE" b="1"/>
              <a:t> </a:t>
            </a:r>
            <a:r>
              <a:rPr lang="sv-SE"/>
              <a:t>i</a:t>
            </a:r>
            <a:r>
              <a:rPr lang="sv-SE" b="1"/>
              <a:t> </a:t>
            </a:r>
            <a:r>
              <a:rPr lang="sv-SE"/>
              <a:t>netačan</a:t>
            </a:r>
            <a:r>
              <a:rPr lang="sv-SE" b="1"/>
              <a:t> </a:t>
            </a:r>
            <a:r>
              <a:rPr lang="sv-SE"/>
              <a:t>(</a:t>
            </a:r>
            <a:r>
              <a:rPr lang="sv-SE" b="1"/>
              <a:t>false</a:t>
            </a:r>
            <a:r>
              <a:rPr lang="sv-SE"/>
              <a:t>).</a:t>
            </a:r>
            <a:r>
              <a:rPr lang="sv-SE" b="1"/>
              <a:t> </a:t>
            </a:r>
            <a:r>
              <a:rPr lang="sv-SE"/>
              <a:t>Za ove dve vrednosti ima mnogo sinonima i primera u svakodnevnom životu: </a:t>
            </a:r>
            <a:r>
              <a:rPr lang="sv-SE" i="1"/>
              <a:t>pozitivno</a:t>
            </a:r>
            <a:r>
              <a:rPr lang="sv-SE"/>
              <a:t>-</a:t>
            </a:r>
            <a:r>
              <a:rPr lang="sv-SE" i="1"/>
              <a:t>negativno</a:t>
            </a:r>
            <a:r>
              <a:rPr lang="sv-SE"/>
              <a:t>, </a:t>
            </a:r>
            <a:r>
              <a:rPr lang="sv-SE" i="1"/>
              <a:t>da</a:t>
            </a:r>
            <a:r>
              <a:rPr lang="sv-SE"/>
              <a:t>-</a:t>
            </a:r>
            <a:r>
              <a:rPr lang="sv-SE" i="1"/>
              <a:t>ne</a:t>
            </a:r>
            <a:r>
              <a:rPr lang="sv-SE"/>
              <a:t>, </a:t>
            </a:r>
            <a:r>
              <a:rPr lang="sv-SE" i="1"/>
              <a:t>nisko</a:t>
            </a:r>
            <a:r>
              <a:rPr lang="sv-SE"/>
              <a:t>-</a:t>
            </a:r>
            <a:r>
              <a:rPr lang="sv-SE" i="1"/>
              <a:t>visoko</a:t>
            </a:r>
            <a:r>
              <a:rPr lang="sv-SE"/>
              <a:t>, </a:t>
            </a:r>
            <a:r>
              <a:rPr lang="sv-SE" i="1"/>
              <a:t>istina</a:t>
            </a:r>
            <a:r>
              <a:rPr lang="sv-SE"/>
              <a:t>-</a:t>
            </a:r>
            <a:r>
              <a:rPr lang="sv-SE" i="1"/>
              <a:t>laž,</a:t>
            </a:r>
            <a:r>
              <a:rPr lang="sv-SE"/>
              <a:t> </a:t>
            </a:r>
            <a:r>
              <a:rPr lang="sv-SE" i="1"/>
              <a:t>uključeno</a:t>
            </a:r>
            <a:r>
              <a:rPr lang="sv-SE"/>
              <a:t>-</a:t>
            </a:r>
            <a:r>
              <a:rPr lang="sv-SE" i="1"/>
              <a:t>isključeno</a:t>
            </a:r>
            <a:r>
              <a:rPr lang="sv-SE"/>
              <a:t>. Ovakva stanja se vrlo lako mogu kodirati binarnim brojnim sistemom, tj. pomoću </a:t>
            </a:r>
            <a:r>
              <a:rPr lang="sv-SE" b="1"/>
              <a:t>1</a:t>
            </a:r>
            <a:r>
              <a:rPr lang="sv-SE"/>
              <a:t> i</a:t>
            </a:r>
            <a:r>
              <a:rPr lang="sv-SE" b="1"/>
              <a:t> 0</a:t>
            </a:r>
            <a:r>
              <a:rPr lang="sv-SE"/>
              <a:t>. Teorijske osnove za bivalentnu logiku sadržane su u delu matematike poznate pod imenom </a:t>
            </a:r>
            <a:r>
              <a:rPr lang="sv-SE">
                <a:hlinkClick r:id="rId5" tooltip="Bulova algebra"/>
              </a:rPr>
              <a:t>Bulova algebra</a:t>
            </a:r>
            <a:r>
              <a:rPr lang="sv-SE"/>
              <a:t> (</a:t>
            </a:r>
            <a:r>
              <a:rPr lang="sv-SE" b="1"/>
              <a:t>George S. Boole</a:t>
            </a:r>
            <a:r>
              <a:rPr lang="sv-SE"/>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Rectangle 7"/>
          <p:cNvSpPr>
            <a:spLocks noChangeArrowheads="1"/>
          </p:cNvSpPr>
          <p:nvPr/>
        </p:nvSpPr>
        <p:spPr bwMode="auto">
          <a:xfrm>
            <a:off x="3492500" y="338138"/>
            <a:ext cx="1822450" cy="366712"/>
          </a:xfrm>
          <a:prstGeom prst="rect">
            <a:avLst/>
          </a:prstGeom>
          <a:noFill/>
          <a:ln w="9525">
            <a:noFill/>
            <a:miter lim="800000"/>
            <a:headEnd/>
            <a:tailEnd/>
          </a:ln>
          <a:effectLst/>
        </p:spPr>
        <p:txBody>
          <a:bodyPr anchor="ctr">
            <a:spAutoFit/>
          </a:bodyPr>
          <a:lstStyle/>
          <a:p>
            <a:pPr algn="l"/>
            <a:r>
              <a:rPr lang="sv-SE" b="1">
                <a:hlinkClick r:id="rId2" tooltip="Bulova algebra"/>
              </a:rPr>
              <a:t>Bulova algebra</a:t>
            </a:r>
            <a:endParaRPr lang="sv-SE"/>
          </a:p>
        </p:txBody>
      </p:sp>
      <p:sp>
        <p:nvSpPr>
          <p:cNvPr id="10248" name="Rectangle 8"/>
          <p:cNvSpPr>
            <a:spLocks noChangeArrowheads="1"/>
          </p:cNvSpPr>
          <p:nvPr/>
        </p:nvSpPr>
        <p:spPr bwMode="auto">
          <a:xfrm>
            <a:off x="250825" y="908050"/>
            <a:ext cx="8713788" cy="1190625"/>
          </a:xfrm>
          <a:prstGeom prst="rect">
            <a:avLst/>
          </a:prstGeom>
          <a:noFill/>
          <a:ln w="9525">
            <a:noFill/>
            <a:miter lim="800000"/>
            <a:headEnd/>
            <a:tailEnd/>
          </a:ln>
          <a:effectLst/>
        </p:spPr>
        <p:txBody>
          <a:bodyPr anchor="ctr">
            <a:spAutoFit/>
          </a:bodyPr>
          <a:lstStyle/>
          <a:p>
            <a:pPr algn="l"/>
            <a:r>
              <a:rPr lang="sv-SE">
                <a:hlinkClick r:id="rId2" tooltip="Bulova algebra"/>
              </a:rPr>
              <a:t>Bulova algebra</a:t>
            </a:r>
            <a:r>
              <a:rPr lang="sv-SE"/>
              <a:t> je deduktivni matematički sistem koji počiva na aksio­mama, na bazi kojih se dalje razvijaju teoreme. Zasniva se na binarnim zakonima mišljenja, gde jedan iskaz može biti ili istinit (tačan) ili neistinit (netačan), a nikada ne može biti delimično tačan ili deli­mično netačan.</a:t>
            </a:r>
            <a:endParaRPr lang="en-US"/>
          </a:p>
        </p:txBody>
      </p:sp>
      <p:sp>
        <p:nvSpPr>
          <p:cNvPr id="10249" name="Rectangle 9"/>
          <p:cNvSpPr>
            <a:spLocks noChangeArrowheads="1"/>
          </p:cNvSpPr>
          <p:nvPr/>
        </p:nvSpPr>
        <p:spPr bwMode="auto">
          <a:xfrm>
            <a:off x="2613025" y="2486025"/>
            <a:ext cx="3917950" cy="366713"/>
          </a:xfrm>
          <a:prstGeom prst="rect">
            <a:avLst/>
          </a:prstGeom>
          <a:noFill/>
          <a:ln w="9525">
            <a:noFill/>
            <a:miter lim="800000"/>
            <a:headEnd/>
            <a:tailEnd/>
          </a:ln>
          <a:effectLst/>
        </p:spPr>
        <p:txBody>
          <a:bodyPr wrap="none" anchor="ctr">
            <a:spAutoFit/>
          </a:bodyPr>
          <a:lstStyle/>
          <a:p>
            <a:pPr algn="l"/>
            <a:r>
              <a:rPr lang="sv-SE" b="1">
                <a:hlinkClick r:id="rId3" tooltip="Aksiome i teoreme Bulove algebre"/>
              </a:rPr>
              <a:t>Aksiome i teoreme Bulove algebre</a:t>
            </a:r>
            <a:endParaRPr lang="sv-SE"/>
          </a:p>
        </p:txBody>
      </p:sp>
      <p:sp>
        <p:nvSpPr>
          <p:cNvPr id="10250" name="Rectangle 10"/>
          <p:cNvSpPr>
            <a:spLocks noChangeArrowheads="1"/>
          </p:cNvSpPr>
          <p:nvPr/>
        </p:nvSpPr>
        <p:spPr bwMode="auto">
          <a:xfrm>
            <a:off x="179388" y="3273425"/>
            <a:ext cx="8748712" cy="1739900"/>
          </a:xfrm>
          <a:prstGeom prst="rect">
            <a:avLst/>
          </a:prstGeom>
          <a:noFill/>
          <a:ln w="9525">
            <a:noFill/>
            <a:miter lim="800000"/>
            <a:headEnd/>
            <a:tailEnd/>
          </a:ln>
          <a:effectLst/>
        </p:spPr>
        <p:txBody>
          <a:bodyPr anchor="ctr">
            <a:spAutoFit/>
          </a:bodyPr>
          <a:lstStyle/>
          <a:p>
            <a:pPr algn="l"/>
            <a:r>
              <a:rPr lang="sv-SE"/>
              <a:t>Neka je dat skup </a:t>
            </a:r>
            <a:r>
              <a:rPr lang="sv-SE" b="1"/>
              <a:t>S = {x, y, z, ...}</a:t>
            </a:r>
            <a:r>
              <a:rPr lang="sv-SE"/>
              <a:t> koji sadrži najmanje dva različita ele­menta, i neka su na ovom skupu definisana dva binarna operanda sa oznakom + (logičko sabiranje, ILI) i · (logičko množenje, I), i jedan unarni operand - (negacija, NE). </a:t>
            </a:r>
            <a:r>
              <a:rPr lang="en-US">
                <a:hlinkClick r:id="rId2" tooltip="Bulova algebra"/>
              </a:rPr>
              <a:t>Bulova algebra</a:t>
            </a:r>
            <a:r>
              <a:rPr lang="en-US"/>
              <a:t> sadrži dva specijalna elementa </a:t>
            </a:r>
            <a:r>
              <a:rPr lang="en-US" b="1"/>
              <a:t>0</a:t>
            </a:r>
            <a:r>
              <a:rPr lang="en-US"/>
              <a:t> i </a:t>
            </a:r>
            <a:r>
              <a:rPr lang="en-US" b="1"/>
              <a:t>1</a:t>
            </a:r>
            <a:r>
              <a:rPr lang="en-US"/>
              <a:t>, takva da sve promenljive </a:t>
            </a:r>
            <a:r>
              <a:rPr lang="en-US" b="1"/>
              <a:t>x</a:t>
            </a:r>
            <a:r>
              <a:rPr lang="en-US"/>
              <a:t>, </a:t>
            </a:r>
            <a:r>
              <a:rPr lang="en-US" b="1"/>
              <a:t>y</a:t>
            </a:r>
            <a:r>
              <a:rPr lang="en-US"/>
              <a:t>, </a:t>
            </a:r>
            <a:r>
              <a:rPr lang="en-US" b="1"/>
              <a:t>z</a:t>
            </a:r>
            <a:r>
              <a:rPr lang="en-US"/>
              <a:t>, ... uzimaju vrednost iz skupa {</a:t>
            </a:r>
            <a:r>
              <a:rPr lang="en-US" b="1"/>
              <a:t>0</a:t>
            </a:r>
            <a:r>
              <a:rPr lang="en-US"/>
              <a:t>, </a:t>
            </a:r>
            <a:r>
              <a:rPr lang="en-US" b="1"/>
              <a:t>1</a:t>
            </a:r>
            <a:r>
              <a:rPr lang="en-US"/>
              <a:t>}. Da bi ovaj skup </a:t>
            </a:r>
            <a:r>
              <a:rPr lang="en-US" b="1"/>
              <a:t>S</a:t>
            </a:r>
            <a:r>
              <a:rPr lang="en-US"/>
              <a:t>, i operacije +,- i · sačinjavali Bulovu algebru, neophodno je da budu zadovoljene aksiome </a:t>
            </a:r>
            <a:r>
              <a:rPr lang="en-US" b="1"/>
              <a:t>Hantingtona</a:t>
            </a:r>
            <a:r>
              <a:rPr lang="en-US"/>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6" name="Rectangle 12"/>
          <p:cNvSpPr>
            <a:spLocks noChangeArrowheads="1"/>
          </p:cNvSpPr>
          <p:nvPr/>
        </p:nvSpPr>
        <p:spPr bwMode="auto">
          <a:xfrm>
            <a:off x="468313" y="260350"/>
            <a:ext cx="8208962" cy="641350"/>
          </a:xfrm>
          <a:prstGeom prst="rect">
            <a:avLst/>
          </a:prstGeom>
          <a:noFill/>
          <a:ln w="9525">
            <a:noFill/>
            <a:miter lim="800000"/>
            <a:headEnd/>
            <a:tailEnd/>
          </a:ln>
          <a:effectLst/>
        </p:spPr>
        <p:txBody>
          <a:bodyPr anchor="ctr">
            <a:spAutoFit/>
          </a:bodyPr>
          <a:lstStyle/>
          <a:p>
            <a:pPr algn="l"/>
            <a:r>
              <a:rPr lang="pl-PL" b="1"/>
              <a:t>A-1</a:t>
            </a:r>
            <a:r>
              <a:rPr lang="pl-PL"/>
              <a:t>: Binarne operacije </a:t>
            </a:r>
            <a:r>
              <a:rPr lang="pl-PL" b="1"/>
              <a:t>+</a:t>
            </a:r>
            <a:r>
              <a:rPr lang="pl-PL"/>
              <a:t> i </a:t>
            </a:r>
            <a:r>
              <a:rPr lang="pl-PL" b="1"/>
              <a:t>·</a:t>
            </a:r>
            <a:r>
              <a:rPr lang="pl-PL"/>
              <a:t> su komutativne na skupu </a:t>
            </a:r>
            <a:r>
              <a:rPr lang="pl-PL" b="1"/>
              <a:t>S,</a:t>
            </a:r>
            <a:r>
              <a:rPr lang="pl-PL"/>
              <a:t> i međusobno su distributivne tako da za svako</a:t>
            </a:r>
            <a:r>
              <a:rPr lang="pl-PL" b="1"/>
              <a:t> x</a:t>
            </a:r>
            <a:r>
              <a:rPr lang="pl-PL"/>
              <a:t>, </a:t>
            </a:r>
            <a:r>
              <a:rPr lang="pl-PL" b="1"/>
              <a:t>y</a:t>
            </a:r>
            <a:r>
              <a:rPr lang="pl-PL"/>
              <a:t>, </a:t>
            </a:r>
            <a:r>
              <a:rPr lang="pl-PL" b="1"/>
              <a:t>z</a:t>
            </a:r>
            <a:r>
              <a:rPr lang="pl-PL"/>
              <a:t>, koji pripadaju skupu </a:t>
            </a:r>
            <a:r>
              <a:rPr lang="pl-PL" b="1"/>
              <a:t>S</a:t>
            </a:r>
            <a:r>
              <a:rPr lang="pl-PL"/>
              <a:t>, važi:</a:t>
            </a:r>
          </a:p>
        </p:txBody>
      </p:sp>
      <p:pic>
        <p:nvPicPr>
          <p:cNvPr id="11277" name="Picture 94"/>
          <p:cNvPicPr>
            <a:picLocks noChangeAspect="1" noChangeArrowheads="1"/>
          </p:cNvPicPr>
          <p:nvPr/>
        </p:nvPicPr>
        <p:blipFill>
          <a:blip r:embed="rId2" cstate="print"/>
          <a:srcRect/>
          <a:stretch>
            <a:fillRect/>
          </a:stretch>
        </p:blipFill>
        <p:spPr bwMode="auto">
          <a:xfrm>
            <a:off x="755650" y="1052513"/>
            <a:ext cx="6769100" cy="1081087"/>
          </a:xfrm>
          <a:prstGeom prst="rect">
            <a:avLst/>
          </a:prstGeom>
          <a:noFill/>
          <a:ln w="9525">
            <a:noFill/>
            <a:miter lim="800000"/>
            <a:headEnd/>
            <a:tailEnd/>
          </a:ln>
        </p:spPr>
      </p:pic>
      <p:sp>
        <p:nvSpPr>
          <p:cNvPr id="11278" name="Rectangle 14"/>
          <p:cNvSpPr>
            <a:spLocks noChangeArrowheads="1"/>
          </p:cNvSpPr>
          <p:nvPr/>
        </p:nvSpPr>
        <p:spPr bwMode="auto">
          <a:xfrm>
            <a:off x="179388" y="2562225"/>
            <a:ext cx="8569325" cy="1739900"/>
          </a:xfrm>
          <a:prstGeom prst="rect">
            <a:avLst/>
          </a:prstGeom>
          <a:noFill/>
          <a:ln w="9525">
            <a:noFill/>
            <a:miter lim="800000"/>
            <a:headEnd/>
            <a:tailEnd/>
          </a:ln>
          <a:effectLst/>
        </p:spPr>
        <p:txBody>
          <a:bodyPr anchor="ctr">
            <a:spAutoFit/>
          </a:bodyPr>
          <a:lstStyle/>
          <a:p>
            <a:r>
              <a:rPr lang="pl-PL" b="1"/>
              <a:t>A-2</a:t>
            </a:r>
            <a:r>
              <a:rPr lang="pl-PL"/>
              <a:t>: Binarne operacije </a:t>
            </a:r>
            <a:r>
              <a:rPr lang="pl-PL" b="1"/>
              <a:t>+</a:t>
            </a:r>
            <a:r>
              <a:rPr lang="pl-PL"/>
              <a:t> i </a:t>
            </a:r>
            <a:r>
              <a:rPr lang="pl-PL" b="1"/>
              <a:t>·</a:t>
            </a:r>
            <a:r>
              <a:rPr lang="pl-PL"/>
              <a:t> na skupu </a:t>
            </a:r>
            <a:r>
              <a:rPr lang="pl-PL" b="1"/>
              <a:t>S</a:t>
            </a:r>
            <a:r>
              <a:rPr lang="pl-PL"/>
              <a:t> poseduju neutralne elemente </a:t>
            </a:r>
            <a:r>
              <a:rPr lang="pl-PL" b="1"/>
              <a:t>1</a:t>
            </a:r>
            <a:r>
              <a:rPr lang="pl-PL"/>
              <a:t> i </a:t>
            </a:r>
            <a:r>
              <a:rPr lang="pl-PL" b="1"/>
              <a:t>0, </a:t>
            </a:r>
            <a:r>
              <a:rPr lang="pl-PL"/>
              <a:t>tako da za svako </a:t>
            </a:r>
            <a:r>
              <a:rPr lang="pl-PL" b="1"/>
              <a:t>x </a:t>
            </a:r>
            <a:r>
              <a:rPr lang="pl-PL"/>
              <a:t>koje pripada skupu </a:t>
            </a:r>
            <a:r>
              <a:rPr lang="pl-PL" b="1"/>
              <a:t>S</a:t>
            </a:r>
            <a:r>
              <a:rPr lang="pl-PL"/>
              <a:t>, postoje elementi </a:t>
            </a:r>
            <a:r>
              <a:rPr lang="pl-PL" b="1"/>
              <a:t>1</a:t>
            </a:r>
            <a:r>
              <a:rPr lang="pl-PL"/>
              <a:t> i </a:t>
            </a:r>
            <a:r>
              <a:rPr lang="pl-PL" b="1"/>
              <a:t>0</a:t>
            </a:r>
            <a:r>
              <a:rPr lang="pl-PL"/>
              <a:t>, koji takođe pripadaju skupu </a:t>
            </a:r>
            <a:r>
              <a:rPr lang="pl-PL" b="1"/>
              <a:t>S</a:t>
            </a:r>
            <a:r>
              <a:rPr lang="pl-PL"/>
              <a:t>, tako da je:</a:t>
            </a:r>
            <a:endParaRPr lang="en-US"/>
          </a:p>
          <a:p>
            <a:endParaRPr lang="pl-PL"/>
          </a:p>
          <a:p>
            <a:r>
              <a:rPr lang="pl-PL"/>
              <a:t>x+0=0+x=x</a:t>
            </a:r>
            <a:endParaRPr lang="en-US"/>
          </a:p>
          <a:p>
            <a:r>
              <a:rPr lang="pl-PL"/>
              <a:t>x •1=1•x=x</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4" name="Picture 97"/>
          <p:cNvPicPr>
            <a:picLocks noChangeAspect="1" noChangeArrowheads="1"/>
          </p:cNvPicPr>
          <p:nvPr/>
        </p:nvPicPr>
        <p:blipFill>
          <a:blip r:embed="rId2" cstate="print"/>
          <a:srcRect/>
          <a:stretch>
            <a:fillRect/>
          </a:stretch>
        </p:blipFill>
        <p:spPr bwMode="auto">
          <a:xfrm>
            <a:off x="755650" y="711200"/>
            <a:ext cx="7848600" cy="4640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p:cNvSpPr>
            <a:spLocks noChangeArrowheads="1"/>
          </p:cNvSpPr>
          <p:nvPr/>
        </p:nvSpPr>
        <p:spPr bwMode="auto">
          <a:xfrm>
            <a:off x="395288" y="-65088"/>
            <a:ext cx="8353425" cy="4487863"/>
          </a:xfrm>
          <a:prstGeom prst="rect">
            <a:avLst/>
          </a:prstGeom>
          <a:noFill/>
          <a:ln w="9525">
            <a:noFill/>
            <a:miter lim="800000"/>
            <a:headEnd/>
            <a:tailEnd/>
          </a:ln>
          <a:effectLst/>
        </p:spPr>
        <p:txBody>
          <a:bodyPr anchor="ctr">
            <a:spAutoFit/>
          </a:bodyPr>
          <a:lstStyle/>
          <a:p>
            <a:pPr>
              <a:lnSpc>
                <a:spcPct val="123000"/>
              </a:lnSpc>
            </a:pPr>
            <a:endParaRPr lang="sr-Latn-CS"/>
          </a:p>
          <a:p>
            <a:pPr>
              <a:lnSpc>
                <a:spcPct val="123000"/>
              </a:lnSpc>
            </a:pPr>
            <a:endParaRPr lang="sr-Latn-CS"/>
          </a:p>
          <a:p>
            <a:pPr>
              <a:lnSpc>
                <a:spcPct val="123000"/>
              </a:lnSpc>
            </a:pPr>
            <a:r>
              <a:rPr lang="en-US"/>
              <a:t>Napomena: Ovde je važno uočiti da u Bulovoj algebri važi princip du­alnosti, tj. sve aksiome i teoreme su date u paru, pa sve što važi za logičko množenje važi i za logičko sabiranje, samo se + zameni sa · i 0 sa 1. Teoreme T-1, T-2, a naročito T-4 ukazuju na jednu vrlo bitnu osobinu logičkih funkcija da se složene logičke funkcije mogu minimizirati, tj. transformisati u ekvivalentne logičke funkcije iste istinitosne vred­nosti, ali znatno jednostavnijeg oblika sa manje sastavnih delova (manje promenljivih i manje operacija). </a:t>
            </a:r>
          </a:p>
          <a:p>
            <a:pPr>
              <a:lnSpc>
                <a:spcPct val="123000"/>
              </a:lnSpc>
            </a:pPr>
            <a:r>
              <a:rPr lang="en-US"/>
              <a:t>Napomena: De-Morganovi zakoni nam kazuju da se složeni logički iskazi negiraju tako što se negira svaki iskaz ponaosob, ali se negira i ope­racija. Na primer, negacija iskaza: ”</a:t>
            </a:r>
            <a:r>
              <a:rPr lang="en-US" i="1"/>
              <a:t>Ako sam slobodan i ako je lepo vreme, ići ću u šetnju</a:t>
            </a:r>
            <a:r>
              <a:rPr lang="en-US"/>
              <a:t>” je iskaz: ”</a:t>
            </a:r>
            <a:r>
              <a:rPr lang="en-US" i="1"/>
              <a:t>Ako nisam slobodan ili ako nije lepo vreme, neću ići u šetnju</a:t>
            </a:r>
            <a:r>
              <a:rPr lang="en-US"/>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3" name="Rectangle 7"/>
          <p:cNvSpPr>
            <a:spLocks noChangeArrowheads="1"/>
          </p:cNvSpPr>
          <p:nvPr/>
        </p:nvSpPr>
        <p:spPr bwMode="auto">
          <a:xfrm>
            <a:off x="2051050" y="677863"/>
            <a:ext cx="5060950" cy="366712"/>
          </a:xfrm>
          <a:prstGeom prst="rect">
            <a:avLst/>
          </a:prstGeom>
          <a:noFill/>
          <a:ln w="9525">
            <a:noFill/>
            <a:miter lim="800000"/>
            <a:headEnd/>
            <a:tailEnd/>
          </a:ln>
          <a:effectLst/>
        </p:spPr>
        <p:txBody>
          <a:bodyPr wrap="none" anchor="ctr">
            <a:spAutoFit/>
          </a:bodyPr>
          <a:lstStyle/>
          <a:p>
            <a:pPr algn="l"/>
            <a:r>
              <a:rPr lang="sv-SE">
                <a:hlinkClick r:id="rId2" tooltip="Osnovne logičke operacije nad binarnim ciframa"/>
              </a:rPr>
              <a:t>Osnovne logičke operacije nad binarnim ciframa</a:t>
            </a:r>
            <a:endParaRPr lang="sv-SE"/>
          </a:p>
        </p:txBody>
      </p:sp>
      <p:sp>
        <p:nvSpPr>
          <p:cNvPr id="14344" name="Rectangle 8"/>
          <p:cNvSpPr>
            <a:spLocks noChangeArrowheads="1"/>
          </p:cNvSpPr>
          <p:nvPr/>
        </p:nvSpPr>
        <p:spPr bwMode="auto">
          <a:xfrm>
            <a:off x="250825" y="1427163"/>
            <a:ext cx="8208963" cy="2289175"/>
          </a:xfrm>
          <a:prstGeom prst="rect">
            <a:avLst/>
          </a:prstGeom>
          <a:noFill/>
          <a:ln w="9525">
            <a:noFill/>
            <a:miter lim="800000"/>
            <a:headEnd/>
            <a:tailEnd/>
          </a:ln>
          <a:effectLst/>
        </p:spPr>
        <p:txBody>
          <a:bodyPr anchor="ctr">
            <a:spAutoFit/>
          </a:bodyPr>
          <a:lstStyle/>
          <a:p>
            <a:pPr algn="just"/>
            <a:r>
              <a:rPr lang="sv-SE"/>
              <a:t>Digitalna kola su projektovana tako da implementiraju principe binarne aritmetike, Bulove algebre i bivalentne logike. Naime, ova kola se mogu naći u jednom od dva stabilna stanja, tako da se na njihovom izlazu javlja ili visok naponski signal (1) ili nizak (0). Logička kola koriste binarne cifre 0 i 1 za predstavljanje istinitosnih vrednosti netačan i tačan. Uobičajeno je da se vrednost tačan kodira kao binarna jedinica, a netačan kao binarna nula. Postoje dve vrste logičkih operacija, zavisno od broja operanada koje u njima učestvuju, i to su:</a:t>
            </a:r>
          </a:p>
        </p:txBody>
      </p:sp>
      <p:sp>
        <p:nvSpPr>
          <p:cNvPr id="14345" name="Rectangle 9"/>
          <p:cNvSpPr>
            <a:spLocks noChangeArrowheads="1"/>
          </p:cNvSpPr>
          <p:nvPr/>
        </p:nvSpPr>
        <p:spPr bwMode="auto">
          <a:xfrm>
            <a:off x="1003300" y="3894138"/>
            <a:ext cx="7032625" cy="1190625"/>
          </a:xfrm>
          <a:prstGeom prst="rect">
            <a:avLst/>
          </a:prstGeom>
          <a:noFill/>
          <a:ln w="9525">
            <a:noFill/>
            <a:miter lim="800000"/>
            <a:headEnd/>
            <a:tailEnd/>
          </a:ln>
          <a:effectLst/>
        </p:spPr>
        <p:txBody>
          <a:bodyPr wrap="none" anchor="ctr">
            <a:spAutoFit/>
          </a:bodyPr>
          <a:lstStyle/>
          <a:p>
            <a:pPr algn="l">
              <a:buFontTx/>
              <a:buChar char="•"/>
            </a:pPr>
            <a:endParaRPr lang="sr-Latn-CS"/>
          </a:p>
          <a:p>
            <a:pPr algn="l">
              <a:buFontTx/>
              <a:buChar char="•"/>
            </a:pPr>
            <a:r>
              <a:rPr lang="sv-SE"/>
              <a:t>unarne, logičke operacije nad jednim operandom (negacija),</a:t>
            </a:r>
            <a:endParaRPr lang="en-US"/>
          </a:p>
          <a:p>
            <a:pPr algn="l">
              <a:buFontTx/>
              <a:buChar char="•"/>
            </a:pPr>
            <a:r>
              <a:rPr lang="sv-SE"/>
              <a:t>binarne, logičke operacije nad dva operanda (sve druge operacije).</a:t>
            </a:r>
            <a:endParaRPr lang="en-US"/>
          </a:p>
          <a:p>
            <a:pPr algn="l" eaLnBrk="0" hangingPunct="0">
              <a:buFontTx/>
              <a:buChar char="•"/>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Rectangle 6"/>
          <p:cNvSpPr>
            <a:spLocks noChangeArrowheads="1"/>
          </p:cNvSpPr>
          <p:nvPr/>
        </p:nvSpPr>
        <p:spPr bwMode="auto">
          <a:xfrm>
            <a:off x="971550" y="620713"/>
            <a:ext cx="7156450" cy="366712"/>
          </a:xfrm>
          <a:prstGeom prst="rect">
            <a:avLst/>
          </a:prstGeom>
          <a:noFill/>
          <a:ln w="9525">
            <a:noFill/>
            <a:miter lim="800000"/>
            <a:headEnd/>
            <a:tailEnd/>
          </a:ln>
          <a:effectLst/>
        </p:spPr>
        <p:txBody>
          <a:bodyPr wrap="none" anchor="ctr">
            <a:spAutoFit/>
          </a:bodyPr>
          <a:lstStyle/>
          <a:p>
            <a:pPr algn="just"/>
            <a:r>
              <a:rPr lang="pl-PL"/>
              <a:t>Operandi koji učestvuju u logičkim operacijama u računaru mogu biti:</a:t>
            </a:r>
          </a:p>
        </p:txBody>
      </p:sp>
      <p:sp>
        <p:nvSpPr>
          <p:cNvPr id="15367" name="Rectangle 7"/>
          <p:cNvSpPr>
            <a:spLocks noChangeArrowheads="1"/>
          </p:cNvSpPr>
          <p:nvPr/>
        </p:nvSpPr>
        <p:spPr bwMode="auto">
          <a:xfrm>
            <a:off x="323850" y="1477963"/>
            <a:ext cx="8280400" cy="2014537"/>
          </a:xfrm>
          <a:prstGeom prst="rect">
            <a:avLst/>
          </a:prstGeom>
          <a:noFill/>
          <a:ln w="9525">
            <a:noFill/>
            <a:miter lim="800000"/>
            <a:headEnd/>
            <a:tailEnd/>
          </a:ln>
          <a:effectLst/>
        </p:spPr>
        <p:txBody>
          <a:bodyPr anchor="ctr">
            <a:spAutoFit/>
          </a:bodyPr>
          <a:lstStyle/>
          <a:p>
            <a:pPr algn="l">
              <a:buFontTx/>
              <a:buChar char="•"/>
            </a:pPr>
            <a:r>
              <a:rPr lang="sv-SE"/>
              <a:t>logički </a:t>
            </a:r>
            <a:r>
              <a:rPr lang="sv-SE">
                <a:hlinkClick r:id="rId2" tooltip="Podaci"/>
              </a:rPr>
              <a:t>podaci</a:t>
            </a:r>
            <a:r>
              <a:rPr lang="sv-SE"/>
              <a:t>, gde se vrednosti tačan i netačan zamenjuju specijalnim </a:t>
            </a:r>
            <a:br>
              <a:rPr lang="sv-SE"/>
            </a:br>
            <a:r>
              <a:rPr lang="sv-SE"/>
              <a:t>nizom binarnih cifara, tj. imaju specijalan kod,</a:t>
            </a:r>
            <a:endParaRPr lang="en-US"/>
          </a:p>
          <a:p>
            <a:pPr algn="l">
              <a:buFontTx/>
              <a:buChar char="•"/>
            </a:pPr>
            <a:r>
              <a:rPr lang="sv-SE"/>
              <a:t>binarni brojevi (višecifreni) gde se željena logička operacija prime­njuje na svaki bit odvojeno, a rezultat zavisi samo od sadržaja to parag botova (ili para botova iste težine - na istom mestu u zapisu broja),i ne utiče na rezultat operacije nad binarnim ciframa na bilo kom drugom mestu u zapisu broja.</a:t>
            </a:r>
            <a:endParaRPr lang="en-US"/>
          </a:p>
          <a:p>
            <a:pPr algn="l" eaLnBrk="0" hangingPunct="0">
              <a:buFontTx/>
              <a:buChar char="•"/>
            </a:pPr>
            <a:endParaRPr lang="en-US"/>
          </a:p>
        </p:txBody>
      </p:sp>
      <p:sp>
        <p:nvSpPr>
          <p:cNvPr id="15368" name="Rectangle 8"/>
          <p:cNvSpPr>
            <a:spLocks noChangeArrowheads="1"/>
          </p:cNvSpPr>
          <p:nvPr/>
        </p:nvSpPr>
        <p:spPr bwMode="auto">
          <a:xfrm>
            <a:off x="323850" y="3619500"/>
            <a:ext cx="8135938" cy="1465263"/>
          </a:xfrm>
          <a:prstGeom prst="rect">
            <a:avLst/>
          </a:prstGeom>
          <a:noFill/>
          <a:ln w="9525">
            <a:noFill/>
            <a:miter lim="800000"/>
            <a:headEnd/>
            <a:tailEnd/>
          </a:ln>
          <a:effectLst/>
        </p:spPr>
        <p:txBody>
          <a:bodyPr anchor="ctr">
            <a:spAutoFit/>
          </a:bodyPr>
          <a:lstStyle/>
          <a:p>
            <a:pPr algn="l"/>
            <a:r>
              <a:rPr lang="pl-PL"/>
              <a:t>Kombinovanjem elementarnih logičkih operacija, i njihovom primenom na logičke promenljive, dobija se veliki broj različitih logičkih izraza i funkcija. Ako imamo samo dve logičke promenljive (n=2), možemo napraviti 2p (p=2n), odnosno 16 funkcija.</a:t>
            </a:r>
          </a:p>
          <a:p>
            <a:pPr algn="l"/>
            <a:r>
              <a:rPr lang="pl-PL"/>
              <a:t> </a:t>
            </a:r>
            <a:r>
              <a:rPr lang="en-US"/>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TotalTime>
  <Words>2322</Words>
  <Application>Microsoft Office PowerPoint</Application>
  <PresentationFormat>On-screen Show (4:3)</PresentationFormat>
  <Paragraphs>186</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Flow</vt:lpstr>
      <vt:lpstr>Microsoft Equation 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verap</dc:creator>
  <cp:lastModifiedBy>PC</cp:lastModifiedBy>
  <cp:revision>4</cp:revision>
  <dcterms:created xsi:type="dcterms:W3CDTF">2013-06-17T17:17:12Z</dcterms:created>
  <dcterms:modified xsi:type="dcterms:W3CDTF">2018-04-12T12:12:02Z</dcterms:modified>
</cp:coreProperties>
</file>