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EE4704D-AD22-49A3-8A76-0036314602BA}" type="datetimeFigureOut">
              <a:rPr lang="en-US" smtClean="0"/>
              <a:pPr/>
              <a:t>4/10/2018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FB94397-06A2-4C88-8BFC-B25B95B715A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E4704D-AD22-49A3-8A76-0036314602BA}" type="datetimeFigureOut">
              <a:rPr lang="en-US" smtClean="0"/>
              <a:pPr/>
              <a:t>4/10/2018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94397-06A2-4C88-8BFC-B25B95B715A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E4704D-AD22-49A3-8A76-0036314602BA}" type="datetimeFigureOut">
              <a:rPr lang="en-US" smtClean="0"/>
              <a:pPr/>
              <a:t>4/10/2018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94397-06A2-4C88-8BFC-B25B95B715A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E4704D-AD22-49A3-8A76-0036314602BA}" type="datetimeFigureOut">
              <a:rPr lang="en-US" smtClean="0"/>
              <a:pPr/>
              <a:t>4/10/2018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94397-06A2-4C88-8BFC-B25B95B715A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EE4704D-AD22-49A3-8A76-0036314602BA}" type="datetimeFigureOut">
              <a:rPr lang="en-US" smtClean="0"/>
              <a:pPr/>
              <a:t>4/10/2018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94397-06A2-4C88-8BFC-B25B95B715A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EE4704D-AD22-49A3-8A76-0036314602BA}" type="datetimeFigureOut">
              <a:rPr lang="en-US" smtClean="0"/>
              <a:pPr/>
              <a:t>4/10/2018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B94397-06A2-4C88-8BFC-B25B95B715A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EE4704D-AD22-49A3-8A76-0036314602BA}" type="datetimeFigureOut">
              <a:rPr lang="en-US" smtClean="0"/>
              <a:pPr/>
              <a:t>4/10/2018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B94397-06A2-4C88-8BFC-B25B95B715A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EE4704D-AD22-49A3-8A76-0036314602BA}" type="datetimeFigureOut">
              <a:rPr lang="en-US" smtClean="0"/>
              <a:pPr/>
              <a:t>4/10/2018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B94397-06A2-4C88-8BFC-B25B95B715A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E4704D-AD22-49A3-8A76-0036314602BA}" type="datetimeFigureOut">
              <a:rPr lang="en-US" smtClean="0"/>
              <a:pPr/>
              <a:t>4/10/2018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B94397-06A2-4C88-8BFC-B25B95B715A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EE4704D-AD22-49A3-8A76-0036314602BA}" type="datetimeFigureOut">
              <a:rPr lang="en-US" smtClean="0"/>
              <a:pPr/>
              <a:t>4/10/2018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B94397-06A2-4C88-8BFC-B25B95B715A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EE4704D-AD22-49A3-8A76-0036314602BA}" type="datetimeFigureOut">
              <a:rPr lang="en-US" smtClean="0"/>
              <a:pPr/>
              <a:t>4/10/2018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FB94397-06A2-4C88-8BFC-B25B95B715A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EE4704D-AD22-49A3-8A76-0036314602BA}" type="datetimeFigureOut">
              <a:rPr lang="en-US" smtClean="0"/>
              <a:pPr/>
              <a:t>4/10/2018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FB94397-06A2-4C88-8BFC-B25B95B715A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e-learn.viser.edu.rs/moodle/mod/resource/view.php?r=1776"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e-learn.viser.edu.rs/moodle/mod/resource/view.php?r=1777"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e-learn.viser.edu.rs/moodle/mod/resource/view.php?r=1729"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e-learn.viser.edu.rs/moodle/mod/resource/view.php?r=1775"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http://e-learn.viser.edu.rs/moodle/mod/resource/view.php?r=1729"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http://e-learn.viser.edu.rs/moodle/mod/resource/view.php?r=1778"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e-learn.viser.edu.rs/moodle/mod/resource/view.php?r=1729" TargetMode="External"/><Relationship Id="rId2" Type="http://schemas.openxmlformats.org/officeDocument/2006/relationships/hyperlink" Target="http://e-learn.viser.edu.rs/moodle/mod/resource/view.php?r=1779" TargetMode="Externa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e-learn.viser.edu.rs/moodle/mod/resource/view.php?r=1780" TargetMode="Externa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hyperlink" Target="http://e-learn.viser.edu.rs/moodle/mod/resource/view.php?r=1781"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e-learn.viser.edu.rs/moodle/mod/resource/view.php?r=1729" TargetMode="Externa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e-learn.viser.edu.rs/moodle/mod/resource/view.php?r=1802" TargetMode="Externa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hyperlink" Target="http://e-learn.viser.edu.rs/moodle/mod/resource/view.php?r=1802" TargetMode="Externa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hyperlink" Target="http://e-learn.viser.edu.rs/moodle/mod/resource/view.php?r=1782" TargetMode="Externa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hyperlink" Target="http://e-learn.viser.edu.rs/moodle/mod/resource/view.php?r=1729" TargetMode="External"/><Relationship Id="rId2" Type="http://schemas.openxmlformats.org/officeDocument/2006/relationships/hyperlink" Target="http://e-learn.viser.edu.rs/moodle/mod/resource/view.php?r=1782"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e-learn.viser.edu.rs/moodle/mod/resource/view.php?r=1729" TargetMode="Externa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hyperlink" Target="http://e-learn.viser.edu.rs/moodle/mod/resource/view.php?r=1718"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e-learn.viser.edu.rs/moodle/mod/resource/view.php?r=1729"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e-learn.viser.edu.rs/moodle/mod/resource/view.php?r=1729"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Latn-RS" dirty="0" smtClean="0"/>
              <a:t>Osnovi informatike i računarstva</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4" name="Rectangle 4"/>
          <p:cNvSpPr>
            <a:spLocks noChangeArrowheads="1"/>
          </p:cNvSpPr>
          <p:nvPr/>
        </p:nvSpPr>
        <p:spPr bwMode="auto">
          <a:xfrm>
            <a:off x="468313" y="523875"/>
            <a:ext cx="8064500" cy="4826000"/>
          </a:xfrm>
          <a:prstGeom prst="rect">
            <a:avLst/>
          </a:prstGeom>
          <a:noFill/>
          <a:ln w="9525">
            <a:noFill/>
            <a:miter lim="800000"/>
            <a:headEnd/>
            <a:tailEnd/>
          </a:ln>
          <a:effectLst/>
        </p:spPr>
        <p:txBody>
          <a:bodyPr anchor="ctr">
            <a:spAutoFit/>
          </a:bodyPr>
          <a:lstStyle/>
          <a:p>
            <a:pPr>
              <a:lnSpc>
                <a:spcPct val="123000"/>
              </a:lnSpc>
            </a:pPr>
            <a:r>
              <a:rPr lang="sv-SE">
                <a:hlinkClick r:id="rId2" tooltip="Brojevi sa nepokretnom zapetom (sa nepokretnom tačkom)"/>
              </a:rPr>
              <a:t>Brojevi sa nepokretnom zapetom (sa nepokretnom tačkom)</a:t>
            </a:r>
            <a:endParaRPr lang="sv-SE"/>
          </a:p>
          <a:p>
            <a:pPr>
              <a:lnSpc>
                <a:spcPct val="123000"/>
              </a:lnSpc>
            </a:pPr>
            <a:endParaRPr lang="en-US"/>
          </a:p>
          <a:p>
            <a:pPr>
              <a:lnSpc>
                <a:spcPct val="123000"/>
              </a:lnSpc>
            </a:pPr>
            <a:r>
              <a:rPr lang="pl-PL" b="0"/>
              <a:t>Snagu jednog računara u mnogome određuju i brojevi nad kojima se može vršiti obrada. Na izbor vrste brojeva koje ćemo u programu koristiti utiču sledeći činioci:</a:t>
            </a:r>
            <a:endParaRPr lang="en-US" b="0"/>
          </a:p>
          <a:p>
            <a:pPr>
              <a:lnSpc>
                <a:spcPct val="123000"/>
              </a:lnSpc>
            </a:pPr>
            <a:r>
              <a:rPr lang="pl-PL" b="0" i="1"/>
              <a:t>1. vrste brojeva koji se mogu prikazati u računaru, tj. celi, realni i kompleksni brojevi,</a:t>
            </a:r>
            <a:endParaRPr lang="en-US" b="0"/>
          </a:p>
          <a:p>
            <a:pPr>
              <a:lnSpc>
                <a:spcPct val="123000"/>
              </a:lnSpc>
            </a:pPr>
            <a:r>
              <a:rPr lang="it-IT" b="0" i="1"/>
              <a:t>2. opseg vrednosti koje ti brojevi mogu imati,</a:t>
            </a:r>
            <a:endParaRPr lang="en-US" b="0"/>
          </a:p>
          <a:p>
            <a:pPr>
              <a:lnSpc>
                <a:spcPct val="123000"/>
              </a:lnSpc>
            </a:pPr>
            <a:r>
              <a:rPr lang="pl-PL" b="0" i="1"/>
              <a:t>3. tačnost prikaziva</a:t>
            </a:r>
            <a:r>
              <a:rPr lang="it-IT" b="0" i="1"/>
              <a:t>nj</a:t>
            </a:r>
            <a:r>
              <a:rPr lang="pl-PL" b="0" i="1"/>
              <a:t>a brojeva, </a:t>
            </a:r>
            <a:endParaRPr lang="en-US" b="0"/>
          </a:p>
          <a:p>
            <a:pPr>
              <a:lnSpc>
                <a:spcPct val="123000"/>
              </a:lnSpc>
            </a:pPr>
            <a:r>
              <a:rPr lang="pl-PL" b="0" i="1"/>
              <a:t>4. cena hardvera koji je potreban za pamće</a:t>
            </a:r>
            <a:r>
              <a:rPr lang="it-IT" b="0" i="1"/>
              <a:t>nj</a:t>
            </a:r>
            <a:r>
              <a:rPr lang="pl-PL" b="0" i="1"/>
              <a:t>e i obradu brojeva.</a:t>
            </a:r>
            <a:endParaRPr lang="en-US" b="0"/>
          </a:p>
          <a:p>
            <a:pPr>
              <a:lnSpc>
                <a:spcPct val="123000"/>
              </a:lnSpc>
            </a:pPr>
            <a:r>
              <a:rPr lang="pl-PL" b="0"/>
              <a:t>Mi smo do sada razmatrali samo kako se u računaru prikazuju celi binarni brojevi, ali i decimalni (realni) brojevi se vrlo često koriste pre svega za prikaziva</a:t>
            </a:r>
            <a:r>
              <a:rPr lang="it-IT" b="0"/>
              <a:t>nj</a:t>
            </a:r>
            <a:r>
              <a:rPr lang="pl-PL" b="0"/>
              <a:t>e vrlo malih brojeva (čija je apsolutna vrednost oko nule) i vrlo velikih brojeva.</a:t>
            </a:r>
            <a:endParaRPr lang="en-US" b="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8" name="Rectangle 4"/>
          <p:cNvSpPr>
            <a:spLocks noChangeArrowheads="1"/>
          </p:cNvSpPr>
          <p:nvPr/>
        </p:nvSpPr>
        <p:spPr bwMode="auto">
          <a:xfrm>
            <a:off x="323850" y="911225"/>
            <a:ext cx="8496300" cy="2838450"/>
          </a:xfrm>
          <a:prstGeom prst="rect">
            <a:avLst/>
          </a:prstGeom>
          <a:noFill/>
          <a:ln w="9525">
            <a:noFill/>
            <a:miter lim="800000"/>
            <a:headEnd/>
            <a:tailEnd/>
          </a:ln>
          <a:effectLst/>
        </p:spPr>
        <p:txBody>
          <a:bodyPr>
            <a:spAutoFit/>
          </a:bodyPr>
          <a:lstStyle/>
          <a:p>
            <a:r>
              <a:rPr lang="pl-PL" b="0"/>
              <a:t>Neka je binarni broj </a:t>
            </a:r>
            <a:r>
              <a:rPr lang="pl-PL"/>
              <a:t>x dat u obliku: x = x</a:t>
            </a:r>
            <a:r>
              <a:rPr lang="pl-PL" b="0"/>
              <a:t>p xp-1...x</a:t>
            </a:r>
            <a:r>
              <a:rPr lang="pl-PL" b="0" baseline="30000"/>
              <a:t>1</a:t>
            </a:r>
            <a:r>
              <a:rPr lang="pl-PL" b="0"/>
              <a:t> x</a:t>
            </a:r>
            <a:r>
              <a:rPr lang="pl-PL" b="0" baseline="30000"/>
              <a:t>0</a:t>
            </a:r>
            <a:r>
              <a:rPr lang="pl-PL" b="0"/>
              <a:t> </a:t>
            </a:r>
            <a:r>
              <a:rPr lang="pl-PL"/>
              <a:t>. </a:t>
            </a:r>
            <a:r>
              <a:rPr lang="pl-PL" b="0"/>
              <a:t>x</a:t>
            </a:r>
            <a:r>
              <a:rPr lang="pl-PL" b="0" baseline="30000"/>
              <a:t>-1</a:t>
            </a:r>
            <a:r>
              <a:rPr lang="pl-PL" b="0"/>
              <a:t> x</a:t>
            </a:r>
            <a:r>
              <a:rPr lang="pl-PL" b="0" baseline="30000"/>
              <a:t>-2</a:t>
            </a:r>
            <a:r>
              <a:rPr lang="pl-PL" b="0"/>
              <a:t> ...x</a:t>
            </a:r>
            <a:r>
              <a:rPr lang="pl-PL" b="0" baseline="30000"/>
              <a:t>-k</a:t>
            </a:r>
            <a:r>
              <a:rPr lang="pl-PL" b="0"/>
              <a:t> , gde su xi, i = -k....-2,-1,0,1,....., (p-1) binarne cifre broja x, a xp znak broja. Svaka binarna cifra ima određeno mesto u mašinskoj reči, a to mesto se zove razred ili ćelija. Prema tome, binarni brojevi u računaru imaju konačnu dužinu. Broj x je predstavljen u nepokretnom zarezu tako što se položaj zareza (ili decimalne tačke) utvrđuje na određenom mestu u odnosu na razrede broja i ostaje neizmenjen za sve brojeve prikazane mašinskom reči.</a:t>
            </a:r>
            <a:endParaRPr lang="en-US" b="0"/>
          </a:p>
          <a:p>
            <a:r>
              <a:rPr lang="pl-PL" b="0"/>
              <a:t>Ako se zapeta utvrdi iza krajnje levog razreda koji je u mašinskoj reči označen kao pozicija bita najveće težine (iza </a:t>
            </a:r>
            <a:r>
              <a:rPr lang="pl-PL"/>
              <a:t>MSB), onda su svi memorisani brojevi po modulu manji od jedinice.</a:t>
            </a:r>
          </a:p>
        </p:txBody>
      </p:sp>
      <p:sp>
        <p:nvSpPr>
          <p:cNvPr id="77829" name="Rectangle 5"/>
          <p:cNvSpPr>
            <a:spLocks noChangeArrowheads="1"/>
          </p:cNvSpPr>
          <p:nvPr/>
        </p:nvSpPr>
        <p:spPr bwMode="auto">
          <a:xfrm>
            <a:off x="468313" y="4005263"/>
            <a:ext cx="8064500" cy="1190625"/>
          </a:xfrm>
          <a:prstGeom prst="rect">
            <a:avLst/>
          </a:prstGeom>
          <a:noFill/>
          <a:ln w="9525">
            <a:noFill/>
            <a:miter lim="800000"/>
            <a:headEnd/>
            <a:tailEnd/>
          </a:ln>
          <a:effectLst/>
        </p:spPr>
        <p:txBody>
          <a:bodyPr anchor="ctr">
            <a:spAutoFit/>
          </a:bodyPr>
          <a:lstStyle/>
          <a:p>
            <a:pPr algn="just"/>
            <a:r>
              <a:rPr lang="pl-PL" b="0"/>
              <a:t>Ako se zapeta fiksira iza pozicije razreda koji sadrži bit najmanje težine onda su svi memorisani brojevi iz skupa celih brojeva, tj. celi brojevi su poseban slučaj brojeva u nepokretnom zarezu. Sve što je rečeno o celim brojevima odnosi se i na brojeve sa nepokretnom tačkom.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Rectangle 4"/>
          <p:cNvSpPr>
            <a:spLocks noChangeArrowheads="1"/>
          </p:cNvSpPr>
          <p:nvPr/>
        </p:nvSpPr>
        <p:spPr bwMode="auto">
          <a:xfrm>
            <a:off x="468313" y="279400"/>
            <a:ext cx="8280400" cy="915988"/>
          </a:xfrm>
          <a:prstGeom prst="rect">
            <a:avLst/>
          </a:prstGeom>
          <a:noFill/>
          <a:ln w="9525">
            <a:noFill/>
            <a:miter lim="800000"/>
            <a:headEnd/>
            <a:tailEnd/>
          </a:ln>
          <a:effectLst/>
        </p:spPr>
        <p:txBody>
          <a:bodyPr anchor="ctr">
            <a:spAutoFit/>
          </a:bodyPr>
          <a:lstStyle/>
          <a:p>
            <a:pPr algn="just"/>
            <a:r>
              <a:rPr lang="pl-PL" b="0"/>
              <a:t>Zavisno od toga koliko mašinskih reči se koristi za predstavljanje numeričkih podataka, brojevi nepokretnom tačkom se mogu predstaviti kao:</a:t>
            </a:r>
            <a:endParaRPr lang="en-US" b="0"/>
          </a:p>
          <a:p>
            <a:pPr algn="just"/>
            <a:endParaRPr lang="pl-PL" b="0"/>
          </a:p>
        </p:txBody>
      </p:sp>
      <p:pic>
        <p:nvPicPr>
          <p:cNvPr id="78853" name="Picture 5" descr="1607EED1"/>
          <p:cNvPicPr>
            <a:picLocks noChangeAspect="1" noChangeArrowheads="1"/>
          </p:cNvPicPr>
          <p:nvPr/>
        </p:nvPicPr>
        <p:blipFill>
          <a:blip r:embed="rId2" cstate="print">
            <a:clrChange>
              <a:clrFrom>
                <a:srgbClr val="8C8984"/>
              </a:clrFrom>
              <a:clrTo>
                <a:srgbClr val="8C8984">
                  <a:alpha val="0"/>
                </a:srgbClr>
              </a:clrTo>
            </a:clrChange>
            <a:lum bright="-36000" contrast="66000"/>
          </a:blip>
          <a:srcRect l="22011" t="27116" r="17741" b="61752"/>
          <a:stretch>
            <a:fillRect/>
          </a:stretch>
        </p:blipFill>
        <p:spPr bwMode="auto">
          <a:xfrm rot="10920000">
            <a:off x="468313" y="1270000"/>
            <a:ext cx="8351837" cy="2087563"/>
          </a:xfrm>
          <a:prstGeom prst="rect">
            <a:avLst/>
          </a:prstGeom>
          <a:noFill/>
          <a:ln w="9525">
            <a:noFill/>
            <a:miter lim="800000"/>
            <a:headEnd/>
            <a:tailEnd/>
          </a:ln>
        </p:spPr>
      </p:pic>
      <p:sp>
        <p:nvSpPr>
          <p:cNvPr id="78854" name="Rectangle 6"/>
          <p:cNvSpPr>
            <a:spLocks noChangeArrowheads="1"/>
          </p:cNvSpPr>
          <p:nvPr/>
        </p:nvSpPr>
        <p:spPr bwMode="auto">
          <a:xfrm>
            <a:off x="468313" y="4005263"/>
            <a:ext cx="8351837" cy="1190625"/>
          </a:xfrm>
          <a:prstGeom prst="rect">
            <a:avLst/>
          </a:prstGeom>
          <a:noFill/>
          <a:ln w="9525">
            <a:noFill/>
            <a:miter lim="800000"/>
            <a:headEnd/>
            <a:tailEnd/>
          </a:ln>
          <a:effectLst/>
        </p:spPr>
        <p:txBody>
          <a:bodyPr anchor="ctr">
            <a:spAutoFit/>
          </a:bodyPr>
          <a:lstStyle/>
          <a:p>
            <a:pPr algn="just"/>
            <a:r>
              <a:rPr lang="en-US" b="0"/>
              <a:t>Dužina broja neposredno određuje tačnost njegovog prikazivanja (broj značajnih cifara), ali i potreban memorijski prostor za njegovo zapisi­vanje. Bez obzira na dužinu zapisa u binarnu poziciju (</a:t>
            </a:r>
            <a:r>
              <a:rPr lang="en-US" b="0" i="1"/>
              <a:t>ćeliju</a:t>
            </a:r>
            <a:r>
              <a:rPr lang="en-US" b="0"/>
              <a:t>-</a:t>
            </a:r>
            <a:r>
              <a:rPr lang="en-US" b="0" i="1"/>
              <a:t>razred</a:t>
            </a:r>
            <a:r>
              <a:rPr lang="en-US" b="0"/>
              <a:t>) naj­veće težine (</a:t>
            </a:r>
            <a:r>
              <a:rPr lang="en-US"/>
              <a:t>MSB) uvek se mora memorisati i znak.</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6" name="Rectangle 4"/>
          <p:cNvSpPr>
            <a:spLocks noChangeArrowheads="1"/>
          </p:cNvSpPr>
          <p:nvPr/>
        </p:nvSpPr>
        <p:spPr bwMode="auto">
          <a:xfrm>
            <a:off x="395288" y="404813"/>
            <a:ext cx="8353425" cy="2014537"/>
          </a:xfrm>
          <a:prstGeom prst="rect">
            <a:avLst/>
          </a:prstGeom>
          <a:noFill/>
          <a:ln w="9525">
            <a:noFill/>
            <a:miter lim="800000"/>
            <a:headEnd/>
            <a:tailEnd/>
          </a:ln>
          <a:effectLst/>
        </p:spPr>
        <p:txBody>
          <a:bodyPr anchor="ctr">
            <a:spAutoFit/>
          </a:bodyPr>
          <a:lstStyle/>
          <a:p>
            <a:r>
              <a:rPr lang="sv-SE" b="0"/>
              <a:t>Polurečni format omogućava smećtanje dva binarna broja (sa znakom) u jedan registar u memoriji. Služi najčešće za zapis celih brojeva. </a:t>
            </a:r>
            <a:endParaRPr lang="en-US" b="0"/>
          </a:p>
          <a:p>
            <a:r>
              <a:rPr lang="sv-SE" b="0"/>
              <a:t>Jednorečni format omogućava smeštanje jednog numeričkog podatka u jedan re­gistar u memoriji. </a:t>
            </a:r>
            <a:endParaRPr lang="en-US" b="0"/>
          </a:p>
          <a:p>
            <a:r>
              <a:rPr lang="sv-SE" b="0"/>
              <a:t>Dvorečni format omogućava zapis jednog numeričkog podatka u dva registra pri čemu je u prvoj reči binarna pozicija najveće važnosti rezervisana za znak čitavog broja, a druga reč predstavlja neoznačen numerički podatak.</a:t>
            </a:r>
          </a:p>
        </p:txBody>
      </p:sp>
      <p:sp>
        <p:nvSpPr>
          <p:cNvPr id="79877" name="Rectangle 5"/>
          <p:cNvSpPr>
            <a:spLocks noChangeArrowheads="1"/>
          </p:cNvSpPr>
          <p:nvPr/>
        </p:nvSpPr>
        <p:spPr bwMode="auto">
          <a:xfrm>
            <a:off x="395288" y="2560638"/>
            <a:ext cx="8353425" cy="1739900"/>
          </a:xfrm>
          <a:prstGeom prst="rect">
            <a:avLst/>
          </a:prstGeom>
          <a:noFill/>
          <a:ln w="9525">
            <a:noFill/>
            <a:miter lim="800000"/>
            <a:headEnd/>
            <a:tailEnd/>
          </a:ln>
          <a:effectLst/>
        </p:spPr>
        <p:txBody>
          <a:bodyPr anchor="ctr">
            <a:spAutoFit/>
          </a:bodyPr>
          <a:lstStyle/>
          <a:p>
            <a:pPr algn="just"/>
            <a:r>
              <a:rPr lang="sv-SE" b="0"/>
              <a:t>Zapisivanje razlomljenih, necelih, brojeva pomoću fiksne zapete je tehnika koja se puno primenjuje naročito u računarima gde je brzina obavljanja aritmetičkih operacija od presudne važnosti. Osim u računarima čiji procesori rade direktno sa brojevima u pokretnom zarezu, ili imaju poseban hardverski sklop (koprocesor) za podršku pokretnog zareza, sve aritmetičke funkcije se obavljaju koristeći celobrojnu aritmetiku.</a:t>
            </a:r>
          </a:p>
        </p:txBody>
      </p:sp>
      <p:sp>
        <p:nvSpPr>
          <p:cNvPr id="79878" name="Rectangle 6"/>
          <p:cNvSpPr>
            <a:spLocks noChangeArrowheads="1"/>
          </p:cNvSpPr>
          <p:nvPr/>
        </p:nvSpPr>
        <p:spPr bwMode="auto">
          <a:xfrm>
            <a:off x="395288" y="4292600"/>
            <a:ext cx="8208962" cy="1739900"/>
          </a:xfrm>
          <a:prstGeom prst="rect">
            <a:avLst/>
          </a:prstGeom>
          <a:noFill/>
          <a:ln w="9525">
            <a:noFill/>
            <a:miter lim="800000"/>
            <a:headEnd/>
            <a:tailEnd/>
          </a:ln>
          <a:effectLst/>
        </p:spPr>
        <p:txBody>
          <a:bodyPr anchor="ctr">
            <a:spAutoFit/>
          </a:bodyPr>
          <a:lstStyle/>
          <a:p>
            <a:pPr algn="just"/>
            <a:r>
              <a:rPr lang="sv-SE" b="0"/>
              <a:t>Osnovni princip se sastoji u tome da se razlomljeni broj zameni celim brojem tako što će se pomnožiti konstantom oblika 2N. Kada se to uradi, celokupna aritmetika se obavlja koristeći binarne aritmetičke operacije aritmetičko-logičke jedinice kao da se radi o celim brojevima. Dakle, sve aritmetičke operacije obavlja hardver i nisu potrebni posebni programi kao što je to slučaj u pokretnom zarezu.</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Rectangle 4"/>
          <p:cNvSpPr>
            <a:spLocks noChangeArrowheads="1"/>
          </p:cNvSpPr>
          <p:nvPr/>
        </p:nvSpPr>
        <p:spPr bwMode="auto">
          <a:xfrm>
            <a:off x="1692275" y="136525"/>
            <a:ext cx="6191250" cy="641350"/>
          </a:xfrm>
          <a:prstGeom prst="rect">
            <a:avLst/>
          </a:prstGeom>
          <a:noFill/>
          <a:ln w="9525">
            <a:noFill/>
            <a:miter lim="800000"/>
            <a:headEnd/>
            <a:tailEnd/>
          </a:ln>
          <a:effectLst/>
        </p:spPr>
        <p:txBody>
          <a:bodyPr wrap="none" anchor="ctr">
            <a:spAutoFit/>
          </a:bodyPr>
          <a:lstStyle/>
          <a:p>
            <a:r>
              <a:rPr lang="sv-SE">
                <a:hlinkClick r:id="rId2" tooltip="Neoznačeni brojevi predstavljeni pomoću fiksne zapete"/>
              </a:rPr>
              <a:t>Neoznačeni brojevi predstavljeni pomoću fiksne zapete</a:t>
            </a:r>
            <a:r>
              <a:rPr lang="sv-SE"/>
              <a:t/>
            </a:r>
            <a:br>
              <a:rPr lang="sv-SE"/>
            </a:br>
            <a:endParaRPr lang="sv-SE"/>
          </a:p>
        </p:txBody>
      </p:sp>
      <p:sp>
        <p:nvSpPr>
          <p:cNvPr id="80901" name="Rectangle 5"/>
          <p:cNvSpPr>
            <a:spLocks noChangeArrowheads="1"/>
          </p:cNvSpPr>
          <p:nvPr/>
        </p:nvSpPr>
        <p:spPr bwMode="auto">
          <a:xfrm>
            <a:off x="323850" y="1700213"/>
            <a:ext cx="8496300" cy="3135312"/>
          </a:xfrm>
          <a:prstGeom prst="rect">
            <a:avLst/>
          </a:prstGeom>
          <a:noFill/>
          <a:ln w="9525">
            <a:noFill/>
            <a:miter lim="800000"/>
            <a:headEnd/>
            <a:tailEnd/>
          </a:ln>
          <a:effectLst/>
        </p:spPr>
        <p:txBody>
          <a:bodyPr anchor="ctr">
            <a:spAutoFit/>
          </a:bodyPr>
          <a:lstStyle/>
          <a:p>
            <a:pPr>
              <a:lnSpc>
                <a:spcPct val="123000"/>
              </a:lnSpc>
            </a:pPr>
            <a:r>
              <a:rPr lang="sv-SE" b="0"/>
              <a:t>Posmatrajmo najpre samo neoznačene (pozitivne) brojeve. Kako bi u binarni oblik pretvorili broj 5,5? To je broj 101,12 ali kako ovaj binarni broj zapisati? Kako bi njegov zapis izgledao u memoriji, na primer, osmobitnog računara? Decimalni zarez je, na žalost nemoguće zapisati u memoriji. Preostaje jedino mogućnost da se zapišu samo binarne cifre a da se informacija o položaju decimalnog zareza sačuva na neki drugi način. Kada se radi o zapisu razlomljenih decimalnih brojeva pomoću fiksnog zareza, informaciju o položaju decimalnog zareza čuva programer i on je taj koji vodi računa o položaju zareza u rezultatu.</a:t>
            </a:r>
            <a:endParaRPr lang="en-US" b="0"/>
          </a:p>
          <a:p>
            <a:pPr>
              <a:lnSpc>
                <a:spcPct val="123000"/>
              </a:lnSpc>
            </a:pPr>
            <a:r>
              <a:rPr lang="sv-SE"/>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4" name="Rectangle 4"/>
          <p:cNvSpPr>
            <a:spLocks noChangeArrowheads="1"/>
          </p:cNvSpPr>
          <p:nvPr/>
        </p:nvSpPr>
        <p:spPr bwMode="auto">
          <a:xfrm>
            <a:off x="395288" y="469900"/>
            <a:ext cx="8207375" cy="3387725"/>
          </a:xfrm>
          <a:prstGeom prst="rect">
            <a:avLst/>
          </a:prstGeom>
          <a:noFill/>
          <a:ln w="9525">
            <a:noFill/>
            <a:miter lim="800000"/>
            <a:headEnd/>
            <a:tailEnd/>
          </a:ln>
          <a:effectLst/>
        </p:spPr>
        <p:txBody>
          <a:bodyPr anchor="ctr">
            <a:spAutoFit/>
          </a:bodyPr>
          <a:lstStyle/>
          <a:p>
            <a:r>
              <a:rPr lang="sv-SE" b="0"/>
              <a:t>Da ponovimo, u zapisu pomoću fiksnog zareza informaciju o položaju zareza čuva programer, a zarez se ne upisuje u memoriju (tačnije, ne upisuje se njegov položaj).</a:t>
            </a:r>
            <a:endParaRPr lang="en-US" b="0"/>
          </a:p>
          <a:p>
            <a:endParaRPr lang="en-US"/>
          </a:p>
          <a:p>
            <a:r>
              <a:rPr lang="sv-SE" b="0"/>
              <a:t>Dužina binarnog zapisa (broj bita) i položaj decimalnog zareza definišu format zapisa. U primeru broja 5,5 format zapisa ovog broja određen je podacima da je zapis osmobitni i da je zarez između bita 0 i bita 1. Format je informacija koja nužno ide uz svaki podatak pojedinačno kada se koristi zapis pomoću fiksnog zareza. Informaciju o formatu čuva programer. Dakle, u osmobitnom zapisu broj 5,5 bi izgledao 00001011</a:t>
            </a:r>
            <a:r>
              <a:rPr lang="sv-SE" b="0" baseline="-25000"/>
              <a:t>2</a:t>
            </a:r>
            <a:r>
              <a:rPr lang="sv-SE" b="0"/>
              <a:t>, a programer bi morao da pamti da se decimalni zarez nalazi između bita 0 i bita 1. </a:t>
            </a:r>
            <a:endParaRPr lang="en-US" b="0"/>
          </a:p>
          <a:p>
            <a:r>
              <a:rPr lang="sv-SE"/>
              <a:t> </a:t>
            </a:r>
            <a:endParaRPr lang="sv-SE" b="0"/>
          </a:p>
        </p:txBody>
      </p:sp>
      <p:sp>
        <p:nvSpPr>
          <p:cNvPr id="81925" name="Rectangle 5"/>
          <p:cNvSpPr>
            <a:spLocks noChangeArrowheads="1"/>
          </p:cNvSpPr>
          <p:nvPr/>
        </p:nvSpPr>
        <p:spPr bwMode="auto">
          <a:xfrm>
            <a:off x="468313" y="3790950"/>
            <a:ext cx="8207375" cy="2014538"/>
          </a:xfrm>
          <a:prstGeom prst="rect">
            <a:avLst/>
          </a:prstGeom>
          <a:noFill/>
          <a:ln w="9525">
            <a:noFill/>
            <a:miter lim="800000"/>
            <a:headEnd/>
            <a:tailEnd/>
          </a:ln>
          <a:effectLst/>
        </p:spPr>
        <p:txBody>
          <a:bodyPr anchor="ctr">
            <a:spAutoFit/>
          </a:bodyPr>
          <a:lstStyle/>
          <a:p>
            <a:r>
              <a:rPr lang="sv-SE" b="0"/>
              <a:t>Primetimo na ovom mestu da je pomenuti binarni broj (00001011</a:t>
            </a:r>
            <a:r>
              <a:rPr lang="sv-SE" b="0" baseline="-25000"/>
              <a:t>2</a:t>
            </a:r>
            <a:r>
              <a:rPr lang="sv-SE" b="0"/>
              <a:t>) u stvari binarni kod broja 11 i da jedino programer može da zna da li je zapisani broj 5,5 ili 11. Broj 11 je dvostruka vrednost broja 5,5 i programer sve vreme mora voditi računa o tome da će u aritmetičkim operacijama učestvovati broj 11, a ne 5,5. Posle obavljenih aritmetičkih operacija, programer mora da koriguje rezultat.</a:t>
            </a:r>
            <a:endParaRPr lang="en-US" b="0"/>
          </a:p>
          <a:p>
            <a:r>
              <a:rPr lang="sv-SE"/>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Rectangle 4"/>
          <p:cNvSpPr>
            <a:spLocks noChangeArrowheads="1"/>
          </p:cNvSpPr>
          <p:nvPr/>
        </p:nvSpPr>
        <p:spPr bwMode="auto">
          <a:xfrm>
            <a:off x="468313" y="677863"/>
            <a:ext cx="8064500" cy="3113087"/>
          </a:xfrm>
          <a:prstGeom prst="rect">
            <a:avLst/>
          </a:prstGeom>
          <a:noFill/>
          <a:ln w="9525">
            <a:noFill/>
            <a:miter lim="800000"/>
            <a:headEnd/>
            <a:tailEnd/>
          </a:ln>
          <a:effectLst/>
        </p:spPr>
        <p:txBody>
          <a:bodyPr anchor="ctr">
            <a:spAutoFit/>
          </a:bodyPr>
          <a:lstStyle/>
          <a:p>
            <a:r>
              <a:rPr lang="sv-SE" b="0"/>
              <a:t>Na primer ako treba broj 5,5 pomnožiti sa 3, računar će množiti 00001011</a:t>
            </a:r>
            <a:r>
              <a:rPr lang="sv-SE" b="0" baseline="-25000"/>
              <a:t>2</a:t>
            </a:r>
            <a:r>
              <a:rPr lang="sv-SE" b="0"/>
              <a:t> (što je u stvari 11) sa 3 i dobiti 33. Programer mora znati da je prvi ulazni podatak u formatu fiksnog zareza sa zarezom između bita nula i bita 1 (što praktično znači da je uvećan 2 puta) i da je shodno tome i rezultat u istom formatu, sa decimalnim zarezom između bita 0 i bita 1 pa je i on dva puta veći.</a:t>
            </a:r>
            <a:br>
              <a:rPr lang="sv-SE" b="0"/>
            </a:br>
            <a:r>
              <a:rPr lang="sv-SE" b="0"/>
              <a:t>Da bi se programeru olakšalo pamćenje formata u kome su pojedini </a:t>
            </a:r>
            <a:r>
              <a:rPr lang="sv-SE" b="0">
                <a:hlinkClick r:id="rId2" tooltip="Podaci"/>
              </a:rPr>
              <a:t>podaci</a:t>
            </a:r>
            <a:r>
              <a:rPr lang="sv-SE" b="0"/>
              <a:t> zapisani, uvedene su standardizovane oznake za oznaku položaja decimalnog zareza (formata). Takođe su definisana formalna pravila koja određuju u kom formatu je rezultat, ako se znaju formati ulaznih podataka. Za oznaku formata koristi se oblik:</a:t>
            </a:r>
            <a:r>
              <a:rPr lang="sv-SE"/>
              <a:t> </a:t>
            </a:r>
          </a:p>
        </p:txBody>
      </p:sp>
      <p:sp>
        <p:nvSpPr>
          <p:cNvPr id="82949" name="Rectangle 5"/>
          <p:cNvSpPr>
            <a:spLocks noChangeArrowheads="1"/>
          </p:cNvSpPr>
          <p:nvPr/>
        </p:nvSpPr>
        <p:spPr bwMode="auto">
          <a:xfrm>
            <a:off x="3995738" y="3573463"/>
            <a:ext cx="1123950" cy="641350"/>
          </a:xfrm>
          <a:prstGeom prst="rect">
            <a:avLst/>
          </a:prstGeom>
          <a:noFill/>
          <a:ln w="9525">
            <a:noFill/>
            <a:miter lim="800000"/>
            <a:headEnd/>
            <a:tailEnd/>
          </a:ln>
          <a:effectLst/>
        </p:spPr>
        <p:txBody>
          <a:bodyPr wrap="none" anchor="ctr">
            <a:spAutoFit/>
          </a:bodyPr>
          <a:lstStyle/>
          <a:p>
            <a:r>
              <a:rPr lang="sv-SE"/>
              <a:t> </a:t>
            </a:r>
            <a:endParaRPr lang="en-US"/>
          </a:p>
          <a:p>
            <a:r>
              <a:rPr lang="sv-SE" b="0" i="1"/>
              <a:t>Q</a:t>
            </a:r>
            <a:r>
              <a:rPr lang="sv-SE" b="0"/>
              <a:t> </a:t>
            </a:r>
            <a:r>
              <a:rPr lang="sv-SE" b="0" i="1"/>
              <a:t>N-R, R</a:t>
            </a:r>
          </a:p>
        </p:txBody>
      </p:sp>
      <p:sp>
        <p:nvSpPr>
          <p:cNvPr id="82950" name="Rectangle 6"/>
          <p:cNvSpPr>
            <a:spLocks noChangeArrowheads="1"/>
          </p:cNvSpPr>
          <p:nvPr/>
        </p:nvSpPr>
        <p:spPr bwMode="auto">
          <a:xfrm>
            <a:off x="323850" y="4378325"/>
            <a:ext cx="8424863" cy="1465263"/>
          </a:xfrm>
          <a:prstGeom prst="rect">
            <a:avLst/>
          </a:prstGeom>
          <a:noFill/>
          <a:ln w="9525">
            <a:noFill/>
            <a:miter lim="800000"/>
            <a:headEnd/>
            <a:tailEnd/>
          </a:ln>
          <a:effectLst/>
        </p:spPr>
        <p:txBody>
          <a:bodyPr anchor="ctr">
            <a:spAutoFit/>
          </a:bodyPr>
          <a:lstStyle/>
          <a:p>
            <a:r>
              <a:rPr lang="sv-SE" b="0"/>
              <a:t>Pri tom je </a:t>
            </a:r>
            <a:r>
              <a:rPr lang="sv-SE" b="0" i="1"/>
              <a:t>N R</a:t>
            </a:r>
            <a:r>
              <a:rPr lang="sv-SE" b="0"/>
              <a:t> broj binarnih cifara ispred decimalnog zareza, a </a:t>
            </a:r>
            <a:r>
              <a:rPr lang="sv-SE" b="0" i="1"/>
              <a:t>R</a:t>
            </a:r>
            <a:r>
              <a:rPr lang="sv-SE" b="0"/>
              <a:t> broj binarnih cifara iza decimalnog zaraza. Broj </a:t>
            </a:r>
            <a:r>
              <a:rPr lang="sv-SE" b="0" i="1"/>
              <a:t>R </a:t>
            </a:r>
            <a:r>
              <a:rPr lang="sv-SE" b="0"/>
              <a:t>se naziva "radix" i taj termin je odomaćen i u literaturi na srpskom jeziku. </a:t>
            </a:r>
            <a:r>
              <a:rPr lang="sv-SE" b="0" i="1"/>
              <a:t>N</a:t>
            </a:r>
            <a:r>
              <a:rPr lang="sv-SE" b="0"/>
              <a:t> određuje dužinu binarnog zapisa (ukupan broj bita).</a:t>
            </a:r>
            <a:endParaRPr lang="en-US" b="0"/>
          </a:p>
          <a:p>
            <a:r>
              <a:rPr lang="sv-SE"/>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Rectangle 4"/>
          <p:cNvSpPr>
            <a:spLocks noChangeArrowheads="1"/>
          </p:cNvSpPr>
          <p:nvPr/>
        </p:nvSpPr>
        <p:spPr bwMode="auto">
          <a:xfrm>
            <a:off x="0" y="549275"/>
            <a:ext cx="9144000" cy="5859463"/>
          </a:xfrm>
          <a:prstGeom prst="rect">
            <a:avLst/>
          </a:prstGeom>
          <a:noFill/>
          <a:ln w="9525">
            <a:noFill/>
            <a:miter lim="800000"/>
            <a:headEnd/>
            <a:tailEnd/>
          </a:ln>
          <a:effectLst/>
        </p:spPr>
        <p:txBody>
          <a:bodyPr anchor="ctr">
            <a:spAutoFit/>
          </a:bodyPr>
          <a:lstStyle/>
          <a:p>
            <a:r>
              <a:rPr lang="sv-SE" b="0"/>
              <a:t>Kada je </a:t>
            </a:r>
            <a:r>
              <a:rPr lang="sv-SE" b="0" i="1"/>
              <a:t>R</a:t>
            </a:r>
            <a:r>
              <a:rPr lang="sv-SE" b="0"/>
              <a:t> </a:t>
            </a:r>
            <a:r>
              <a:rPr lang="sv-SE" b="0" i="1"/>
              <a:t>=</a:t>
            </a:r>
            <a:r>
              <a:rPr lang="sv-SE" b="0"/>
              <a:t> </a:t>
            </a:r>
            <a:r>
              <a:rPr lang="sv-SE" b="0" i="1"/>
              <a:t>0</a:t>
            </a:r>
            <a:r>
              <a:rPr lang="sv-SE" b="0"/>
              <a:t>, zapis je celobrojni, a kada je </a:t>
            </a:r>
            <a:r>
              <a:rPr lang="sv-SE" b="0" i="1"/>
              <a:t>R</a:t>
            </a:r>
            <a:r>
              <a:rPr lang="sv-SE" b="0"/>
              <a:t> </a:t>
            </a:r>
            <a:r>
              <a:rPr lang="sv-SE" b="0" i="1"/>
              <a:t>=</a:t>
            </a:r>
            <a:r>
              <a:rPr lang="sv-SE" b="0"/>
              <a:t> </a:t>
            </a:r>
            <a:r>
              <a:rPr lang="sv-SE" b="0" i="1"/>
              <a:t>N</a:t>
            </a:r>
            <a:r>
              <a:rPr lang="sv-SE" b="0"/>
              <a:t>, za zapis se kaže da je normalizovan. Pomoću takvog zapisa se mogu prikazati pozitivni brojevi manji od jedinice </a:t>
            </a:r>
          </a:p>
          <a:p>
            <a:r>
              <a:rPr lang="sv-SE" b="0"/>
              <a:t>(0 ≤ broj &lt; 1).</a:t>
            </a:r>
            <a:br>
              <a:rPr lang="sv-SE" b="0"/>
            </a:br>
            <a:r>
              <a:rPr lang="sv-SE" b="0"/>
              <a:t>Pravila koja određuju formate rezultata za sabiranje i oduzimanje svode se na to da se mogu sabirati ili oduzimati jedino brojevi u istom formatu i da je rezultat koji se dobije ponovo u tom formatu. </a:t>
            </a:r>
            <a:r>
              <a:rPr lang="sv-SE"/>
              <a:t> </a:t>
            </a:r>
            <a:endParaRPr lang="en-US"/>
          </a:p>
          <a:p>
            <a:r>
              <a:rPr lang="sv-SE" b="0"/>
              <a:t>Format rezultata množenja i deljenja je određen sledećim definicijama:</a:t>
            </a:r>
            <a:endParaRPr lang="en-US" b="0"/>
          </a:p>
          <a:p>
            <a:r>
              <a:rPr lang="sv-SE" b="0"/>
              <a:t>Broj u formatu</a:t>
            </a:r>
            <a:r>
              <a:rPr lang="sv-SE" b="0" i="1"/>
              <a:t> Q</a:t>
            </a:r>
            <a:r>
              <a:rPr lang="sv-SE" b="0"/>
              <a:t> </a:t>
            </a:r>
            <a:r>
              <a:rPr lang="sv-SE" b="0" i="1"/>
              <a:t>A,B</a:t>
            </a:r>
            <a:r>
              <a:rPr lang="sv-SE" b="0"/>
              <a:t> • broj u formatu</a:t>
            </a:r>
            <a:r>
              <a:rPr lang="sv-SE" b="0" i="1"/>
              <a:t> Q</a:t>
            </a:r>
            <a:r>
              <a:rPr lang="sv-SE" b="0"/>
              <a:t> </a:t>
            </a:r>
            <a:r>
              <a:rPr lang="sv-SE" b="0" i="1"/>
              <a:t>C,D </a:t>
            </a:r>
            <a:r>
              <a:rPr lang="sv-SE" b="0"/>
              <a:t>dobija se broj u formatu</a:t>
            </a:r>
            <a:r>
              <a:rPr lang="sv-SE" b="0" i="1"/>
              <a:t> Q</a:t>
            </a:r>
            <a:r>
              <a:rPr lang="sv-SE" b="0"/>
              <a:t> </a:t>
            </a:r>
            <a:r>
              <a:rPr lang="sv-SE" b="0" i="1"/>
              <a:t>A+C,B+D</a:t>
            </a:r>
            <a:r>
              <a:rPr lang="sv-SE"/>
              <a:t> </a:t>
            </a:r>
            <a:br>
              <a:rPr lang="sv-SE"/>
            </a:br>
            <a:r>
              <a:rPr lang="sv-SE"/>
              <a:t>Broj u formatu</a:t>
            </a:r>
            <a:r>
              <a:rPr lang="sv-SE" b="0" i="1"/>
              <a:t> Q</a:t>
            </a:r>
            <a:r>
              <a:rPr lang="sv-SE" b="0"/>
              <a:t> </a:t>
            </a:r>
            <a:r>
              <a:rPr lang="sv-SE" b="0" i="1"/>
              <a:t>A,B</a:t>
            </a:r>
            <a:r>
              <a:rPr lang="sv-SE" b="0"/>
              <a:t> / broj u formatu</a:t>
            </a:r>
            <a:r>
              <a:rPr lang="sv-SE" b="0" i="1"/>
              <a:t> Q</a:t>
            </a:r>
            <a:r>
              <a:rPr lang="sv-SE" b="0"/>
              <a:t> </a:t>
            </a:r>
            <a:r>
              <a:rPr lang="sv-SE" b="0" i="1"/>
              <a:t>C,D </a:t>
            </a:r>
            <a:r>
              <a:rPr lang="sv-SE" b="0"/>
              <a:t>dobija se broj u formatu</a:t>
            </a:r>
            <a:r>
              <a:rPr lang="sv-SE" b="0" i="1"/>
              <a:t> Q</a:t>
            </a:r>
            <a:r>
              <a:rPr lang="sv-SE" b="0"/>
              <a:t> </a:t>
            </a:r>
            <a:r>
              <a:rPr lang="sv-SE" b="0" i="1"/>
              <a:t>A–C,B–D</a:t>
            </a:r>
            <a:r>
              <a:rPr lang="sv-SE"/>
              <a:t> </a:t>
            </a:r>
            <a:r>
              <a:rPr lang="sv-SE" b="0"/>
              <a:t/>
            </a:r>
            <a:br>
              <a:rPr lang="sv-SE" b="0"/>
            </a:br>
            <a:r>
              <a:rPr lang="sv-SE" b="0"/>
              <a:t>Problem eventualnih negativnih vrednosti radiksa (A C) ili broja binarnih cifara pre zareza (B D) (nastalih kod deljenja) rešava se jednostavnom korekcijom. Na primer, ako se posle deljenja dobio format rezultata </a:t>
            </a:r>
            <a:r>
              <a:rPr lang="sv-SE" b="0" i="1"/>
              <a:t>Q</a:t>
            </a:r>
            <a:r>
              <a:rPr lang="sv-SE" b="0"/>
              <a:t> </a:t>
            </a:r>
            <a:r>
              <a:rPr lang="sv-SE" b="0" i="1"/>
              <a:t>1,9 </a:t>
            </a:r>
            <a:r>
              <a:rPr lang="sv-SE" b="0"/>
              <a:t>on se može posmatrati kao da je broj u formatu </a:t>
            </a:r>
            <a:r>
              <a:rPr lang="sv-SE" b="0" i="1"/>
              <a:t>Q</a:t>
            </a:r>
            <a:r>
              <a:rPr lang="sv-SE" b="0"/>
              <a:t> </a:t>
            </a:r>
            <a:r>
              <a:rPr lang="sv-SE" b="0" i="1"/>
              <a:t>0,8 </a:t>
            </a:r>
            <a:r>
              <a:rPr lang="sv-SE" b="0"/>
              <a:t>samo ga treba pomnožiti sa 2 1.</a:t>
            </a:r>
            <a:r>
              <a:rPr lang="sv-SE" b="0" i="1"/>
              <a:t> </a:t>
            </a:r>
            <a:r>
              <a:rPr lang="sv-SE" b="0"/>
              <a:t>Detalji vezani za formate prilikom deljenja prevazilaze nivo ovog kursa.</a:t>
            </a:r>
            <a:br>
              <a:rPr lang="sv-SE" b="0"/>
            </a:br>
            <a:r>
              <a:rPr lang="sv-SE" b="0"/>
              <a:t>Na pitanje koji je osmobitni binarni zapis broja 5,5 iz primera, precizan i potpun odgovor bi bio:</a:t>
            </a:r>
            <a:br>
              <a:rPr lang="sv-SE" b="0"/>
            </a:br>
            <a:r>
              <a:rPr lang="sv-SE" b="0"/>
              <a:t>5,5 = 00001011</a:t>
            </a:r>
            <a:r>
              <a:rPr lang="sv-SE" b="0" baseline="-25000"/>
              <a:t>2</a:t>
            </a:r>
            <a:r>
              <a:rPr lang="sv-SE" b="0"/>
              <a:t> u formatu </a:t>
            </a:r>
            <a:r>
              <a:rPr lang="sv-SE" b="0" i="1"/>
              <a:t>Q</a:t>
            </a:r>
            <a:r>
              <a:rPr lang="sv-SE" b="0"/>
              <a:t> </a:t>
            </a:r>
            <a:r>
              <a:rPr lang="sv-SE" b="0" i="1"/>
              <a:t>7,1</a:t>
            </a:r>
            <a:endParaRPr lang="en-US" b="0"/>
          </a:p>
          <a:p>
            <a:r>
              <a:rPr lang="sv-SE"/>
              <a:t> </a:t>
            </a:r>
          </a:p>
          <a:p>
            <a:r>
              <a:rPr lang="sv-SE" b="0"/>
              <a:t/>
            </a:r>
            <a:br>
              <a:rPr lang="sv-SE" b="0"/>
            </a:br>
            <a:r>
              <a:rPr lang="sv-SE" b="0"/>
              <a:t/>
            </a:r>
            <a:br>
              <a:rPr lang="sv-SE" b="0"/>
            </a:br>
            <a:endParaRPr lang="sv-SE" b="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4" name="Rectangle 4"/>
          <p:cNvSpPr>
            <a:spLocks noChangeArrowheads="1"/>
          </p:cNvSpPr>
          <p:nvPr/>
        </p:nvSpPr>
        <p:spPr bwMode="auto">
          <a:xfrm>
            <a:off x="323850" y="549275"/>
            <a:ext cx="8496300" cy="1739900"/>
          </a:xfrm>
          <a:prstGeom prst="rect">
            <a:avLst/>
          </a:prstGeom>
          <a:noFill/>
          <a:ln w="9525">
            <a:noFill/>
            <a:miter lim="800000"/>
            <a:headEnd/>
            <a:tailEnd/>
          </a:ln>
          <a:effectLst/>
        </p:spPr>
        <p:txBody>
          <a:bodyPr anchor="ctr">
            <a:spAutoFit/>
          </a:bodyPr>
          <a:lstStyle/>
          <a:p>
            <a:r>
              <a:rPr lang="sv-SE" b="0"/>
              <a:t>Iz primera se vidi da sam osmobitni binarni zapis (bez naznake formata) nije dovoljan jer isti binarni zapis može da odgovara velikom broju brojeva. Već smo videli da to može biti broj 11 ako je ceo broj (u formatu </a:t>
            </a:r>
            <a:r>
              <a:rPr lang="sv-SE" b="0" i="1"/>
              <a:t>Q</a:t>
            </a:r>
            <a:r>
              <a:rPr lang="sv-SE" b="0"/>
              <a:t> </a:t>
            </a:r>
            <a:r>
              <a:rPr lang="sv-SE" b="0" i="1"/>
              <a:t>8,0</a:t>
            </a:r>
            <a:r>
              <a:rPr lang="sv-SE" b="0"/>
              <a:t>), a može odgovarati i broju 1.375 ako je zapisan u formatu </a:t>
            </a:r>
            <a:r>
              <a:rPr lang="sv-SE" b="0" i="1"/>
              <a:t>Q</a:t>
            </a:r>
            <a:r>
              <a:rPr lang="sv-SE" b="0"/>
              <a:t> </a:t>
            </a:r>
            <a:r>
              <a:rPr lang="sv-SE" b="0" i="1"/>
              <a:t>6,2</a:t>
            </a:r>
            <a:r>
              <a:rPr lang="sv-SE" b="0"/>
              <a:t>. Sledeći primer prikazuje nekoliko različitih vrednosti koje mogu odgovarati istom zapisu, kao i više različitih zapisa iste vrednosti:</a:t>
            </a:r>
          </a:p>
        </p:txBody>
      </p:sp>
      <p:sp>
        <p:nvSpPr>
          <p:cNvPr id="87045" name="Rectangle 5"/>
          <p:cNvSpPr>
            <a:spLocks noChangeArrowheads="1"/>
          </p:cNvSpPr>
          <p:nvPr/>
        </p:nvSpPr>
        <p:spPr bwMode="auto">
          <a:xfrm>
            <a:off x="971550" y="2422525"/>
            <a:ext cx="7704138" cy="2014538"/>
          </a:xfrm>
          <a:prstGeom prst="rect">
            <a:avLst/>
          </a:prstGeom>
          <a:noFill/>
          <a:ln w="9525">
            <a:noFill/>
            <a:miter lim="800000"/>
            <a:headEnd/>
            <a:tailEnd/>
          </a:ln>
          <a:effectLst/>
        </p:spPr>
        <p:txBody>
          <a:bodyPr anchor="ctr">
            <a:spAutoFit/>
          </a:bodyPr>
          <a:lstStyle/>
          <a:p>
            <a:pPr indent="457200"/>
            <a:r>
              <a:rPr lang="sr-Latn-CS" b="0"/>
              <a:t>00001011</a:t>
            </a:r>
            <a:r>
              <a:rPr lang="sr-Latn-CS" b="0" baseline="-25000"/>
              <a:t>2 </a:t>
            </a:r>
            <a:r>
              <a:rPr lang="sr-Latn-CS" b="0"/>
              <a:t>može biti:</a:t>
            </a:r>
            <a:endParaRPr lang="en-US" b="0"/>
          </a:p>
          <a:p>
            <a:pPr indent="457200"/>
            <a:r>
              <a:rPr lang="sr-Latn-CS" b="0"/>
              <a:t>11 u formatu </a:t>
            </a:r>
            <a:r>
              <a:rPr lang="sr-Latn-CS" b="0" i="1"/>
              <a:t>Q</a:t>
            </a:r>
            <a:r>
              <a:rPr lang="sr-Latn-CS" b="0"/>
              <a:t> </a:t>
            </a:r>
            <a:r>
              <a:rPr lang="sr-Latn-CS" b="0" i="1"/>
              <a:t>8,0</a:t>
            </a:r>
            <a:endParaRPr lang="en-US" b="0"/>
          </a:p>
          <a:p>
            <a:pPr indent="457200"/>
            <a:r>
              <a:rPr lang="sr-Latn-CS" b="0"/>
              <a:t>5,5 (11/2</a:t>
            </a:r>
            <a:r>
              <a:rPr lang="sr-Latn-CS" b="0" baseline="30000"/>
              <a:t>1</a:t>
            </a:r>
            <a:r>
              <a:rPr lang="sr-Latn-CS" b="0"/>
              <a:t>) u formatu </a:t>
            </a:r>
            <a:r>
              <a:rPr lang="sr-Latn-CS" b="0" i="1"/>
              <a:t>Q</a:t>
            </a:r>
            <a:r>
              <a:rPr lang="sr-Latn-CS" b="0"/>
              <a:t> </a:t>
            </a:r>
            <a:r>
              <a:rPr lang="sr-Latn-CS" b="0" i="1"/>
              <a:t>7,1</a:t>
            </a:r>
            <a:endParaRPr lang="en-US" b="0" i="1"/>
          </a:p>
          <a:p>
            <a:pPr indent="457200"/>
            <a:r>
              <a:rPr lang="sr-Latn-CS" b="0"/>
              <a:t>2,75 (11/2</a:t>
            </a:r>
            <a:r>
              <a:rPr lang="sr-Latn-CS" b="0" baseline="30000"/>
              <a:t>2</a:t>
            </a:r>
            <a:r>
              <a:rPr lang="sr-Latn-CS" b="0"/>
              <a:t>) u formatu </a:t>
            </a:r>
            <a:r>
              <a:rPr lang="sr-Latn-CS" b="0" i="1"/>
              <a:t>Q</a:t>
            </a:r>
            <a:r>
              <a:rPr lang="sr-Latn-CS" b="0"/>
              <a:t> </a:t>
            </a:r>
            <a:r>
              <a:rPr lang="sr-Latn-CS" b="0" i="1"/>
              <a:t>6,2</a:t>
            </a:r>
            <a:endParaRPr lang="en-US" b="0" i="1"/>
          </a:p>
          <a:p>
            <a:pPr indent="457200"/>
            <a:r>
              <a:rPr lang="sr-Latn-CS" b="0"/>
              <a:t>1,375 (11/2</a:t>
            </a:r>
            <a:r>
              <a:rPr lang="sr-Latn-CS" b="0" baseline="30000"/>
              <a:t>3</a:t>
            </a:r>
            <a:r>
              <a:rPr lang="sr-Latn-CS" b="0"/>
              <a:t>) u formatu </a:t>
            </a:r>
            <a:r>
              <a:rPr lang="sr-Latn-CS" b="0" i="1"/>
              <a:t>Q</a:t>
            </a:r>
            <a:r>
              <a:rPr lang="sr-Latn-CS" b="0"/>
              <a:t> </a:t>
            </a:r>
            <a:r>
              <a:rPr lang="sr-Latn-CS" b="0" i="1"/>
              <a:t>5,3</a:t>
            </a:r>
            <a:endParaRPr lang="en-US" b="0" i="1"/>
          </a:p>
          <a:p>
            <a:pPr indent="457200"/>
            <a:r>
              <a:rPr lang="sr-Latn-CS" b="0"/>
              <a:t>0,6875 (11/2</a:t>
            </a:r>
            <a:r>
              <a:rPr lang="sr-Latn-CS" b="0" baseline="30000"/>
              <a:t>4</a:t>
            </a:r>
            <a:r>
              <a:rPr lang="sr-Latn-CS" b="0"/>
              <a:t>) u formatu </a:t>
            </a:r>
            <a:r>
              <a:rPr lang="sr-Latn-CS" b="0" i="1"/>
              <a:t>Q</a:t>
            </a:r>
            <a:r>
              <a:rPr lang="sr-Latn-CS" b="0"/>
              <a:t> </a:t>
            </a:r>
            <a:r>
              <a:rPr lang="sr-Latn-CS" b="0" i="1"/>
              <a:t>4,4</a:t>
            </a:r>
            <a:endParaRPr lang="en-US" b="0" i="1"/>
          </a:p>
          <a:p>
            <a:pPr indent="457200"/>
            <a:r>
              <a:rPr lang="sr-Latn-CS" b="0"/>
              <a:t>0,34375 (11/2</a:t>
            </a:r>
            <a:r>
              <a:rPr lang="sr-Latn-CS" b="0" baseline="30000"/>
              <a:t>5</a:t>
            </a:r>
            <a:r>
              <a:rPr lang="sr-Latn-CS" b="0"/>
              <a:t>) u formatu </a:t>
            </a:r>
            <a:r>
              <a:rPr lang="sr-Latn-CS" b="0" i="1"/>
              <a:t>Q</a:t>
            </a:r>
            <a:r>
              <a:rPr lang="sr-Latn-CS" b="0"/>
              <a:t> </a:t>
            </a:r>
            <a:r>
              <a:rPr lang="sr-Latn-CS" b="0" i="1"/>
              <a:t>3,5</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8" name="Rectangle 4"/>
          <p:cNvSpPr>
            <a:spLocks noChangeArrowheads="1"/>
          </p:cNvSpPr>
          <p:nvPr/>
        </p:nvSpPr>
        <p:spPr bwMode="auto">
          <a:xfrm>
            <a:off x="1984375" y="1462088"/>
            <a:ext cx="5175250" cy="3937000"/>
          </a:xfrm>
          <a:prstGeom prst="rect">
            <a:avLst/>
          </a:prstGeom>
          <a:noFill/>
          <a:ln w="9525">
            <a:noFill/>
            <a:miter lim="800000"/>
            <a:headEnd/>
            <a:tailEnd/>
          </a:ln>
          <a:effectLst/>
        </p:spPr>
        <p:txBody>
          <a:bodyPr wrap="none" anchor="ctr">
            <a:spAutoFit/>
          </a:bodyPr>
          <a:lstStyle/>
          <a:p>
            <a:pPr indent="457200">
              <a:lnSpc>
                <a:spcPct val="200000"/>
              </a:lnSpc>
            </a:pPr>
            <a:r>
              <a:rPr lang="sr-Latn-CS" b="0"/>
              <a:t>S druge strane, isti broj 5,5 može se zapisati kao:</a:t>
            </a:r>
            <a:endParaRPr lang="en-US" b="0"/>
          </a:p>
          <a:p>
            <a:pPr indent="457200">
              <a:lnSpc>
                <a:spcPct val="200000"/>
              </a:lnSpc>
            </a:pPr>
            <a:r>
              <a:rPr lang="sr-Latn-CS" b="0"/>
              <a:t>00001011</a:t>
            </a:r>
            <a:r>
              <a:rPr lang="sr-Latn-CS" b="0" baseline="-25000"/>
              <a:t>2</a:t>
            </a:r>
            <a:r>
              <a:rPr lang="sr-Latn-CS" b="0"/>
              <a:t> u formatu </a:t>
            </a:r>
            <a:r>
              <a:rPr lang="sr-Latn-CS" b="0" i="1"/>
              <a:t>Q</a:t>
            </a:r>
            <a:r>
              <a:rPr lang="sr-Latn-CS" b="0"/>
              <a:t> </a:t>
            </a:r>
            <a:r>
              <a:rPr lang="sr-Latn-CS" b="0" i="1"/>
              <a:t>7,1</a:t>
            </a:r>
            <a:endParaRPr lang="en-US" b="0"/>
          </a:p>
          <a:p>
            <a:pPr indent="457200">
              <a:lnSpc>
                <a:spcPct val="200000"/>
              </a:lnSpc>
            </a:pPr>
            <a:r>
              <a:rPr lang="sr-Latn-CS" b="0"/>
              <a:t>00010110</a:t>
            </a:r>
            <a:r>
              <a:rPr lang="sr-Latn-CS" b="0" baseline="-25000"/>
              <a:t>2</a:t>
            </a:r>
            <a:r>
              <a:rPr lang="sr-Latn-CS" b="0"/>
              <a:t> u formatu </a:t>
            </a:r>
            <a:r>
              <a:rPr lang="sr-Latn-CS" b="0" i="1"/>
              <a:t>Q</a:t>
            </a:r>
            <a:r>
              <a:rPr lang="sr-Latn-CS" b="0"/>
              <a:t> </a:t>
            </a:r>
            <a:r>
              <a:rPr lang="sr-Latn-CS" b="0" i="1"/>
              <a:t>6,2</a:t>
            </a:r>
            <a:endParaRPr lang="en-US" b="0"/>
          </a:p>
          <a:p>
            <a:pPr indent="457200">
              <a:lnSpc>
                <a:spcPct val="200000"/>
              </a:lnSpc>
            </a:pPr>
            <a:r>
              <a:rPr lang="sr-Latn-CS" b="0"/>
              <a:t>00101100</a:t>
            </a:r>
            <a:r>
              <a:rPr lang="sr-Latn-CS" b="0" baseline="-25000"/>
              <a:t>2</a:t>
            </a:r>
            <a:r>
              <a:rPr lang="sr-Latn-CS" b="0"/>
              <a:t> u formatu </a:t>
            </a:r>
            <a:r>
              <a:rPr lang="sr-Latn-CS" b="0" i="1"/>
              <a:t>Q</a:t>
            </a:r>
            <a:r>
              <a:rPr lang="sr-Latn-CS" b="0"/>
              <a:t> </a:t>
            </a:r>
            <a:r>
              <a:rPr lang="sr-Latn-CS" b="0" i="1"/>
              <a:t>5,3</a:t>
            </a:r>
            <a:endParaRPr lang="en-US" b="0"/>
          </a:p>
          <a:p>
            <a:pPr indent="457200">
              <a:lnSpc>
                <a:spcPct val="200000"/>
              </a:lnSpc>
            </a:pPr>
            <a:r>
              <a:rPr lang="sr-Latn-CS" b="0"/>
              <a:t>01011000</a:t>
            </a:r>
            <a:r>
              <a:rPr lang="sr-Latn-CS" b="0" baseline="-25000"/>
              <a:t>2</a:t>
            </a:r>
            <a:r>
              <a:rPr lang="sr-Latn-CS" b="0"/>
              <a:t> u formatu </a:t>
            </a:r>
            <a:r>
              <a:rPr lang="sr-Latn-CS" b="0" i="1"/>
              <a:t>Q</a:t>
            </a:r>
            <a:r>
              <a:rPr lang="sr-Latn-CS" b="0"/>
              <a:t> </a:t>
            </a:r>
            <a:r>
              <a:rPr lang="sr-Latn-CS" b="0" i="1"/>
              <a:t>4,4</a:t>
            </a:r>
            <a:endParaRPr lang="en-US" b="0"/>
          </a:p>
          <a:p>
            <a:pPr indent="457200">
              <a:lnSpc>
                <a:spcPct val="200000"/>
              </a:lnSpc>
            </a:pPr>
            <a:endParaRPr lang="en-US" b="0"/>
          </a:p>
          <a:p>
            <a:pPr indent="457200">
              <a:lnSpc>
                <a:spcPct val="200000"/>
              </a:lnSpc>
            </a:pPr>
            <a:r>
              <a:rPr lang="sr-Latn-CS" b="0"/>
              <a:t>10110000</a:t>
            </a:r>
            <a:r>
              <a:rPr lang="sr-Latn-CS" b="0" baseline="-25000"/>
              <a:t>2</a:t>
            </a:r>
            <a:r>
              <a:rPr lang="sr-Latn-CS" b="0"/>
              <a:t> u formatu </a:t>
            </a:r>
            <a:r>
              <a:rPr lang="sr-Latn-CS" b="0" i="1"/>
              <a:t>Q</a:t>
            </a:r>
            <a:r>
              <a:rPr lang="sr-Latn-CS" b="0"/>
              <a:t> </a:t>
            </a:r>
            <a:r>
              <a:rPr lang="sr-Latn-CS" b="0" i="1"/>
              <a:t>3,5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Rectangle 4"/>
          <p:cNvSpPr>
            <a:spLocks noChangeArrowheads="1"/>
          </p:cNvSpPr>
          <p:nvPr/>
        </p:nvSpPr>
        <p:spPr bwMode="auto">
          <a:xfrm>
            <a:off x="2339975" y="333375"/>
            <a:ext cx="4273550" cy="366713"/>
          </a:xfrm>
          <a:prstGeom prst="rect">
            <a:avLst/>
          </a:prstGeom>
          <a:noFill/>
          <a:ln w="9525">
            <a:noFill/>
            <a:miter lim="800000"/>
            <a:headEnd/>
            <a:tailEnd/>
          </a:ln>
          <a:effectLst/>
        </p:spPr>
        <p:txBody>
          <a:bodyPr wrap="none" anchor="ctr">
            <a:spAutoFit/>
          </a:bodyPr>
          <a:lstStyle/>
          <a:p>
            <a:pPr algn="l"/>
            <a:r>
              <a:rPr lang="sv-SE">
                <a:hlinkClick r:id="rId2" tooltip="Analiza rezultata sabiranja - zastavice"/>
              </a:rPr>
              <a:t>Analiza rezultata sabiranja - zastavice</a:t>
            </a:r>
            <a:endParaRPr lang="sv-SE"/>
          </a:p>
        </p:txBody>
      </p:sp>
      <p:sp>
        <p:nvSpPr>
          <p:cNvPr id="67589" name="Rectangle 5"/>
          <p:cNvSpPr>
            <a:spLocks noChangeArrowheads="1"/>
          </p:cNvSpPr>
          <p:nvPr/>
        </p:nvSpPr>
        <p:spPr bwMode="auto">
          <a:xfrm>
            <a:off x="468313" y="912813"/>
            <a:ext cx="8135937" cy="5035550"/>
          </a:xfrm>
          <a:prstGeom prst="rect">
            <a:avLst/>
          </a:prstGeom>
          <a:noFill/>
          <a:ln w="9525">
            <a:noFill/>
            <a:miter lim="800000"/>
            <a:headEnd/>
            <a:tailEnd/>
          </a:ln>
          <a:effectLst/>
        </p:spPr>
        <p:txBody>
          <a:bodyPr anchor="ctr">
            <a:spAutoFit/>
          </a:bodyPr>
          <a:lstStyle/>
          <a:p>
            <a:r>
              <a:rPr lang="sv-SE" b="0"/>
              <a:t>Posle svake aritmetičke operacije, procesor vrši analizu dobijenog rezultata i postavlja nekoliko zastavica (flegova) koje u stvari pokazuju stanje aritmetičko-logičke jedinice posle obavljene aritmetičke operacije. Tih zastavica ima više i razlikuju se od procesora do procesora, ali postoji nekoliko koje su zastupljene u skoro svim procesorima i čije su definicije gotovo jedinstvene. Zastavice su dostupne programeru i njihovo tumačenje čini nerazdvojni deo svake aritmetičke operacije. Programer (u programu) na osnovu stanja zastavica može tumačiti rezultat na različite načine. Postoje naredbe koje granaju program zavisno od stanja svake zastavice pojedinačno ili kombinacije stanja zastavica, tako da zavisno od toga kakvo je stanje </a:t>
            </a:r>
            <a:r>
              <a:rPr lang="sv-SE"/>
              <a:t>ALU, procesor može nastaviti da izvršava različite naredbe, pa čak i programe (podprograme). </a:t>
            </a:r>
            <a:endParaRPr lang="en-US" b="0"/>
          </a:p>
          <a:p>
            <a:r>
              <a:rPr lang="sv-SE" b="0"/>
              <a:t> </a:t>
            </a:r>
            <a:endParaRPr lang="en-US" b="0"/>
          </a:p>
          <a:p>
            <a:r>
              <a:rPr lang="sv-SE" b="0"/>
              <a:t>Sve definicije zastavica koje slede date su pod pretpostavkom osmobitne aritmetičko-logičke jedinice. Ako ALU može da obavlja i dvobajtne ili četvorobajtne operacije, za svaku dužinu podatka postoji analogna definicija zastavice i stanje zastavice će se određivati različito za različite dužine. Zastavice koje su trenutno od interesa su sledeće:</a:t>
            </a:r>
          </a:p>
          <a:p>
            <a:r>
              <a:rPr lang="sv-SE" b="0"/>
              <a:t> </a:t>
            </a:r>
            <a:r>
              <a:rPr lang="en-US"/>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p:cNvSpPr>
            <a:spLocks noChangeArrowheads="1"/>
          </p:cNvSpPr>
          <p:nvPr/>
        </p:nvSpPr>
        <p:spPr bwMode="auto">
          <a:xfrm>
            <a:off x="0" y="333375"/>
            <a:ext cx="9144000" cy="2563813"/>
          </a:xfrm>
          <a:prstGeom prst="rect">
            <a:avLst/>
          </a:prstGeom>
          <a:noFill/>
          <a:ln w="9525">
            <a:noFill/>
            <a:miter lim="800000"/>
            <a:headEnd/>
            <a:tailEnd/>
          </a:ln>
          <a:effectLst/>
        </p:spPr>
        <p:txBody>
          <a:bodyPr anchor="ctr">
            <a:spAutoFit/>
          </a:bodyPr>
          <a:lstStyle/>
          <a:p>
            <a:r>
              <a:rPr lang="sv-SE" b="0"/>
              <a:t>Iz primera se može uočiti da se isti broj može napisati u više formata a da se pretvaranje iz jednog formata u drugi koji ima radiks (broj binarnih cifara iza zapete, odnosno decimalne tačke) za jedan veći, vrši tako što se binarni zapis pomeri za jedno mesto ulevo (što odgovara množenju sa 2). Dalje povećavanje radiksa posle formata </a:t>
            </a:r>
            <a:r>
              <a:rPr lang="sv-SE" b="0" i="1"/>
              <a:t>Q</a:t>
            </a:r>
            <a:r>
              <a:rPr lang="sv-SE" b="0"/>
              <a:t> </a:t>
            </a:r>
            <a:r>
              <a:rPr lang="sv-SE" b="0" i="1"/>
              <a:t>3,5 </a:t>
            </a:r>
            <a:r>
              <a:rPr lang="sv-SE" b="0"/>
              <a:t>bi dovelo do gubitka informacije (jedinica na mestu najznačajnijeg bita bi otpala). Treba napomenuti da govorimo isključivo o neoznačenim brojevima, Format </a:t>
            </a:r>
            <a:r>
              <a:rPr lang="sv-SE" b="0" i="1"/>
              <a:t>Q</a:t>
            </a:r>
            <a:r>
              <a:rPr lang="sv-SE" b="0"/>
              <a:t> </a:t>
            </a:r>
            <a:r>
              <a:rPr lang="sv-SE" b="0" i="1"/>
              <a:t>3,5 </a:t>
            </a:r>
            <a:r>
              <a:rPr lang="sv-SE" b="0"/>
              <a:t>se ne bi smeo koristiti da je reč o označenim brojevima (jer bi u tom slučaju 10110000</a:t>
            </a:r>
            <a:r>
              <a:rPr lang="sv-SE" b="0" baseline="-25000"/>
              <a:t>2</a:t>
            </a:r>
            <a:r>
              <a:rPr lang="sv-SE" b="0"/>
              <a:t> bio negativan broj).</a:t>
            </a:r>
            <a:endParaRPr lang="en-US" b="0"/>
          </a:p>
          <a:p>
            <a:r>
              <a:rPr lang="sv-SE"/>
              <a:t> </a:t>
            </a:r>
          </a:p>
        </p:txBody>
      </p:sp>
      <p:sp>
        <p:nvSpPr>
          <p:cNvPr id="89093" name="Rectangle 5"/>
          <p:cNvSpPr>
            <a:spLocks noChangeArrowheads="1"/>
          </p:cNvSpPr>
          <p:nvPr/>
        </p:nvSpPr>
        <p:spPr bwMode="auto">
          <a:xfrm>
            <a:off x="827088" y="2852738"/>
            <a:ext cx="7219950" cy="366712"/>
          </a:xfrm>
          <a:prstGeom prst="rect">
            <a:avLst/>
          </a:prstGeom>
          <a:noFill/>
          <a:ln w="9525">
            <a:noFill/>
            <a:miter lim="800000"/>
            <a:headEnd/>
            <a:tailEnd/>
          </a:ln>
          <a:effectLst/>
        </p:spPr>
        <p:txBody>
          <a:bodyPr wrap="none" anchor="ctr">
            <a:spAutoFit/>
          </a:bodyPr>
          <a:lstStyle/>
          <a:p>
            <a:pPr algn="just"/>
            <a:r>
              <a:rPr lang="sv-SE" b="0"/>
              <a:t>Formatom je određen broj cifara ispred zareza i broj cifara iza zareza.</a:t>
            </a:r>
          </a:p>
        </p:txBody>
      </p:sp>
      <p:sp>
        <p:nvSpPr>
          <p:cNvPr id="89094" name="Rectangle 6"/>
          <p:cNvSpPr>
            <a:spLocks noChangeArrowheads="1"/>
          </p:cNvSpPr>
          <p:nvPr/>
        </p:nvSpPr>
        <p:spPr bwMode="auto">
          <a:xfrm>
            <a:off x="179388" y="2924175"/>
            <a:ext cx="8988425" cy="1190625"/>
          </a:xfrm>
          <a:prstGeom prst="rect">
            <a:avLst/>
          </a:prstGeom>
          <a:noFill/>
          <a:ln w="9525">
            <a:noFill/>
            <a:miter lim="800000"/>
            <a:headEnd/>
            <a:tailEnd/>
          </a:ln>
          <a:effectLst/>
        </p:spPr>
        <p:txBody>
          <a:bodyPr wrap="none" anchor="ctr">
            <a:spAutoFit/>
          </a:bodyPr>
          <a:lstStyle/>
          <a:p>
            <a:pPr algn="l"/>
            <a:endParaRPr lang="en-US" b="0"/>
          </a:p>
          <a:p>
            <a:pPr algn="l">
              <a:buFontTx/>
              <a:buChar char="•"/>
            </a:pPr>
            <a:r>
              <a:rPr lang="sv-SE" b="0"/>
              <a:t>Broj cifara ispred zareza definiše opseg brojeva koji se mogu tim formatom predstaviti.</a:t>
            </a:r>
            <a:endParaRPr lang="en-US" b="0"/>
          </a:p>
          <a:p>
            <a:pPr algn="l">
              <a:buFontTx/>
              <a:buChar char="•"/>
            </a:pPr>
            <a:r>
              <a:rPr lang="sv-SE" b="0"/>
              <a:t>Broj cifara iza zareza definiše tačnost sa kojom se brojevi prikazuju.</a:t>
            </a:r>
            <a:endParaRPr lang="en-US" b="0"/>
          </a:p>
          <a:p>
            <a:pPr algn="l"/>
            <a:r>
              <a:rPr lang="sv-SE"/>
              <a:t> </a:t>
            </a:r>
          </a:p>
        </p:txBody>
      </p:sp>
      <p:sp>
        <p:nvSpPr>
          <p:cNvPr id="89095" name="Rectangle 7"/>
          <p:cNvSpPr>
            <a:spLocks noChangeArrowheads="1"/>
          </p:cNvSpPr>
          <p:nvPr/>
        </p:nvSpPr>
        <p:spPr bwMode="auto">
          <a:xfrm>
            <a:off x="395288" y="3860800"/>
            <a:ext cx="8424862" cy="2563813"/>
          </a:xfrm>
          <a:prstGeom prst="rect">
            <a:avLst/>
          </a:prstGeom>
          <a:noFill/>
          <a:ln w="9525">
            <a:noFill/>
            <a:miter lim="800000"/>
            <a:headEnd/>
            <a:tailEnd/>
          </a:ln>
          <a:effectLst/>
        </p:spPr>
        <p:txBody>
          <a:bodyPr anchor="ctr">
            <a:spAutoFit/>
          </a:bodyPr>
          <a:lstStyle/>
          <a:p>
            <a:r>
              <a:rPr lang="sv-SE" b="0"/>
              <a:t>Zbir ova dva broja (broj binarnih cifara ispred i iza) je jednak dužini zapisa koja je najčešće fiksna i određena hardverom, tako da je programer pri određivanju formata u kome će zapisati neki promenljivi podatak prinuđen da trguje između što veće tačnosti i što većeg opsega. Prilikom aritmetičkih operacija programer može da menja formate istog podatka u želji da poveća tačnost ili opseg. Operacija menjanja formata koja se svodi na množenje ili deljenje sa 2N, tačnije na pomeranje (šiftovanje) podatka za N mesta ulevo ili udesno, je nešto što se stalno primenjuje gotovo pri svakoj složenijoj aritmetičkoj operaciji.</a:t>
            </a:r>
            <a:endParaRPr lang="sv-SE"/>
          </a:p>
          <a:p>
            <a:r>
              <a:rPr lang="sv-SE"/>
              <a:t> </a:t>
            </a:r>
            <a:r>
              <a:rPr lang="en-US"/>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6" name="Rectangle 4"/>
          <p:cNvSpPr>
            <a:spLocks noChangeArrowheads="1"/>
          </p:cNvSpPr>
          <p:nvPr/>
        </p:nvSpPr>
        <p:spPr bwMode="auto">
          <a:xfrm>
            <a:off x="323850" y="163513"/>
            <a:ext cx="8748713" cy="1465262"/>
          </a:xfrm>
          <a:prstGeom prst="rect">
            <a:avLst/>
          </a:prstGeom>
          <a:noFill/>
          <a:ln w="9525">
            <a:noFill/>
            <a:miter lim="800000"/>
            <a:headEnd/>
            <a:tailEnd/>
          </a:ln>
          <a:effectLst/>
        </p:spPr>
        <p:txBody>
          <a:bodyPr anchor="ctr">
            <a:spAutoFit/>
          </a:bodyPr>
          <a:lstStyle/>
          <a:p>
            <a:r>
              <a:rPr lang="sv-SE" b="0"/>
              <a:t>Kada su u pitanju konstantni </a:t>
            </a:r>
            <a:r>
              <a:rPr lang="sv-SE" b="0">
                <a:hlinkClick r:id="rId2" tooltip="Podaci"/>
              </a:rPr>
              <a:t>podaci</a:t>
            </a:r>
            <a:r>
              <a:rPr lang="sv-SE" b="0"/>
              <a:t>, uvek postoji jedan optimalni format. To je onaj koji ima dovoljan broj binarnih cifara ispred zareza da se zapiše celobrojni deo konstante. Tako iza zareza ostaju svi bitovi do zadate dužine zapisa čime se omogućava maksimalna tačnost. Na primer: 3,6 = 11,1001100110011001...</a:t>
            </a:r>
            <a:r>
              <a:rPr lang="sv-SE" b="0" baseline="-25000"/>
              <a:t>2 </a:t>
            </a:r>
            <a:endParaRPr lang="en-US" b="0" baseline="-25000"/>
          </a:p>
          <a:p>
            <a:r>
              <a:rPr lang="sv-SE"/>
              <a:t> </a:t>
            </a:r>
          </a:p>
        </p:txBody>
      </p:sp>
      <p:sp>
        <p:nvSpPr>
          <p:cNvPr id="90117" name="Rectangle 5"/>
          <p:cNvSpPr>
            <a:spLocks noChangeArrowheads="1"/>
          </p:cNvSpPr>
          <p:nvPr/>
        </p:nvSpPr>
        <p:spPr bwMode="auto">
          <a:xfrm>
            <a:off x="323850" y="1484313"/>
            <a:ext cx="8496300" cy="2289175"/>
          </a:xfrm>
          <a:prstGeom prst="rect">
            <a:avLst/>
          </a:prstGeom>
          <a:noFill/>
          <a:ln w="9525">
            <a:noFill/>
            <a:miter lim="800000"/>
            <a:headEnd/>
            <a:tailEnd/>
          </a:ln>
          <a:effectLst/>
        </p:spPr>
        <p:txBody>
          <a:bodyPr anchor="ctr">
            <a:spAutoFit/>
          </a:bodyPr>
          <a:lstStyle/>
          <a:p>
            <a:r>
              <a:rPr lang="sv-SE" b="0"/>
              <a:t>Očigledno je da je za zapis tačne vrednosti ove konstante potreban beskonačan broj binarnih cifara. Kako je broj binarnih cifara zapisa ograničen (recimo na 8), treba pokušati da što veći broj binarnih cifara posvetimo delu iza zareza kako bi ostvarili što veću tačnost. Međutim, da bi zapisali celobrojni deo neophodna su dva bita pa je broj bita ispred zareza minimalno 2. Dakle, optimalni zapis ove konstante bio bi u formatu </a:t>
            </a:r>
            <a:r>
              <a:rPr lang="sv-SE" b="0" i="1"/>
              <a:t>Q</a:t>
            </a:r>
            <a:r>
              <a:rPr lang="sv-SE" b="0"/>
              <a:t> </a:t>
            </a:r>
            <a:r>
              <a:rPr lang="sv-SE" b="0" i="1"/>
              <a:t>2,6</a:t>
            </a:r>
            <a:r>
              <a:rPr lang="sv-SE" b="0"/>
              <a:t>. Normalno, u obzir dolaze i formati </a:t>
            </a:r>
            <a:r>
              <a:rPr lang="sv-SE" b="0" i="1"/>
              <a:t>Q</a:t>
            </a:r>
            <a:r>
              <a:rPr lang="sv-SE" b="0"/>
              <a:t> </a:t>
            </a:r>
            <a:r>
              <a:rPr lang="sv-SE" b="0" i="1"/>
              <a:t>3,5</a:t>
            </a:r>
            <a:r>
              <a:rPr lang="sv-SE" b="0"/>
              <a:t>, </a:t>
            </a:r>
            <a:r>
              <a:rPr lang="sv-SE" b="0" i="1"/>
              <a:t>Q</a:t>
            </a:r>
            <a:r>
              <a:rPr lang="sv-SE" b="0"/>
              <a:t> </a:t>
            </a:r>
            <a:r>
              <a:rPr lang="sv-SE" b="0" i="1"/>
              <a:t>4,4</a:t>
            </a:r>
            <a:r>
              <a:rPr lang="sv-SE" b="0"/>
              <a:t>, </a:t>
            </a:r>
            <a:r>
              <a:rPr lang="sv-SE" b="0" i="1"/>
              <a:t>Q</a:t>
            </a:r>
            <a:r>
              <a:rPr lang="sv-SE" b="0"/>
              <a:t> </a:t>
            </a:r>
            <a:r>
              <a:rPr lang="sv-SE" b="0" i="1"/>
              <a:t>5,3</a:t>
            </a:r>
            <a:r>
              <a:rPr lang="sv-SE" b="0"/>
              <a:t>… ali je u njima tačnost predstavljanja sve manja i manja.</a:t>
            </a:r>
            <a:endParaRPr lang="en-US" b="0"/>
          </a:p>
          <a:p>
            <a:r>
              <a:rPr lang="sv-SE"/>
              <a:t> </a:t>
            </a:r>
          </a:p>
        </p:txBody>
      </p:sp>
      <p:sp>
        <p:nvSpPr>
          <p:cNvPr id="90118" name="Rectangle 6"/>
          <p:cNvSpPr>
            <a:spLocks noChangeArrowheads="1"/>
          </p:cNvSpPr>
          <p:nvPr/>
        </p:nvSpPr>
        <p:spPr bwMode="auto">
          <a:xfrm>
            <a:off x="2762250" y="3494088"/>
            <a:ext cx="3576638" cy="366712"/>
          </a:xfrm>
          <a:prstGeom prst="rect">
            <a:avLst/>
          </a:prstGeom>
          <a:noFill/>
          <a:ln w="9525">
            <a:noFill/>
            <a:miter lim="800000"/>
            <a:headEnd/>
            <a:tailEnd/>
          </a:ln>
          <a:effectLst/>
        </p:spPr>
        <p:txBody>
          <a:bodyPr wrap="none" anchor="ctr">
            <a:spAutoFit/>
          </a:bodyPr>
          <a:lstStyle/>
          <a:p>
            <a:pPr algn="just"/>
            <a:r>
              <a:rPr lang="sv-SE" b="0"/>
              <a:t>3,6 = 11100110</a:t>
            </a:r>
            <a:r>
              <a:rPr lang="sv-SE" b="0" baseline="-25000"/>
              <a:t>2</a:t>
            </a:r>
            <a:r>
              <a:rPr lang="sv-SE" b="0"/>
              <a:t> u formatu </a:t>
            </a:r>
            <a:r>
              <a:rPr lang="sv-SE" b="0" i="1"/>
              <a:t>Q</a:t>
            </a:r>
            <a:r>
              <a:rPr lang="sv-SE" b="0"/>
              <a:t> </a:t>
            </a:r>
            <a:r>
              <a:rPr lang="sv-SE" b="0" i="1"/>
              <a:t>2,6</a:t>
            </a:r>
            <a:r>
              <a:rPr lang="sv-SE" b="0"/>
              <a:t>.</a:t>
            </a:r>
          </a:p>
        </p:txBody>
      </p:sp>
      <p:sp>
        <p:nvSpPr>
          <p:cNvPr id="90119" name="Rectangle 7"/>
          <p:cNvSpPr>
            <a:spLocks noChangeArrowheads="1"/>
          </p:cNvSpPr>
          <p:nvPr/>
        </p:nvSpPr>
        <p:spPr bwMode="auto">
          <a:xfrm>
            <a:off x="168275" y="3921125"/>
            <a:ext cx="8364538" cy="1739900"/>
          </a:xfrm>
          <a:prstGeom prst="rect">
            <a:avLst/>
          </a:prstGeom>
          <a:noFill/>
          <a:ln w="9525">
            <a:noFill/>
            <a:miter lim="800000"/>
            <a:headEnd/>
            <a:tailEnd/>
          </a:ln>
          <a:effectLst/>
        </p:spPr>
        <p:txBody>
          <a:bodyPr anchor="ctr">
            <a:spAutoFit/>
          </a:bodyPr>
          <a:lstStyle/>
          <a:p>
            <a:r>
              <a:rPr lang="sv-SE" b="0"/>
              <a:t>Da bi bili do kraja precizni, ovo je najpribližniji zapis broju 3,6. Broj koji smo zapisali nije 3,6 već je:</a:t>
            </a:r>
            <a:endParaRPr lang="en-US" b="0"/>
          </a:p>
          <a:p>
            <a:r>
              <a:rPr lang="sv-SE"/>
              <a:t> </a:t>
            </a:r>
            <a:endParaRPr lang="en-US"/>
          </a:p>
          <a:p>
            <a:r>
              <a:rPr lang="sv-SE" b="0"/>
              <a:t/>
            </a:r>
            <a:br>
              <a:rPr lang="sv-SE" b="0"/>
            </a:br>
            <a:r>
              <a:rPr lang="sv-SE" b="0"/>
              <a:t>3,59375 (11,100110= 2+1+0.5+0+0+0.0625+0.03125+0).</a:t>
            </a:r>
            <a:endParaRPr lang="en-US" b="0"/>
          </a:p>
          <a:p>
            <a:r>
              <a:rPr lang="sv-SE"/>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0" name="Rectangle 4"/>
          <p:cNvSpPr>
            <a:spLocks noChangeArrowheads="1"/>
          </p:cNvSpPr>
          <p:nvPr/>
        </p:nvSpPr>
        <p:spPr bwMode="auto">
          <a:xfrm>
            <a:off x="-36513" y="260350"/>
            <a:ext cx="9144001" cy="1465263"/>
          </a:xfrm>
          <a:prstGeom prst="rect">
            <a:avLst/>
          </a:prstGeom>
          <a:noFill/>
          <a:ln w="9525">
            <a:noFill/>
            <a:miter lim="800000"/>
            <a:headEnd/>
            <a:tailEnd/>
          </a:ln>
          <a:effectLst/>
        </p:spPr>
        <p:txBody>
          <a:bodyPr anchor="ctr">
            <a:spAutoFit/>
          </a:bodyPr>
          <a:lstStyle/>
          <a:p>
            <a:r>
              <a:rPr lang="sv-SE" b="0"/>
              <a:t>Ako bi celobrojni deo bio veći, na primer tražimo zapis broja 129,6 tada bi zapis morao da ima čak sedam bita ispred zareza, dakle bio bi nužan format </a:t>
            </a:r>
            <a:r>
              <a:rPr lang="sv-SE" b="0" i="1"/>
              <a:t>Q</a:t>
            </a:r>
            <a:r>
              <a:rPr lang="sv-SE" b="0"/>
              <a:t> </a:t>
            </a:r>
            <a:r>
              <a:rPr lang="sv-SE" b="0" i="1"/>
              <a:t>7,1</a:t>
            </a:r>
            <a:r>
              <a:rPr lang="sv-SE" b="0"/>
              <a:t>. Broj 129,6 = 10000011</a:t>
            </a:r>
            <a:r>
              <a:rPr lang="sv-SE" b="0" baseline="-25000"/>
              <a:t>2</a:t>
            </a:r>
            <a:r>
              <a:rPr lang="sv-SE" b="0"/>
              <a:t> u formatu </a:t>
            </a:r>
            <a:r>
              <a:rPr lang="sv-SE" b="0" i="1"/>
              <a:t>Q</a:t>
            </a:r>
            <a:r>
              <a:rPr lang="sv-SE" b="0"/>
              <a:t> </a:t>
            </a:r>
            <a:r>
              <a:rPr lang="sv-SE" b="0" i="1"/>
              <a:t>7,1</a:t>
            </a:r>
            <a:r>
              <a:rPr lang="sv-SE" b="0"/>
              <a:t>. Umesto sa 129,6 tada bi računar raspolagao podatkom 100001,1</a:t>
            </a:r>
            <a:r>
              <a:rPr lang="sv-SE" b="0" baseline="-25000"/>
              <a:t>2</a:t>
            </a:r>
            <a:r>
              <a:rPr lang="sv-SE" b="0"/>
              <a:t> što je 129,5, ali to je najboqe što možemo dobiti u osmobitnom zapisu.</a:t>
            </a:r>
            <a:endParaRPr lang="en-US" b="0"/>
          </a:p>
          <a:p>
            <a:r>
              <a:rPr lang="sv-SE"/>
              <a:t> </a:t>
            </a:r>
          </a:p>
        </p:txBody>
      </p:sp>
      <p:sp>
        <p:nvSpPr>
          <p:cNvPr id="91141" name="Rectangle 5"/>
          <p:cNvSpPr>
            <a:spLocks noChangeArrowheads="1"/>
          </p:cNvSpPr>
          <p:nvPr/>
        </p:nvSpPr>
        <p:spPr bwMode="auto">
          <a:xfrm>
            <a:off x="250825" y="1557338"/>
            <a:ext cx="8424863" cy="2289175"/>
          </a:xfrm>
          <a:prstGeom prst="rect">
            <a:avLst/>
          </a:prstGeom>
          <a:noFill/>
          <a:ln w="9525">
            <a:noFill/>
            <a:miter lim="800000"/>
            <a:headEnd/>
            <a:tailEnd/>
          </a:ln>
          <a:effectLst/>
        </p:spPr>
        <p:txBody>
          <a:bodyPr anchor="ctr">
            <a:spAutoFit/>
          </a:bodyPr>
          <a:lstStyle/>
          <a:p>
            <a:pPr algn="just"/>
            <a:r>
              <a:rPr lang="sv-SE" b="0"/>
              <a:t>Sa konstantama, određivanje optimalnog formata je prilično jasno. Pitanje je koji format usvojiti za neku promenljivu koja se, na primer, menja u granicama od 3 do 129. Očigledno je da bi bilo nužno ostaviti dovoljno bita ispred zareza za zapis maksimalne vrednosti </a:t>
            </a:r>
            <a:r>
              <a:rPr lang="sv-SE" b="0" i="1"/>
              <a:t>Q</a:t>
            </a:r>
            <a:r>
              <a:rPr lang="sv-SE" b="0"/>
              <a:t> </a:t>
            </a:r>
            <a:r>
              <a:rPr lang="sv-SE" b="0" i="1"/>
              <a:t>7,1</a:t>
            </a:r>
            <a:r>
              <a:rPr lang="sv-SE" b="0"/>
              <a:t>, ali tada je tačnost zapisa mala kada promenljiva dobije vrednosti bliske donjoj granici. To se u praksi rešava stalnim menjanjem formata što nas dovodi do potrebe za uvođenjem formata pokretnog zareza gde svaki podatak u memoriji sadrži i zapis o položaju zareza i sve aritmetičke operacije se obavljaju uzimajući u obzir obe informacije.</a:t>
            </a:r>
          </a:p>
        </p:txBody>
      </p:sp>
      <p:sp>
        <p:nvSpPr>
          <p:cNvPr id="91142" name="Rectangle 6"/>
          <p:cNvSpPr>
            <a:spLocks noChangeArrowheads="1"/>
          </p:cNvSpPr>
          <p:nvPr/>
        </p:nvSpPr>
        <p:spPr bwMode="auto">
          <a:xfrm>
            <a:off x="841375" y="4173538"/>
            <a:ext cx="7461250" cy="641350"/>
          </a:xfrm>
          <a:prstGeom prst="rect">
            <a:avLst/>
          </a:prstGeom>
          <a:noFill/>
          <a:ln w="9525">
            <a:noFill/>
            <a:miter lim="800000"/>
            <a:headEnd/>
            <a:tailEnd/>
          </a:ln>
          <a:effectLst/>
        </p:spPr>
        <p:txBody>
          <a:bodyPr anchor="ctr">
            <a:spAutoFit/>
          </a:bodyPr>
          <a:lstStyle/>
          <a:p>
            <a:r>
              <a:rPr lang="sv-SE" b="0"/>
              <a:t>Opšti oblik osmobitnog zapisa neoznačenog broja u formatu </a:t>
            </a:r>
            <a:r>
              <a:rPr lang="sv-SE" b="0" i="1"/>
              <a:t>Q</a:t>
            </a:r>
            <a:r>
              <a:rPr lang="sv-SE" b="0"/>
              <a:t> </a:t>
            </a:r>
            <a:r>
              <a:rPr lang="sv-SE" b="0" i="1"/>
              <a:t>8-R,</a:t>
            </a:r>
            <a:r>
              <a:rPr lang="sv-SE" b="0"/>
              <a:t> </a:t>
            </a:r>
            <a:r>
              <a:rPr lang="sv-SE" b="0" i="1"/>
              <a:t>R </a:t>
            </a:r>
            <a:r>
              <a:rPr lang="sv-SE" b="0"/>
              <a:t>je</a:t>
            </a:r>
            <a:endParaRPr lang="en-US" b="0"/>
          </a:p>
          <a:p>
            <a:r>
              <a:rPr lang="sv-SE"/>
              <a:t> </a:t>
            </a:r>
            <a:endParaRPr lang="sv-SE" b="0"/>
          </a:p>
        </p:txBody>
      </p:sp>
      <p:sp>
        <p:nvSpPr>
          <p:cNvPr id="91143" name="Rectangle 7"/>
          <p:cNvSpPr>
            <a:spLocks noChangeArrowheads="1"/>
          </p:cNvSpPr>
          <p:nvPr/>
        </p:nvSpPr>
        <p:spPr bwMode="auto">
          <a:xfrm>
            <a:off x="2473325" y="4862513"/>
            <a:ext cx="4197350" cy="366712"/>
          </a:xfrm>
          <a:prstGeom prst="rect">
            <a:avLst/>
          </a:prstGeom>
          <a:noFill/>
          <a:ln w="9525">
            <a:noFill/>
            <a:miter lim="800000"/>
            <a:headEnd/>
            <a:tailEnd/>
          </a:ln>
          <a:effectLst/>
        </p:spPr>
        <p:txBody>
          <a:bodyPr wrap="none" anchor="ctr">
            <a:spAutoFit/>
          </a:bodyPr>
          <a:lstStyle/>
          <a:p>
            <a:pPr algn="l"/>
            <a:r>
              <a:rPr lang="sv-SE" b="0"/>
              <a:t>2-R•( b7•128 + b6• 64 +… + b1•2 + b0)</a:t>
            </a:r>
            <a:r>
              <a:rPr lang="sv-SE"/>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4" name="Rectangle 4"/>
          <p:cNvSpPr>
            <a:spLocks noChangeArrowheads="1"/>
          </p:cNvSpPr>
          <p:nvPr/>
        </p:nvSpPr>
        <p:spPr bwMode="auto">
          <a:xfrm>
            <a:off x="0" y="404813"/>
            <a:ext cx="8820150" cy="1465262"/>
          </a:xfrm>
          <a:prstGeom prst="rect">
            <a:avLst/>
          </a:prstGeom>
          <a:noFill/>
          <a:ln w="9525">
            <a:noFill/>
            <a:miter lim="800000"/>
            <a:headEnd/>
            <a:tailEnd/>
          </a:ln>
          <a:effectLst/>
        </p:spPr>
        <p:txBody>
          <a:bodyPr anchor="ctr">
            <a:spAutoFit/>
          </a:bodyPr>
          <a:lstStyle/>
          <a:p>
            <a:r>
              <a:rPr lang="sv-SE" b="0"/>
              <a:t>dakle, razlikuje se od opšteg oblika osmobitnog celog broja jedino po tome što je pomnožen konstantom 2-R, (ili podeljen konstantom 2R). Na primeru broja 3,6 u formatu </a:t>
            </a:r>
            <a:r>
              <a:rPr lang="sv-SE" b="0" i="1"/>
              <a:t>Q</a:t>
            </a:r>
            <a:r>
              <a:rPr lang="sv-SE" b="0"/>
              <a:t> </a:t>
            </a:r>
            <a:r>
              <a:rPr lang="sv-SE" b="0" i="1"/>
              <a:t>2,6</a:t>
            </a:r>
            <a:r>
              <a:rPr lang="sv-SE" b="0"/>
              <a:t> može se pokazati značenje ovog opšteg oblika. </a:t>
            </a:r>
            <a:r>
              <a:rPr lang="de-DE" b="0"/>
              <a:t>U ovom slučaju radiks (R) je 6 pa je:</a:t>
            </a:r>
            <a:endParaRPr lang="de-DE"/>
          </a:p>
          <a:p>
            <a:r>
              <a:rPr lang="de-DE"/>
              <a:t> </a:t>
            </a:r>
            <a:r>
              <a:rPr lang="en-US"/>
              <a:t> </a:t>
            </a:r>
          </a:p>
        </p:txBody>
      </p:sp>
      <p:sp>
        <p:nvSpPr>
          <p:cNvPr id="92165" name="Rectangle 5"/>
          <p:cNvSpPr>
            <a:spLocks noChangeArrowheads="1"/>
          </p:cNvSpPr>
          <p:nvPr/>
        </p:nvSpPr>
        <p:spPr bwMode="auto">
          <a:xfrm>
            <a:off x="1316038" y="2693988"/>
            <a:ext cx="6511925" cy="1465262"/>
          </a:xfrm>
          <a:prstGeom prst="rect">
            <a:avLst/>
          </a:prstGeom>
          <a:noFill/>
          <a:ln w="9525">
            <a:noFill/>
            <a:miter lim="800000"/>
            <a:headEnd/>
            <a:tailEnd/>
          </a:ln>
          <a:effectLst/>
        </p:spPr>
        <p:txBody>
          <a:bodyPr wrap="none" anchor="ctr">
            <a:spAutoFit/>
          </a:bodyPr>
          <a:lstStyle/>
          <a:p>
            <a:r>
              <a:rPr lang="de-DE" b="0"/>
              <a:t>3,6 = 1 1 1 0 0 1 1 0 </a:t>
            </a:r>
            <a:r>
              <a:rPr lang="de-DE" b="0" baseline="-25000"/>
              <a:t>2</a:t>
            </a:r>
            <a:r>
              <a:rPr lang="pl-PL" b="0"/>
              <a:t> u formatu </a:t>
            </a:r>
            <a:r>
              <a:rPr lang="de-DE" b="0" i="1"/>
              <a:t>Q</a:t>
            </a:r>
            <a:r>
              <a:rPr lang="de-DE" b="0"/>
              <a:t> </a:t>
            </a:r>
            <a:r>
              <a:rPr lang="de-DE" b="0" i="1"/>
              <a:t>2,6</a:t>
            </a:r>
            <a:r>
              <a:rPr lang="de-DE" b="0"/>
              <a:t>.</a:t>
            </a:r>
            <a:endParaRPr lang="en-US" b="0"/>
          </a:p>
          <a:p>
            <a:r>
              <a:rPr lang="de-DE"/>
              <a:t> </a:t>
            </a:r>
            <a:endParaRPr lang="en-US"/>
          </a:p>
          <a:p>
            <a:r>
              <a:rPr lang="de-DE" b="0"/>
              <a:t/>
            </a:r>
            <a:br>
              <a:rPr lang="de-DE" b="0"/>
            </a:br>
            <a:r>
              <a:rPr lang="de-DE" b="0"/>
              <a:t>3,6 = 2-6•( 1•128 + 1•64 + 1•32 + 0•16 + 0•8 + 1•4 + 1•2 + 0•1)</a:t>
            </a:r>
            <a:endParaRPr lang="en-US" b="0"/>
          </a:p>
          <a:p>
            <a:endParaRPr lang="de-DE" b="0"/>
          </a:p>
        </p:txBody>
      </p:sp>
      <p:sp>
        <p:nvSpPr>
          <p:cNvPr id="92166" name="Rectangle 6"/>
          <p:cNvSpPr>
            <a:spLocks noChangeArrowheads="1"/>
          </p:cNvSpPr>
          <p:nvPr/>
        </p:nvSpPr>
        <p:spPr bwMode="auto">
          <a:xfrm>
            <a:off x="323850" y="4529138"/>
            <a:ext cx="8518525" cy="915987"/>
          </a:xfrm>
          <a:prstGeom prst="rect">
            <a:avLst/>
          </a:prstGeom>
          <a:noFill/>
          <a:ln w="9525">
            <a:noFill/>
            <a:miter lim="800000"/>
            <a:headEnd/>
            <a:tailEnd/>
          </a:ln>
          <a:effectLst/>
        </p:spPr>
        <p:txBody>
          <a:bodyPr anchor="ctr">
            <a:spAutoFit/>
          </a:bodyPr>
          <a:lstStyle/>
          <a:p>
            <a:r>
              <a:rPr lang="de-DE" b="0"/>
              <a:t>To bi značilo da "doprinos" najznačajnijeg bita više nije 128 već 2 (128/26) i tako sa svakim bitom. </a:t>
            </a:r>
            <a:endParaRPr lang="en-US" b="0"/>
          </a:p>
          <a:p>
            <a:r>
              <a:rPr lang="de-DE"/>
              <a:t> </a:t>
            </a:r>
          </a:p>
        </p:txBody>
      </p:sp>
      <p:sp>
        <p:nvSpPr>
          <p:cNvPr id="92167" name="Rectangle 7"/>
          <p:cNvSpPr>
            <a:spLocks noChangeArrowheads="1"/>
          </p:cNvSpPr>
          <p:nvPr/>
        </p:nvSpPr>
        <p:spPr bwMode="auto">
          <a:xfrm>
            <a:off x="971550" y="5229225"/>
            <a:ext cx="7308850" cy="366713"/>
          </a:xfrm>
          <a:prstGeom prst="rect">
            <a:avLst/>
          </a:prstGeom>
          <a:noFill/>
          <a:ln w="9525">
            <a:noFill/>
            <a:miter lim="800000"/>
            <a:headEnd/>
            <a:tailEnd/>
          </a:ln>
          <a:effectLst/>
        </p:spPr>
        <p:txBody>
          <a:bodyPr wrap="none" anchor="ctr">
            <a:spAutoFit/>
          </a:bodyPr>
          <a:lstStyle/>
          <a:p>
            <a:pPr algn="just"/>
            <a:r>
              <a:rPr lang="de-DE" b="0"/>
              <a:t>Celokupno razmatranje odnosilo se isključivo na neoznačene brojeve.</a:t>
            </a:r>
            <a:r>
              <a:rPr lang="de-DE"/>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Rectangle 4"/>
          <p:cNvSpPr>
            <a:spLocks noChangeArrowheads="1"/>
          </p:cNvSpPr>
          <p:nvPr/>
        </p:nvSpPr>
        <p:spPr bwMode="auto">
          <a:xfrm>
            <a:off x="1547813" y="476250"/>
            <a:ext cx="6076950" cy="366713"/>
          </a:xfrm>
          <a:prstGeom prst="rect">
            <a:avLst/>
          </a:prstGeom>
          <a:noFill/>
          <a:ln w="9525">
            <a:noFill/>
            <a:miter lim="800000"/>
            <a:headEnd/>
            <a:tailEnd/>
          </a:ln>
          <a:effectLst/>
        </p:spPr>
        <p:txBody>
          <a:bodyPr wrap="none" anchor="ctr">
            <a:spAutoFit/>
          </a:bodyPr>
          <a:lstStyle/>
          <a:p>
            <a:pPr algn="l"/>
            <a:r>
              <a:rPr lang="de-DE">
                <a:hlinkClick r:id="rId2" tooltip="Označeni brojevi predstavljeni pomoću fiksnog zareza"/>
              </a:rPr>
              <a:t>Označeni brojevi predstavljeni pomoću fiksnog zareza</a:t>
            </a:r>
            <a:endParaRPr lang="de-DE"/>
          </a:p>
        </p:txBody>
      </p:sp>
      <p:sp>
        <p:nvSpPr>
          <p:cNvPr id="93189" name="Rectangle 5"/>
          <p:cNvSpPr>
            <a:spLocks noChangeArrowheads="1"/>
          </p:cNvSpPr>
          <p:nvPr/>
        </p:nvSpPr>
        <p:spPr bwMode="auto">
          <a:xfrm>
            <a:off x="0" y="1268413"/>
            <a:ext cx="9144000" cy="2014537"/>
          </a:xfrm>
          <a:prstGeom prst="rect">
            <a:avLst/>
          </a:prstGeom>
          <a:noFill/>
          <a:ln w="9525">
            <a:noFill/>
            <a:miter lim="800000"/>
            <a:headEnd/>
            <a:tailEnd/>
          </a:ln>
          <a:effectLst/>
        </p:spPr>
        <p:txBody>
          <a:bodyPr anchor="ctr">
            <a:spAutoFit/>
          </a:bodyPr>
          <a:lstStyle/>
          <a:p>
            <a:r>
              <a:rPr lang="de-DE" b="0"/>
              <a:t>Predstavljanje označenih brojeva u fiksnom zarezu se u principu ne razlikuje od predstavljanja neoznačenih. Brojevi predstavljeni pomoću fiksnog zareza su u stvari celi brojevi, pa sve što važi za označene cele brojeve važi i za označene brojeve predstavljene pomoću fiksnog zareza. Da bi se naznačilo da je u pitanju označeni broj, neki autori obeležavaju formate označenih brojeva simbolom </a:t>
            </a:r>
            <a:r>
              <a:rPr lang="de-DE" i="1"/>
              <a:t>Q</a:t>
            </a:r>
            <a:r>
              <a:rPr lang="de-DE"/>
              <a:t> </a:t>
            </a:r>
            <a:r>
              <a:rPr lang="de-DE" i="1"/>
              <a:t>s</a:t>
            </a:r>
            <a:r>
              <a:rPr lang="de-DE"/>
              <a:t>. Tako oznaka formata </a:t>
            </a:r>
            <a:r>
              <a:rPr lang="de-DE" i="1"/>
              <a:t>Q</a:t>
            </a:r>
            <a:r>
              <a:rPr lang="de-DE"/>
              <a:t> </a:t>
            </a:r>
            <a:r>
              <a:rPr lang="de-DE" i="1"/>
              <a:t>s</a:t>
            </a:r>
            <a:r>
              <a:rPr lang="de-DE"/>
              <a:t>3,5 znači da se radi o označenom broju zapisanom u formatu </a:t>
            </a:r>
            <a:r>
              <a:rPr lang="de-DE" i="1"/>
              <a:t>Q</a:t>
            </a:r>
            <a:r>
              <a:rPr lang="de-DE"/>
              <a:t> 3,5.</a:t>
            </a:r>
            <a:endParaRPr lang="en-US" b="0"/>
          </a:p>
          <a:p>
            <a:r>
              <a:rPr lang="de-DE" b="0"/>
              <a:t> </a:t>
            </a:r>
          </a:p>
        </p:txBody>
      </p:sp>
      <p:sp>
        <p:nvSpPr>
          <p:cNvPr id="93190" name="Rectangle 6"/>
          <p:cNvSpPr>
            <a:spLocks noChangeArrowheads="1"/>
          </p:cNvSpPr>
          <p:nvPr/>
        </p:nvSpPr>
        <p:spPr bwMode="auto">
          <a:xfrm>
            <a:off x="0" y="3017838"/>
            <a:ext cx="8820150" cy="2014537"/>
          </a:xfrm>
          <a:prstGeom prst="rect">
            <a:avLst/>
          </a:prstGeom>
          <a:noFill/>
          <a:ln w="9525">
            <a:noFill/>
            <a:miter lim="800000"/>
            <a:headEnd/>
            <a:tailEnd/>
          </a:ln>
          <a:effectLst/>
        </p:spPr>
        <p:txBody>
          <a:bodyPr anchor="ctr">
            <a:spAutoFit/>
          </a:bodyPr>
          <a:lstStyle/>
          <a:p>
            <a:r>
              <a:rPr lang="de-DE" b="0"/>
              <a:t>Kada je u pitanju određivanje optimalnog formata konstante, u slučaju označenih brojeva treba voditi računa o tome da minimalna dužina zapisa označenog broja zahteva jedan bit više u odnosu na minimalnu dužinu zapisa neoznačenog broja iste apsolutne vrednosti. Tako je u formatu </a:t>
            </a:r>
            <a:r>
              <a:rPr lang="de-DE" b="0" i="1"/>
              <a:t>Q</a:t>
            </a:r>
            <a:r>
              <a:rPr lang="de-DE" b="0"/>
              <a:t> </a:t>
            </a:r>
            <a:r>
              <a:rPr lang="de-DE" b="0" i="1"/>
              <a:t>s3,5</a:t>
            </a:r>
            <a:r>
              <a:rPr lang="de-DE" b="0"/>
              <a:t>, maksimalna celobrojna vrednost označenih brojeva je 3, a ne 7 kao što je to slučaj kod neoznačenih. Na primeru ovog formata pokazaćemo opseg označenih i neoznačenih brojeva</a:t>
            </a:r>
            <a:endParaRPr lang="en-US" b="0"/>
          </a:p>
          <a:p>
            <a:r>
              <a:rPr lang="en-US" b="0"/>
              <a:t> </a:t>
            </a:r>
            <a:r>
              <a:rPr lang="en-US"/>
              <a:t> </a:t>
            </a:r>
          </a:p>
        </p:txBody>
      </p:sp>
      <p:sp>
        <p:nvSpPr>
          <p:cNvPr id="93191" name="Rectangle 7"/>
          <p:cNvSpPr>
            <a:spLocks noChangeArrowheads="1"/>
          </p:cNvSpPr>
          <p:nvPr/>
        </p:nvSpPr>
        <p:spPr bwMode="auto">
          <a:xfrm>
            <a:off x="1228725" y="4797425"/>
            <a:ext cx="6677025" cy="1190625"/>
          </a:xfrm>
          <a:prstGeom prst="rect">
            <a:avLst/>
          </a:prstGeom>
          <a:noFill/>
          <a:ln w="9525">
            <a:noFill/>
            <a:miter lim="800000"/>
            <a:headEnd/>
            <a:tailEnd/>
          </a:ln>
          <a:effectLst/>
        </p:spPr>
        <p:txBody>
          <a:bodyPr wrap="none" anchor="ctr">
            <a:spAutoFit/>
          </a:bodyPr>
          <a:lstStyle/>
          <a:p>
            <a:r>
              <a:rPr lang="en-US" i="1"/>
              <a:t>Q</a:t>
            </a:r>
            <a:r>
              <a:rPr lang="en-US"/>
              <a:t> </a:t>
            </a:r>
            <a:r>
              <a:rPr lang="en-US" i="1"/>
              <a:t>s3,5</a:t>
            </a:r>
            <a:r>
              <a:rPr lang="en-US"/>
              <a:t> od - 4 (10000000</a:t>
            </a:r>
            <a:r>
              <a:rPr lang="en-US" b="0" baseline="-25000"/>
              <a:t>2</a:t>
            </a:r>
            <a:r>
              <a:rPr lang="en-US" b="0"/>
              <a:t>) do 3,96875 (01111111</a:t>
            </a:r>
            <a:r>
              <a:rPr lang="en-US" b="0" baseline="-25000"/>
              <a:t>2</a:t>
            </a:r>
            <a:r>
              <a:rPr lang="en-US" b="0"/>
              <a:t>) OZNAČENI</a:t>
            </a:r>
          </a:p>
          <a:p>
            <a:r>
              <a:rPr lang="en-US" b="0"/>
              <a:t> </a:t>
            </a:r>
          </a:p>
          <a:p>
            <a:r>
              <a:rPr lang="en-US" i="1"/>
              <a:t>Q</a:t>
            </a:r>
            <a:r>
              <a:rPr lang="en-US"/>
              <a:t> </a:t>
            </a:r>
            <a:r>
              <a:rPr lang="en-US" i="1"/>
              <a:t>3,5</a:t>
            </a:r>
            <a:r>
              <a:rPr lang="en-US"/>
              <a:t> od 0 (00000000</a:t>
            </a:r>
            <a:r>
              <a:rPr lang="en-US" b="0" baseline="-25000"/>
              <a:t>2</a:t>
            </a:r>
            <a:r>
              <a:rPr lang="en-US" b="0"/>
              <a:t>) do 7,96875 (11111111</a:t>
            </a:r>
            <a:r>
              <a:rPr lang="en-US" b="0" baseline="-25000"/>
              <a:t>2</a:t>
            </a:r>
            <a:r>
              <a:rPr lang="en-US" b="0"/>
              <a:t>) NEOZNAČENI</a:t>
            </a:r>
          </a:p>
          <a:p>
            <a:r>
              <a:rPr lang="en-US" b="0"/>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2" name="Rectangle 4"/>
          <p:cNvSpPr>
            <a:spLocks noChangeArrowheads="1"/>
          </p:cNvSpPr>
          <p:nvPr/>
        </p:nvSpPr>
        <p:spPr bwMode="auto">
          <a:xfrm>
            <a:off x="395288" y="981075"/>
            <a:ext cx="8748712" cy="915988"/>
          </a:xfrm>
          <a:prstGeom prst="rect">
            <a:avLst/>
          </a:prstGeom>
          <a:noFill/>
          <a:ln w="9525">
            <a:noFill/>
            <a:miter lim="800000"/>
            <a:headEnd/>
            <a:tailEnd/>
          </a:ln>
          <a:effectLst/>
        </p:spPr>
        <p:txBody>
          <a:bodyPr anchor="ctr">
            <a:spAutoFit/>
          </a:bodyPr>
          <a:lstStyle/>
          <a:p>
            <a:pPr algn="l"/>
            <a:r>
              <a:rPr lang="en-US" b="0"/>
              <a:t>Tabela 3. pokazuje najmanji i najveći (po apsolutnoj vrednosti) pozitivni i negativni broj različit od nule. </a:t>
            </a:r>
            <a:r>
              <a:rPr lang="sv-SE" b="0"/>
              <a:t>Tabela se odnosi na format </a:t>
            </a:r>
            <a:r>
              <a:rPr lang="sv-SE" i="1"/>
              <a:t>Q</a:t>
            </a:r>
            <a:r>
              <a:rPr lang="sv-SE"/>
              <a:t> </a:t>
            </a:r>
            <a:r>
              <a:rPr lang="sv-SE" i="1"/>
              <a:t>s3,5</a:t>
            </a:r>
            <a:r>
              <a:rPr lang="sv-SE"/>
              <a:t> označenih brojeva:</a:t>
            </a:r>
            <a:endParaRPr lang="en-US" b="0"/>
          </a:p>
          <a:p>
            <a:pPr algn="l" eaLnBrk="0" hangingPunct="0"/>
            <a:endParaRPr lang="en-US" b="0"/>
          </a:p>
        </p:txBody>
      </p:sp>
      <p:pic>
        <p:nvPicPr>
          <p:cNvPr id="94213" name="Picture 5" descr="A360A8AD"/>
          <p:cNvPicPr>
            <a:picLocks noChangeAspect="1" noChangeArrowheads="1"/>
          </p:cNvPicPr>
          <p:nvPr/>
        </p:nvPicPr>
        <p:blipFill>
          <a:blip r:embed="rId2" cstate="print"/>
          <a:srcRect t="66652" b="17447"/>
          <a:stretch>
            <a:fillRect/>
          </a:stretch>
        </p:blipFill>
        <p:spPr bwMode="auto">
          <a:xfrm>
            <a:off x="323850" y="2924175"/>
            <a:ext cx="8135938" cy="2160588"/>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6" name="Rectangle 4"/>
          <p:cNvSpPr>
            <a:spLocks noChangeArrowheads="1"/>
          </p:cNvSpPr>
          <p:nvPr/>
        </p:nvSpPr>
        <p:spPr bwMode="auto">
          <a:xfrm>
            <a:off x="323850" y="476250"/>
            <a:ext cx="8424863" cy="5035550"/>
          </a:xfrm>
          <a:prstGeom prst="rect">
            <a:avLst/>
          </a:prstGeom>
          <a:noFill/>
          <a:ln w="9525">
            <a:noFill/>
            <a:miter lim="800000"/>
            <a:headEnd/>
            <a:tailEnd/>
          </a:ln>
          <a:effectLst/>
        </p:spPr>
        <p:txBody>
          <a:bodyPr anchor="ctr">
            <a:spAutoFit/>
          </a:bodyPr>
          <a:lstStyle/>
          <a:p>
            <a:pPr indent="457200"/>
            <a:r>
              <a:rPr lang="sv-SE" b="0"/>
              <a:t>Iz ovih opsega proizilazi da optimalni zapis konstante 3,6 iz prethodnog primera neće moći da bude u formatu </a:t>
            </a:r>
            <a:r>
              <a:rPr lang="sv-SE" b="0" i="1"/>
              <a:t>Q</a:t>
            </a:r>
            <a:r>
              <a:rPr lang="sv-SE" b="0"/>
              <a:t> </a:t>
            </a:r>
            <a:r>
              <a:rPr lang="sv-SE" b="0" i="1"/>
              <a:t>2,6</a:t>
            </a:r>
            <a:r>
              <a:rPr lang="sv-SE" b="0"/>
              <a:t> ako hoćemo da bude zapisana kao označen broj, jer bi zapis u ovom formatu (11100110</a:t>
            </a:r>
            <a:r>
              <a:rPr lang="sv-SE" b="0" baseline="-25000"/>
              <a:t>2</a:t>
            </a:r>
            <a:r>
              <a:rPr lang="sv-SE" b="0"/>
              <a:t>) u slučaju označenih brojeva predstavljao negativan broj.</a:t>
            </a:r>
            <a:endParaRPr lang="en-US" b="0"/>
          </a:p>
          <a:p>
            <a:pPr indent="457200"/>
            <a:r>
              <a:rPr lang="sv-SE" b="0"/>
              <a:t>3,6 = 11100110</a:t>
            </a:r>
            <a:r>
              <a:rPr lang="sv-SE" b="0" baseline="-25000"/>
              <a:t>2</a:t>
            </a:r>
            <a:r>
              <a:rPr lang="sv-SE" b="0"/>
              <a:t> u formatu </a:t>
            </a:r>
            <a:r>
              <a:rPr lang="sv-SE" b="0" i="1"/>
              <a:t>Q</a:t>
            </a:r>
            <a:r>
              <a:rPr lang="sv-SE" b="0"/>
              <a:t> </a:t>
            </a:r>
            <a:r>
              <a:rPr lang="sv-SE" b="0" i="1"/>
              <a:t>2,6</a:t>
            </a:r>
            <a:r>
              <a:rPr lang="sv-SE" b="0"/>
              <a:t> kao NEOZNAČENI BROJ</a:t>
            </a:r>
            <a:endParaRPr lang="en-US" b="0"/>
          </a:p>
          <a:p>
            <a:pPr indent="457200"/>
            <a:r>
              <a:rPr lang="sv-SE" b="0"/>
              <a:t>3,6 = 01110011</a:t>
            </a:r>
            <a:r>
              <a:rPr lang="sv-SE" b="0" baseline="-25000"/>
              <a:t>2</a:t>
            </a:r>
            <a:r>
              <a:rPr lang="sv-SE" b="0"/>
              <a:t> u formatu </a:t>
            </a:r>
            <a:r>
              <a:rPr lang="sv-SE" b="0" i="1"/>
              <a:t>Q s3,5</a:t>
            </a:r>
            <a:r>
              <a:rPr lang="sv-SE" b="0"/>
              <a:t> kao OZNAČENI BROJ</a:t>
            </a:r>
            <a:endParaRPr lang="en-US" b="0"/>
          </a:p>
          <a:p>
            <a:pPr indent="457200"/>
            <a:r>
              <a:rPr lang="sv-SE" b="0"/>
              <a:t>Da napomenemo još jednom, pozitivni brojevi se mogu predstavljati i kao označeni (ako treba da učestvuju u operacijama sa drugim brojevima koji mogu biti negativni) i kao neoznačeni (ako su svi učesnici u svim aritmetičkim operacijama isključivo pozitivni brojevi).</a:t>
            </a:r>
            <a:endParaRPr lang="en-US" b="0"/>
          </a:p>
          <a:p>
            <a:pPr indent="457200"/>
            <a:r>
              <a:rPr lang="sv-SE" b="0"/>
              <a:t>Opšti oblik osmobitnog zapisa označenog broja u formatu </a:t>
            </a:r>
            <a:r>
              <a:rPr lang="sv-SE" i="1"/>
              <a:t>Q</a:t>
            </a:r>
            <a:r>
              <a:rPr lang="sv-SE"/>
              <a:t> </a:t>
            </a:r>
            <a:r>
              <a:rPr lang="sv-SE" i="1"/>
              <a:t>s</a:t>
            </a:r>
            <a:r>
              <a:rPr lang="sv-SE"/>
              <a:t> </a:t>
            </a:r>
            <a:r>
              <a:rPr lang="sv-SE" i="1"/>
              <a:t>8-R,</a:t>
            </a:r>
            <a:r>
              <a:rPr lang="sv-SE"/>
              <a:t> </a:t>
            </a:r>
            <a:r>
              <a:rPr lang="sv-SE" i="1"/>
              <a:t>R </a:t>
            </a:r>
            <a:r>
              <a:rPr lang="sv-SE" b="0"/>
              <a:t>je</a:t>
            </a:r>
            <a:endParaRPr lang="en-US" b="0"/>
          </a:p>
          <a:p>
            <a:pPr indent="457200"/>
            <a:r>
              <a:rPr lang="sv-SE"/>
              <a:t>2-R•( -b</a:t>
            </a:r>
            <a:r>
              <a:rPr lang="sv-SE" baseline="-25000"/>
              <a:t>7</a:t>
            </a:r>
            <a:r>
              <a:rPr lang="sv-SE"/>
              <a:t>•128 + b</a:t>
            </a:r>
            <a:r>
              <a:rPr lang="sv-SE" baseline="-25000"/>
              <a:t>6</a:t>
            </a:r>
            <a:r>
              <a:rPr lang="sv-SE"/>
              <a:t>• 64 +… + b</a:t>
            </a:r>
            <a:r>
              <a:rPr lang="sv-SE" baseline="-25000"/>
              <a:t>1</a:t>
            </a:r>
            <a:r>
              <a:rPr lang="sv-SE"/>
              <a:t>•2 + b</a:t>
            </a:r>
            <a:r>
              <a:rPr lang="sv-SE" baseline="-25000"/>
              <a:t>0</a:t>
            </a:r>
            <a:r>
              <a:rPr lang="sv-SE"/>
              <a:t>)</a:t>
            </a:r>
            <a:endParaRPr lang="en-US" b="0"/>
          </a:p>
          <a:p>
            <a:pPr indent="457200"/>
            <a:r>
              <a:rPr lang="sv-SE" b="0"/>
              <a:t>dakle, razlikuje se od opšteg oblika označenog osmobitnog celog broja jedino po tome što je pomnožen konstantom </a:t>
            </a:r>
            <a:r>
              <a:rPr lang="sv-SE"/>
              <a:t>2-R, (ili podeljen konstantom 2R). Na primeru broja 3,6 u formatu </a:t>
            </a:r>
            <a:r>
              <a:rPr lang="sv-SE" b="0" i="1"/>
              <a:t>Qs</a:t>
            </a:r>
            <a:r>
              <a:rPr lang="sv-SE" b="0"/>
              <a:t> </a:t>
            </a:r>
            <a:r>
              <a:rPr lang="sv-SE" b="0" i="1"/>
              <a:t>3,5</a:t>
            </a:r>
            <a:r>
              <a:rPr lang="sv-SE" b="0"/>
              <a:t> može se pokazati značenje ovog opšteg oblika. </a:t>
            </a:r>
            <a:r>
              <a:rPr lang="de-DE" b="0"/>
              <a:t>U ovom slučaju radiks (R) je 5 pa je:</a:t>
            </a:r>
            <a:endParaRPr lang="en-US" b="0"/>
          </a:p>
          <a:p>
            <a:pPr indent="457200"/>
            <a:r>
              <a:rPr lang="de-DE"/>
              <a:t>3,6 = 0 1 1 1 0 0 1 12 u formatu </a:t>
            </a:r>
            <a:r>
              <a:rPr lang="de-DE" b="0" i="1"/>
              <a:t>Qs</a:t>
            </a:r>
            <a:r>
              <a:rPr lang="de-DE" b="0"/>
              <a:t> </a:t>
            </a:r>
            <a:r>
              <a:rPr lang="de-DE" b="0" i="1"/>
              <a:t>3,5</a:t>
            </a:r>
            <a:r>
              <a:rPr lang="de-DE" b="0"/>
              <a:t> </a:t>
            </a:r>
            <a:endParaRPr lang="en-US" b="0"/>
          </a:p>
          <a:p>
            <a:pPr indent="457200"/>
            <a:r>
              <a:rPr lang="de-DE"/>
              <a:t>3,6 = 2</a:t>
            </a:r>
            <a:r>
              <a:rPr lang="de-DE" baseline="30000"/>
              <a:t>-5</a:t>
            </a:r>
            <a:r>
              <a:rPr lang="de-DE"/>
              <a:t>•( -0•128 + 1•64 + 1•32 + 1•16 + 0•8 + 0•4 + 1•2 + 1•1)</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60" name="Rectangle 4"/>
          <p:cNvSpPr>
            <a:spLocks noChangeArrowheads="1"/>
          </p:cNvSpPr>
          <p:nvPr/>
        </p:nvSpPr>
        <p:spPr bwMode="auto">
          <a:xfrm>
            <a:off x="0" y="339725"/>
            <a:ext cx="8604250" cy="3387725"/>
          </a:xfrm>
          <a:prstGeom prst="rect">
            <a:avLst/>
          </a:prstGeom>
          <a:noFill/>
          <a:ln w="9525">
            <a:noFill/>
            <a:miter lim="800000"/>
            <a:headEnd/>
            <a:tailEnd/>
          </a:ln>
          <a:effectLst/>
        </p:spPr>
        <p:txBody>
          <a:bodyPr anchor="ctr">
            <a:spAutoFit/>
          </a:bodyPr>
          <a:lstStyle/>
          <a:p>
            <a:r>
              <a:rPr lang="de-DE">
                <a:hlinkClick r:id="rId2" tooltip="Najčešće korišćeni formati i primeri"/>
              </a:rPr>
              <a:t>Najčešće korišćeni formati i primeri</a:t>
            </a:r>
            <a:endParaRPr lang="de-DE"/>
          </a:p>
          <a:p>
            <a:endParaRPr lang="en-US"/>
          </a:p>
          <a:p>
            <a:r>
              <a:rPr lang="de-DE" b="0"/>
              <a:t>U praksi se koriste različiti formati za zapis brojeva u pokretnom zarezu. Osmobitni zapis se za većinu primena pokazuje kao nedovoljan pa se mnogo češće koristi dvobajtni ili četvorobajtni zapis. Kako je stalno konvertovanje formata mukotrpan posao i kako uvek postoji rizik da je usvojeni format nedovoljan da prihvati rezultat, to se često pribegava metodu da se svi </a:t>
            </a:r>
            <a:r>
              <a:rPr lang="de-DE" b="0">
                <a:hlinkClick r:id="rId3" tooltip="Podaci"/>
              </a:rPr>
              <a:t>podaci</a:t>
            </a:r>
            <a:r>
              <a:rPr lang="de-DE" b="0"/>
              <a:t> normalizuju. Tačnije, brojevi se predstave kao veličine između nule i jedinice po apsolutnoj vrednosti tako da se što više aritmetičkih operacija obavi koristeći taj format. To čini da se format </a:t>
            </a:r>
            <a:r>
              <a:rPr lang="de-DE" i="1"/>
              <a:t>Q0,16</a:t>
            </a:r>
            <a:r>
              <a:rPr lang="de-DE"/>
              <a:t> za neoznačene brojeve, i format </a:t>
            </a:r>
            <a:r>
              <a:rPr lang="de-DE" i="1"/>
              <a:t>Q</a:t>
            </a:r>
            <a:r>
              <a:rPr lang="de-DE"/>
              <a:t> </a:t>
            </a:r>
            <a:r>
              <a:rPr lang="de-DE" i="1"/>
              <a:t>s1,15</a:t>
            </a:r>
            <a:r>
              <a:rPr lang="de-DE"/>
              <a:t> za označene, koriste nešto više od drugih formata.</a:t>
            </a:r>
            <a:endParaRPr lang="en-US" b="0"/>
          </a:p>
          <a:p>
            <a:r>
              <a:rPr lang="de-DE" b="0"/>
              <a:t> </a:t>
            </a:r>
          </a:p>
        </p:txBody>
      </p:sp>
      <p:sp>
        <p:nvSpPr>
          <p:cNvPr id="96261" name="Rectangle 5"/>
          <p:cNvSpPr>
            <a:spLocks noChangeArrowheads="1"/>
          </p:cNvSpPr>
          <p:nvPr/>
        </p:nvSpPr>
        <p:spPr bwMode="auto">
          <a:xfrm>
            <a:off x="0" y="3789363"/>
            <a:ext cx="8820150" cy="2014537"/>
          </a:xfrm>
          <a:prstGeom prst="rect">
            <a:avLst/>
          </a:prstGeom>
          <a:noFill/>
          <a:ln w="9525">
            <a:noFill/>
            <a:miter lim="800000"/>
            <a:headEnd/>
            <a:tailEnd/>
          </a:ln>
          <a:effectLst/>
        </p:spPr>
        <p:txBody>
          <a:bodyPr anchor="ctr">
            <a:spAutoFit/>
          </a:bodyPr>
          <a:lstStyle/>
          <a:p>
            <a:r>
              <a:rPr lang="de-DE" b="0"/>
              <a:t>U formatu </a:t>
            </a:r>
            <a:r>
              <a:rPr lang="de-DE" i="1"/>
              <a:t>Q0,16</a:t>
            </a:r>
            <a:r>
              <a:rPr lang="de-DE"/>
              <a:t> za neoznačene brojeve, najmanji broj različit od nule je 1/65536 što je oko 1,53•10</a:t>
            </a:r>
            <a:r>
              <a:rPr lang="de-DE" b="0"/>
              <a:t> 5 dok je najveći broj za toliko manji od jedinice (oko 0,9999847). U formatu </a:t>
            </a:r>
            <a:r>
              <a:rPr lang="de-DE" i="1"/>
              <a:t>Q</a:t>
            </a:r>
            <a:r>
              <a:rPr lang="de-DE"/>
              <a:t> </a:t>
            </a:r>
            <a:r>
              <a:rPr lang="de-DE" i="1"/>
              <a:t>s1,15</a:t>
            </a:r>
            <a:r>
              <a:rPr lang="de-DE"/>
              <a:t> za označene brojeve, najmanji pozitivni broj različit od nule je 1/32768 što je oko 3,05•10</a:t>
            </a:r>
            <a:r>
              <a:rPr lang="de-DE" b="0"/>
              <a:t> 5 dok je najveći pozitivni broj oko 0,9999695. Najmanji negativni broj po apsolutnoj vrednosti je 1/32768 (oko 3,05•10 5) dok je po apsolutnoj vrednosti, najveći negativni broj tačno 1.</a:t>
            </a:r>
            <a:endParaRPr lang="en-US" b="0"/>
          </a:p>
          <a:p>
            <a:r>
              <a:rPr lang="de-DE" b="0"/>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6" name="Rectangle 4"/>
          <p:cNvSpPr>
            <a:spLocks noChangeArrowheads="1"/>
          </p:cNvSpPr>
          <p:nvPr/>
        </p:nvSpPr>
        <p:spPr bwMode="auto">
          <a:xfrm>
            <a:off x="0" y="1323975"/>
            <a:ext cx="9144000" cy="4211638"/>
          </a:xfrm>
          <a:prstGeom prst="rect">
            <a:avLst/>
          </a:prstGeom>
          <a:noFill/>
          <a:ln w="9525">
            <a:noFill/>
            <a:miter lim="800000"/>
            <a:headEnd/>
            <a:tailEnd/>
          </a:ln>
          <a:effectLst/>
        </p:spPr>
        <p:txBody>
          <a:bodyPr anchor="ctr">
            <a:spAutoFit/>
          </a:bodyPr>
          <a:lstStyle/>
          <a:p>
            <a:pPr indent="457200"/>
            <a:r>
              <a:rPr lang="sv-SE" b="0" i="1"/>
              <a:t>1. Kako u osmobitnom zapisu zapisati broj </a:t>
            </a:r>
            <a:r>
              <a:rPr lang="en-US" i="1">
                <a:sym typeface="Symbol" pitchFamily="18" charset="2"/>
              </a:rPr>
              <a:t></a:t>
            </a:r>
            <a:r>
              <a:rPr lang="sv-SE" i="1"/>
              <a:t> (3,1416</a:t>
            </a:r>
            <a:r>
              <a:rPr lang="sv-SE" baseline="-25000">
                <a:sym typeface="Symbol" pitchFamily="18" charset="2"/>
              </a:rPr>
              <a:t>10</a:t>
            </a:r>
            <a:r>
              <a:rPr lang="sv-SE" i="1">
                <a:sym typeface="Symbol" pitchFamily="18" charset="2"/>
              </a:rPr>
              <a:t>)?</a:t>
            </a:r>
            <a:endParaRPr lang="en-US">
              <a:sym typeface="Symbol" pitchFamily="18" charset="2"/>
            </a:endParaRPr>
          </a:p>
          <a:p>
            <a:pPr indent="457200"/>
            <a:r>
              <a:rPr lang="sv-SE" i="1">
                <a:sym typeface="Symbol" pitchFamily="18" charset="2"/>
              </a:rPr>
              <a:t> </a:t>
            </a:r>
            <a:endParaRPr lang="en-US" i="1">
              <a:sym typeface="Symbol" pitchFamily="18" charset="2"/>
            </a:endParaRPr>
          </a:p>
          <a:p>
            <a:pPr indent="457200"/>
            <a:r>
              <a:rPr lang="sv-SE" i="1">
                <a:sym typeface="Symbol" pitchFamily="18" charset="2"/>
              </a:rPr>
              <a:t>Pretvaranjem u binarni zapis 3,1416</a:t>
            </a:r>
            <a:r>
              <a:rPr lang="sv-SE" i="1" baseline="-25000">
                <a:sym typeface="Symbol" pitchFamily="18" charset="2"/>
              </a:rPr>
              <a:t>10</a:t>
            </a:r>
            <a:r>
              <a:rPr lang="sv-SE" i="1">
                <a:sym typeface="Symbol" pitchFamily="18" charset="2"/>
              </a:rPr>
              <a:t> = 11,00100100001111…</a:t>
            </a:r>
            <a:r>
              <a:rPr lang="sv-SE" i="1" baseline="-25000">
                <a:sym typeface="Symbol" pitchFamily="18" charset="2"/>
              </a:rPr>
              <a:t>2</a:t>
            </a:r>
            <a:r>
              <a:rPr lang="sv-SE" i="1">
                <a:sym typeface="Symbol" pitchFamily="18" charset="2"/>
              </a:rPr>
              <a:t> Pre no što odredimo koji bi format zapisa bio optimalan, moramo znati da li želimo da ovaj broj zapišemo kao označen ili kao neoznačen broj. Optimalni zapis je sledeći:</a:t>
            </a:r>
            <a:endParaRPr lang="en-US" i="1">
              <a:sym typeface="Symbol" pitchFamily="18" charset="2"/>
            </a:endParaRPr>
          </a:p>
          <a:p>
            <a:pPr indent="457200"/>
            <a:r>
              <a:rPr lang="sv-SE" i="1">
                <a:sym typeface="Symbol" pitchFamily="18" charset="2"/>
              </a:rPr>
              <a:t> </a:t>
            </a:r>
            <a:endParaRPr lang="en-US" i="1">
              <a:sym typeface="Symbol" pitchFamily="18" charset="2"/>
            </a:endParaRPr>
          </a:p>
          <a:p>
            <a:pPr indent="457200"/>
            <a:r>
              <a:rPr lang="sv-SE" i="1">
                <a:sym typeface="Symbol" pitchFamily="18" charset="2"/>
              </a:rPr>
              <a:t>3,1416 = 11001001</a:t>
            </a:r>
            <a:r>
              <a:rPr lang="sv-SE" i="1" baseline="-25000">
                <a:sym typeface="Symbol" pitchFamily="18" charset="2"/>
              </a:rPr>
              <a:t>2</a:t>
            </a:r>
            <a:r>
              <a:rPr lang="sv-SE" i="1">
                <a:sym typeface="Symbol" pitchFamily="18" charset="2"/>
              </a:rPr>
              <a:t> u formatu Q</a:t>
            </a:r>
            <a:r>
              <a:rPr lang="sv-SE">
                <a:sym typeface="Symbol" pitchFamily="18" charset="2"/>
              </a:rPr>
              <a:t> </a:t>
            </a:r>
            <a:r>
              <a:rPr lang="sv-SE" i="1">
                <a:sym typeface="Symbol" pitchFamily="18" charset="2"/>
              </a:rPr>
              <a:t>2,6</a:t>
            </a:r>
            <a:r>
              <a:rPr lang="sv-SE">
                <a:sym typeface="Symbol" pitchFamily="18" charset="2"/>
              </a:rPr>
              <a:t> kao NEOZNAČENI BROJ</a:t>
            </a:r>
            <a:endParaRPr lang="en-US" i="1">
              <a:sym typeface="Symbol" pitchFamily="18" charset="2"/>
            </a:endParaRPr>
          </a:p>
          <a:p>
            <a:pPr indent="457200"/>
            <a:r>
              <a:rPr lang="sv-SE" i="1">
                <a:sym typeface="Symbol" pitchFamily="18" charset="2"/>
              </a:rPr>
              <a:t> </a:t>
            </a:r>
            <a:endParaRPr lang="en-US" i="1">
              <a:sym typeface="Symbol" pitchFamily="18" charset="2"/>
            </a:endParaRPr>
          </a:p>
          <a:p>
            <a:pPr indent="457200"/>
            <a:r>
              <a:rPr lang="sv-SE" i="1">
                <a:sym typeface="Symbol" pitchFamily="18" charset="2"/>
              </a:rPr>
              <a:t>3,1416 = 01100100</a:t>
            </a:r>
            <a:r>
              <a:rPr lang="sv-SE" i="1" baseline="-25000">
                <a:sym typeface="Symbol" pitchFamily="18" charset="2"/>
              </a:rPr>
              <a:t>2</a:t>
            </a:r>
            <a:r>
              <a:rPr lang="sv-SE" i="1">
                <a:sym typeface="Symbol" pitchFamily="18" charset="2"/>
              </a:rPr>
              <a:t> u formatu Qs</a:t>
            </a:r>
            <a:r>
              <a:rPr lang="sv-SE">
                <a:sym typeface="Symbol" pitchFamily="18" charset="2"/>
              </a:rPr>
              <a:t> </a:t>
            </a:r>
            <a:r>
              <a:rPr lang="sv-SE" i="1">
                <a:sym typeface="Symbol" pitchFamily="18" charset="2"/>
              </a:rPr>
              <a:t>3,5</a:t>
            </a:r>
            <a:r>
              <a:rPr lang="sv-SE">
                <a:sym typeface="Symbol" pitchFamily="18" charset="2"/>
              </a:rPr>
              <a:t> kao OZNAČENI BROJ</a:t>
            </a:r>
            <a:endParaRPr lang="en-US" i="1">
              <a:sym typeface="Symbol" pitchFamily="18" charset="2"/>
            </a:endParaRPr>
          </a:p>
          <a:p>
            <a:pPr indent="457200"/>
            <a:r>
              <a:rPr lang="sv-SE" i="1">
                <a:sym typeface="Symbol" pitchFamily="18" charset="2"/>
              </a:rPr>
              <a:t> </a:t>
            </a:r>
            <a:endParaRPr lang="en-US" i="1">
              <a:sym typeface="Symbol" pitchFamily="18" charset="2"/>
            </a:endParaRPr>
          </a:p>
          <a:p>
            <a:pPr indent="457200"/>
            <a:r>
              <a:rPr lang="sv-SE" i="1">
                <a:sym typeface="Symbol" pitchFamily="18" charset="2"/>
              </a:rPr>
              <a:t>Treba primetiti da je broj sa kojim će računar raditi ako se koristi format Qs</a:t>
            </a:r>
            <a:r>
              <a:rPr lang="sv-SE">
                <a:sym typeface="Symbol" pitchFamily="18" charset="2"/>
              </a:rPr>
              <a:t> </a:t>
            </a:r>
            <a:r>
              <a:rPr lang="sv-SE" i="1">
                <a:sym typeface="Symbol" pitchFamily="18" charset="2"/>
              </a:rPr>
              <a:t>3,5</a:t>
            </a:r>
            <a:r>
              <a:rPr lang="sv-SE">
                <a:sym typeface="Symbol" pitchFamily="18" charset="2"/>
              </a:rPr>
              <a:t> u stvari 3,125, ali to je najpribližnije što može da se dobije pomoću osmobitnog zapisa. Kod većih konstanti, greške su u principu još veće jer ostaje manji broj binarnih cifara iza zareza.</a:t>
            </a:r>
            <a:endParaRPr lang="en-US" i="1">
              <a:sym typeface="Symbol" pitchFamily="18" charset="2"/>
            </a:endParaRPr>
          </a:p>
          <a:p>
            <a:pPr indent="457200"/>
            <a:r>
              <a:rPr lang="sv-SE" i="1">
                <a:sym typeface="Symbol" pitchFamily="18" charset="2"/>
              </a:rPr>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0" name="Rectangle 4"/>
          <p:cNvSpPr>
            <a:spLocks noChangeArrowheads="1"/>
          </p:cNvSpPr>
          <p:nvPr/>
        </p:nvSpPr>
        <p:spPr bwMode="auto">
          <a:xfrm>
            <a:off x="323850" y="361950"/>
            <a:ext cx="8496300" cy="6134100"/>
          </a:xfrm>
          <a:prstGeom prst="rect">
            <a:avLst/>
          </a:prstGeom>
          <a:noFill/>
          <a:ln w="9525">
            <a:noFill/>
            <a:miter lim="800000"/>
            <a:headEnd/>
            <a:tailEnd/>
          </a:ln>
          <a:effectLst/>
        </p:spPr>
        <p:txBody>
          <a:bodyPr anchor="ctr">
            <a:spAutoFit/>
          </a:bodyPr>
          <a:lstStyle/>
          <a:p>
            <a:pPr indent="457200"/>
            <a:r>
              <a:rPr lang="sv-SE" b="0" i="1"/>
              <a:t>2. Kako u osmobitnom zapisu zapisati broj </a:t>
            </a:r>
            <a:r>
              <a:rPr lang="en-US" b="0" i="1">
                <a:sym typeface="Symbol" pitchFamily="18" charset="2"/>
              </a:rPr>
              <a:t></a:t>
            </a:r>
            <a:r>
              <a:rPr lang="sv-SE" b="0" i="1"/>
              <a:t> ( 3,1416)?</a:t>
            </a:r>
            <a:endParaRPr lang="en-US" b="0">
              <a:sym typeface="Symbol" pitchFamily="18" charset="2"/>
            </a:endParaRPr>
          </a:p>
          <a:p>
            <a:pPr indent="457200"/>
            <a:r>
              <a:rPr lang="sv-SE" b="0" i="1">
                <a:sym typeface="Symbol" pitchFamily="18" charset="2"/>
              </a:rPr>
              <a:t> </a:t>
            </a:r>
            <a:endParaRPr lang="en-US" b="0" i="1">
              <a:sym typeface="Symbol" pitchFamily="18" charset="2"/>
            </a:endParaRPr>
          </a:p>
          <a:p>
            <a:pPr indent="457200"/>
            <a:r>
              <a:rPr lang="sv-SE" b="0" i="1">
                <a:sym typeface="Symbol" pitchFamily="18" charset="2"/>
              </a:rPr>
              <a:t>Ako pođemo od apsolutne vrednosti (X) negativnog broja ( X), i tu apsolutnu vrednost zapišemo u formatu označenog broja, drugi komplement tog broja će biti binarni zapis broja -X Pretvaranjem u binarni zapis apsolutne vrednosti 3,1416 = 11,00100100001111…</a:t>
            </a:r>
            <a:r>
              <a:rPr lang="sv-SE" b="0" i="1" baseline="-25000">
                <a:sym typeface="Symbol" pitchFamily="18" charset="2"/>
              </a:rPr>
              <a:t>2</a:t>
            </a:r>
            <a:r>
              <a:rPr lang="sv-SE" b="0" i="1">
                <a:sym typeface="Symbol" pitchFamily="18" charset="2"/>
              </a:rPr>
              <a:t>. Negativni broj se može predstaviti samo kao označen pa ćemo zato i ovu apsolutnu vrednost zapisati u formatu označenih brojeva:</a:t>
            </a:r>
            <a:endParaRPr lang="en-US" b="0" i="1">
              <a:sym typeface="Symbol" pitchFamily="18" charset="2"/>
            </a:endParaRPr>
          </a:p>
          <a:p>
            <a:pPr indent="457200"/>
            <a:r>
              <a:rPr lang="sv-SE" b="0" i="1">
                <a:sym typeface="Symbol" pitchFamily="18" charset="2"/>
              </a:rPr>
              <a:t> </a:t>
            </a:r>
            <a:endParaRPr lang="en-US" b="0" i="1">
              <a:sym typeface="Symbol" pitchFamily="18" charset="2"/>
            </a:endParaRPr>
          </a:p>
          <a:p>
            <a:pPr indent="457200"/>
            <a:r>
              <a:rPr lang="sv-SE" b="0" i="1">
                <a:sym typeface="Symbol" pitchFamily="18" charset="2"/>
              </a:rPr>
              <a:t>3,1416 = 01100100</a:t>
            </a:r>
            <a:r>
              <a:rPr lang="sv-SE" b="0" i="1" baseline="-25000">
                <a:sym typeface="Symbol" pitchFamily="18" charset="2"/>
              </a:rPr>
              <a:t>2</a:t>
            </a:r>
            <a:r>
              <a:rPr lang="sv-SE" b="0" i="1">
                <a:sym typeface="Symbol" pitchFamily="18" charset="2"/>
              </a:rPr>
              <a:t> u formatu Qs</a:t>
            </a:r>
            <a:r>
              <a:rPr lang="sv-SE" b="0">
                <a:sym typeface="Symbol" pitchFamily="18" charset="2"/>
              </a:rPr>
              <a:t> </a:t>
            </a:r>
            <a:r>
              <a:rPr lang="sv-SE" b="0" i="1">
                <a:sym typeface="Symbol" pitchFamily="18" charset="2"/>
              </a:rPr>
              <a:t>3,5</a:t>
            </a:r>
            <a:r>
              <a:rPr lang="sv-SE" b="0">
                <a:sym typeface="Symbol" pitchFamily="18" charset="2"/>
              </a:rPr>
              <a:t> kao OZNAČENI BROJ</a:t>
            </a:r>
            <a:endParaRPr lang="en-US" b="0" i="1">
              <a:sym typeface="Symbol" pitchFamily="18" charset="2"/>
            </a:endParaRPr>
          </a:p>
          <a:p>
            <a:pPr indent="457200"/>
            <a:r>
              <a:rPr lang="sv-SE" b="0" i="1">
                <a:sym typeface="Symbol" pitchFamily="18" charset="2"/>
              </a:rPr>
              <a:t> </a:t>
            </a:r>
            <a:endParaRPr lang="en-US" b="0" i="1">
              <a:sym typeface="Symbol" pitchFamily="18" charset="2"/>
            </a:endParaRPr>
          </a:p>
          <a:p>
            <a:pPr indent="457200"/>
            <a:r>
              <a:rPr lang="sv-SE" b="0" i="1">
                <a:sym typeface="Symbol" pitchFamily="18" charset="2"/>
              </a:rPr>
              <a:t>Prvi komplement ovog broja je 10011011</a:t>
            </a:r>
            <a:r>
              <a:rPr lang="sv-SE" b="0" i="1" baseline="-25000">
                <a:sym typeface="Symbol" pitchFamily="18" charset="2"/>
              </a:rPr>
              <a:t>2</a:t>
            </a:r>
            <a:r>
              <a:rPr lang="sv-SE" b="0" i="1">
                <a:sym typeface="Symbol" pitchFamily="18" charset="2"/>
              </a:rPr>
              <a:t> a drugi komplement se dobija dodavanjem jedinice 10011100</a:t>
            </a:r>
            <a:r>
              <a:rPr lang="sv-SE" b="0" i="1" baseline="-25000">
                <a:sym typeface="Symbol" pitchFamily="18" charset="2"/>
              </a:rPr>
              <a:t>2</a:t>
            </a:r>
            <a:r>
              <a:rPr lang="sv-SE" b="0" i="1">
                <a:sym typeface="Symbol" pitchFamily="18" charset="2"/>
              </a:rPr>
              <a:t>. Prema tome,</a:t>
            </a:r>
            <a:endParaRPr lang="en-US" b="0" i="1">
              <a:sym typeface="Symbol" pitchFamily="18" charset="2"/>
            </a:endParaRPr>
          </a:p>
          <a:p>
            <a:pPr indent="457200"/>
            <a:r>
              <a:rPr lang="sv-SE" b="0" i="1">
                <a:sym typeface="Symbol" pitchFamily="18" charset="2"/>
              </a:rPr>
              <a:t> </a:t>
            </a:r>
            <a:endParaRPr lang="en-US" b="0" i="1">
              <a:sym typeface="Symbol" pitchFamily="18" charset="2"/>
            </a:endParaRPr>
          </a:p>
          <a:p>
            <a:pPr indent="457200"/>
            <a:r>
              <a:rPr lang="sv-SE" b="0" i="1">
                <a:sym typeface="Symbol" pitchFamily="18" charset="2"/>
              </a:rPr>
              <a:t>3,1416 = 10011100</a:t>
            </a:r>
            <a:r>
              <a:rPr lang="sv-SE" b="0" i="1" baseline="-25000">
                <a:sym typeface="Symbol" pitchFamily="18" charset="2"/>
              </a:rPr>
              <a:t>2</a:t>
            </a:r>
            <a:r>
              <a:rPr lang="sv-SE" b="0" i="1">
                <a:sym typeface="Symbol" pitchFamily="18" charset="2"/>
              </a:rPr>
              <a:t> formatu Qs</a:t>
            </a:r>
            <a:r>
              <a:rPr lang="sv-SE" b="0">
                <a:sym typeface="Symbol" pitchFamily="18" charset="2"/>
              </a:rPr>
              <a:t> </a:t>
            </a:r>
            <a:r>
              <a:rPr lang="sv-SE" b="0" i="1">
                <a:sym typeface="Symbol" pitchFamily="18" charset="2"/>
              </a:rPr>
              <a:t>3,5</a:t>
            </a:r>
            <a:r>
              <a:rPr lang="sv-SE" b="0">
                <a:sym typeface="Symbol" pitchFamily="18" charset="2"/>
              </a:rPr>
              <a:t> </a:t>
            </a:r>
            <a:endParaRPr lang="en-US" b="0" i="1">
              <a:sym typeface="Symbol" pitchFamily="18" charset="2"/>
            </a:endParaRPr>
          </a:p>
          <a:p>
            <a:pPr indent="457200"/>
            <a:r>
              <a:rPr lang="sv-SE" b="0" i="1">
                <a:sym typeface="Symbol" pitchFamily="18" charset="2"/>
              </a:rPr>
              <a:t> </a:t>
            </a:r>
            <a:endParaRPr lang="en-US" b="0" i="1">
              <a:sym typeface="Symbol" pitchFamily="18" charset="2"/>
            </a:endParaRPr>
          </a:p>
          <a:p>
            <a:pPr indent="457200"/>
            <a:r>
              <a:rPr lang="sv-SE" b="0" i="1">
                <a:sym typeface="Symbol" pitchFamily="18" charset="2"/>
              </a:rPr>
              <a:t>Drugi nač</a:t>
            </a:r>
            <a:r>
              <a:rPr lang="sl-SI" b="0" i="1">
                <a:sym typeface="Symbol" pitchFamily="18" charset="2"/>
              </a:rPr>
              <a:t>in za dobija</a:t>
            </a:r>
            <a:r>
              <a:rPr lang="sv-SE" b="0" i="1">
                <a:sym typeface="Symbol" pitchFamily="18" charset="2"/>
              </a:rPr>
              <a:t>nj</a:t>
            </a:r>
            <a:r>
              <a:rPr lang="sl-SI" b="0" i="1">
                <a:sym typeface="Symbol" pitchFamily="18" charset="2"/>
              </a:rPr>
              <a:t>e binarnog zapisa negativnog broja je da se pronađe ekvivalentni neoznačeni broj koji ima isti kod. Taj broj je za osmobitni</a:t>
            </a:r>
            <a:r>
              <a:rPr lang="sl-SI" b="0" i="1" u="sng">
                <a:sym typeface="Symbol" pitchFamily="18" charset="2"/>
              </a:rPr>
              <a:t> </a:t>
            </a:r>
            <a:r>
              <a:rPr lang="sl-SI" b="0" i="1">
                <a:sym typeface="Symbol" pitchFamily="18" charset="2"/>
              </a:rPr>
              <a:t>zapis 256 3,1416=252.8584. Kod za ovaj neoznačeni broj se može naći na već opisani način:</a:t>
            </a:r>
            <a:endParaRPr lang="en-US" b="0" i="1">
              <a:sym typeface="Symbol" pitchFamily="18" charset="2"/>
            </a:endParaRPr>
          </a:p>
          <a:p>
            <a:pPr indent="457200"/>
            <a:r>
              <a:rPr lang="sl-SI" b="0" i="1">
                <a:sym typeface="Symbol" pitchFamily="18" charset="2"/>
              </a:rPr>
              <a:t> </a:t>
            </a:r>
            <a:endParaRPr lang="en-US" b="0" i="1">
              <a:sym typeface="Symbol" pitchFamily="18" charset="2"/>
            </a:endParaRPr>
          </a:p>
          <a:p>
            <a:pPr indent="457200"/>
            <a:r>
              <a:rPr lang="sl-SI" b="0" i="1">
                <a:sym typeface="Symbol" pitchFamily="18" charset="2"/>
              </a:rPr>
              <a:t>kod za označeni 3,1416=kod za neoznačeni 252.8584=10011100</a:t>
            </a:r>
            <a:r>
              <a:rPr lang="sl-SI" b="0" i="1" baseline="-25000">
                <a:sym typeface="Symbol" pitchFamily="18" charset="2"/>
              </a:rPr>
              <a:t>2</a:t>
            </a:r>
            <a:r>
              <a:rPr lang="sl-SI" b="0" i="1">
                <a:sym typeface="Symbol" pitchFamily="18" charset="2"/>
              </a:rPr>
              <a:t> formatu </a:t>
            </a:r>
            <a:r>
              <a:rPr lang="sl-SI" i="1">
                <a:sym typeface="Symbol" pitchFamily="18" charset="2"/>
              </a:rPr>
              <a:t>Qs</a:t>
            </a:r>
            <a:r>
              <a:rPr lang="sl-SI">
                <a:sym typeface="Symbol" pitchFamily="18" charset="2"/>
              </a:rPr>
              <a:t> </a:t>
            </a:r>
            <a:r>
              <a:rPr lang="sl-SI" i="1">
                <a:sym typeface="Symbol" pitchFamily="18" charset="2"/>
              </a:rPr>
              <a:t>3,5</a:t>
            </a:r>
            <a:r>
              <a:rPr lang="sl-SI">
                <a:sym typeface="Symbol" pitchFamily="18" charset="2"/>
              </a:rPr>
              <a:t> </a:t>
            </a:r>
            <a:endParaRPr lang="en-US" b="0" i="1">
              <a:sym typeface="Symbol" pitchFamily="18" charset="2"/>
            </a:endParaRPr>
          </a:p>
          <a:p>
            <a:pPr indent="457200"/>
            <a:r>
              <a:rPr lang="sl-SI" b="0" i="1">
                <a:sym typeface="Symbol" pitchFamily="18" charset="2"/>
              </a:rPr>
              <a:t> </a:t>
            </a:r>
            <a:endParaRPr lang="en-US" b="0" i="1">
              <a:sym typeface="Symbol" pitchFamily="18" charset="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Rectangle 4"/>
          <p:cNvSpPr>
            <a:spLocks noChangeArrowheads="1"/>
          </p:cNvSpPr>
          <p:nvPr/>
        </p:nvSpPr>
        <p:spPr bwMode="auto">
          <a:xfrm>
            <a:off x="468313" y="476250"/>
            <a:ext cx="7991475" cy="5035550"/>
          </a:xfrm>
          <a:prstGeom prst="rect">
            <a:avLst/>
          </a:prstGeom>
          <a:noFill/>
          <a:ln w="9525">
            <a:noFill/>
            <a:miter lim="800000"/>
            <a:headEnd/>
            <a:tailEnd/>
          </a:ln>
          <a:effectLst/>
        </p:spPr>
        <p:txBody>
          <a:bodyPr anchor="ctr">
            <a:spAutoFit/>
          </a:bodyPr>
          <a:lstStyle/>
          <a:p>
            <a:pPr>
              <a:lnSpc>
                <a:spcPct val="200000"/>
              </a:lnSpc>
            </a:pPr>
            <a:r>
              <a:rPr lang="sv-SE"/>
              <a:t>C (od </a:t>
            </a:r>
            <a:r>
              <a:rPr lang="sv-SE" i="1"/>
              <a:t>Carry</a:t>
            </a:r>
            <a:r>
              <a:rPr lang="sv-SE" b="0"/>
              <a:t>) koja označava prenos iz bita najveće težine. Ova zastavica </a:t>
            </a:r>
            <a:r>
              <a:rPr lang="sv-SE" b="0" i="1"/>
              <a:t>posle svake aritmetičke operacije</a:t>
            </a:r>
            <a:r>
              <a:rPr lang="sv-SE" b="0"/>
              <a:t> dobija vrednost ili nula (uobičajen termin - </a:t>
            </a:r>
            <a:r>
              <a:rPr lang="sv-SE" b="0" i="1"/>
              <a:t>briše se</a:t>
            </a:r>
            <a:r>
              <a:rPr lang="sv-SE" b="0"/>
              <a:t> (</a:t>
            </a:r>
            <a:r>
              <a:rPr lang="sv-SE"/>
              <a:t>Clear)) ili jedan (uobičajen termin - </a:t>
            </a:r>
            <a:r>
              <a:rPr lang="sv-SE" b="0" i="1"/>
              <a:t>postavlja se</a:t>
            </a:r>
            <a:r>
              <a:rPr lang="sv-SE" b="0"/>
              <a:t> (</a:t>
            </a:r>
            <a:r>
              <a:rPr lang="sv-SE"/>
              <a:t>Set)). </a:t>
            </a:r>
            <a:endParaRPr lang="en-US" b="0"/>
          </a:p>
          <a:p>
            <a:pPr>
              <a:lnSpc>
                <a:spcPct val="200000"/>
              </a:lnSpc>
            </a:pPr>
            <a:r>
              <a:rPr lang="sv-SE" b="0"/>
              <a:t> </a:t>
            </a:r>
            <a:endParaRPr lang="en-US" b="0"/>
          </a:p>
          <a:p>
            <a:pPr>
              <a:lnSpc>
                <a:spcPct val="200000"/>
              </a:lnSpc>
            </a:pPr>
            <a:r>
              <a:rPr lang="sv-SE"/>
              <a:t>C će biti nula ako u toku aritmetičke operacije nije došlo do prenosa u deveti bit (nepostojeći deveti bit bi bio nula).</a:t>
            </a:r>
            <a:endParaRPr lang="en-US" b="0"/>
          </a:p>
          <a:p>
            <a:pPr>
              <a:lnSpc>
                <a:spcPct val="200000"/>
              </a:lnSpc>
            </a:pPr>
            <a:r>
              <a:rPr lang="sv-SE"/>
              <a:t>C će biti jedinica ako je u toku aritmetičke operacije došlo do prenosa u deveti bit (nepostojeći deveti bit bi bio jedinica).</a:t>
            </a:r>
            <a:endParaRPr lang="en-US" b="0"/>
          </a:p>
          <a:p>
            <a:pPr>
              <a:lnSpc>
                <a:spcPct val="200000"/>
              </a:lnSpc>
            </a:pPr>
            <a:r>
              <a:rPr lang="sv-SE" b="0"/>
              <a: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2" name="Rectangle 4"/>
          <p:cNvSpPr>
            <a:spLocks noChangeArrowheads="1"/>
          </p:cNvSpPr>
          <p:nvPr/>
        </p:nvSpPr>
        <p:spPr bwMode="auto">
          <a:xfrm>
            <a:off x="755650" y="549275"/>
            <a:ext cx="8064500" cy="1465263"/>
          </a:xfrm>
          <a:prstGeom prst="rect">
            <a:avLst/>
          </a:prstGeom>
          <a:noFill/>
          <a:ln w="9525">
            <a:noFill/>
            <a:miter lim="800000"/>
            <a:headEnd/>
            <a:tailEnd/>
          </a:ln>
          <a:effectLst/>
        </p:spPr>
        <p:txBody>
          <a:bodyPr>
            <a:spAutoFit/>
          </a:bodyPr>
          <a:lstStyle/>
          <a:p>
            <a:r>
              <a:rPr lang="sl-SI" b="0" i="1">
                <a:sym typeface="Symbol" pitchFamily="18" charset="2"/>
              </a:rPr>
              <a:t>Ovaj princip je objašnjen u primerima pretvaranja negativnih celih brojeva, a važi i za razlomljene zapisane pomoću fiksnog zareza jer su oni u stvari zapisani kao celi brojevi. Ako bi se tražio šesnaestobitni zapis, odgovarajući neoznačeni broj bio bi 65536 3,1416. </a:t>
            </a:r>
            <a:endParaRPr lang="en-US" b="0" i="1">
              <a:sym typeface="Symbol" pitchFamily="18" charset="2"/>
            </a:endParaRPr>
          </a:p>
          <a:p>
            <a:r>
              <a:rPr lang="sl-SI" b="0" i="1">
                <a:sym typeface="Symbol" pitchFamily="18" charset="2"/>
              </a:rPr>
              <a:t> </a:t>
            </a:r>
          </a:p>
        </p:txBody>
      </p:sp>
      <p:sp>
        <p:nvSpPr>
          <p:cNvPr id="73733" name="Rectangle 5"/>
          <p:cNvSpPr>
            <a:spLocks noChangeArrowheads="1"/>
          </p:cNvSpPr>
          <p:nvPr/>
        </p:nvSpPr>
        <p:spPr bwMode="auto">
          <a:xfrm>
            <a:off x="323850" y="2205038"/>
            <a:ext cx="8280400" cy="1190625"/>
          </a:xfrm>
          <a:prstGeom prst="rect">
            <a:avLst/>
          </a:prstGeom>
          <a:noFill/>
          <a:ln w="9525">
            <a:noFill/>
            <a:miter lim="800000"/>
            <a:headEnd/>
            <a:tailEnd/>
          </a:ln>
          <a:effectLst/>
        </p:spPr>
        <p:txBody>
          <a:bodyPr anchor="ctr">
            <a:spAutoFit/>
          </a:bodyPr>
          <a:lstStyle/>
          <a:p>
            <a:r>
              <a:rPr lang="sl-SI" b="0"/>
              <a:t>3. </a:t>
            </a:r>
            <a:r>
              <a:rPr lang="sl-SI" b="0" i="1"/>
              <a:t>Koji heksadecimalni broj se nalazi u memoriji šesnaestobitnog računara kao zapis konstanti 0.75</a:t>
            </a:r>
            <a:r>
              <a:rPr lang="sl-SI" b="0" baseline="-25000"/>
              <a:t>10</a:t>
            </a:r>
            <a:r>
              <a:rPr lang="sl-SI" b="0" i="1"/>
              <a:t> i 0.75</a:t>
            </a:r>
            <a:r>
              <a:rPr lang="sl-SI" b="0" baseline="-25000"/>
              <a:t>10</a:t>
            </a:r>
            <a:r>
              <a:rPr lang="sl-SI" b="0" i="1" baseline="-25000"/>
              <a:t> </a:t>
            </a:r>
            <a:r>
              <a:rPr lang="sl-SI" b="0" i="1"/>
              <a:t>ako se zna da su zapisane kao označeni brojevi u formatu Q</a:t>
            </a:r>
            <a:r>
              <a:rPr lang="sl-SI" b="0"/>
              <a:t> </a:t>
            </a:r>
            <a:r>
              <a:rPr lang="sl-SI" b="0" i="1"/>
              <a:t>s</a:t>
            </a:r>
            <a:r>
              <a:rPr lang="sl-SI" b="0"/>
              <a:t> </a:t>
            </a:r>
            <a:r>
              <a:rPr lang="sl-SI" b="0" i="1"/>
              <a:t>1,15 ?</a:t>
            </a:r>
            <a:endParaRPr lang="en-US" b="0"/>
          </a:p>
          <a:p>
            <a:r>
              <a:rPr lang="sl-SI" b="0"/>
              <a:t> </a:t>
            </a:r>
          </a:p>
        </p:txBody>
      </p:sp>
      <p:sp>
        <p:nvSpPr>
          <p:cNvPr id="73734" name="Rectangle 6"/>
          <p:cNvSpPr>
            <a:spLocks noChangeArrowheads="1"/>
          </p:cNvSpPr>
          <p:nvPr/>
        </p:nvSpPr>
        <p:spPr bwMode="auto">
          <a:xfrm>
            <a:off x="468313" y="3284538"/>
            <a:ext cx="8064500" cy="3113087"/>
          </a:xfrm>
          <a:prstGeom prst="rect">
            <a:avLst/>
          </a:prstGeom>
          <a:noFill/>
          <a:ln w="9525">
            <a:noFill/>
            <a:miter lim="800000"/>
            <a:headEnd/>
            <a:tailEnd/>
          </a:ln>
          <a:effectLst/>
        </p:spPr>
        <p:txBody>
          <a:bodyPr anchor="ctr">
            <a:spAutoFit/>
          </a:bodyPr>
          <a:lstStyle/>
          <a:p>
            <a:pPr indent="457200"/>
            <a:r>
              <a:rPr lang="sv-SE" b="0"/>
              <a:t>Pretvaranjem u binarni zapis 0,75</a:t>
            </a:r>
            <a:r>
              <a:rPr lang="sv-SE" b="0" baseline="-25000"/>
              <a:t>10</a:t>
            </a:r>
            <a:r>
              <a:rPr lang="sv-SE" b="0"/>
              <a:t> = 0,11</a:t>
            </a:r>
            <a:r>
              <a:rPr lang="sv-SE" b="0" baseline="-25000"/>
              <a:t>2</a:t>
            </a:r>
            <a:r>
              <a:rPr lang="sv-SE" b="0"/>
              <a:t>. Prema tome,</a:t>
            </a:r>
            <a:endParaRPr lang="en-US" b="0"/>
          </a:p>
          <a:p>
            <a:pPr indent="457200"/>
            <a:r>
              <a:rPr lang="sv-SE" b="0"/>
              <a:t> 0,75</a:t>
            </a:r>
            <a:r>
              <a:rPr lang="sv-SE" b="0" baseline="-25000"/>
              <a:t>10</a:t>
            </a:r>
            <a:r>
              <a:rPr lang="sv-SE" b="0"/>
              <a:t> = 0110 0000 0000 0000</a:t>
            </a:r>
            <a:r>
              <a:rPr lang="sv-SE" b="0" baseline="-25000"/>
              <a:t>2</a:t>
            </a:r>
            <a:r>
              <a:rPr lang="sv-SE" b="0"/>
              <a:t> u formatu </a:t>
            </a:r>
            <a:r>
              <a:rPr lang="sv-SE" b="0" i="1"/>
              <a:t>Q</a:t>
            </a:r>
            <a:r>
              <a:rPr lang="sv-SE" b="0"/>
              <a:t> </a:t>
            </a:r>
            <a:r>
              <a:rPr lang="sv-SE" b="0" i="1"/>
              <a:t>s</a:t>
            </a:r>
            <a:r>
              <a:rPr lang="sv-SE" b="0"/>
              <a:t> </a:t>
            </a:r>
            <a:r>
              <a:rPr lang="sv-SE" b="0" i="1"/>
              <a:t>1,15</a:t>
            </a:r>
            <a:r>
              <a:rPr lang="sv-SE" b="0"/>
              <a:t>.</a:t>
            </a:r>
            <a:endParaRPr lang="en-US" b="0"/>
          </a:p>
          <a:p>
            <a:pPr indent="457200"/>
            <a:r>
              <a:rPr lang="sv-SE" b="0"/>
              <a:t>To znači da heksadecimalni broj 600016 predstavlja zapis broja 0,75 u formatu </a:t>
            </a:r>
            <a:r>
              <a:rPr lang="sv-SE" b="0" i="1"/>
              <a:t>Q</a:t>
            </a:r>
            <a:r>
              <a:rPr lang="sv-SE" b="0"/>
              <a:t> </a:t>
            </a:r>
            <a:r>
              <a:rPr lang="sv-SE" b="0" i="1"/>
              <a:t>s</a:t>
            </a:r>
            <a:r>
              <a:rPr lang="sv-SE" b="0"/>
              <a:t> </a:t>
            </a:r>
            <a:r>
              <a:rPr lang="sv-SE" b="0" i="1"/>
              <a:t>1,15</a:t>
            </a:r>
            <a:r>
              <a:rPr lang="sv-SE" b="0"/>
              <a:t>. Zapis broja 0,75 se dobija računanjem drugog komplementa zapisa broja 0,75 u istom formatu. </a:t>
            </a:r>
            <a:r>
              <a:rPr lang="de-DE" b="0"/>
              <a:t>Prvi komplement je 1001 1111 1111 1111</a:t>
            </a:r>
            <a:r>
              <a:rPr lang="de-DE" b="0" baseline="-25000"/>
              <a:t>2</a:t>
            </a:r>
            <a:r>
              <a:rPr lang="de-DE" b="0"/>
              <a:t> pa je drugi komplement 1010 0000 0000 0000</a:t>
            </a:r>
            <a:r>
              <a:rPr lang="de-DE" b="0" baseline="-25000"/>
              <a:t>2</a:t>
            </a:r>
            <a:r>
              <a:rPr lang="de-DE" b="0"/>
              <a:t>. Prema tome broj je:</a:t>
            </a:r>
            <a:endParaRPr lang="en-US" b="0"/>
          </a:p>
          <a:p>
            <a:pPr indent="457200"/>
            <a:r>
              <a:rPr lang="de-DE" b="0"/>
              <a:t>0,75</a:t>
            </a:r>
            <a:r>
              <a:rPr lang="de-DE" b="0" baseline="-25000"/>
              <a:t>10</a:t>
            </a:r>
            <a:r>
              <a:rPr lang="de-DE" b="0"/>
              <a:t> = 1010 0000 0000 0000</a:t>
            </a:r>
            <a:r>
              <a:rPr lang="de-DE" b="0" baseline="-25000"/>
              <a:t>2</a:t>
            </a:r>
            <a:r>
              <a:rPr lang="de-DE" b="0"/>
              <a:t> u formatu </a:t>
            </a:r>
            <a:r>
              <a:rPr lang="de-DE" b="0" i="1"/>
              <a:t>Q</a:t>
            </a:r>
            <a:r>
              <a:rPr lang="de-DE" b="0"/>
              <a:t> </a:t>
            </a:r>
            <a:r>
              <a:rPr lang="de-DE" b="0" i="1"/>
              <a:t>s</a:t>
            </a:r>
            <a:r>
              <a:rPr lang="de-DE" b="0"/>
              <a:t> </a:t>
            </a:r>
            <a:r>
              <a:rPr lang="de-DE" b="0" i="1"/>
              <a:t>1,15</a:t>
            </a:r>
            <a:r>
              <a:rPr lang="de-DE" b="0"/>
              <a:t>.</a:t>
            </a:r>
            <a:endParaRPr lang="en-US" b="0"/>
          </a:p>
          <a:p>
            <a:pPr indent="457200"/>
            <a:r>
              <a:rPr lang="de-DE" b="0"/>
              <a:t>To znači da heksadecimalni broj </a:t>
            </a:r>
            <a:r>
              <a:rPr lang="de-DE"/>
              <a:t>A00016 predstavlja zapis broja 0,75</a:t>
            </a:r>
            <a:r>
              <a:rPr lang="de-DE" b="0"/>
              <a:t> u formatu </a:t>
            </a:r>
            <a:r>
              <a:rPr lang="de-DE" b="0" i="1"/>
              <a:t>Q</a:t>
            </a:r>
            <a:r>
              <a:rPr lang="de-DE" b="0"/>
              <a:t> </a:t>
            </a:r>
            <a:r>
              <a:rPr lang="de-DE" b="0" i="1"/>
              <a:t>s</a:t>
            </a:r>
            <a:r>
              <a:rPr lang="de-DE" b="0"/>
              <a:t> </a:t>
            </a:r>
            <a:r>
              <a:rPr lang="de-DE" b="0" i="1"/>
              <a:t>1,15</a:t>
            </a:r>
            <a:r>
              <a:rPr lang="de-DE" b="0"/>
              <a:t>.</a:t>
            </a:r>
            <a:endParaRPr lang="en-US" b="0"/>
          </a:p>
          <a:p>
            <a:pPr indent="457200" eaLnBrk="0" hangingPunct="0"/>
            <a:endParaRPr lang="en-US" b="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4" name="Rectangle 4"/>
          <p:cNvSpPr>
            <a:spLocks noChangeArrowheads="1"/>
          </p:cNvSpPr>
          <p:nvPr/>
        </p:nvSpPr>
        <p:spPr bwMode="auto">
          <a:xfrm>
            <a:off x="571472" y="714356"/>
            <a:ext cx="8137525" cy="2014538"/>
          </a:xfrm>
          <a:prstGeom prst="rect">
            <a:avLst/>
          </a:prstGeom>
          <a:noFill/>
          <a:ln w="9525">
            <a:noFill/>
            <a:miter lim="800000"/>
            <a:headEnd/>
            <a:tailEnd/>
          </a:ln>
          <a:effectLst/>
        </p:spPr>
        <p:txBody>
          <a:bodyPr anchor="ctr">
            <a:spAutoFit/>
          </a:bodyPr>
          <a:lstStyle/>
          <a:p>
            <a:r>
              <a:rPr lang="sv-SE" dirty="0">
                <a:hlinkClick r:id="rId2" tooltip="Predstavljanje brojeva sa pokretnom tačkom"/>
              </a:rPr>
              <a:t>Predstavljanje brojeva sa pokretnom tačkom</a:t>
            </a:r>
            <a:r>
              <a:rPr lang="sv-SE" dirty="0"/>
              <a:t/>
            </a:r>
            <a:br>
              <a:rPr lang="sv-SE" dirty="0"/>
            </a:br>
            <a:r>
              <a:rPr lang="sv-SE" dirty="0"/>
              <a:t/>
            </a:r>
            <a:br>
              <a:rPr lang="sv-SE" dirty="0"/>
            </a:br>
            <a:endParaRPr lang="en-US" b="0" dirty="0"/>
          </a:p>
          <a:p>
            <a:r>
              <a:rPr lang="sv-SE" b="0" dirty="0"/>
              <a:t>Mnoge veličine u prirodi i društvu mogu imati vrednosti u vrlo širokom opsegu, odnosno mogu biti vrlo male i vrlo velike (na primer, rastoja</a:t>
            </a:r>
            <a:r>
              <a:rPr lang="sr-Latn-CS" b="0" dirty="0"/>
              <a:t>nj</a:t>
            </a:r>
            <a:r>
              <a:rPr lang="sv-SE" b="0" dirty="0"/>
              <a:t>e dve tačke može biti od nekoliko milimetara do nekoliko miliona kolimetara). </a:t>
            </a:r>
            <a:r>
              <a:rPr lang="en-US" b="0" dirty="0" err="1"/>
              <a:t>Takve</a:t>
            </a:r>
            <a:r>
              <a:rPr lang="en-US" b="0" dirty="0"/>
              <a:t> </a:t>
            </a:r>
            <a:r>
              <a:rPr lang="en-US" b="0" dirty="0" err="1"/>
              <a:t>veličine</a:t>
            </a:r>
            <a:r>
              <a:rPr lang="en-US" b="0" dirty="0"/>
              <a:t> </a:t>
            </a:r>
            <a:r>
              <a:rPr lang="en-US" b="0" dirty="0" err="1"/>
              <a:t>najbolje</a:t>
            </a:r>
            <a:r>
              <a:rPr lang="en-US" b="0" dirty="0"/>
              <a:t> je </a:t>
            </a:r>
            <a:r>
              <a:rPr lang="en-US" b="0" dirty="0" err="1"/>
              <a:t>prikazivati</a:t>
            </a:r>
            <a:r>
              <a:rPr lang="en-US" b="0" dirty="0"/>
              <a:t> u </a:t>
            </a:r>
            <a:r>
              <a:rPr lang="en-US" b="0" i="1" dirty="0" err="1"/>
              <a:t>eksponencijalnom</a:t>
            </a:r>
            <a:r>
              <a:rPr lang="en-US" b="0" i="1" dirty="0"/>
              <a:t> </a:t>
            </a:r>
            <a:r>
              <a:rPr lang="en-US" b="0" i="1" dirty="0" err="1"/>
              <a:t>obliku</a:t>
            </a:r>
            <a:r>
              <a:rPr lang="en-US" b="0" dirty="0"/>
              <a:t>:</a:t>
            </a:r>
          </a:p>
        </p:txBody>
      </p:sp>
      <p:pic>
        <p:nvPicPr>
          <p:cNvPr id="97285" name="Picture 64"/>
          <p:cNvPicPr>
            <a:picLocks noChangeAspect="1" noChangeArrowheads="1"/>
          </p:cNvPicPr>
          <p:nvPr/>
        </p:nvPicPr>
        <p:blipFill>
          <a:blip r:embed="rId3" cstate="print"/>
          <a:srcRect/>
          <a:stretch>
            <a:fillRect/>
          </a:stretch>
        </p:blipFill>
        <p:spPr bwMode="auto">
          <a:xfrm>
            <a:off x="2143108" y="3857628"/>
            <a:ext cx="5040313" cy="1536700"/>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8" name="Rectangle 4"/>
          <p:cNvSpPr>
            <a:spLocks noChangeArrowheads="1"/>
          </p:cNvSpPr>
          <p:nvPr/>
        </p:nvSpPr>
        <p:spPr bwMode="auto">
          <a:xfrm>
            <a:off x="0" y="198438"/>
            <a:ext cx="9144000" cy="641350"/>
          </a:xfrm>
          <a:prstGeom prst="rect">
            <a:avLst/>
          </a:prstGeom>
          <a:noFill/>
          <a:ln w="9525">
            <a:noFill/>
            <a:miter lim="800000"/>
            <a:headEnd/>
            <a:tailEnd/>
          </a:ln>
          <a:effectLst/>
        </p:spPr>
        <p:txBody>
          <a:bodyPr anchor="ctr">
            <a:spAutoFit/>
          </a:bodyPr>
          <a:lstStyle/>
          <a:p>
            <a:pPr algn="l"/>
            <a:r>
              <a:rPr lang="pl-PL" b="0"/>
              <a:t>Broj </a:t>
            </a:r>
            <a:r>
              <a:rPr lang="pl-PL"/>
              <a:t>x je predstavljen u </a:t>
            </a:r>
            <a:r>
              <a:rPr lang="pl-PL" b="0" i="1"/>
              <a:t>pokretnoj tački</a:t>
            </a:r>
            <a:r>
              <a:rPr lang="pl-PL" b="0"/>
              <a:t> (zapeti), odnosno u </a:t>
            </a:r>
            <a:r>
              <a:rPr lang="pl-PL" b="0" i="1"/>
              <a:t>eksponencijalnom obliku</a:t>
            </a:r>
            <a:r>
              <a:rPr lang="pl-PL" b="0"/>
              <a:t> ako je prikazan u obliku:</a:t>
            </a:r>
          </a:p>
        </p:txBody>
      </p:sp>
      <p:sp>
        <p:nvSpPr>
          <p:cNvPr id="98309" name="Rectangle 5"/>
          <p:cNvSpPr>
            <a:spLocks noChangeArrowheads="1"/>
          </p:cNvSpPr>
          <p:nvPr/>
        </p:nvSpPr>
        <p:spPr bwMode="auto">
          <a:xfrm>
            <a:off x="1835150" y="1262063"/>
            <a:ext cx="3600450" cy="366712"/>
          </a:xfrm>
          <a:prstGeom prst="rect">
            <a:avLst/>
          </a:prstGeom>
          <a:noFill/>
          <a:ln w="9525">
            <a:noFill/>
            <a:miter lim="800000"/>
            <a:headEnd/>
            <a:tailEnd/>
          </a:ln>
          <a:effectLst/>
        </p:spPr>
        <p:txBody>
          <a:bodyPr anchor="ctr">
            <a:spAutoFit/>
          </a:bodyPr>
          <a:lstStyle/>
          <a:p>
            <a:pPr algn="l"/>
            <a:r>
              <a:rPr lang="pl-PL" b="0"/>
              <a:t>x = xmSxe ili x = xmSxb-a</a:t>
            </a:r>
            <a:r>
              <a:rPr lang="pl-PL"/>
              <a:t> </a:t>
            </a:r>
          </a:p>
        </p:txBody>
      </p:sp>
      <p:sp>
        <p:nvSpPr>
          <p:cNvPr id="98310" name="Rectangle 6"/>
          <p:cNvSpPr>
            <a:spLocks noChangeArrowheads="1"/>
          </p:cNvSpPr>
          <p:nvPr/>
        </p:nvSpPr>
        <p:spPr bwMode="auto">
          <a:xfrm>
            <a:off x="395288" y="1773238"/>
            <a:ext cx="7673975" cy="366712"/>
          </a:xfrm>
          <a:prstGeom prst="rect">
            <a:avLst/>
          </a:prstGeom>
          <a:noFill/>
          <a:ln w="9525">
            <a:noFill/>
            <a:miter lim="800000"/>
            <a:headEnd/>
            <a:tailEnd/>
          </a:ln>
          <a:effectLst/>
        </p:spPr>
        <p:txBody>
          <a:bodyPr wrap="none" anchor="ctr">
            <a:spAutoFit/>
          </a:bodyPr>
          <a:lstStyle/>
          <a:p>
            <a:pPr algn="l"/>
            <a:r>
              <a:rPr lang="pl-PL" b="0"/>
              <a:t>gde je: xm mantisa broja x, tj. broj sa znakom čija je vrednost 0.1</a:t>
            </a:r>
            <a:r>
              <a:rPr lang="en-US" b="0"/>
              <a:t>£</a:t>
            </a:r>
            <a:r>
              <a:rPr lang="pl-PL" b="0"/>
              <a:t> |xm|</a:t>
            </a:r>
            <a:r>
              <a:rPr lang="en-US" b="0"/>
              <a:t>&lt;</a:t>
            </a:r>
            <a:r>
              <a:rPr lang="pl-PL" b="0"/>
              <a:t>1,</a:t>
            </a:r>
          </a:p>
        </p:txBody>
      </p:sp>
      <p:sp>
        <p:nvSpPr>
          <p:cNvPr id="98311" name="Rectangle 7"/>
          <p:cNvSpPr>
            <a:spLocks noChangeArrowheads="1"/>
          </p:cNvSpPr>
          <p:nvPr/>
        </p:nvSpPr>
        <p:spPr bwMode="auto">
          <a:xfrm>
            <a:off x="539750" y="2349500"/>
            <a:ext cx="7343775" cy="1190625"/>
          </a:xfrm>
          <a:prstGeom prst="rect">
            <a:avLst/>
          </a:prstGeom>
          <a:noFill/>
          <a:ln w="9525">
            <a:noFill/>
            <a:miter lim="800000"/>
            <a:headEnd/>
            <a:tailEnd/>
          </a:ln>
          <a:effectLst/>
        </p:spPr>
        <p:txBody>
          <a:bodyPr anchor="ctr">
            <a:spAutoFit/>
          </a:bodyPr>
          <a:lstStyle/>
          <a:p>
            <a:r>
              <a:rPr lang="sv-SE"/>
              <a:t>S osnova karakteristike,</a:t>
            </a:r>
            <a:endParaRPr lang="en-US" b="0"/>
          </a:p>
          <a:p>
            <a:r>
              <a:rPr lang="sv-SE"/>
              <a:t>xe</a:t>
            </a:r>
            <a:r>
              <a:rPr lang="sv-SE" b="0"/>
              <a:t> eksponent karakteristike (može biti pozitivan i negativan),</a:t>
            </a:r>
            <a:endParaRPr lang="en-US" b="0"/>
          </a:p>
          <a:p>
            <a:r>
              <a:rPr lang="sv-SE"/>
              <a:t>xb</a:t>
            </a:r>
            <a:r>
              <a:rPr lang="sv-SE" b="0"/>
              <a:t> eksponent sa viškom </a:t>
            </a:r>
            <a:r>
              <a:rPr lang="sv-SE"/>
              <a:t>a, xb </a:t>
            </a:r>
            <a:r>
              <a:rPr lang="sv-SE" b="0"/>
              <a:t>= </a:t>
            </a:r>
            <a:r>
              <a:rPr lang="sv-SE"/>
              <a:t>xe</a:t>
            </a:r>
            <a:r>
              <a:rPr lang="sv-SE" b="0"/>
              <a:t>+</a:t>
            </a:r>
            <a:r>
              <a:rPr lang="sv-SE"/>
              <a:t>a, gde je a višak (nivo) eksponenta uvek takav da je xb</a:t>
            </a:r>
            <a:r>
              <a:rPr lang="sv-SE" b="0"/>
              <a:t> uvek pozitivan broj (broj bez znaka),</a:t>
            </a:r>
            <a:r>
              <a:rPr lang="sv-SE"/>
              <a:t> </a:t>
            </a:r>
          </a:p>
        </p:txBody>
      </p:sp>
      <p:sp>
        <p:nvSpPr>
          <p:cNvPr id="98312" name="Rectangle 8"/>
          <p:cNvSpPr>
            <a:spLocks noChangeArrowheads="1"/>
          </p:cNvSpPr>
          <p:nvPr/>
        </p:nvSpPr>
        <p:spPr bwMode="auto">
          <a:xfrm>
            <a:off x="250825" y="3724275"/>
            <a:ext cx="8532813" cy="1465263"/>
          </a:xfrm>
          <a:prstGeom prst="rect">
            <a:avLst/>
          </a:prstGeom>
          <a:noFill/>
          <a:ln w="9525">
            <a:noFill/>
            <a:miter lim="800000"/>
            <a:headEnd/>
            <a:tailEnd/>
          </a:ln>
          <a:effectLst/>
        </p:spPr>
        <p:txBody>
          <a:bodyPr anchor="ctr">
            <a:spAutoFit/>
          </a:bodyPr>
          <a:lstStyle/>
          <a:p>
            <a:pPr algn="l"/>
            <a:r>
              <a:rPr lang="sv-SE" b="0"/>
              <a:t>Osnova karakteristike </a:t>
            </a:r>
            <a:r>
              <a:rPr lang="sv-SE"/>
              <a:t>S poklapa se sa osnovom ili celim stepenom osnove brojnog sistema koji se koristi za predstavlja</a:t>
            </a:r>
            <a:r>
              <a:rPr lang="sr-Latn-CS" b="0"/>
              <a:t>nj</a:t>
            </a:r>
            <a:r>
              <a:rPr lang="sv-SE" b="0"/>
              <a:t>e mantise </a:t>
            </a:r>
            <a:r>
              <a:rPr lang="sv-SE"/>
              <a:t>xm</a:t>
            </a:r>
            <a:r>
              <a:rPr lang="sv-SE" b="0"/>
              <a:t> tj. </a:t>
            </a:r>
            <a:r>
              <a:rPr lang="pl-PL"/>
              <a:t>S=2</a:t>
            </a:r>
            <a:r>
              <a:rPr lang="pl-PL" b="0" baseline="30000"/>
              <a:t>1</a:t>
            </a:r>
            <a:r>
              <a:rPr lang="pl-PL" b="0"/>
              <a:t>, 2</a:t>
            </a:r>
            <a:r>
              <a:rPr lang="pl-PL" b="0" baseline="30000"/>
              <a:t>3</a:t>
            </a:r>
            <a:r>
              <a:rPr lang="pl-PL" b="0"/>
              <a:t>, 2</a:t>
            </a:r>
            <a:r>
              <a:rPr lang="pl-PL" b="0" baseline="30000"/>
              <a:t>4</a:t>
            </a:r>
            <a:r>
              <a:rPr lang="pl-PL" b="0"/>
              <a:t>, tj. </a:t>
            </a:r>
            <a:r>
              <a:rPr lang="pl-PL"/>
              <a:t>S je binarni, oktalni ili heksadecimalni brojni sistem, a obično je S=2 ili S=16=2</a:t>
            </a:r>
            <a:r>
              <a:rPr lang="pl-PL" b="0" baseline="30000"/>
              <a:t>4</a:t>
            </a:r>
            <a:r>
              <a:rPr lang="pl-PL" b="0"/>
              <a:t>. Ako je </a:t>
            </a:r>
            <a:r>
              <a:rPr lang="pl-PL"/>
              <a:t>S=2</a:t>
            </a:r>
            <a:r>
              <a:rPr lang="pl-PL" b="0" baseline="30000"/>
              <a:t>4</a:t>
            </a:r>
            <a:r>
              <a:rPr lang="pl-PL" b="0"/>
              <a:t>, onda promena eksponenta za </a:t>
            </a:r>
            <a:r>
              <a:rPr lang="en-US" b="0"/>
              <a:t>±</a:t>
            </a:r>
            <a:r>
              <a:rPr lang="pl-PL" b="0"/>
              <a:t>1</a:t>
            </a:r>
            <a:r>
              <a:rPr lang="pl-PL"/>
              <a:t> odgovara pomera</a:t>
            </a:r>
            <a:r>
              <a:rPr lang="sr-Latn-CS"/>
              <a:t>nj</a:t>
            </a:r>
            <a:r>
              <a:rPr lang="pl-PL"/>
              <a:t>u mantise za četiri mesta ulevo (za -1) ili udesno (za +1)</a:t>
            </a:r>
            <a:r>
              <a:rPr lang="en-US"/>
              <a:t> .</a:t>
            </a:r>
            <a:endParaRPr lang="pl-PL"/>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2" name="Rectangle 4"/>
          <p:cNvSpPr>
            <a:spLocks noChangeArrowheads="1"/>
          </p:cNvSpPr>
          <p:nvPr/>
        </p:nvSpPr>
        <p:spPr bwMode="auto">
          <a:xfrm>
            <a:off x="179388" y="196850"/>
            <a:ext cx="8964612" cy="2014538"/>
          </a:xfrm>
          <a:prstGeom prst="rect">
            <a:avLst/>
          </a:prstGeom>
          <a:noFill/>
          <a:ln w="9525">
            <a:noFill/>
            <a:miter lim="800000"/>
            <a:headEnd/>
            <a:tailEnd/>
          </a:ln>
          <a:effectLst/>
        </p:spPr>
        <p:txBody>
          <a:bodyPr anchor="ctr">
            <a:spAutoFit/>
          </a:bodyPr>
          <a:lstStyle/>
          <a:p>
            <a:pPr algn="l"/>
            <a:r>
              <a:rPr lang="pl-PL" b="0"/>
              <a:t>Zavisno od željene tačnosti za predstavljanje brojnih podataka u pokretnom zarezu koristi se: </a:t>
            </a:r>
            <a:r>
              <a:rPr lang="pl-PL" b="0" i="1"/>
              <a:t>standardna</a:t>
            </a:r>
            <a:r>
              <a:rPr lang="pl-PL" b="0"/>
              <a:t> i </a:t>
            </a:r>
            <a:r>
              <a:rPr lang="pl-PL" b="0" i="1"/>
              <a:t>proširena tačnost</a:t>
            </a:r>
            <a:r>
              <a:rPr lang="pl-PL" b="0"/>
              <a:t>. Standardna tačnost se postiže kada se za registrovanje numeričkog podatka u pokretnom zarezu koriste 32 ćelije tj. 4 bajta. Najčešće je znak čitavog broja u razredu najveće težine (</a:t>
            </a:r>
            <a:r>
              <a:rPr lang="pl-PL"/>
              <a:t>MSB), potom sledi 7 razreda za eksponent i 24 razreda za mantisu. U ovom slučaju eksponent je u granicama od -64 do +63, a kako se najčešće koristi eksponent sa viškom a=2</a:t>
            </a:r>
            <a:r>
              <a:rPr lang="pl-PL" b="0" baseline="30000"/>
              <a:t>6</a:t>
            </a:r>
            <a:r>
              <a:rPr lang="pl-PL" b="0"/>
              <a:t>=64, eksponent je od 0 do 127. Na primer:</a:t>
            </a:r>
            <a:r>
              <a:rPr lang="pl-PL"/>
              <a:t> </a:t>
            </a:r>
          </a:p>
        </p:txBody>
      </p:sp>
      <p:pic>
        <p:nvPicPr>
          <p:cNvPr id="99333" name="Picture 67"/>
          <p:cNvPicPr>
            <a:picLocks noChangeAspect="1" noChangeArrowheads="1"/>
          </p:cNvPicPr>
          <p:nvPr/>
        </p:nvPicPr>
        <p:blipFill>
          <a:blip r:embed="rId2" cstate="print"/>
          <a:srcRect/>
          <a:stretch>
            <a:fillRect/>
          </a:stretch>
        </p:blipFill>
        <p:spPr bwMode="auto">
          <a:xfrm>
            <a:off x="755650" y="2349500"/>
            <a:ext cx="7129463" cy="2520950"/>
          </a:xfrm>
          <a:prstGeom prst="rect">
            <a:avLst/>
          </a:prstGeom>
          <a:noFill/>
          <a:ln w="9525">
            <a:noFill/>
            <a:miter lim="800000"/>
            <a:headEnd/>
            <a:tailEnd/>
          </a:ln>
        </p:spPr>
      </p:pic>
      <p:sp>
        <p:nvSpPr>
          <p:cNvPr id="99334" name="Rectangle 6"/>
          <p:cNvSpPr>
            <a:spLocks noChangeArrowheads="1"/>
          </p:cNvSpPr>
          <p:nvPr/>
        </p:nvSpPr>
        <p:spPr bwMode="auto">
          <a:xfrm>
            <a:off x="827088" y="4941888"/>
            <a:ext cx="7200900" cy="915987"/>
          </a:xfrm>
          <a:prstGeom prst="rect">
            <a:avLst/>
          </a:prstGeom>
          <a:noFill/>
          <a:ln w="9525">
            <a:noFill/>
            <a:miter lim="800000"/>
            <a:headEnd/>
            <a:tailEnd/>
          </a:ln>
          <a:effectLst/>
        </p:spPr>
        <p:txBody>
          <a:bodyPr anchor="ctr">
            <a:spAutoFit/>
          </a:bodyPr>
          <a:lstStyle/>
          <a:p>
            <a:pPr algn="l"/>
            <a:r>
              <a:rPr lang="pl-PL" b="0"/>
              <a:t>Ako je </a:t>
            </a:r>
            <a:r>
              <a:rPr lang="pl-PL"/>
              <a:t>S=16, onda su to u dekadnom sistemu brojevi u opsegu 10</a:t>
            </a:r>
            <a:r>
              <a:rPr lang="pl-PL" b="0"/>
              <a:t>-76 do 10+76. Ovo je, takozvana </a:t>
            </a:r>
            <a:r>
              <a:rPr lang="pl-PL" b="0" i="1"/>
              <a:t>heksadecimalna normalizacija</a:t>
            </a:r>
            <a:r>
              <a:rPr lang="en-US"/>
              <a:t> </a:t>
            </a:r>
          </a:p>
          <a:p>
            <a:pPr algn="l"/>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6" name="Rectangle 4"/>
          <p:cNvSpPr>
            <a:spLocks noChangeArrowheads="1"/>
          </p:cNvSpPr>
          <p:nvPr/>
        </p:nvSpPr>
        <p:spPr bwMode="auto">
          <a:xfrm>
            <a:off x="323850" y="333375"/>
            <a:ext cx="8459788" cy="1465263"/>
          </a:xfrm>
          <a:prstGeom prst="rect">
            <a:avLst/>
          </a:prstGeom>
          <a:noFill/>
          <a:ln w="9525">
            <a:noFill/>
            <a:miter lim="800000"/>
            <a:headEnd/>
            <a:tailEnd/>
          </a:ln>
          <a:effectLst/>
        </p:spPr>
        <p:txBody>
          <a:bodyPr anchor="ctr">
            <a:spAutoFit/>
          </a:bodyPr>
          <a:lstStyle/>
          <a:p>
            <a:r>
              <a:rPr lang="pl-PL" b="0"/>
              <a:t>Najčešće brojevi u pokretnom zarezu imaju, takozvana </a:t>
            </a:r>
            <a:r>
              <a:rPr lang="pl-PL" b="0" i="1"/>
              <a:t>normalizovanu mantisu:</a:t>
            </a:r>
            <a:endParaRPr lang="en-US" b="0"/>
          </a:p>
          <a:p>
            <a:r>
              <a:rPr lang="pl-PL" b="0"/>
              <a:t>0,5 &lt; </a:t>
            </a:r>
            <a:r>
              <a:rPr lang="pl-PL"/>
              <a:t>xm</a:t>
            </a:r>
            <a:r>
              <a:rPr lang="pl-PL" b="0"/>
              <a:t> &lt; 1, odnosno decimalna tačka pojavljuje se ispred </a:t>
            </a:r>
            <a:r>
              <a:rPr lang="pl-PL" b="0" i="1"/>
              <a:t>prve značajne cifre</a:t>
            </a:r>
            <a:r>
              <a:rPr lang="pl-PL" b="0"/>
              <a:t> (prva cifra sleva različita od 0). Kod binarnih brojeva, decimalna tačka pojavljuje se ispred prve jedinice s leve strane u zapisu broja (MSB bit), što zapravo znači da su mantise uvek oblika: 0,1xn-1 xn-2 . . . x1 x0.</a:t>
            </a:r>
          </a:p>
        </p:txBody>
      </p:sp>
      <p:sp>
        <p:nvSpPr>
          <p:cNvPr id="100357" name="Rectangle 5"/>
          <p:cNvSpPr>
            <a:spLocks noChangeArrowheads="1"/>
          </p:cNvSpPr>
          <p:nvPr/>
        </p:nvSpPr>
        <p:spPr bwMode="auto">
          <a:xfrm>
            <a:off x="2987675" y="2060575"/>
            <a:ext cx="2660650" cy="366713"/>
          </a:xfrm>
          <a:prstGeom prst="rect">
            <a:avLst/>
          </a:prstGeom>
          <a:noFill/>
          <a:ln w="9525">
            <a:noFill/>
            <a:miter lim="800000"/>
            <a:headEnd/>
            <a:tailEnd/>
          </a:ln>
          <a:effectLst/>
        </p:spPr>
        <p:txBody>
          <a:bodyPr wrap="none" anchor="ctr">
            <a:spAutoFit/>
          </a:bodyPr>
          <a:lstStyle/>
          <a:p>
            <a:pPr algn="l"/>
            <a:r>
              <a:rPr lang="en-US" b="0"/>
              <a:t>Primeri binarnih brojeva:</a:t>
            </a:r>
          </a:p>
        </p:txBody>
      </p:sp>
      <p:pic>
        <p:nvPicPr>
          <p:cNvPr id="100358" name="Picture 70"/>
          <p:cNvPicPr>
            <a:picLocks noChangeAspect="1" noChangeArrowheads="1"/>
          </p:cNvPicPr>
          <p:nvPr/>
        </p:nvPicPr>
        <p:blipFill>
          <a:blip r:embed="rId2" cstate="print"/>
          <a:srcRect/>
          <a:stretch>
            <a:fillRect/>
          </a:stretch>
        </p:blipFill>
        <p:spPr bwMode="auto">
          <a:xfrm>
            <a:off x="827088" y="2924175"/>
            <a:ext cx="6769100" cy="1944688"/>
          </a:xfrm>
          <a:prstGeom prst="rect">
            <a:avLst/>
          </a:prstGeom>
          <a:noFill/>
          <a:ln w="9525">
            <a:no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4"/>
          <p:cNvSpPr>
            <a:spLocks noChangeArrowheads="1"/>
          </p:cNvSpPr>
          <p:nvPr/>
        </p:nvSpPr>
        <p:spPr bwMode="auto">
          <a:xfrm>
            <a:off x="323850" y="412750"/>
            <a:ext cx="8424863" cy="1190625"/>
          </a:xfrm>
          <a:prstGeom prst="rect">
            <a:avLst/>
          </a:prstGeom>
          <a:noFill/>
          <a:ln w="9525">
            <a:noFill/>
            <a:miter lim="800000"/>
            <a:headEnd/>
            <a:tailEnd/>
          </a:ln>
          <a:effectLst/>
        </p:spPr>
        <p:txBody>
          <a:bodyPr anchor="ctr">
            <a:spAutoFit/>
          </a:bodyPr>
          <a:lstStyle/>
          <a:p>
            <a:pPr algn="just"/>
            <a:r>
              <a:rPr lang="en-US" b="0"/>
              <a:t>To znači da se može izostaviti prva jedinica 0,</a:t>
            </a:r>
            <a:r>
              <a:rPr lang="en-US" b="0" u="sng"/>
              <a:t>1</a:t>
            </a:r>
            <a:r>
              <a:rPr lang="en-US" b="0"/>
              <a:t> pa se jedan bit može dodati za zapis eksponenta. </a:t>
            </a:r>
            <a:r>
              <a:rPr lang="pl-PL" b="0"/>
              <a:t>Kako je za eksponent u ovom slučaju rezervisano 8 ćelija to eksponent broja u</a:t>
            </a:r>
            <a:endParaRPr lang="en-US" b="0"/>
          </a:p>
          <a:p>
            <a:pPr algn="just"/>
            <a:r>
              <a:rPr lang="pl-PL" b="0"/>
              <a:t> dopunskom kodu može biti u opsegu:</a:t>
            </a:r>
          </a:p>
        </p:txBody>
      </p:sp>
      <p:sp>
        <p:nvSpPr>
          <p:cNvPr id="101381" name="Rectangle 5"/>
          <p:cNvSpPr>
            <a:spLocks noChangeArrowheads="1"/>
          </p:cNvSpPr>
          <p:nvPr/>
        </p:nvSpPr>
        <p:spPr bwMode="auto">
          <a:xfrm>
            <a:off x="4284663" y="1844675"/>
            <a:ext cx="1809750" cy="366713"/>
          </a:xfrm>
          <a:prstGeom prst="rect">
            <a:avLst/>
          </a:prstGeom>
          <a:noFill/>
          <a:ln w="9525">
            <a:noFill/>
            <a:miter lim="800000"/>
            <a:headEnd/>
            <a:tailEnd/>
          </a:ln>
          <a:effectLst/>
        </p:spPr>
        <p:txBody>
          <a:bodyPr wrap="none" anchor="ctr">
            <a:spAutoFit/>
          </a:bodyPr>
          <a:lstStyle/>
          <a:p>
            <a:pPr algn="l"/>
            <a:r>
              <a:rPr lang="pl-PL" b="0"/>
              <a:t>-27 &lt; </a:t>
            </a:r>
            <a:r>
              <a:rPr lang="pl-PL"/>
              <a:t>xe </a:t>
            </a:r>
            <a:r>
              <a:rPr lang="pl-PL" b="0"/>
              <a:t>&lt; 27-1.</a:t>
            </a:r>
          </a:p>
        </p:txBody>
      </p:sp>
      <p:sp>
        <p:nvSpPr>
          <p:cNvPr id="101382" name="Rectangle 6"/>
          <p:cNvSpPr>
            <a:spLocks noChangeArrowheads="1"/>
          </p:cNvSpPr>
          <p:nvPr/>
        </p:nvSpPr>
        <p:spPr bwMode="auto">
          <a:xfrm>
            <a:off x="395288" y="3213100"/>
            <a:ext cx="8280400" cy="1739900"/>
          </a:xfrm>
          <a:prstGeom prst="rect">
            <a:avLst/>
          </a:prstGeom>
          <a:noFill/>
          <a:ln w="9525">
            <a:noFill/>
            <a:miter lim="800000"/>
            <a:headEnd/>
            <a:tailEnd/>
          </a:ln>
          <a:effectLst/>
        </p:spPr>
        <p:txBody>
          <a:bodyPr anchor="ctr">
            <a:spAutoFit/>
          </a:bodyPr>
          <a:lstStyle/>
          <a:p>
            <a:pPr algn="just"/>
            <a:r>
              <a:rPr lang="pl-PL" b="0"/>
              <a:t>Kod standardne tačnosti, za mašinsku reč dužine 16 bita za zapis broja se koristi dvorečni format, pa mantisa sadrži 6-7 tačnih dekadnih cifara. Kod proširene tačnosti (četvororečni format) dobija se približno 14-16 tačnih dekadnih cifara. Po </a:t>
            </a:r>
            <a:r>
              <a:rPr lang="pl-PL"/>
              <a:t>IEEE standardu za zapis brojeva u proširenoj (dvostrukoj) tačnosti koristi se 64 bita: 1 bit za znak broja, 11 bitova za eksponent i 52 bita za mantisu.</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4" name="Rectangle 4"/>
          <p:cNvSpPr>
            <a:spLocks noChangeArrowheads="1"/>
          </p:cNvSpPr>
          <p:nvPr/>
        </p:nvSpPr>
        <p:spPr bwMode="auto">
          <a:xfrm>
            <a:off x="252413" y="131763"/>
            <a:ext cx="8496300" cy="2289175"/>
          </a:xfrm>
          <a:prstGeom prst="rect">
            <a:avLst/>
          </a:prstGeom>
          <a:noFill/>
          <a:ln w="9525">
            <a:noFill/>
            <a:miter lim="800000"/>
            <a:headEnd/>
            <a:tailEnd/>
          </a:ln>
          <a:effectLst/>
        </p:spPr>
        <p:txBody>
          <a:bodyPr anchor="ctr">
            <a:spAutoFit/>
          </a:bodyPr>
          <a:lstStyle/>
          <a:p>
            <a:pPr algn="just"/>
            <a:r>
              <a:rPr lang="pl-PL" b="0"/>
              <a:t>Nad brojevima u fiksnom i pokretnom zarezu izvršavaju se osnovne aritmetičke operacije: sabiranje, oduzimanje, množenje i deljenje, ali se dobijeni rezultati moraju ponekad dodatno obrađivati. Na primer, posle operacija množenja i deljenja treba izvršiti zaokrugljivanje rezultata i slično. Nakon izvršenja ovih operacija, kao rezultat se ponekad mogu pojaviti brojevi koji su po apsolutnoj vrednosti veći od najvećeg broja (prekoračenje-</a:t>
            </a:r>
            <a:r>
              <a:rPr lang="pl-PL"/>
              <a:t>overflow), ili manji od najmanjeg dozvoljenog broja (podkoračenje-underflow), kao što je to prikazano na slici 2.1. </a:t>
            </a:r>
          </a:p>
        </p:txBody>
      </p:sp>
      <p:pic>
        <p:nvPicPr>
          <p:cNvPr id="102405" name="Picture 73"/>
          <p:cNvPicPr>
            <a:picLocks noChangeAspect="1" noChangeArrowheads="1"/>
          </p:cNvPicPr>
          <p:nvPr/>
        </p:nvPicPr>
        <p:blipFill>
          <a:blip r:embed="rId2" cstate="print"/>
          <a:srcRect/>
          <a:stretch>
            <a:fillRect/>
          </a:stretch>
        </p:blipFill>
        <p:spPr bwMode="auto">
          <a:xfrm>
            <a:off x="684213" y="2636838"/>
            <a:ext cx="7848600" cy="2097087"/>
          </a:xfrm>
          <a:prstGeom prst="rect">
            <a:avLst/>
          </a:prstGeom>
          <a:noFill/>
          <a:ln w="9525">
            <a:noFill/>
            <a:miter lim="800000"/>
            <a:headEnd/>
            <a:tailEnd/>
          </a:ln>
        </p:spPr>
      </p:pic>
      <p:sp>
        <p:nvSpPr>
          <p:cNvPr id="102406" name="Rectangle 6"/>
          <p:cNvSpPr>
            <a:spLocks noChangeArrowheads="1"/>
          </p:cNvSpPr>
          <p:nvPr/>
        </p:nvSpPr>
        <p:spPr bwMode="auto">
          <a:xfrm>
            <a:off x="1908175" y="5157788"/>
            <a:ext cx="5251450" cy="366712"/>
          </a:xfrm>
          <a:prstGeom prst="rect">
            <a:avLst/>
          </a:prstGeom>
          <a:noFill/>
          <a:ln w="9525">
            <a:noFill/>
            <a:miter lim="800000"/>
            <a:headEnd/>
            <a:tailEnd/>
          </a:ln>
          <a:effectLst/>
        </p:spPr>
        <p:txBody>
          <a:bodyPr wrap="none" anchor="ctr">
            <a:spAutoFit/>
          </a:bodyPr>
          <a:lstStyle/>
          <a:p>
            <a:r>
              <a:rPr lang="pl-PL" b="0"/>
              <a:t>Slika 2.1. Skup vrednosti brojeva i moguće greške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8" name="Rectangle 4"/>
          <p:cNvSpPr>
            <a:spLocks noChangeArrowheads="1"/>
          </p:cNvSpPr>
          <p:nvPr/>
        </p:nvSpPr>
        <p:spPr bwMode="auto">
          <a:xfrm>
            <a:off x="395288" y="476250"/>
            <a:ext cx="8208962" cy="5310188"/>
          </a:xfrm>
          <a:prstGeom prst="rect">
            <a:avLst/>
          </a:prstGeom>
          <a:noFill/>
          <a:ln w="9525">
            <a:noFill/>
            <a:miter lim="800000"/>
            <a:headEnd/>
            <a:tailEnd/>
          </a:ln>
          <a:effectLst/>
        </p:spPr>
        <p:txBody>
          <a:bodyPr anchor="ctr">
            <a:spAutoFit/>
          </a:bodyPr>
          <a:lstStyle/>
          <a:p>
            <a:r>
              <a:rPr lang="pl-PL" b="0"/>
              <a:t>Pojava prekorače</a:t>
            </a:r>
            <a:r>
              <a:rPr lang="sv-SE" b="0"/>
              <a:t>nj</a:t>
            </a:r>
            <a:r>
              <a:rPr lang="pl-PL" b="0"/>
              <a:t>a i podkorače</a:t>
            </a:r>
            <a:r>
              <a:rPr lang="sv-SE" b="0"/>
              <a:t>nj</a:t>
            </a:r>
            <a:r>
              <a:rPr lang="pl-PL" b="0"/>
              <a:t>a se automatski detektuje u računaru, i najčešće se prekida izvršava</a:t>
            </a:r>
            <a:r>
              <a:rPr lang="sv-SE" b="0"/>
              <a:t>nj</a:t>
            </a:r>
            <a:r>
              <a:rPr lang="pl-PL" b="0"/>
              <a:t>e programa u kojem se to desilo. </a:t>
            </a:r>
            <a:endParaRPr lang="en-US" b="0"/>
          </a:p>
          <a:p>
            <a:r>
              <a:rPr lang="pl-PL" b="0"/>
              <a:t>Osnovne aritmetičke operacije se izvršavaju po sledećim pravilima:</a:t>
            </a:r>
            <a:endParaRPr lang="en-US" b="0"/>
          </a:p>
          <a:p>
            <a:r>
              <a:rPr lang="pl-PL" b="0"/>
              <a:t>Sabira</a:t>
            </a:r>
            <a:r>
              <a:rPr lang="en-US" b="0"/>
              <a:t>nj</a:t>
            </a:r>
            <a:r>
              <a:rPr lang="pl-PL" b="0"/>
              <a:t>e-oduzima</a:t>
            </a:r>
            <a:r>
              <a:rPr lang="en-US" b="0"/>
              <a:t>nj</a:t>
            </a:r>
            <a:r>
              <a:rPr lang="pl-PL" b="0"/>
              <a:t>e: </a:t>
            </a:r>
            <a:endParaRPr lang="en-US" b="0"/>
          </a:p>
          <a:p>
            <a:r>
              <a:rPr lang="pl-PL" b="0" i="1"/>
              <a:t>Odrediti broj sa manjim eksponentom i pomeriti njegovu mantisu udesno (kod heksadecimalno normalizovanih brojeva u koracima po 4 bita). </a:t>
            </a:r>
            <a:r>
              <a:rPr lang="en-US" b="0" i="1"/>
              <a:t>Broj koraka jednak je razlici u eksponentima brojeva.</a:t>
            </a:r>
            <a:endParaRPr lang="en-US" b="0"/>
          </a:p>
          <a:p>
            <a:r>
              <a:rPr lang="en-US" b="0" i="1"/>
              <a:t>Postaviti eksponent rezultata tako da je jednak većem eksponentu.</a:t>
            </a:r>
            <a:endParaRPr lang="en-US" b="0"/>
          </a:p>
          <a:p>
            <a:r>
              <a:rPr lang="sv-SE" b="0" i="1"/>
              <a:t>Izvršiti sabiranje-oduzimanje mantisa i odrediti znak rezultata.</a:t>
            </a:r>
            <a:endParaRPr lang="en-US" b="0"/>
          </a:p>
          <a:p>
            <a:r>
              <a:rPr lang="sv-SE" b="0" i="1"/>
              <a:t>Normalizovati rezultat, po potrebi, i koristiti 24 bita kao mantisu. </a:t>
            </a:r>
            <a:endParaRPr lang="en-US" b="0"/>
          </a:p>
          <a:p>
            <a:r>
              <a:rPr lang="en-US" b="0"/>
              <a:t>Množenje:</a:t>
            </a:r>
          </a:p>
          <a:p>
            <a:r>
              <a:rPr lang="it-IT" b="0" i="1"/>
              <a:t>Sabrati eksponente (i oduzeti </a:t>
            </a:r>
            <a:r>
              <a:rPr lang="it-IT" i="1"/>
              <a:t>a=xb</a:t>
            </a:r>
            <a:r>
              <a:rPr lang="it-IT" b="0" i="1"/>
              <a:t>, ako su eksponenti sa viškom). </a:t>
            </a:r>
            <a:endParaRPr lang="en-US" b="0"/>
          </a:p>
          <a:p>
            <a:r>
              <a:rPr lang="sv-SE" b="0" i="1"/>
              <a:t>Pomnožiti mantise i odrediti znak rezultata.</a:t>
            </a:r>
            <a:endParaRPr lang="en-US" b="0"/>
          </a:p>
          <a:p>
            <a:r>
              <a:rPr lang="sv-SE" b="0" i="1"/>
              <a:t>Normalizovati rezultat, po potrebi, i koristiti 24 bita kao mantisu.</a:t>
            </a:r>
            <a:endParaRPr lang="en-US" b="0"/>
          </a:p>
          <a:p>
            <a:r>
              <a:rPr lang="en-US" b="0"/>
              <a:t>Deljenje: </a:t>
            </a:r>
          </a:p>
          <a:p>
            <a:r>
              <a:rPr lang="it-IT" b="0" i="1"/>
              <a:t>Oduzeti eksponente (i dodati </a:t>
            </a:r>
            <a:r>
              <a:rPr lang="it-IT" i="1"/>
              <a:t>a=xb</a:t>
            </a:r>
            <a:r>
              <a:rPr lang="it-IT" b="0" i="1"/>
              <a:t>, ako su eksponenti sa viškom). </a:t>
            </a:r>
            <a:endParaRPr lang="en-US" b="0"/>
          </a:p>
          <a:p>
            <a:r>
              <a:rPr lang="sv-SE" b="0" i="1"/>
              <a:t>Podeliti mantise i odrediti znak rezultata.</a:t>
            </a:r>
            <a:endParaRPr lang="en-US" b="0"/>
          </a:p>
          <a:p>
            <a:r>
              <a:rPr lang="sv-SE" b="0" i="1"/>
              <a:t>Normalizovati rezultat, po potrebi, i koristiti 24 bita kao mantisu.</a:t>
            </a:r>
            <a:endParaRPr lang="en-US" b="0"/>
          </a:p>
          <a:p>
            <a:pPr eaLnBrk="0" hangingPunct="0"/>
            <a:endParaRPr lang="en-US" b="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2" name="Rectangle 4"/>
          <p:cNvSpPr>
            <a:spLocks noChangeArrowheads="1"/>
          </p:cNvSpPr>
          <p:nvPr/>
        </p:nvSpPr>
        <p:spPr bwMode="auto">
          <a:xfrm>
            <a:off x="395288" y="549275"/>
            <a:ext cx="8351837" cy="3937000"/>
          </a:xfrm>
          <a:prstGeom prst="rect">
            <a:avLst/>
          </a:prstGeom>
          <a:noFill/>
          <a:ln w="9525">
            <a:noFill/>
            <a:miter lim="800000"/>
            <a:headEnd/>
            <a:tailEnd/>
          </a:ln>
          <a:effectLst/>
        </p:spPr>
        <p:txBody>
          <a:bodyPr anchor="ctr">
            <a:spAutoFit/>
          </a:bodyPr>
          <a:lstStyle/>
          <a:p>
            <a:r>
              <a:rPr lang="pl-PL" b="0"/>
              <a:t>Na kraju pomenimo i problem predstavljanja nule. Naime, nula se ne može predstaviti u pokretnom zarezu na uobičajen način. </a:t>
            </a:r>
            <a:r>
              <a:rPr lang="it-IT" b="0"/>
              <a:t>Ako su mantisa i eksponent jednaki nuli, onda se ovakva nula naziva prava pozitivna nula. Za slučaj predstavljanja brojeva u inverznom kodu, postoji i prava negativna nula koja se dobija inverzijom prave pozitivne nule. Pozitivan broj u pokretnom zarezu sa mantisom jednakom nuli i eksponentom različitim od nule naziva se pozitivna abnormalna nula. Ako se radi o predstavljanju negativnih brojeva u inverznom kodu, onda je negativna nula abnormalna ako se njenom inverzijom dobija pozitivna abnormalna nula. Pri množenju i deljenju, abnormalna nula se posmatra obično kao prava nula. </a:t>
            </a:r>
            <a:r>
              <a:rPr lang="pl-PL" b="0"/>
              <a:t>Osim navedenih nula, postoje i prividne nule: </a:t>
            </a:r>
            <a:endParaRPr lang="en-US" b="0"/>
          </a:p>
          <a:p>
            <a:r>
              <a:rPr lang="pl-PL"/>
              <a:t>S</a:t>
            </a:r>
            <a:r>
              <a:rPr lang="pl-PL" baseline="30000"/>
              <a:t>-</a:t>
            </a:r>
            <a:r>
              <a:rPr lang="pl-PL" b="0" baseline="30000"/>
              <a:t>2l-1</a:t>
            </a:r>
            <a:r>
              <a:rPr lang="pl-PL" b="0"/>
              <a:t> i -</a:t>
            </a:r>
            <a:r>
              <a:rPr lang="pl-PL"/>
              <a:t>S</a:t>
            </a:r>
            <a:r>
              <a:rPr lang="pl-PL" baseline="30000"/>
              <a:t>-2l-1</a:t>
            </a:r>
            <a:endParaRPr lang="en-US" b="0" baseline="30000"/>
          </a:p>
          <a:p>
            <a:r>
              <a:rPr lang="pl-PL" b="0"/>
              <a:t>koje predstavljaju najma</a:t>
            </a:r>
            <a:r>
              <a:rPr lang="it-IT" b="0"/>
              <a:t>nj</a:t>
            </a:r>
            <a:r>
              <a:rPr lang="pl-PL" b="0"/>
              <a:t>i po modulu pozitivan i negativan normalizovan broj različit od nule.</a:t>
            </a:r>
            <a:endParaRPr lang="en-US" b="0"/>
          </a:p>
          <a:p>
            <a:pPr eaLnBrk="0" hangingPunct="0"/>
            <a:endParaRPr lang="en-US" b="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6" name="Rectangle 4"/>
          <p:cNvSpPr>
            <a:spLocks noChangeArrowheads="1"/>
          </p:cNvSpPr>
          <p:nvPr/>
        </p:nvSpPr>
        <p:spPr bwMode="auto">
          <a:xfrm>
            <a:off x="214282" y="928670"/>
            <a:ext cx="8532813" cy="4486275"/>
          </a:xfrm>
          <a:prstGeom prst="rect">
            <a:avLst/>
          </a:prstGeom>
          <a:noFill/>
          <a:ln w="9525">
            <a:noFill/>
            <a:miter lim="800000"/>
            <a:headEnd/>
            <a:tailEnd/>
          </a:ln>
          <a:effectLst/>
        </p:spPr>
        <p:txBody>
          <a:bodyPr anchor="ctr">
            <a:spAutoFit/>
          </a:bodyPr>
          <a:lstStyle/>
          <a:p>
            <a:r>
              <a:rPr lang="it-IT" dirty="0">
                <a:hlinkClick r:id="rId2" tooltip="Binarno kodirani dekadni brojevi"/>
              </a:rPr>
              <a:t>Binarno kodirani dekadni brojevi</a:t>
            </a:r>
            <a:endParaRPr lang="it-IT" dirty="0"/>
          </a:p>
          <a:p>
            <a:endParaRPr lang="en-US" dirty="0"/>
          </a:p>
          <a:p>
            <a:r>
              <a:rPr lang="it-IT" b="0" dirty="0"/>
              <a:t>Pri pretvaranju dekadnog u binarni broj može se koristiti metod sukcesivnih deljenja (za ceo deo), i sukcesivnih množenja (za razlomljeni deo). </a:t>
            </a:r>
            <a:r>
              <a:rPr lang="pl-PL" b="0" dirty="0"/>
              <a:t>Tako dobijeni binarni broj se naziva prirodni binarni kod dekadnog broja. Pri konvertovanju razlomljenih dekadnih brojeva u binarne, zbog ograničenog broja bitova uvek se javljaju određene greške, tj. nepreciznosti. Dodatna greška nastaje zbog toga što tačan racionalan dekadni broj najčešće nema tačan binarni ekvivalent, tj. postupak konverzije nije konačan. </a:t>
            </a:r>
            <a:endParaRPr lang="en-US" b="0" dirty="0"/>
          </a:p>
          <a:p>
            <a:r>
              <a:rPr lang="pl-PL" b="0" dirty="0"/>
              <a:t>Ove nepreciznosti u prikazivanju brojeva u binarnom brojnom sistemu mogu biti vrlo problematične u automatskoj obradi podataka. Mnoge tačne metode koriste se za prikazivanje racionalnih dekadnih brojeva, da bi ovaj problem bio prevaziđen. Zajedničko za sve metode je da se svaka dekadna cifra zamenjuje ekvivalentom od četiri binarne cifre, tj. sa četiri bita. Jedan od mogućih načina kodiranja dat je tabeli 4, a poznat je kao </a:t>
            </a:r>
            <a:r>
              <a:rPr lang="pl-PL" b="0" dirty="0">
                <a:hlinkClick r:id="rId2" tooltip="Binarno kodirani dekadni brojevi"/>
              </a:rPr>
              <a:t>binarno kodirani dekadni brojevi</a:t>
            </a:r>
            <a:r>
              <a:rPr lang="pl-PL" b="0" dirty="0"/>
              <a:t>, ili </a:t>
            </a:r>
            <a:r>
              <a:rPr lang="pl-PL" dirty="0"/>
              <a:t>BCD (Binary Coded Decimal).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6" name="Rectangle 4"/>
          <p:cNvSpPr>
            <a:spLocks noChangeArrowheads="1"/>
          </p:cNvSpPr>
          <p:nvPr/>
        </p:nvSpPr>
        <p:spPr bwMode="auto">
          <a:xfrm>
            <a:off x="468313" y="912813"/>
            <a:ext cx="8280400" cy="5035550"/>
          </a:xfrm>
          <a:prstGeom prst="rect">
            <a:avLst/>
          </a:prstGeom>
          <a:noFill/>
          <a:ln w="9525">
            <a:noFill/>
            <a:miter lim="800000"/>
            <a:headEnd/>
            <a:tailEnd/>
          </a:ln>
          <a:effectLst/>
        </p:spPr>
        <p:txBody>
          <a:bodyPr anchor="ctr">
            <a:spAutoFit/>
          </a:bodyPr>
          <a:lstStyle/>
          <a:p>
            <a:pPr>
              <a:lnSpc>
                <a:spcPct val="200000"/>
              </a:lnSpc>
            </a:pPr>
            <a:r>
              <a:rPr lang="sv-SE"/>
              <a:t>N (od </a:t>
            </a:r>
            <a:r>
              <a:rPr lang="sv-SE" i="1"/>
              <a:t>Negative</a:t>
            </a:r>
            <a:r>
              <a:rPr lang="sv-SE" b="0"/>
              <a:t>) koja označava negativan rezultat pod pretpostavkom da su ulazni </a:t>
            </a:r>
            <a:r>
              <a:rPr lang="sv-SE" b="0">
                <a:hlinkClick r:id="rId2" tooltip="Podaci"/>
              </a:rPr>
              <a:t>podaci</a:t>
            </a:r>
            <a:r>
              <a:rPr lang="sv-SE" b="0"/>
              <a:t> označeni brojevi. I ova zastavica posle svake aritmetičke operacije dobija vrednost ili nula ili jedan. </a:t>
            </a:r>
            <a:endParaRPr lang="en-US" b="0"/>
          </a:p>
          <a:p>
            <a:pPr>
              <a:lnSpc>
                <a:spcPct val="200000"/>
              </a:lnSpc>
            </a:pPr>
            <a:r>
              <a:rPr lang="sv-SE" b="0"/>
              <a:t> </a:t>
            </a:r>
            <a:endParaRPr lang="en-US" b="0"/>
          </a:p>
          <a:p>
            <a:pPr>
              <a:lnSpc>
                <a:spcPct val="200000"/>
              </a:lnSpc>
            </a:pPr>
            <a:r>
              <a:rPr lang="sv-SE" i="1"/>
              <a:t>N će biti nula ako je aritmetička operacija dala rezultat koji je negativan broj ukoliko se ulazni </a:t>
            </a:r>
            <a:r>
              <a:rPr lang="sv-SE" b="0" i="1">
                <a:hlinkClick r:id="rId2" tooltip="Podaci"/>
              </a:rPr>
              <a:t>podaci</a:t>
            </a:r>
            <a:r>
              <a:rPr lang="sv-SE" b="0" i="1"/>
              <a:t> tretiraju kao označeni brojevi.</a:t>
            </a:r>
            <a:endParaRPr lang="en-US" b="0"/>
          </a:p>
          <a:p>
            <a:pPr>
              <a:lnSpc>
                <a:spcPct val="200000"/>
              </a:lnSpc>
            </a:pPr>
            <a:r>
              <a:rPr lang="sv-SE" i="1"/>
              <a:t>N će biti jedinica ako je aritmetička operacija dala rezultat koji je pozitivan broj ukoliko se ulazni </a:t>
            </a:r>
            <a:r>
              <a:rPr lang="sv-SE" b="0" i="1">
                <a:hlinkClick r:id="rId2" tooltip="Podaci"/>
              </a:rPr>
              <a:t>podaci</a:t>
            </a:r>
            <a:r>
              <a:rPr lang="sv-SE" b="0" i="1"/>
              <a:t> tretiraju kao označeni brojevi.</a:t>
            </a:r>
            <a:endParaRPr lang="en-US" b="0"/>
          </a:p>
          <a:p>
            <a:pPr>
              <a:lnSpc>
                <a:spcPct val="200000"/>
              </a:lnSpc>
            </a:pPr>
            <a:r>
              <a:rPr lang="sv-SE" b="0"/>
              <a:t>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00" name="Rectangle 4"/>
          <p:cNvSpPr>
            <a:spLocks noChangeArrowheads="1"/>
          </p:cNvSpPr>
          <p:nvPr/>
        </p:nvSpPr>
        <p:spPr bwMode="auto">
          <a:xfrm>
            <a:off x="0" y="274638"/>
            <a:ext cx="9144000" cy="2563812"/>
          </a:xfrm>
          <a:prstGeom prst="rect">
            <a:avLst/>
          </a:prstGeom>
          <a:noFill/>
          <a:ln w="9525">
            <a:noFill/>
            <a:miter lim="800000"/>
            <a:headEnd/>
            <a:tailEnd/>
          </a:ln>
          <a:effectLst/>
        </p:spPr>
        <p:txBody>
          <a:bodyPr anchor="ctr">
            <a:spAutoFit/>
          </a:bodyPr>
          <a:lstStyle/>
          <a:p>
            <a:r>
              <a:rPr lang="pl-PL" b="0"/>
              <a:t>Program mora da “ zna “ ili da “ zapamti “ da su poslednje tri cifre desno od decimalne tačke. Korišćenje kodova kao što je </a:t>
            </a:r>
            <a:r>
              <a:rPr lang="pl-PL"/>
              <a:t>BCD omogućava tačno prikazivanje racionalnih dekadnih brojeva, ali se zbog njihove upotrebe u računarima javlja čitav niz drugih problema. </a:t>
            </a:r>
            <a:endParaRPr lang="en-US" b="0"/>
          </a:p>
          <a:p>
            <a:r>
              <a:rPr lang="pl-PL" b="0"/>
              <a:t> </a:t>
            </a:r>
            <a:endParaRPr lang="en-US" b="0"/>
          </a:p>
          <a:p>
            <a:r>
              <a:rPr lang="pl-PL" b="0"/>
              <a:t>Posmatrajmo binarni broj 01000111</a:t>
            </a:r>
            <a:r>
              <a:rPr lang="pl-PL" b="0" baseline="-25000"/>
              <a:t>(2)</a:t>
            </a:r>
            <a:r>
              <a:rPr lang="pl-PL" b="0"/>
              <a:t>. Kako znati da li on predstavlja broj 71</a:t>
            </a:r>
            <a:r>
              <a:rPr lang="pl-PL" b="0" baseline="-25000"/>
              <a:t>(10)</a:t>
            </a:r>
            <a:r>
              <a:rPr lang="pl-PL" b="0"/>
              <a:t>, 47</a:t>
            </a:r>
            <a:r>
              <a:rPr lang="pl-PL" b="0" baseline="-25000"/>
              <a:t>(10)</a:t>
            </a:r>
            <a:r>
              <a:rPr lang="pl-PL" b="0"/>
              <a:t> ili 14(10)? Prvi odgovor podrazumeva da su ovih osam bita normalan binarni broj, drugi da se radi o binarno kodiranom dekadnom broju u kodu “8421”, a treći da se radi o </a:t>
            </a:r>
            <a:r>
              <a:rPr lang="pl-PL"/>
              <a:t>BCD broju u kodu “više 3”.</a:t>
            </a:r>
          </a:p>
        </p:txBody>
      </p:sp>
      <p:pic>
        <p:nvPicPr>
          <p:cNvPr id="106501" name="Picture 76"/>
          <p:cNvPicPr>
            <a:picLocks noChangeAspect="1" noChangeArrowheads="1"/>
          </p:cNvPicPr>
          <p:nvPr/>
        </p:nvPicPr>
        <p:blipFill>
          <a:blip r:embed="rId2" cstate="print"/>
          <a:srcRect/>
          <a:stretch>
            <a:fillRect/>
          </a:stretch>
        </p:blipFill>
        <p:spPr bwMode="auto">
          <a:xfrm>
            <a:off x="1476375" y="2852738"/>
            <a:ext cx="6408738" cy="2724150"/>
          </a:xfrm>
          <a:prstGeom prst="rect">
            <a:avLst/>
          </a:prstGeom>
          <a:noFill/>
          <a:ln w="9525">
            <a:noFill/>
            <a:miter lim="800000"/>
            <a:headEnd/>
            <a:tailEnd/>
          </a:ln>
        </p:spPr>
      </p:pic>
      <p:sp>
        <p:nvSpPr>
          <p:cNvPr id="106502" name="Rectangle 6"/>
          <p:cNvSpPr>
            <a:spLocks noChangeArrowheads="1"/>
          </p:cNvSpPr>
          <p:nvPr/>
        </p:nvSpPr>
        <p:spPr bwMode="auto">
          <a:xfrm>
            <a:off x="1100138" y="5583238"/>
            <a:ext cx="7143750" cy="366712"/>
          </a:xfrm>
          <a:prstGeom prst="rect">
            <a:avLst/>
          </a:prstGeom>
          <a:noFill/>
          <a:ln w="9525">
            <a:noFill/>
            <a:miter lim="800000"/>
            <a:headEnd/>
            <a:tailEnd/>
          </a:ln>
          <a:effectLst/>
        </p:spPr>
        <p:txBody>
          <a:bodyPr wrap="none" anchor="ctr">
            <a:spAutoFit/>
          </a:bodyPr>
          <a:lstStyle/>
          <a:p>
            <a:r>
              <a:rPr lang="pl-PL" b="0"/>
              <a:t>Tabela 4. Prikaz dekadnih cifara binarnim ekvivalentom u </a:t>
            </a:r>
            <a:r>
              <a:rPr lang="pl-PL"/>
              <a:t>BCD kodu</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4" name="Rectangle 4"/>
          <p:cNvSpPr>
            <a:spLocks noChangeArrowheads="1"/>
          </p:cNvSpPr>
          <p:nvPr/>
        </p:nvSpPr>
        <p:spPr bwMode="auto">
          <a:xfrm>
            <a:off x="971550" y="404813"/>
            <a:ext cx="7278688" cy="366712"/>
          </a:xfrm>
          <a:prstGeom prst="rect">
            <a:avLst/>
          </a:prstGeom>
          <a:noFill/>
          <a:ln w="9525">
            <a:noFill/>
            <a:miter lim="800000"/>
            <a:headEnd/>
            <a:tailEnd/>
          </a:ln>
          <a:effectLst/>
        </p:spPr>
        <p:txBody>
          <a:bodyPr wrap="none" anchor="ctr">
            <a:spAutoFit/>
          </a:bodyPr>
          <a:lstStyle/>
          <a:p>
            <a:pPr algn="l"/>
            <a:r>
              <a:rPr lang="pl-PL" b="0"/>
              <a:t>Po ovom postupku broj 29.375</a:t>
            </a:r>
            <a:r>
              <a:rPr lang="pl-PL" b="0" baseline="-25000"/>
              <a:t>(10) </a:t>
            </a:r>
            <a:r>
              <a:rPr lang="pl-PL" b="0"/>
              <a:t>prikazuje se binarnim ekvivalentom:</a:t>
            </a:r>
            <a:r>
              <a:rPr lang="pl-PL"/>
              <a:t> </a:t>
            </a:r>
          </a:p>
        </p:txBody>
      </p:sp>
      <p:pic>
        <p:nvPicPr>
          <p:cNvPr id="107525" name="Picture 79"/>
          <p:cNvPicPr>
            <a:picLocks noChangeAspect="1" noChangeArrowheads="1"/>
          </p:cNvPicPr>
          <p:nvPr/>
        </p:nvPicPr>
        <p:blipFill>
          <a:blip r:embed="rId2" cstate="print"/>
          <a:srcRect/>
          <a:stretch>
            <a:fillRect/>
          </a:stretch>
        </p:blipFill>
        <p:spPr bwMode="auto">
          <a:xfrm>
            <a:off x="900113" y="1268413"/>
            <a:ext cx="6985000" cy="1638300"/>
          </a:xfrm>
          <a:prstGeom prst="rect">
            <a:avLst/>
          </a:prstGeom>
          <a:noFill/>
          <a:ln w="9525">
            <a:noFill/>
            <a:miter lim="800000"/>
            <a:headEnd/>
            <a:tailEnd/>
          </a:ln>
        </p:spPr>
      </p:pic>
      <p:sp>
        <p:nvSpPr>
          <p:cNvPr id="107526" name="Rectangle 6"/>
          <p:cNvSpPr>
            <a:spLocks noChangeArrowheads="1"/>
          </p:cNvSpPr>
          <p:nvPr/>
        </p:nvSpPr>
        <p:spPr bwMode="auto">
          <a:xfrm>
            <a:off x="755650" y="3273425"/>
            <a:ext cx="8064500" cy="1739900"/>
          </a:xfrm>
          <a:prstGeom prst="rect">
            <a:avLst/>
          </a:prstGeom>
          <a:noFill/>
          <a:ln w="9525">
            <a:noFill/>
            <a:miter lim="800000"/>
            <a:headEnd/>
            <a:tailEnd/>
          </a:ln>
          <a:effectLst/>
        </p:spPr>
        <p:txBody>
          <a:bodyPr anchor="ctr">
            <a:spAutoFit/>
          </a:bodyPr>
          <a:lstStyle/>
          <a:p>
            <a:pPr algn="just"/>
            <a:r>
              <a:rPr lang="pl-PL" b="0"/>
              <a:t>Kom dekadnom broju odgovara binarni niz 10010110</a:t>
            </a:r>
            <a:r>
              <a:rPr lang="pl-PL" b="0" baseline="-25000"/>
              <a:t>(2)</a:t>
            </a:r>
            <a:r>
              <a:rPr lang="pl-PL" b="0"/>
              <a:t>? To može biti 150</a:t>
            </a:r>
            <a:r>
              <a:rPr lang="pl-PL" b="0" baseline="-25000"/>
              <a:t>(10)</a:t>
            </a:r>
            <a:r>
              <a:rPr lang="pl-PL" b="0"/>
              <a:t> (prirodni binarni broj bez znaka), 96</a:t>
            </a:r>
            <a:r>
              <a:rPr lang="pl-PL" b="0" baseline="-25000"/>
              <a:t>(10)</a:t>
            </a:r>
            <a:r>
              <a:rPr lang="pl-PL" b="0"/>
              <a:t> (8421 BCD), 63</a:t>
            </a:r>
            <a:r>
              <a:rPr lang="pl-PL" b="0" baseline="-25000"/>
              <a:t>(10)</a:t>
            </a:r>
            <a:r>
              <a:rPr lang="pl-PL" b="0"/>
              <a:t> (više 3 BCD kod), -105</a:t>
            </a:r>
            <a:r>
              <a:rPr lang="pl-PL" b="0" baseline="-25000"/>
              <a:t>(10)</a:t>
            </a:r>
            <a:r>
              <a:rPr lang="pl-PL" b="0"/>
              <a:t> (prvi komplement), ili -106</a:t>
            </a:r>
            <a:r>
              <a:rPr lang="pl-PL" b="0" baseline="-25000"/>
              <a:t>(10)</a:t>
            </a:r>
            <a:r>
              <a:rPr lang="pl-PL" b="0"/>
              <a:t> (drugi komplement). Mnogi računari ne poseduju sposobnost da razlikuju ove mogućnosti. Programer mora da vodi računa o tome da korišćeni binarni brojevi budu korektno interpretirani i obrađeni.</a:t>
            </a:r>
            <a:r>
              <a:rPr lang="pl-PL"/>
              <a:t>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8" name="Rectangle 4"/>
          <p:cNvSpPr>
            <a:spLocks noChangeArrowheads="1"/>
          </p:cNvSpPr>
          <p:nvPr/>
        </p:nvSpPr>
        <p:spPr bwMode="auto">
          <a:xfrm>
            <a:off x="323850" y="260350"/>
            <a:ext cx="7993063" cy="2289175"/>
          </a:xfrm>
          <a:prstGeom prst="rect">
            <a:avLst/>
          </a:prstGeom>
          <a:noFill/>
          <a:ln w="9525">
            <a:noFill/>
            <a:miter lim="800000"/>
            <a:headEnd/>
            <a:tailEnd/>
          </a:ln>
          <a:effectLst/>
        </p:spPr>
        <p:txBody>
          <a:bodyPr anchor="ctr">
            <a:spAutoFit/>
          </a:bodyPr>
          <a:lstStyle/>
          <a:p>
            <a:pPr algn="l"/>
            <a:r>
              <a:rPr lang="pl-PL"/>
              <a:t>BCD brojevi imaju još nekoliko značajnih problema. Jedan je pita</a:t>
            </a:r>
            <a:r>
              <a:rPr lang="sv-SE" b="0"/>
              <a:t>nj</a:t>
            </a:r>
            <a:r>
              <a:rPr lang="pl-PL" b="0"/>
              <a:t>e iskorišćenosti prostora brojeva. </a:t>
            </a:r>
            <a:r>
              <a:rPr lang="pl-PL"/>
              <a:t>BCD cifre koriste samo 10 od 16 mogućih kombinacija sa četiri bita, pa je efikasnost korišćenja </a:t>
            </a:r>
            <a:r>
              <a:rPr lang="pl-PL" b="0">
                <a:hlinkClick r:id="rId2" tooltip="Memorije"/>
              </a:rPr>
              <a:t>memorije</a:t>
            </a:r>
            <a:r>
              <a:rPr lang="pl-PL" b="0"/>
              <a:t> manja. Drugi problem se tiče aritmetike. Sabiranje i oduzimanje </a:t>
            </a:r>
            <a:r>
              <a:rPr lang="pl-PL"/>
              <a:t>BCD brojeva ne može se izvesti u prostoj binarnoj aritmetici, kao što je prikazano u primeru gde se vrši sabiranje brojeva 2876</a:t>
            </a:r>
            <a:r>
              <a:rPr lang="pl-PL" b="0"/>
              <a:t>10 i 694310 koji su predstavnjeni u </a:t>
            </a:r>
            <a:r>
              <a:rPr lang="pl-PL"/>
              <a:t>BCD kodu 8421.</a:t>
            </a:r>
            <a:endParaRPr lang="en-US" b="0"/>
          </a:p>
          <a:p>
            <a:pPr algn="l" eaLnBrk="0" hangingPunct="0"/>
            <a:endParaRPr lang="en-US" b="0"/>
          </a:p>
        </p:txBody>
      </p:sp>
      <p:pic>
        <p:nvPicPr>
          <p:cNvPr id="108549" name="Picture 82"/>
          <p:cNvPicPr>
            <a:picLocks noChangeAspect="1" noChangeArrowheads="1"/>
          </p:cNvPicPr>
          <p:nvPr/>
        </p:nvPicPr>
        <p:blipFill>
          <a:blip r:embed="rId3" cstate="print"/>
          <a:srcRect/>
          <a:stretch>
            <a:fillRect/>
          </a:stretch>
        </p:blipFill>
        <p:spPr bwMode="auto">
          <a:xfrm>
            <a:off x="1116013" y="3067050"/>
            <a:ext cx="6192837" cy="1657350"/>
          </a:xfrm>
          <a:prstGeom prst="rect">
            <a:avLst/>
          </a:prstGeom>
          <a:noFill/>
          <a:ln w="9525">
            <a:noFill/>
            <a:miter lim="800000"/>
            <a:headEnd/>
            <a:tailEnd/>
          </a:ln>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2" name="Rectangle 4"/>
          <p:cNvSpPr>
            <a:spLocks noChangeArrowheads="1"/>
          </p:cNvSpPr>
          <p:nvPr/>
        </p:nvSpPr>
        <p:spPr bwMode="auto">
          <a:xfrm>
            <a:off x="323850" y="404813"/>
            <a:ext cx="8424863" cy="2014537"/>
          </a:xfrm>
          <a:prstGeom prst="rect">
            <a:avLst/>
          </a:prstGeom>
          <a:noFill/>
          <a:ln w="9525">
            <a:noFill/>
            <a:miter lim="800000"/>
            <a:headEnd/>
            <a:tailEnd/>
          </a:ln>
          <a:effectLst/>
        </p:spPr>
        <p:txBody>
          <a:bodyPr anchor="ctr">
            <a:spAutoFit/>
          </a:bodyPr>
          <a:lstStyle/>
          <a:p>
            <a:r>
              <a:rPr lang="pl-PL" b="0"/>
              <a:t>U rezultatu se javljaju sledeće tetrade 1000</a:t>
            </a:r>
            <a:r>
              <a:rPr lang="pl-PL" b="0" baseline="-25000"/>
              <a:t>(2)</a:t>
            </a:r>
            <a:r>
              <a:rPr lang="pl-PL" b="0"/>
              <a:t>, 1011</a:t>
            </a:r>
            <a:r>
              <a:rPr lang="pl-PL" b="0" baseline="-25000"/>
              <a:t>(2)</a:t>
            </a:r>
            <a:r>
              <a:rPr lang="pl-PL" b="0"/>
              <a:t>, 1000</a:t>
            </a:r>
            <a:r>
              <a:rPr lang="pl-PL" b="0" baseline="-25000"/>
              <a:t>(2)</a:t>
            </a:r>
            <a:r>
              <a:rPr lang="pl-PL" b="0"/>
              <a:t>, i 1001</a:t>
            </a:r>
            <a:r>
              <a:rPr lang="pl-PL" b="0" baseline="-25000"/>
              <a:t>(2)</a:t>
            </a:r>
            <a:r>
              <a:rPr lang="pl-PL" b="0"/>
              <a:t> od kojih druga uopšte nije dekadna cifra. Kada </a:t>
            </a:r>
            <a:r>
              <a:rPr lang="pl-PL"/>
              <a:t>BCD aritmetika generiše kod veći od 9</a:t>
            </a:r>
            <a:r>
              <a:rPr lang="pl-PL" b="0" baseline="-25000"/>
              <a:t>(10)</a:t>
            </a:r>
            <a:r>
              <a:rPr lang="pl-PL" b="0"/>
              <a:t>, rezultat mora biti korigovan tako da stvarno predstavlja dekadnu cifru. Tetrada 1011</a:t>
            </a:r>
            <a:r>
              <a:rPr lang="pl-PL" b="0" baseline="-25000"/>
              <a:t>(2)</a:t>
            </a:r>
            <a:r>
              <a:rPr lang="pl-PL" b="0"/>
              <a:t> je broj 11</a:t>
            </a:r>
            <a:r>
              <a:rPr lang="pl-PL" b="0" baseline="-25000"/>
              <a:t>(10)</a:t>
            </a:r>
            <a:r>
              <a:rPr lang="pl-PL" b="0"/>
              <a:t>, i mora biti konvertovana u broj 0001</a:t>
            </a:r>
            <a:r>
              <a:rPr lang="pl-PL" b="0" baseline="-25000"/>
              <a:t>(2)</a:t>
            </a:r>
            <a:r>
              <a:rPr lang="pl-PL" b="0"/>
              <a:t> (1</a:t>
            </a:r>
            <a:r>
              <a:rPr lang="pl-PL" b="0" baseline="-25000"/>
              <a:t>(10)</a:t>
            </a:r>
            <a:r>
              <a:rPr lang="pl-PL" b="0"/>
              <a:t>), sa prenosom u sledeći viši razred. Isto tako između treće i četvrte tetrade se pojavio prenos pa i ovaj rezultat mora biti korigovan.</a:t>
            </a:r>
            <a:endParaRPr lang="en-US" b="0"/>
          </a:p>
          <a:p>
            <a:r>
              <a:rPr lang="sv-SE" b="0"/>
              <a:t> </a:t>
            </a:r>
          </a:p>
        </p:txBody>
      </p:sp>
      <p:sp>
        <p:nvSpPr>
          <p:cNvPr id="109573" name="Rectangle 5"/>
          <p:cNvSpPr>
            <a:spLocks noChangeArrowheads="1"/>
          </p:cNvSpPr>
          <p:nvPr/>
        </p:nvSpPr>
        <p:spPr bwMode="auto">
          <a:xfrm>
            <a:off x="323850" y="2319338"/>
            <a:ext cx="8351838" cy="2838450"/>
          </a:xfrm>
          <a:prstGeom prst="rect">
            <a:avLst/>
          </a:prstGeom>
          <a:noFill/>
          <a:ln w="9525">
            <a:noFill/>
            <a:miter lim="800000"/>
            <a:headEnd/>
            <a:tailEnd/>
          </a:ln>
          <a:effectLst/>
        </p:spPr>
        <p:txBody>
          <a:bodyPr anchor="ctr">
            <a:spAutoFit/>
          </a:bodyPr>
          <a:lstStyle/>
          <a:p>
            <a:r>
              <a:rPr lang="pl-PL" b="0"/>
              <a:t>Ovo podešava</a:t>
            </a:r>
            <a:r>
              <a:rPr lang="sv-SE" b="0"/>
              <a:t>nj</a:t>
            </a:r>
            <a:r>
              <a:rPr lang="pl-PL" b="0"/>
              <a:t>e može izvesti hardver ili softver. Neki računari imaju posebne </a:t>
            </a:r>
            <a:r>
              <a:rPr lang="pl-PL"/>
              <a:t>BCD aritmetičke instrukcije, a neki posebne instrukcije za podešavanje rezultata. Podešavanje rezultata se sastoji u tome da se na nepostojeću kombinaciju i na tetradu u kojoj se pojavio prenos u sledeću tetradu doda broj 0110</a:t>
            </a:r>
            <a:r>
              <a:rPr lang="pl-PL" b="0" baseline="-25000"/>
              <a:t>2</a:t>
            </a:r>
            <a:r>
              <a:rPr lang="pl-PL" b="0"/>
              <a:t>, odnosno 610. Ne obazirući se na sredstva, </a:t>
            </a:r>
            <a:r>
              <a:rPr lang="pl-PL"/>
              <a:t>BCD aritmetika zahteva dodatne korake i obično je sporija od binarne aritmetike. Cena kojom su plaćeni tačni dekadni razlomljeni brojevi jeste manja efikasnost korišćenja </a:t>
            </a:r>
            <a:r>
              <a:rPr lang="pl-PL" b="0">
                <a:hlinkClick r:id="rId2" tooltip="Memorije"/>
              </a:rPr>
              <a:t>memorije</a:t>
            </a:r>
            <a:r>
              <a:rPr lang="pl-PL" b="0"/>
              <a:t> i sporija obrada. Praktično sabiranje BCD brojeva realizuje se u više koraka: </a:t>
            </a:r>
            <a:endParaRPr lang="en-US" b="0"/>
          </a:p>
          <a:p>
            <a:r>
              <a:rPr lang="pl-PL" b="0"/>
              <a:t>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6" name="Rectangle 4"/>
          <p:cNvSpPr>
            <a:spLocks noChangeArrowheads="1"/>
          </p:cNvSpPr>
          <p:nvPr/>
        </p:nvSpPr>
        <p:spPr bwMode="auto">
          <a:xfrm>
            <a:off x="395288" y="1462088"/>
            <a:ext cx="8064500" cy="3937000"/>
          </a:xfrm>
          <a:prstGeom prst="rect">
            <a:avLst/>
          </a:prstGeom>
          <a:noFill/>
          <a:ln w="9525">
            <a:noFill/>
            <a:miter lim="800000"/>
            <a:headEnd/>
            <a:tailEnd/>
          </a:ln>
          <a:effectLst/>
        </p:spPr>
        <p:txBody>
          <a:bodyPr anchor="ctr">
            <a:spAutoFit/>
          </a:bodyPr>
          <a:lstStyle/>
          <a:p>
            <a:pPr>
              <a:tabLst>
                <a:tab pos="457200" algn="l"/>
              </a:tabLst>
            </a:pPr>
            <a:r>
              <a:rPr lang="en-US" b="0"/>
              <a:t>1.U prvom koraku se vrši sabiranje BCD brojeva po pravilima za binarno sabiranje (bit po bit ne obazirući se na tetrade);</a:t>
            </a:r>
          </a:p>
          <a:p>
            <a:pPr>
              <a:tabLst>
                <a:tab pos="457200" algn="l"/>
              </a:tabLst>
            </a:pPr>
            <a:r>
              <a:rPr lang="en-US" b="0"/>
              <a:t>2.</a:t>
            </a:r>
            <a:r>
              <a:rPr lang="pl-PL" b="0"/>
              <a:t>U drugom koraku se vrši korekcija nad tetradama po sledećim pravilima:</a:t>
            </a:r>
            <a:endParaRPr lang="en-US" b="0"/>
          </a:p>
          <a:p>
            <a:pPr>
              <a:tabLst>
                <a:tab pos="457200" algn="l"/>
              </a:tabLst>
            </a:pPr>
            <a:r>
              <a:rPr lang="pl-PL" b="0"/>
              <a:t>a) ako nema prenosa u sledeću tetradu i ako je dobijeni broj u skupu dozvoljenih (manji od 1010</a:t>
            </a:r>
            <a:r>
              <a:rPr lang="pl-PL" b="0" baseline="-25000"/>
              <a:t>2</a:t>
            </a:r>
            <a:r>
              <a:rPr lang="pl-PL" b="0"/>
              <a:t>) ne treba vršiti korekciju; </a:t>
            </a:r>
            <a:endParaRPr lang="en-US" b="0"/>
          </a:p>
          <a:p>
            <a:pPr>
              <a:tabLst>
                <a:tab pos="457200" algn="l"/>
              </a:tabLst>
            </a:pPr>
            <a:r>
              <a:rPr lang="en-US" b="0"/>
              <a:t>     </a:t>
            </a:r>
            <a:r>
              <a:rPr lang="pl-PL" b="0"/>
              <a:t>b) ako nema prenosa u sledeću tetradu, a dobijena tetrada nije u skupu </a:t>
            </a:r>
            <a:r>
              <a:rPr lang="en-US" b="0"/>
              <a:t>  </a:t>
            </a:r>
            <a:r>
              <a:rPr lang="pl-PL" b="0"/>
              <a:t>dozvoljenih ( </a:t>
            </a:r>
            <a:r>
              <a:rPr lang="en-US" b="0"/>
              <a:t>³</a:t>
            </a:r>
            <a:r>
              <a:rPr lang="pl-PL" b="0"/>
              <a:t> 1010</a:t>
            </a:r>
            <a:r>
              <a:rPr lang="pl-PL" b="0" baseline="-25000"/>
              <a:t>2</a:t>
            </a:r>
            <a:r>
              <a:rPr lang="pl-PL" b="0"/>
              <a:t>), onda ovoj tetradi treba dodati broj 6</a:t>
            </a:r>
            <a:r>
              <a:rPr lang="pl-PL" b="0" baseline="-25000"/>
              <a:t>10</a:t>
            </a:r>
            <a:r>
              <a:rPr lang="pl-PL" b="0"/>
              <a:t> tj., 0110</a:t>
            </a:r>
            <a:r>
              <a:rPr lang="pl-PL" b="0" baseline="-25000"/>
              <a:t>2</a:t>
            </a:r>
            <a:r>
              <a:rPr lang="pl-PL" b="0"/>
              <a:t>.</a:t>
            </a:r>
            <a:endParaRPr lang="en-US" b="0"/>
          </a:p>
          <a:p>
            <a:pPr>
              <a:tabLst>
                <a:tab pos="457200" algn="l"/>
              </a:tabLst>
            </a:pPr>
            <a:r>
              <a:rPr lang="en-US" b="0"/>
              <a:t>        </a:t>
            </a:r>
            <a:r>
              <a:rPr lang="pl-PL" b="0"/>
              <a:t>v) ako postoji prenos u sledeću tetradu onda ovoj tetradi treba dodati broj 6</a:t>
            </a:r>
            <a:r>
              <a:rPr lang="pl-PL" b="0" baseline="-25000"/>
              <a:t>10</a:t>
            </a:r>
            <a:r>
              <a:rPr lang="pl-PL" b="0"/>
              <a:t> tj., 0110</a:t>
            </a:r>
            <a:r>
              <a:rPr lang="pl-PL" b="0" baseline="-25000"/>
              <a:t>2</a:t>
            </a:r>
            <a:r>
              <a:rPr lang="pl-PL" b="0"/>
              <a:t>.</a:t>
            </a:r>
            <a:endParaRPr lang="en-US" b="0"/>
          </a:p>
          <a:p>
            <a:pPr>
              <a:tabLst>
                <a:tab pos="457200" algn="l"/>
              </a:tabLst>
            </a:pPr>
            <a:r>
              <a:rPr lang="pl-PL" b="0"/>
              <a:t> </a:t>
            </a:r>
            <a:endParaRPr lang="en-US" b="0"/>
          </a:p>
          <a:p>
            <a:pPr>
              <a:tabLst>
                <a:tab pos="457200" algn="l"/>
              </a:tabLst>
            </a:pPr>
            <a:r>
              <a:rPr lang="en-US" b="0"/>
              <a:t>3.</a:t>
            </a:r>
            <a:r>
              <a:rPr lang="pl-PL" b="0"/>
              <a:t>Ako se u drugom koraku pojavi jedna ili više tetrada u kojima se javljaju nedozvoljene kombinacije, korekciju treba ponavljati sve dok sve cifre zadovolje uslov da su manje od 1010</a:t>
            </a:r>
            <a:r>
              <a:rPr lang="pl-PL" b="0" baseline="-25000"/>
              <a:t>2</a:t>
            </a:r>
            <a:r>
              <a:rPr lang="pl-PL" b="0"/>
              <a:t>.</a:t>
            </a:r>
            <a:endParaRPr lang="en-US" b="0"/>
          </a:p>
          <a:p>
            <a:pPr>
              <a:tabLst>
                <a:tab pos="457200" algn="l"/>
              </a:tabLst>
            </a:pPr>
            <a:r>
              <a:rPr lang="pl-PL" b="0"/>
              <a:t>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1" name="Rectangle 5"/>
          <p:cNvSpPr>
            <a:spLocks noChangeArrowheads="1"/>
          </p:cNvSpPr>
          <p:nvPr/>
        </p:nvSpPr>
        <p:spPr bwMode="auto">
          <a:xfrm>
            <a:off x="0" y="484188"/>
            <a:ext cx="8675688" cy="915987"/>
          </a:xfrm>
          <a:prstGeom prst="rect">
            <a:avLst/>
          </a:prstGeom>
          <a:noFill/>
          <a:ln w="9525">
            <a:noFill/>
            <a:miter lim="800000"/>
            <a:headEnd/>
            <a:tailEnd/>
          </a:ln>
          <a:effectLst/>
        </p:spPr>
        <p:txBody>
          <a:bodyPr anchor="ctr">
            <a:spAutoFit/>
          </a:bodyPr>
          <a:lstStyle/>
          <a:p>
            <a:pPr algn="l"/>
            <a:r>
              <a:rPr lang="pl-PL" b="0">
                <a:cs typeface="Times New Roman" pitchFamily="18" charset="0"/>
              </a:rPr>
              <a:t>Dakle, rezultat dobijen u prvom koraku, korigujemo prema navedenim pravilima i dobijamo konačan (i tačan) rezultat:</a:t>
            </a:r>
            <a:endParaRPr lang="en-US" b="0">
              <a:cs typeface="Times New Roman" pitchFamily="18" charset="0"/>
            </a:endParaRPr>
          </a:p>
          <a:p>
            <a:pPr algn="l" eaLnBrk="0" hangingPunct="0"/>
            <a:endParaRPr lang="en-US" b="0"/>
          </a:p>
        </p:txBody>
      </p:sp>
      <p:pic>
        <p:nvPicPr>
          <p:cNvPr id="111620" name="Picture 85"/>
          <p:cNvPicPr>
            <a:picLocks noChangeAspect="1" noChangeArrowheads="1"/>
          </p:cNvPicPr>
          <p:nvPr/>
        </p:nvPicPr>
        <p:blipFill>
          <a:blip r:embed="rId2" cstate="print"/>
          <a:srcRect/>
          <a:stretch>
            <a:fillRect/>
          </a:stretch>
        </p:blipFill>
        <p:spPr bwMode="auto">
          <a:xfrm>
            <a:off x="4427538" y="1125538"/>
            <a:ext cx="4105275" cy="1846262"/>
          </a:xfrm>
          <a:prstGeom prst="rect">
            <a:avLst/>
          </a:prstGeom>
          <a:noFill/>
        </p:spPr>
      </p:pic>
      <p:sp>
        <p:nvSpPr>
          <p:cNvPr id="111622" name="Rectangle 6"/>
          <p:cNvSpPr>
            <a:spLocks noChangeArrowheads="1"/>
          </p:cNvSpPr>
          <p:nvPr/>
        </p:nvSpPr>
        <p:spPr bwMode="auto">
          <a:xfrm>
            <a:off x="323850" y="3644900"/>
            <a:ext cx="8496300" cy="1465263"/>
          </a:xfrm>
          <a:prstGeom prst="rect">
            <a:avLst/>
          </a:prstGeom>
          <a:noFill/>
          <a:ln w="9525">
            <a:noFill/>
            <a:miter lim="800000"/>
            <a:headEnd/>
            <a:tailEnd/>
          </a:ln>
          <a:effectLst/>
        </p:spPr>
        <p:txBody>
          <a:bodyPr anchor="ctr">
            <a:spAutoFit/>
          </a:bodyPr>
          <a:lstStyle/>
          <a:p>
            <a:pPr algn="l"/>
            <a:r>
              <a:rPr lang="pl-PL" b="0"/>
              <a:t>Jedan od često korišćenih načina za zapisiva</a:t>
            </a:r>
            <a:r>
              <a:rPr lang="en-US" b="0"/>
              <a:t>nj</a:t>
            </a:r>
            <a:r>
              <a:rPr lang="pl-PL" b="0"/>
              <a:t>e BCD brojeva je, takozvani, kod više 3. U ovom kodu se na 8421 kod dekadne cifre doda 00112, odnosno 310. Kod ovog koda rezultat se uvek dobija nakon dva binarna sabiranja, pri čemu se u prvom sabiranju (po pravilima za binarne brojeva) odredi međurezultat, a drugom koraku se vrši korekcija tako što se prenos između tetrada zanemaruje</a:t>
            </a:r>
            <a:r>
              <a:rPr lang="en-US"/>
              <a:t>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4" name="Rectangle 4"/>
          <p:cNvSpPr>
            <a:spLocks noChangeArrowheads="1"/>
          </p:cNvSpPr>
          <p:nvPr/>
        </p:nvSpPr>
        <p:spPr bwMode="auto">
          <a:xfrm>
            <a:off x="2627313" y="620713"/>
            <a:ext cx="3371850" cy="641350"/>
          </a:xfrm>
          <a:prstGeom prst="rect">
            <a:avLst/>
          </a:prstGeom>
          <a:noFill/>
          <a:ln w="9525">
            <a:noFill/>
            <a:miter lim="800000"/>
            <a:headEnd/>
            <a:tailEnd/>
          </a:ln>
          <a:effectLst/>
        </p:spPr>
        <p:txBody>
          <a:bodyPr wrap="none" anchor="ctr">
            <a:spAutoFit/>
          </a:bodyPr>
          <a:lstStyle/>
          <a:p>
            <a:r>
              <a:rPr lang="en-US" b="0"/>
              <a:t>Pravila za korekciju su sledeća:</a:t>
            </a:r>
          </a:p>
          <a:p>
            <a:r>
              <a:rPr lang="en-US" b="0"/>
              <a:t> </a:t>
            </a:r>
          </a:p>
        </p:txBody>
      </p:sp>
      <p:sp>
        <p:nvSpPr>
          <p:cNvPr id="112645" name="Rectangle 5"/>
          <p:cNvSpPr>
            <a:spLocks noChangeArrowheads="1"/>
          </p:cNvSpPr>
          <p:nvPr/>
        </p:nvSpPr>
        <p:spPr bwMode="auto">
          <a:xfrm>
            <a:off x="539750" y="1204913"/>
            <a:ext cx="7704138" cy="2289175"/>
          </a:xfrm>
          <a:prstGeom prst="rect">
            <a:avLst/>
          </a:prstGeom>
          <a:noFill/>
          <a:ln w="9525">
            <a:noFill/>
            <a:miter lim="800000"/>
            <a:headEnd/>
            <a:tailEnd/>
          </a:ln>
          <a:effectLst/>
        </p:spPr>
        <p:txBody>
          <a:bodyPr anchor="ctr">
            <a:spAutoFit/>
          </a:bodyPr>
          <a:lstStyle/>
          <a:p>
            <a:endParaRPr lang="en-US" b="0"/>
          </a:p>
          <a:p>
            <a:r>
              <a:rPr lang="en-US" b="0"/>
              <a:t>1.ako kod prvog sabiranja nema prenosa u sledeću tetradu, onda od te tetrade treba oduzeti tri, odnosno treba joj dodati 13</a:t>
            </a:r>
            <a:r>
              <a:rPr lang="en-US" b="0" baseline="-25000"/>
              <a:t>10</a:t>
            </a:r>
            <a:r>
              <a:rPr lang="en-US" b="0"/>
              <a:t> tj., 1101</a:t>
            </a:r>
            <a:r>
              <a:rPr lang="en-US" b="0" baseline="-25000"/>
              <a:t>2</a:t>
            </a:r>
            <a:r>
              <a:rPr lang="en-US" b="0"/>
              <a:t> (ovo je drugi komplement cifre 3 u heksadecimalnom brojnom sistemu);</a:t>
            </a:r>
          </a:p>
          <a:p>
            <a:r>
              <a:rPr lang="sv-SE" b="0"/>
              <a:t> </a:t>
            </a:r>
          </a:p>
          <a:p>
            <a:r>
              <a:rPr lang="sv-SE" b="0"/>
              <a:t> 2.ako se kod prvog sabiranja pojavi jedinica prenosa iz neke tetrade, onda toj tetradi treba dodati 3</a:t>
            </a:r>
            <a:r>
              <a:rPr lang="sv-SE" b="0" baseline="-25000"/>
              <a:t>10</a:t>
            </a:r>
            <a:r>
              <a:rPr lang="sv-SE" b="0"/>
              <a:t>, tj., 0011</a:t>
            </a:r>
            <a:r>
              <a:rPr lang="sv-SE" b="0" baseline="-25000"/>
              <a:t>2</a:t>
            </a:r>
            <a:r>
              <a:rPr lang="sv-SE" b="0"/>
              <a:t>.</a:t>
            </a:r>
            <a:endParaRPr lang="en-US" b="0"/>
          </a:p>
          <a:p>
            <a:r>
              <a:rPr lang="sv-SE" b="0"/>
              <a:t> </a:t>
            </a:r>
            <a:r>
              <a:rPr lang="en-US"/>
              <a:t> </a:t>
            </a:r>
          </a:p>
        </p:txBody>
      </p:sp>
      <p:sp>
        <p:nvSpPr>
          <p:cNvPr id="112647" name="Rectangle 7"/>
          <p:cNvSpPr>
            <a:spLocks noChangeArrowheads="1"/>
          </p:cNvSpPr>
          <p:nvPr/>
        </p:nvSpPr>
        <p:spPr bwMode="auto">
          <a:xfrm>
            <a:off x="468313" y="3429000"/>
            <a:ext cx="8312150" cy="641350"/>
          </a:xfrm>
          <a:prstGeom prst="rect">
            <a:avLst/>
          </a:prstGeom>
          <a:noFill/>
          <a:ln w="9525">
            <a:noFill/>
            <a:miter lim="800000"/>
            <a:headEnd/>
            <a:tailEnd/>
          </a:ln>
          <a:effectLst/>
        </p:spPr>
        <p:txBody>
          <a:bodyPr wrap="none" anchor="ctr">
            <a:spAutoFit/>
          </a:bodyPr>
          <a:lstStyle/>
          <a:p>
            <a:pPr algn="l"/>
            <a:r>
              <a:rPr lang="sv-SE" b="0">
                <a:latin typeface="Times New Roman" pitchFamily="18" charset="0"/>
                <a:cs typeface="Times New Roman" pitchFamily="18" charset="0"/>
              </a:rPr>
              <a:t>Pogledajmo upotrebu koda više 3 na primeru sabiranja dekadnih brojeva 2875</a:t>
            </a:r>
            <a:r>
              <a:rPr lang="sv-SE" b="0" baseline="-30000">
                <a:latin typeface="Times New Roman" pitchFamily="18" charset="0"/>
                <a:cs typeface="Times New Roman" pitchFamily="18" charset="0"/>
              </a:rPr>
              <a:t>10 </a:t>
            </a:r>
            <a:r>
              <a:rPr lang="sv-SE" b="0">
                <a:latin typeface="Times New Roman" pitchFamily="18" charset="0"/>
                <a:cs typeface="Times New Roman" pitchFamily="18" charset="0"/>
              </a:rPr>
              <a:t>i 6943</a:t>
            </a:r>
            <a:r>
              <a:rPr lang="sv-SE" b="0" baseline="-30000">
                <a:latin typeface="Times New Roman" pitchFamily="18" charset="0"/>
                <a:cs typeface="Times New Roman" pitchFamily="18" charset="0"/>
              </a:rPr>
              <a:t>10</a:t>
            </a:r>
            <a:r>
              <a:rPr lang="sv-SE" b="0">
                <a:latin typeface="Times New Roman" pitchFamily="18" charset="0"/>
                <a:cs typeface="Times New Roman" pitchFamily="18" charset="0"/>
              </a:rPr>
              <a:t>.</a:t>
            </a:r>
            <a:endParaRPr lang="en-US" b="0"/>
          </a:p>
          <a:p>
            <a:pPr algn="l" eaLnBrk="0" hangingPunct="0"/>
            <a:endParaRPr lang="en-US" b="0"/>
          </a:p>
        </p:txBody>
      </p:sp>
      <p:pic>
        <p:nvPicPr>
          <p:cNvPr id="112646" name="Picture 88"/>
          <p:cNvPicPr>
            <a:picLocks noChangeAspect="1" noChangeArrowheads="1"/>
          </p:cNvPicPr>
          <p:nvPr/>
        </p:nvPicPr>
        <p:blipFill>
          <a:blip r:embed="rId2" cstate="print"/>
          <a:srcRect/>
          <a:stretch>
            <a:fillRect/>
          </a:stretch>
        </p:blipFill>
        <p:spPr bwMode="auto">
          <a:xfrm>
            <a:off x="1763713" y="3846513"/>
            <a:ext cx="5473700" cy="2174875"/>
          </a:xfrm>
          <a:prstGeom prst="rect">
            <a:avLst/>
          </a:prstGeom>
          <a:noFill/>
        </p:spPr>
      </p:pic>
      <p:sp>
        <p:nvSpPr>
          <p:cNvPr id="112648" name="Rectangle 8"/>
          <p:cNvSpPr>
            <a:spLocks noChangeArrowheads="1"/>
          </p:cNvSpPr>
          <p:nvPr/>
        </p:nvSpPr>
        <p:spPr bwMode="auto">
          <a:xfrm>
            <a:off x="0" y="4441825"/>
            <a:ext cx="9144000" cy="0"/>
          </a:xfrm>
          <a:prstGeom prst="rect">
            <a:avLst/>
          </a:prstGeom>
          <a:noFill/>
          <a:ln w="9525">
            <a:noFill/>
            <a:miter lim="800000"/>
            <a:headEnd/>
            <a:tailEnd/>
          </a:ln>
          <a:effectLst/>
        </p:spPr>
        <p:txBody>
          <a:bodyPr wrap="none" anchor="ctr">
            <a:spAutoFit/>
          </a:bodyPr>
          <a:lstStyle/>
          <a:p>
            <a:pPr algn="l"/>
            <a:endParaRPr lang="en-US" b="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74" name="Rectangle 10"/>
          <p:cNvSpPr>
            <a:spLocks noChangeArrowheads="1"/>
          </p:cNvSpPr>
          <p:nvPr/>
        </p:nvSpPr>
        <p:spPr bwMode="auto">
          <a:xfrm>
            <a:off x="0" y="396875"/>
            <a:ext cx="9144000" cy="2014538"/>
          </a:xfrm>
          <a:prstGeom prst="rect">
            <a:avLst/>
          </a:prstGeom>
          <a:noFill/>
          <a:ln w="9525">
            <a:noFill/>
            <a:miter lim="800000"/>
            <a:headEnd/>
            <a:tailEnd/>
          </a:ln>
          <a:effectLst/>
        </p:spPr>
        <p:txBody>
          <a:bodyPr anchor="ctr">
            <a:spAutoFit/>
          </a:bodyPr>
          <a:lstStyle/>
          <a:p>
            <a:pPr algn="l"/>
            <a:r>
              <a:rPr lang="pl-PL"/>
              <a:t>BCD brojevi se smeštaju u memoriju po principu jedna cifra-jedan bajt, i to je takozvani raspakovani oblik. Pri tome se u donji polubajt zapisuje BCD kod cifre, a u gornji polubajt specijalni kod koji se zove zona, pa se ovaj način pamćenja BCD brojeva naziva i zonsko pakovanje. U poslednji bajt (bajt najmanje težine) pamti se cifra najmanje težine, a umesto zone u tom bajtu pamti se i znak broja, slika 2.2. (a). Kao što se vidi gotovo polovina memorijskog prostora ostaje neiskorišćena pri zonskom pamćenju brojeva.</a:t>
            </a:r>
          </a:p>
        </p:txBody>
      </p:sp>
      <p:pic>
        <p:nvPicPr>
          <p:cNvPr id="113675" name="Picture 11" descr="85EEC43"/>
          <p:cNvPicPr>
            <a:picLocks noChangeAspect="1" noChangeArrowheads="1"/>
          </p:cNvPicPr>
          <p:nvPr/>
        </p:nvPicPr>
        <p:blipFill>
          <a:blip r:embed="rId2" cstate="print"/>
          <a:srcRect l="4218" t="73586" r="11424" b="9433"/>
          <a:stretch>
            <a:fillRect/>
          </a:stretch>
        </p:blipFill>
        <p:spPr bwMode="auto">
          <a:xfrm>
            <a:off x="468313" y="2924175"/>
            <a:ext cx="7920037" cy="2376488"/>
          </a:xfrm>
          <a:prstGeom prst="rect">
            <a:avLst/>
          </a:prstGeom>
          <a:noFill/>
          <a:ln w="9525">
            <a:noFill/>
            <a:miter lim="800000"/>
            <a:headEnd/>
            <a:tailEnd/>
          </a:ln>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2" name="Rectangle 4"/>
          <p:cNvSpPr>
            <a:spLocks noChangeArrowheads="1"/>
          </p:cNvSpPr>
          <p:nvPr/>
        </p:nvSpPr>
        <p:spPr bwMode="auto">
          <a:xfrm>
            <a:off x="395288" y="620713"/>
            <a:ext cx="7993062" cy="1739900"/>
          </a:xfrm>
          <a:prstGeom prst="rect">
            <a:avLst/>
          </a:prstGeom>
          <a:noFill/>
          <a:ln w="9525">
            <a:noFill/>
            <a:miter lim="800000"/>
            <a:headEnd/>
            <a:tailEnd/>
          </a:ln>
          <a:effectLst/>
        </p:spPr>
        <p:txBody>
          <a:bodyPr anchor="ctr">
            <a:spAutoFit/>
          </a:bodyPr>
          <a:lstStyle/>
          <a:p>
            <a:r>
              <a:rPr lang="pl-PL" b="0"/>
              <a:t>Kada se </a:t>
            </a:r>
            <a:r>
              <a:rPr lang="pl-PL"/>
              <a:t>BCD brojevi obrađuju u aritmetičko-logičkoj jedinici, onda se pakuju po dve dekadne cifre u jedan bajt, i to je pakovani oblik. U pakovanom obliku svaki bajt sadrži po dve dekadne cifre, a bajt najmanje težine sadrži cifru i znak broja kao na slici 2.2. (b). Po završetku obrade BCD brojevi se ponovo raspakuju i smeštaju u memoriju.</a:t>
            </a:r>
            <a:endParaRPr lang="pl-PL">
              <a:hlinkClick r:id="rId2" tooltip="Kodiranje nenumeričkih podataka"/>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6" name="Rectangle 4"/>
          <p:cNvSpPr>
            <a:spLocks noChangeArrowheads="1"/>
          </p:cNvSpPr>
          <p:nvPr/>
        </p:nvSpPr>
        <p:spPr bwMode="auto">
          <a:xfrm>
            <a:off x="2428860" y="785794"/>
            <a:ext cx="3854450" cy="366712"/>
          </a:xfrm>
          <a:prstGeom prst="rect">
            <a:avLst/>
          </a:prstGeom>
          <a:noFill/>
          <a:ln w="9525">
            <a:noFill/>
            <a:miter lim="800000"/>
            <a:headEnd/>
            <a:tailEnd/>
          </a:ln>
          <a:effectLst/>
        </p:spPr>
        <p:txBody>
          <a:bodyPr wrap="none" anchor="ctr">
            <a:spAutoFit/>
          </a:bodyPr>
          <a:lstStyle/>
          <a:p>
            <a:pPr algn="l"/>
            <a:r>
              <a:rPr lang="pl-PL" dirty="0">
                <a:hlinkClick r:id="rId2" tooltip="Kodiranje nenumeričkih podataka"/>
              </a:rPr>
              <a:t>Kodiranje nenumeričkih podataka</a:t>
            </a:r>
            <a:endParaRPr lang="pl-PL" dirty="0"/>
          </a:p>
        </p:txBody>
      </p:sp>
      <p:sp>
        <p:nvSpPr>
          <p:cNvPr id="115717" name="Rectangle 5"/>
          <p:cNvSpPr>
            <a:spLocks noChangeArrowheads="1"/>
          </p:cNvSpPr>
          <p:nvPr/>
        </p:nvSpPr>
        <p:spPr bwMode="auto">
          <a:xfrm>
            <a:off x="500034" y="2428868"/>
            <a:ext cx="7920037" cy="3606800"/>
          </a:xfrm>
          <a:prstGeom prst="rect">
            <a:avLst/>
          </a:prstGeom>
          <a:noFill/>
          <a:ln w="9525">
            <a:noFill/>
            <a:miter lim="800000"/>
            <a:headEnd/>
            <a:tailEnd/>
          </a:ln>
          <a:effectLst/>
        </p:spPr>
        <p:txBody>
          <a:bodyPr anchor="ctr">
            <a:spAutoFit/>
          </a:bodyPr>
          <a:lstStyle/>
          <a:p>
            <a:pPr algn="l">
              <a:lnSpc>
                <a:spcPct val="142000"/>
              </a:lnSpc>
            </a:pPr>
            <a:r>
              <a:rPr lang="pl-PL" b="0" dirty="0"/>
              <a:t>Računari moraju posedovati mogućnost da skladište i obrađuju kako numeričke (brojne), tako i nenumeri</a:t>
            </a:r>
            <a:r>
              <a:rPr lang="sr-Latn-CS" b="0" dirty="0"/>
              <a:t>č</a:t>
            </a:r>
            <a:r>
              <a:rPr lang="pl-PL" b="0" dirty="0"/>
              <a:t>ke tj. tekstualne podatke (alfa numerički </a:t>
            </a:r>
            <a:r>
              <a:rPr lang="pl-PL" b="0" dirty="0">
                <a:hlinkClick r:id="rId3" tooltip="Podaci"/>
              </a:rPr>
              <a:t>podaci</a:t>
            </a:r>
            <a:r>
              <a:rPr lang="pl-PL" b="0" dirty="0"/>
              <a:t>). Nenumerički </a:t>
            </a:r>
            <a:r>
              <a:rPr lang="pl-PL" b="0" dirty="0">
                <a:hlinkClick r:id="rId3" tooltip="Podaci"/>
              </a:rPr>
              <a:t>podaci</a:t>
            </a:r>
            <a:r>
              <a:rPr lang="pl-PL" b="0" dirty="0"/>
              <a:t> mogu biti: znakovi odnosno karakteri (</a:t>
            </a:r>
            <a:r>
              <a:rPr lang="pl-PL" dirty="0"/>
              <a:t>character data), među kojima su: </a:t>
            </a:r>
            <a:r>
              <a:rPr lang="pl-PL" b="0" i="1" dirty="0"/>
              <a:t>slova</a:t>
            </a:r>
            <a:r>
              <a:rPr lang="pl-PL" b="0" dirty="0"/>
              <a:t>, </a:t>
            </a:r>
            <a:r>
              <a:rPr lang="pl-PL" b="0" i="1" dirty="0"/>
              <a:t>znakovi</a:t>
            </a:r>
            <a:r>
              <a:rPr lang="pl-PL" b="0" dirty="0"/>
              <a:t> </a:t>
            </a:r>
            <a:r>
              <a:rPr lang="pl-PL" b="0" i="1" dirty="0"/>
              <a:t>interpunkcije</a:t>
            </a:r>
            <a:r>
              <a:rPr lang="pl-PL" b="0" dirty="0"/>
              <a:t>, </a:t>
            </a:r>
            <a:r>
              <a:rPr lang="pl-PL" b="0" i="1" dirty="0"/>
              <a:t>cifre</a:t>
            </a:r>
            <a:r>
              <a:rPr lang="pl-PL" b="0" dirty="0"/>
              <a:t> 0-9, </a:t>
            </a:r>
            <a:r>
              <a:rPr lang="pl-PL" b="0" i="1" dirty="0"/>
              <a:t>matematički znakovi</a:t>
            </a:r>
            <a:r>
              <a:rPr lang="pl-PL" b="0" dirty="0"/>
              <a:t>, </a:t>
            </a:r>
            <a:r>
              <a:rPr lang="pl-PL" b="0" i="1" dirty="0"/>
              <a:t>specijalni znakovi</a:t>
            </a:r>
            <a:r>
              <a:rPr lang="pl-PL" b="0" dirty="0"/>
              <a:t> i </a:t>
            </a:r>
            <a:r>
              <a:rPr lang="pl-PL" b="0" i="1" dirty="0"/>
              <a:t>kontrolne informacije</a:t>
            </a:r>
            <a:r>
              <a:rPr lang="pl-PL" b="0" dirty="0"/>
              <a:t>, ili nizovi znakova-</a:t>
            </a:r>
            <a:r>
              <a:rPr lang="pl-PL" b="0" i="1" dirty="0"/>
              <a:t>niske</a:t>
            </a:r>
            <a:r>
              <a:rPr lang="pl-PL" b="0" dirty="0"/>
              <a:t> tj. </a:t>
            </a:r>
            <a:r>
              <a:rPr lang="pl-PL" b="0" i="1" dirty="0"/>
              <a:t>stringovi</a:t>
            </a:r>
            <a:r>
              <a:rPr lang="pl-PL" b="0" dirty="0"/>
              <a:t> (</a:t>
            </a:r>
            <a:r>
              <a:rPr lang="pl-PL" dirty="0"/>
              <a:t>string). </a:t>
            </a:r>
            <a:r>
              <a:rPr lang="pl-PL" b="0" dirty="0">
                <a:hlinkClick r:id="rId3" tooltip="Podaci"/>
              </a:rPr>
              <a:t>Podaci</a:t>
            </a:r>
            <a:r>
              <a:rPr lang="pl-PL" b="0" dirty="0"/>
              <a:t> ovog tipa su memorisani na poseban način u obliku nizova bitova. Za predstavlja</a:t>
            </a:r>
            <a:r>
              <a:rPr lang="sr-Latn-CS" b="0" dirty="0"/>
              <a:t>nj</a:t>
            </a:r>
            <a:r>
              <a:rPr lang="pl-PL" b="0" dirty="0"/>
              <a:t>e znakova u početku su se mnogo koristili šestobitni kodovi što se kasnije pokazalo nedovoljnim, jer se sa 6 bitova mogu prikazati samo 64 znaka.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Rectangle 4"/>
          <p:cNvSpPr>
            <a:spLocks noChangeArrowheads="1"/>
          </p:cNvSpPr>
          <p:nvPr/>
        </p:nvSpPr>
        <p:spPr bwMode="auto">
          <a:xfrm>
            <a:off x="611188" y="912813"/>
            <a:ext cx="8208962" cy="5035550"/>
          </a:xfrm>
          <a:prstGeom prst="rect">
            <a:avLst/>
          </a:prstGeom>
          <a:noFill/>
          <a:ln w="9525">
            <a:noFill/>
            <a:miter lim="800000"/>
            <a:headEnd/>
            <a:tailEnd/>
          </a:ln>
          <a:effectLst/>
        </p:spPr>
        <p:txBody>
          <a:bodyPr anchor="ctr">
            <a:spAutoFit/>
          </a:bodyPr>
          <a:lstStyle/>
          <a:p>
            <a:pPr>
              <a:lnSpc>
                <a:spcPct val="200000"/>
              </a:lnSpc>
            </a:pPr>
            <a:r>
              <a:rPr lang="sv-SE"/>
              <a:t>V (od </a:t>
            </a:r>
            <a:r>
              <a:rPr lang="sv-SE" b="0" i="1"/>
              <a:t>o</a:t>
            </a:r>
            <a:r>
              <a:rPr lang="sv-SE" i="1"/>
              <a:t>Verflow</a:t>
            </a:r>
            <a:r>
              <a:rPr lang="sv-SE" b="0"/>
              <a:t>) koja označava da je rezultat van opsega označenog bajta ( 128 do +127) pod pretpostavkom da su ulazni </a:t>
            </a:r>
            <a:r>
              <a:rPr lang="sv-SE" b="0">
                <a:hlinkClick r:id="rId2" tooltip="Podaci"/>
              </a:rPr>
              <a:t>podaci</a:t>
            </a:r>
            <a:r>
              <a:rPr lang="sv-SE" b="0"/>
              <a:t> označeni brojevi. I ova zastavica posle svake aritmetičke operacije dobija vrednost ili nula ili jedan. </a:t>
            </a:r>
            <a:endParaRPr lang="en-US" b="0"/>
          </a:p>
          <a:p>
            <a:pPr>
              <a:lnSpc>
                <a:spcPct val="200000"/>
              </a:lnSpc>
            </a:pPr>
            <a:r>
              <a:rPr lang="sv-SE" b="0"/>
              <a:t> </a:t>
            </a:r>
            <a:endParaRPr lang="en-US" b="0"/>
          </a:p>
          <a:p>
            <a:pPr>
              <a:lnSpc>
                <a:spcPct val="200000"/>
              </a:lnSpc>
            </a:pPr>
            <a:r>
              <a:rPr lang="sv-SE" i="1"/>
              <a:t>V će biti nula ako je aritmetička operacija dala rezultat koji je u opsegu 128 do +127 ukoliko se ulazni </a:t>
            </a:r>
            <a:r>
              <a:rPr lang="sv-SE" b="0" i="1">
                <a:hlinkClick r:id="rId2" tooltip="Podaci"/>
              </a:rPr>
              <a:t>podaci</a:t>
            </a:r>
            <a:r>
              <a:rPr lang="sv-SE" b="0" i="1"/>
              <a:t> tretiraju kao označeni brojevi.</a:t>
            </a:r>
            <a:endParaRPr lang="en-US" b="0"/>
          </a:p>
          <a:p>
            <a:pPr>
              <a:lnSpc>
                <a:spcPct val="200000"/>
              </a:lnSpc>
            </a:pPr>
            <a:r>
              <a:rPr lang="sv-SE" i="1"/>
              <a:t>V će biti jedinica ako je aritmetička operacija dala rezultat koji je van opsega 128 do +127 ukoliko se ulazni </a:t>
            </a:r>
            <a:r>
              <a:rPr lang="sv-SE" b="0" i="1">
                <a:hlinkClick r:id="rId2" tooltip="Podaci"/>
              </a:rPr>
              <a:t>podaci</a:t>
            </a:r>
            <a:r>
              <a:rPr lang="sv-SE" b="0" i="1"/>
              <a:t> tretiraju kao označeni brojevi.</a:t>
            </a:r>
            <a:endParaRPr lang="en-US" b="0"/>
          </a:p>
          <a:p>
            <a:pPr>
              <a:lnSpc>
                <a:spcPct val="200000"/>
              </a:lnSpc>
            </a:pPr>
            <a:r>
              <a:rPr lang="sv-SE" b="0"/>
              <a:t>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0" name="Rectangle 4"/>
          <p:cNvSpPr>
            <a:spLocks noChangeArrowheads="1"/>
          </p:cNvSpPr>
          <p:nvPr/>
        </p:nvSpPr>
        <p:spPr bwMode="auto">
          <a:xfrm>
            <a:off x="323850" y="1462088"/>
            <a:ext cx="8496300" cy="3937000"/>
          </a:xfrm>
          <a:prstGeom prst="rect">
            <a:avLst/>
          </a:prstGeom>
          <a:noFill/>
          <a:ln w="9525">
            <a:noFill/>
            <a:miter lim="800000"/>
            <a:headEnd/>
            <a:tailEnd/>
          </a:ln>
          <a:effectLst/>
        </p:spPr>
        <p:txBody>
          <a:bodyPr anchor="ctr">
            <a:spAutoFit/>
          </a:bodyPr>
          <a:lstStyle/>
          <a:p>
            <a:pPr algn="l"/>
            <a:r>
              <a:rPr lang="pl-PL" b="0"/>
              <a:t>Dva načina kodira</a:t>
            </a:r>
            <a:r>
              <a:rPr lang="sr-Latn-CS" b="0"/>
              <a:t>nj</a:t>
            </a:r>
            <a:r>
              <a:rPr lang="pl-PL" b="0"/>
              <a:t>a nenumeričkih podataka koji se najčešće koriste u savremenim računarima su: </a:t>
            </a:r>
            <a:r>
              <a:rPr lang="pl-PL"/>
              <a:t>ASCII (American Standard Code for Information Interchange) i EBCDIC (Extended Binary Coded Decimal Interchange Code). EBCDIC kod je osmobitni kod koji je razvio IBM, i koriste ga samo IBM-ovi veliki računari, i neki računari koji su IBM kompatibilni. ASCII je sedmobitni kod, široko rasprostra</a:t>
            </a:r>
            <a:r>
              <a:rPr lang="sr-Latn-CS" b="0"/>
              <a:t>nj</a:t>
            </a:r>
            <a:r>
              <a:rPr lang="pl-PL" b="0"/>
              <a:t>en u komunikacijama između računara. Niz bitova 1111000</a:t>
            </a:r>
            <a:r>
              <a:rPr lang="pl-PL" b="0" baseline="30000"/>
              <a:t>(2)</a:t>
            </a:r>
            <a:r>
              <a:rPr lang="pl-PL" b="0"/>
              <a:t> predstavlja slovo</a:t>
            </a:r>
            <a:r>
              <a:rPr lang="pl-PL"/>
              <a:t> x, a niz 1111001</a:t>
            </a:r>
            <a:r>
              <a:rPr lang="pl-PL" b="0" baseline="30000"/>
              <a:t>(2)</a:t>
            </a:r>
            <a:r>
              <a:rPr lang="pl-PL" b="0"/>
              <a:t> označava </a:t>
            </a:r>
            <a:r>
              <a:rPr lang="pl-PL"/>
              <a:t>y. Skoro svi mikroračunari koriste ovaj kod za prikaz slova i simbola. Kako i mikrora~unari memorišu podatke u osmobitnim bajtovima, onda oni dodaju jedan ekstra bit na standardni sedmobitni ASCII kod, da bi se dobio ceo bajt. Oba koda ASCII i EBCDIC rezervišu neke nizove bitova za kontrolne informacije. Ovi specijalni kodovi se koriste za označava</a:t>
            </a:r>
            <a:r>
              <a:rPr lang="sr-Latn-CS" b="0"/>
              <a:t>nj</a:t>
            </a:r>
            <a:r>
              <a:rPr lang="pl-PL" b="0"/>
              <a:t>e početka (</a:t>
            </a:r>
            <a:r>
              <a:rPr lang="pl-PL"/>
              <a:t>start) i kraja (end) neke poruke poslate preko komunikacionih linija ili drugih sredstava.</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7" name="Rectangle 7"/>
          <p:cNvSpPr>
            <a:spLocks noChangeArrowheads="1"/>
          </p:cNvSpPr>
          <p:nvPr/>
        </p:nvSpPr>
        <p:spPr bwMode="auto">
          <a:xfrm>
            <a:off x="0" y="396875"/>
            <a:ext cx="9144000" cy="2014538"/>
          </a:xfrm>
          <a:prstGeom prst="rect">
            <a:avLst/>
          </a:prstGeom>
          <a:noFill/>
          <a:ln w="9525">
            <a:noFill/>
            <a:miter lim="800000"/>
            <a:headEnd/>
            <a:tailEnd/>
          </a:ln>
          <a:effectLst/>
        </p:spPr>
        <p:txBody>
          <a:bodyPr anchor="ctr">
            <a:spAutoFit/>
          </a:bodyPr>
          <a:lstStyle/>
          <a:p>
            <a:pPr algn="l"/>
            <a:r>
              <a:rPr lang="pl-PL" b="0"/>
              <a:t>Oba ova koda imaju posebne nizove bitova koji označavaju mala i velika slova, interpunkciju i druge specijalne karaktere. </a:t>
            </a:r>
            <a:r>
              <a:rPr lang="pl-PL"/>
              <a:t>IBM-PC kompatibilni mikroračunari koriste 8-bitnu varijaciju ASCII-koda, gde svaki novi niz bitova (ekstra kod), označava neki grafički karakter. Postoja</a:t>
            </a:r>
            <a:r>
              <a:rPr lang="sr-Latn-CS" b="0"/>
              <a:t>nj</a:t>
            </a:r>
            <a:r>
              <a:rPr lang="pl-PL" b="0"/>
              <a:t>e ovih kodnih šema dodatno komplikuje interpretaciju podataka koji se nalaze u memoriji računara. Pomenuti niz bitova 10010110</a:t>
            </a:r>
            <a:r>
              <a:rPr lang="pl-PL" b="0" baseline="-25000"/>
              <a:t>(2)</a:t>
            </a:r>
            <a:r>
              <a:rPr lang="pl-PL" b="0"/>
              <a:t>, pored već pomenutih značewa (150</a:t>
            </a:r>
            <a:r>
              <a:rPr lang="pl-PL" b="0" baseline="-25000"/>
              <a:t>(10)</a:t>
            </a:r>
            <a:r>
              <a:rPr lang="pl-PL" b="0"/>
              <a:t>, 96</a:t>
            </a:r>
            <a:r>
              <a:rPr lang="pl-PL" b="0" baseline="-25000"/>
              <a:t>(10)</a:t>
            </a:r>
            <a:r>
              <a:rPr lang="pl-PL" b="0"/>
              <a:t>, 63</a:t>
            </a:r>
            <a:r>
              <a:rPr lang="pl-PL" b="0" baseline="-25000"/>
              <a:t>(10)</a:t>
            </a:r>
            <a:r>
              <a:rPr lang="pl-PL" b="0"/>
              <a:t>, -105</a:t>
            </a:r>
            <a:r>
              <a:rPr lang="pl-PL" b="0" baseline="-25000"/>
              <a:t>(10)</a:t>
            </a:r>
            <a:r>
              <a:rPr lang="pl-PL" b="0"/>
              <a:t>, -106</a:t>
            </a:r>
            <a:r>
              <a:rPr lang="pl-PL" b="0" baseline="-25000"/>
              <a:t>(10)</a:t>
            </a:r>
            <a:r>
              <a:rPr lang="pl-PL" b="0"/>
              <a:t> ), može takođe predstavljati i malo slovo </a:t>
            </a:r>
            <a:r>
              <a:rPr lang="pl-PL"/>
              <a:t>o u računaru koji koristi EBCDIC kod.</a:t>
            </a:r>
          </a:p>
        </p:txBody>
      </p:sp>
      <p:sp>
        <p:nvSpPr>
          <p:cNvPr id="117768" name="Rectangle 8"/>
          <p:cNvSpPr>
            <a:spLocks noChangeArrowheads="1"/>
          </p:cNvSpPr>
          <p:nvPr/>
        </p:nvSpPr>
        <p:spPr bwMode="auto">
          <a:xfrm>
            <a:off x="323850" y="2422525"/>
            <a:ext cx="8496300" cy="2014538"/>
          </a:xfrm>
          <a:prstGeom prst="rect">
            <a:avLst/>
          </a:prstGeom>
          <a:noFill/>
          <a:ln w="9525">
            <a:noFill/>
            <a:miter lim="800000"/>
            <a:headEnd/>
            <a:tailEnd/>
          </a:ln>
          <a:effectLst/>
        </p:spPr>
        <p:txBody>
          <a:bodyPr anchor="ctr">
            <a:spAutoFit/>
          </a:bodyPr>
          <a:lstStyle/>
          <a:p>
            <a:pPr algn="l"/>
            <a:r>
              <a:rPr lang="pl-PL" b="0"/>
              <a:t>U </a:t>
            </a:r>
            <a:r>
              <a:rPr lang="pl-PL"/>
              <a:t>ASCII i EBCDIC tabeli se pored slova, brojeva, specijalnih znakova +, -, ? itd. nalaze i kontrolni znaci. Ovi kontrolni znaci ne mogu se videti na ekranu monitora, niti se mogu odštampati. Oni služe za upravljanje radom ulazno-izlaznih uređaja, zatim pri prenosu informacija izme|u dva računara itd. Tabele ASCII i EBCDIC kodova date su u Prilogu A. Na kraju možemo možemo reći da se u računarima koriste različiti tipovi binarno kodiranih informacija, čija se osnovna podela može prikazati kao na slici 2.3.</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8788" name="Picture 4" descr="48027ECA"/>
          <p:cNvPicPr>
            <a:picLocks noChangeAspect="1" noChangeArrowheads="1"/>
          </p:cNvPicPr>
          <p:nvPr/>
        </p:nvPicPr>
        <p:blipFill>
          <a:blip r:embed="rId2" cstate="print">
            <a:lum bright="-24000" contrast="42000"/>
          </a:blip>
          <a:srcRect l="7825" t="24371" r="30742" b="56480"/>
          <a:stretch>
            <a:fillRect/>
          </a:stretch>
        </p:blipFill>
        <p:spPr bwMode="auto">
          <a:xfrm>
            <a:off x="1116013" y="1412875"/>
            <a:ext cx="7343775" cy="3673475"/>
          </a:xfrm>
          <a:prstGeom prst="rect">
            <a:avLst/>
          </a:prstGeom>
          <a:noFill/>
          <a:ln w="9525">
            <a:noFill/>
            <a:miter lim="800000"/>
            <a:headEnd/>
            <a:tailEnd/>
          </a:ln>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2" name="Rectangle 4"/>
          <p:cNvSpPr>
            <a:spLocks noChangeArrowheads="1"/>
          </p:cNvSpPr>
          <p:nvPr/>
        </p:nvSpPr>
        <p:spPr bwMode="auto">
          <a:xfrm>
            <a:off x="3500430" y="785794"/>
            <a:ext cx="1225550" cy="366713"/>
          </a:xfrm>
          <a:prstGeom prst="rect">
            <a:avLst/>
          </a:prstGeom>
          <a:noFill/>
          <a:ln w="9525">
            <a:noFill/>
            <a:miter lim="800000"/>
            <a:headEnd/>
            <a:tailEnd/>
          </a:ln>
          <a:effectLst/>
        </p:spPr>
        <p:txBody>
          <a:bodyPr wrap="none" anchor="ctr">
            <a:spAutoFit/>
          </a:bodyPr>
          <a:lstStyle/>
          <a:p>
            <a:r>
              <a:rPr lang="sv-SE" dirty="0">
                <a:hlinkClick r:id="rId2" tooltip="Zaključak"/>
              </a:rPr>
              <a:t>Zaključak</a:t>
            </a:r>
            <a:endParaRPr lang="sv-SE" dirty="0"/>
          </a:p>
        </p:txBody>
      </p:sp>
      <p:sp>
        <p:nvSpPr>
          <p:cNvPr id="119813" name="Rectangle 5"/>
          <p:cNvSpPr>
            <a:spLocks noChangeArrowheads="1"/>
          </p:cNvSpPr>
          <p:nvPr/>
        </p:nvSpPr>
        <p:spPr bwMode="auto">
          <a:xfrm>
            <a:off x="395288" y="1341438"/>
            <a:ext cx="7920037" cy="3662362"/>
          </a:xfrm>
          <a:prstGeom prst="rect">
            <a:avLst/>
          </a:prstGeom>
          <a:noFill/>
          <a:ln w="9525">
            <a:noFill/>
            <a:miter lim="800000"/>
            <a:headEnd/>
            <a:tailEnd/>
          </a:ln>
          <a:effectLst/>
        </p:spPr>
        <p:txBody>
          <a:bodyPr anchor="ctr">
            <a:spAutoFit/>
          </a:bodyPr>
          <a:lstStyle/>
          <a:p>
            <a:r>
              <a:rPr lang="sv-SE" b="0"/>
              <a:t>Binarni brojevi su osnova za funkcionisa</a:t>
            </a:r>
            <a:r>
              <a:rPr lang="sr-Latn-CS" b="0"/>
              <a:t>nj</a:t>
            </a:r>
            <a:r>
              <a:rPr lang="sv-SE" b="0"/>
              <a:t>e računara. </a:t>
            </a:r>
            <a:r>
              <a:rPr lang="pl-PL" b="0"/>
              <a:t>Digitalna kola kombinuju nule i jedinice, i generišu nove nule i jedinice. Mašinske instrukcije i mikroprogrami se takođe prikazuju kao nizovi 0 i 1. Svi programi napisani u asembleru ili bilo kom višem jeziku, da bi mogli da rade, moraju se prevesti u nizove nula i jedinica, odnosno u neke binarne brojeve.</a:t>
            </a:r>
            <a:endParaRPr lang="en-US" b="0"/>
          </a:p>
          <a:p>
            <a:r>
              <a:rPr lang="pl-PL" b="0"/>
              <a:t>Brojevi unutar računara mogu biti binarni reprezenti pozitivnih i negativnih veličina, celi ili razlomljeni brojevi, u fiksnom ili pokretnom zarezu. Oni se takođe mogu koristiti kao reprezenti simboličkih informacija i specijalnih kodova. Korišćenje brojeva je od značaja na svim nivoima organizacije i rada računara. Svaki računar ima svoj skup brojeva koje koristi. Kako unutar računara nije moguće razlikovati o kom tipu brojeva ili kodova se radi, programer mora o tome voditi računa da ne bi došlo do pogrešne interpretacije i grešaka u obradi.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Rectangle 4"/>
          <p:cNvSpPr>
            <a:spLocks noChangeArrowheads="1"/>
          </p:cNvSpPr>
          <p:nvPr/>
        </p:nvSpPr>
        <p:spPr bwMode="auto">
          <a:xfrm>
            <a:off x="611188" y="476250"/>
            <a:ext cx="7704137" cy="2014538"/>
          </a:xfrm>
          <a:prstGeom prst="rect">
            <a:avLst/>
          </a:prstGeom>
          <a:noFill/>
          <a:ln w="9525">
            <a:noFill/>
            <a:miter lim="800000"/>
            <a:headEnd/>
            <a:tailEnd/>
          </a:ln>
          <a:effectLst/>
        </p:spPr>
        <p:txBody>
          <a:bodyPr anchor="ctr">
            <a:spAutoFit/>
          </a:bodyPr>
          <a:lstStyle/>
          <a:p>
            <a:r>
              <a:rPr lang="sv-SE" b="0"/>
              <a:t>Posmatrajmo dva slučaja sabiranja u osmobitnoj ALU:</a:t>
            </a:r>
            <a:endParaRPr lang="en-US" b="0"/>
          </a:p>
          <a:p>
            <a:r>
              <a:rPr lang="sv-SE" b="0"/>
              <a:t> </a:t>
            </a:r>
            <a:endParaRPr lang="en-US" b="0"/>
          </a:p>
          <a:p>
            <a:pPr>
              <a:buFontTx/>
              <a:buChar char="•"/>
            </a:pPr>
            <a:r>
              <a:rPr lang="sv-SE" b="0"/>
              <a:t>U prvom slučaju, saberimo brojeve 1 i 253. Rezultat koji očekujemo je svakako 254. </a:t>
            </a:r>
            <a:r>
              <a:rPr lang="en-US" b="0"/>
              <a:t>Ovo sabiranje označićemo rimskim brojem </a:t>
            </a:r>
            <a:r>
              <a:rPr lang="en-US"/>
              <a:t>I.</a:t>
            </a:r>
            <a:endParaRPr lang="en-US" b="0"/>
          </a:p>
          <a:p>
            <a:pPr>
              <a:buFontTx/>
              <a:buChar char="•"/>
            </a:pPr>
            <a:r>
              <a:rPr lang="en-US" b="0"/>
              <a:t>U drugom slučaju, saberimo brojeve 1 i 3. Rezultat koji očekujemo je svakako 2. Ovo sabiranje označićemo rimskim brojem </a:t>
            </a:r>
            <a:r>
              <a:rPr lang="en-US"/>
              <a:t>II.</a:t>
            </a:r>
            <a:endParaRPr lang="en-US" b="0"/>
          </a:p>
          <a:p>
            <a:r>
              <a:rPr lang="en-US" b="0"/>
              <a:t> </a:t>
            </a:r>
          </a:p>
        </p:txBody>
      </p:sp>
      <p:sp>
        <p:nvSpPr>
          <p:cNvPr id="71686" name="Rectangle 6"/>
          <p:cNvSpPr>
            <a:spLocks noChangeArrowheads="1"/>
          </p:cNvSpPr>
          <p:nvPr/>
        </p:nvSpPr>
        <p:spPr bwMode="auto">
          <a:xfrm>
            <a:off x="1403350" y="2349500"/>
            <a:ext cx="6126163" cy="762000"/>
          </a:xfrm>
          <a:prstGeom prst="rect">
            <a:avLst/>
          </a:prstGeom>
          <a:noFill/>
          <a:ln w="9525">
            <a:noFill/>
            <a:miter lim="800000"/>
            <a:headEnd/>
            <a:tailEnd/>
          </a:ln>
          <a:effectLst/>
        </p:spPr>
        <p:txBody>
          <a:bodyPr wrap="none" anchor="ctr">
            <a:spAutoFit/>
          </a:bodyPr>
          <a:lstStyle/>
          <a:p>
            <a:pPr algn="l"/>
            <a:r>
              <a:rPr lang="sv-SE" sz="2200" b="0">
                <a:latin typeface="Times New Roman" pitchFamily="18" charset="0"/>
                <a:cs typeface="Times New Roman" pitchFamily="18" charset="0"/>
              </a:rPr>
              <a:t>Posmatrajmo sada binarne kodove ova dva sabiranja:</a:t>
            </a:r>
            <a:endParaRPr lang="en-US" sz="2200" b="0"/>
          </a:p>
          <a:p>
            <a:pPr algn="l" eaLnBrk="0" hangingPunct="0"/>
            <a:endParaRPr lang="en-US" sz="2200" b="0"/>
          </a:p>
        </p:txBody>
      </p:sp>
      <p:pic>
        <p:nvPicPr>
          <p:cNvPr id="71685" name="Picture 61"/>
          <p:cNvPicPr>
            <a:picLocks noChangeAspect="1" noChangeArrowheads="1"/>
          </p:cNvPicPr>
          <p:nvPr/>
        </p:nvPicPr>
        <p:blipFill>
          <a:blip r:embed="rId2" cstate="print"/>
          <a:srcRect/>
          <a:stretch>
            <a:fillRect/>
          </a:stretch>
        </p:blipFill>
        <p:spPr bwMode="auto">
          <a:xfrm>
            <a:off x="2124075" y="2873375"/>
            <a:ext cx="4968875" cy="1708150"/>
          </a:xfrm>
          <a:prstGeom prst="rect">
            <a:avLst/>
          </a:prstGeom>
          <a:noFill/>
        </p:spPr>
      </p:pic>
      <p:sp>
        <p:nvSpPr>
          <p:cNvPr id="71687" name="Rectangle 7"/>
          <p:cNvSpPr>
            <a:spLocks noChangeArrowheads="1"/>
          </p:cNvSpPr>
          <p:nvPr/>
        </p:nvSpPr>
        <p:spPr bwMode="auto">
          <a:xfrm>
            <a:off x="611188" y="4857750"/>
            <a:ext cx="7921625" cy="1465263"/>
          </a:xfrm>
          <a:prstGeom prst="rect">
            <a:avLst/>
          </a:prstGeom>
          <a:noFill/>
          <a:ln w="9525">
            <a:noFill/>
            <a:miter lim="800000"/>
            <a:headEnd/>
            <a:tailEnd/>
          </a:ln>
          <a:effectLst/>
        </p:spPr>
        <p:txBody>
          <a:bodyPr anchor="ctr">
            <a:spAutoFit/>
          </a:bodyPr>
          <a:lstStyle/>
          <a:p>
            <a:r>
              <a:rPr lang="en-US" b="0"/>
              <a:t>Ako pogledamo binarne oblike podataka (koje ­procesor jedino razume), primetićemo da su oba sabiranja identična, </a:t>
            </a:r>
            <a:r>
              <a:rPr lang="en-US" b="0" i="1"/>
              <a:t>kako po ulaznim podacima, tako i po rezultatu</a:t>
            </a:r>
            <a:r>
              <a:rPr lang="en-US" b="0"/>
              <a:t>. </a:t>
            </a:r>
            <a:r>
              <a:rPr lang="de-DE" b="0"/>
              <a:t>Rezultat je u oba slučaja 1111 1110</a:t>
            </a:r>
            <a:r>
              <a:rPr lang="de-DE" b="0" baseline="-25000"/>
              <a:t>2</a:t>
            </a:r>
            <a:r>
              <a:rPr lang="de-DE" b="0"/>
              <a:t>. </a:t>
            </a:r>
            <a:endParaRPr lang="en-US" b="0"/>
          </a:p>
          <a:p>
            <a:r>
              <a:rPr lang="de-DE" b="0"/>
              <a:t>Da li je to 254 ili 2? Odgovor je u oba slučaja DA. </a:t>
            </a:r>
            <a:endParaRPr lang="en-US" b="0"/>
          </a:p>
          <a:p>
            <a:r>
              <a:rPr lang="de-DE" b="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8" name="Rectangle 4"/>
          <p:cNvSpPr>
            <a:spLocks noChangeArrowheads="1"/>
          </p:cNvSpPr>
          <p:nvPr/>
        </p:nvSpPr>
        <p:spPr bwMode="auto">
          <a:xfrm>
            <a:off x="0" y="549275"/>
            <a:ext cx="8748713" cy="3113088"/>
          </a:xfrm>
          <a:prstGeom prst="rect">
            <a:avLst/>
          </a:prstGeom>
          <a:noFill/>
          <a:ln w="9525">
            <a:noFill/>
            <a:miter lim="800000"/>
            <a:headEnd/>
            <a:tailEnd/>
          </a:ln>
          <a:effectLst/>
        </p:spPr>
        <p:txBody>
          <a:bodyPr anchor="ctr">
            <a:spAutoFit/>
          </a:bodyPr>
          <a:lstStyle/>
          <a:p>
            <a:r>
              <a:rPr lang="de-DE" b="0"/>
              <a:t>Upravo tako, rezultat je i 254 i 2, kako ko voli. Tačnije, ako programer želi da ulazni </a:t>
            </a:r>
            <a:r>
              <a:rPr lang="de-DE" b="0">
                <a:hlinkClick r:id="rId2" tooltip="Podaci"/>
              </a:rPr>
              <a:t>podaci</a:t>
            </a:r>
            <a:r>
              <a:rPr lang="de-DE" b="0"/>
              <a:t> budu označeni (1 i 3), rezultat treba da tumači kao označen broj (a tada je 1111 1110</a:t>
            </a:r>
            <a:r>
              <a:rPr lang="de-DE" b="0" baseline="-25000"/>
              <a:t>2</a:t>
            </a:r>
            <a:r>
              <a:rPr lang="de-DE" b="0"/>
              <a:t> zaista 2), a ako želi da ulazni </a:t>
            </a:r>
            <a:r>
              <a:rPr lang="de-DE" b="0">
                <a:hlinkClick r:id="rId2" tooltip="Podaci"/>
              </a:rPr>
              <a:t>podaci</a:t>
            </a:r>
            <a:r>
              <a:rPr lang="de-DE" b="0"/>
              <a:t> budu neoznačeni (1 i 253), rezultat treba da tumači kao neoznačen broj (a tada je 1111 1110</a:t>
            </a:r>
            <a:r>
              <a:rPr lang="de-DE" b="0" baseline="-25000"/>
              <a:t>2</a:t>
            </a:r>
            <a:r>
              <a:rPr lang="de-DE" b="0"/>
              <a:t> zaista 254).</a:t>
            </a:r>
          </a:p>
          <a:p>
            <a:r>
              <a:rPr lang="de-DE" b="0"/>
              <a:t> O programerovim željama, ­procesor niti ima, niti može da ima pojma! Znači, jedini koji može da napravi razliku između slučaja I i II je programer. Naravno u višim programskim jezicima o tome brine prevodilac. Postavqa se pitanje koji će se flegovi setovati u primeru I, a koji u primeru II. Posmatra}emo samo zastavicu prekoračenja (V) i zastavicu koji pokazuje da je rezultat negativan (N zastavica), ostale nisu problematične.</a:t>
            </a:r>
            <a:endParaRPr lang="en-US" b="0"/>
          </a:p>
          <a:p>
            <a:r>
              <a:rPr lang="de-DE" b="0"/>
              <a:t> </a:t>
            </a:r>
          </a:p>
        </p:txBody>
      </p:sp>
      <p:sp>
        <p:nvSpPr>
          <p:cNvPr id="72709" name="Rectangle 5"/>
          <p:cNvSpPr>
            <a:spLocks noChangeArrowheads="1"/>
          </p:cNvSpPr>
          <p:nvPr/>
        </p:nvSpPr>
        <p:spPr bwMode="auto">
          <a:xfrm>
            <a:off x="323850" y="3213100"/>
            <a:ext cx="8208963" cy="2289175"/>
          </a:xfrm>
          <a:prstGeom prst="rect">
            <a:avLst/>
          </a:prstGeom>
          <a:noFill/>
          <a:ln w="9525">
            <a:noFill/>
            <a:miter lim="800000"/>
            <a:headEnd/>
            <a:tailEnd/>
          </a:ln>
          <a:effectLst/>
        </p:spPr>
        <p:txBody>
          <a:bodyPr anchor="ctr">
            <a:spAutoFit/>
          </a:bodyPr>
          <a:lstStyle/>
          <a:p>
            <a:pPr>
              <a:buFontTx/>
              <a:buChar char="•"/>
            </a:pPr>
            <a:endParaRPr lang="en-US" b="0"/>
          </a:p>
          <a:p>
            <a:pPr>
              <a:buFontTx/>
              <a:buChar char="•"/>
            </a:pPr>
            <a:r>
              <a:rPr lang="sv-SE" b="0"/>
              <a:t>I slučaj: Izgleda da ima prekoračenja (rezultat 254 je van opsega 128 do 127) i da bi V zastavica trebalo da bude setovana. Rezultat je pozitivan (+254), pa izgleda da N zastavica ne bi trebalo da bude postavqea. </a:t>
            </a:r>
            <a:r>
              <a:rPr lang="en-US"/>
              <a:t>N E T A Č N O !</a:t>
            </a:r>
          </a:p>
          <a:p>
            <a:pPr>
              <a:buFontTx/>
              <a:buChar char="•"/>
            </a:pPr>
            <a:r>
              <a:rPr lang="en-US" b="0"/>
              <a:t>II slučaj: Izgleda da nema prekoračenja (rezultat 2 je u opsegu 128 do 127) i da bi V zastavica trebalo da bude obrisana. Rezultat je negativan ( 2), pa izgleda da bi N zastavica trebalo da bude postavljena. </a:t>
            </a:r>
            <a:r>
              <a:rPr lang="en-US"/>
              <a:t>T A Č N O !</a:t>
            </a:r>
          </a:p>
          <a:p>
            <a:pPr>
              <a:buFontTx/>
              <a:buChar char="•"/>
            </a:pPr>
            <a:endParaRPr lang="en-US" b="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ChangeArrowheads="1"/>
          </p:cNvSpPr>
          <p:nvPr/>
        </p:nvSpPr>
        <p:spPr bwMode="auto">
          <a:xfrm>
            <a:off x="360363" y="6350"/>
            <a:ext cx="8532812" cy="4211638"/>
          </a:xfrm>
          <a:prstGeom prst="rect">
            <a:avLst/>
          </a:prstGeom>
          <a:noFill/>
          <a:ln w="9525">
            <a:noFill/>
            <a:miter lim="800000"/>
            <a:headEnd/>
            <a:tailEnd/>
          </a:ln>
          <a:effectLst/>
        </p:spPr>
        <p:txBody>
          <a:bodyPr anchor="ctr">
            <a:spAutoFit/>
          </a:bodyPr>
          <a:lstStyle/>
          <a:p>
            <a:r>
              <a:rPr lang="en-US" b="0"/>
              <a:t>Međutim, teško je očekivati od ­procesora, ma kako verovali u njegove sposobnosti, da od istih ulaznih podataka, koji daju isti rezultat, različito postavlja zastavice u zavisnosti od želje programera. Zbog toga će zastavice V i N biti uvek određene uz pretpostavku da programer podatke tumači kao označene, znači, kao u slučaju </a:t>
            </a:r>
            <a:r>
              <a:rPr lang="en-US"/>
              <a:t>II. Ako programer radi sa neoznačenim brojevima, prekoračenje može da proveri testiranjem C zastavice, a ne testiranjem V zastavice (V zastavica tada nema nikakav smisao). Ako radi sa označenim podacima, V zastavica je ta koji nosi informaciju o prekoračenju, a ne C zastavica. </a:t>
            </a:r>
            <a:r>
              <a:rPr lang="sv-SE" b="0"/>
              <a:t>Informacija o tome da je broj negativan, kada programer radi samo sa pozitivnim brojevima nije potrebna, jer ni jedan podatak programer neće</a:t>
            </a:r>
            <a:r>
              <a:rPr lang="sv-SE"/>
              <a:t> tumačiti kao negativan broj. Negativan rezultat posle oduzimanja dva neoznalena broja, biče naznalen prekoralenjem (opet pomoću C zastavice).</a:t>
            </a:r>
          </a:p>
          <a:p>
            <a:r>
              <a:rPr lang="sv-SE"/>
              <a:t> </a:t>
            </a:r>
          </a:p>
          <a:p>
            <a:r>
              <a:rPr lang="sv-SE"/>
              <a:t>Ovo razmatranje važi isključivo za osmobitni zapis.</a:t>
            </a:r>
          </a:p>
          <a:p>
            <a:r>
              <a:rPr lang="sv-SE"/>
              <a:t> </a:t>
            </a:r>
          </a:p>
        </p:txBody>
      </p:sp>
      <p:sp>
        <p:nvSpPr>
          <p:cNvPr id="74757" name="Rectangle 5"/>
          <p:cNvSpPr>
            <a:spLocks noChangeArrowheads="1"/>
          </p:cNvSpPr>
          <p:nvPr/>
        </p:nvSpPr>
        <p:spPr bwMode="auto">
          <a:xfrm>
            <a:off x="684213" y="4097338"/>
            <a:ext cx="7991475" cy="1465262"/>
          </a:xfrm>
          <a:prstGeom prst="rect">
            <a:avLst/>
          </a:prstGeom>
          <a:noFill/>
          <a:ln w="9525">
            <a:noFill/>
            <a:miter lim="800000"/>
            <a:headEnd/>
            <a:tailEnd/>
          </a:ln>
          <a:effectLst/>
        </p:spPr>
        <p:txBody>
          <a:bodyPr anchor="ctr">
            <a:spAutoFit/>
          </a:bodyPr>
          <a:lstStyle/>
          <a:p>
            <a:pPr algn="just"/>
            <a:r>
              <a:rPr lang="sv-SE" b="0"/>
              <a:t>Sve ulazne podatke (kao i izlazni) bi trebalo tumačiti na isti način, ili kao označene ili kao neoznačene. Kombinacije označenih i neoznačenih ulaznih podataka daju rezultate koje je teško interpretirati i takvo programiranje nosi veliku opasnost od grešaka koje mogu biti veoma neprijatne i problematične za otkrivanje.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Rectangle 4"/>
          <p:cNvSpPr>
            <a:spLocks noChangeArrowheads="1"/>
          </p:cNvSpPr>
          <p:nvPr/>
        </p:nvSpPr>
        <p:spPr bwMode="auto">
          <a:xfrm>
            <a:off x="395288" y="1125538"/>
            <a:ext cx="8424862" cy="2838450"/>
          </a:xfrm>
          <a:prstGeom prst="rect">
            <a:avLst/>
          </a:prstGeom>
          <a:noFill/>
          <a:ln w="9525">
            <a:noFill/>
            <a:miter lim="800000"/>
            <a:headEnd/>
            <a:tailEnd/>
          </a:ln>
          <a:effectLst/>
        </p:spPr>
        <p:txBody>
          <a:bodyPr anchor="ctr">
            <a:spAutoFit/>
          </a:bodyPr>
          <a:lstStyle/>
          <a:p>
            <a:pPr algn="l">
              <a:lnSpc>
                <a:spcPct val="200000"/>
              </a:lnSpc>
            </a:pPr>
            <a:r>
              <a:rPr lang="sv-SE" b="0"/>
              <a:t>Sabiranje radi potpuno isto i za označene i neoznačene podatke i daje tačan označeni rezultat kada su ulazni </a:t>
            </a:r>
            <a:r>
              <a:rPr lang="sv-SE" b="0">
                <a:hlinkClick r:id="rId2" tooltip="Podaci"/>
              </a:rPr>
              <a:t>podaci</a:t>
            </a:r>
            <a:r>
              <a:rPr lang="sv-SE" b="0"/>
              <a:t> označeni, a tačan neoznačeni rezultat kada su ulazni </a:t>
            </a:r>
            <a:r>
              <a:rPr lang="sv-SE" b="0">
                <a:hlinkClick r:id="rId2" tooltip="Podaci"/>
              </a:rPr>
              <a:t>podaci</a:t>
            </a:r>
            <a:r>
              <a:rPr lang="sv-SE" b="0"/>
              <a:t> neoznačeni. Ovo važi dok su i ulazni i izlazni </a:t>
            </a:r>
            <a:r>
              <a:rPr lang="sv-SE" b="0">
                <a:hlinkClick r:id="rId2" tooltip="Podaci"/>
              </a:rPr>
              <a:t>podaci</a:t>
            </a:r>
            <a:r>
              <a:rPr lang="sv-SE" b="0"/>
              <a:t> u dozvoljenom opsegu.</a:t>
            </a:r>
            <a:endParaRPr lang="en-US" b="0"/>
          </a:p>
          <a:p>
            <a:pPr algn="l" eaLnBrk="0" hangingPunct="0">
              <a:lnSpc>
                <a:spcPct val="200000"/>
              </a:lnSpc>
            </a:pPr>
            <a:endParaRPr lang="en-US" b="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TotalTime>
  <Words>6199</Words>
  <Application>Microsoft Office PowerPoint</Application>
  <PresentationFormat>On-screen Show (4:3)</PresentationFormat>
  <Paragraphs>266</Paragraphs>
  <Slides>53</Slides>
  <Notes>0</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Flow</vt:lpstr>
      <vt:lpstr>Osnovi informatike i računarstva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Osnovi informatike i računarstva</dc:title>
  <dc:creator>verap</dc:creator>
  <cp:lastModifiedBy>PC</cp:lastModifiedBy>
  <cp:revision>3</cp:revision>
  <dcterms:created xsi:type="dcterms:W3CDTF">2013-06-17T17:13:34Z</dcterms:created>
  <dcterms:modified xsi:type="dcterms:W3CDTF">2018-04-10T06:15:44Z</dcterms:modified>
</cp:coreProperties>
</file>