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D40DF0-DF79-47E2-9D1A-7B070EBCD90E}" type="datetimeFigureOut">
              <a:rPr lang="en-US" smtClean="0"/>
              <a:t>4/10/2018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8FC04DF-833F-44A4-B23A-4A301E3DF3A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40DF0-DF79-47E2-9D1A-7B070EBCD90E}"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40DF0-DF79-47E2-9D1A-7B070EBCD90E}"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40DF0-DF79-47E2-9D1A-7B070EBCD90E}"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D40DF0-DF79-47E2-9D1A-7B070EBCD90E}" type="datetimeFigureOut">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C04DF-833F-44A4-B23A-4A301E3DF3A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D40DF0-DF79-47E2-9D1A-7B070EBCD90E}"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D40DF0-DF79-47E2-9D1A-7B070EBCD90E}" type="datetimeFigureOut">
              <a:rPr lang="en-US" smtClean="0"/>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D40DF0-DF79-47E2-9D1A-7B070EBCD90E}" type="datetimeFigureOut">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40DF0-DF79-47E2-9D1A-7B070EBCD90E}" type="datetimeFigureOut">
              <a:rPr lang="en-US" smtClean="0"/>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D40DF0-DF79-47E2-9D1A-7B070EBCD90E}"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C04DF-833F-44A4-B23A-4A301E3DF3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D40DF0-DF79-47E2-9D1A-7B070EBCD90E}" type="datetimeFigureOut">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8FC04DF-833F-44A4-B23A-4A301E3DF3A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D40DF0-DF79-47E2-9D1A-7B070EBCD90E}" type="datetimeFigureOut">
              <a:rPr lang="en-US" smtClean="0"/>
              <a:t>4/10/2018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FC04DF-833F-44A4-B23A-4A301E3DF3A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70"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771"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e-learn.viser.edu.rs/moodle/mod/resource/view.php?r=1768"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772"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e-learn.viser.edu.rs/moodle/mod/resource/view.php?r=1773"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e-learn.viser.edu.rs/moodle/mod/resource/view.php?r=1774"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e-learn.viser.edu.rs/moodle/mod/resource/view.php?r=176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learn.viser.edu.rs/moodle/mod/resource/view.php?r=176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smtClean="0"/>
              <a:t>Osnovi informatike i računarstva</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1" name="Picture 40"/>
          <p:cNvPicPr>
            <a:picLocks noChangeAspect="1" noChangeArrowheads="1"/>
          </p:cNvPicPr>
          <p:nvPr/>
        </p:nvPicPr>
        <p:blipFill>
          <a:blip r:embed="rId2" cstate="print"/>
          <a:srcRect/>
          <a:stretch>
            <a:fillRect/>
          </a:stretch>
        </p:blipFill>
        <p:spPr bwMode="auto">
          <a:xfrm>
            <a:off x="684213" y="404813"/>
            <a:ext cx="7632700" cy="4679950"/>
          </a:xfrm>
          <a:prstGeom prst="rect">
            <a:avLst/>
          </a:prstGeom>
          <a:noFill/>
          <a:ln w="9525">
            <a:noFill/>
            <a:miter lim="800000"/>
            <a:headEnd/>
            <a:tailEnd/>
          </a:ln>
        </p:spPr>
      </p:pic>
      <p:sp>
        <p:nvSpPr>
          <p:cNvPr id="34822" name="Rectangle 6"/>
          <p:cNvSpPr>
            <a:spLocks noChangeArrowheads="1"/>
          </p:cNvSpPr>
          <p:nvPr/>
        </p:nvSpPr>
        <p:spPr bwMode="auto">
          <a:xfrm>
            <a:off x="1187450" y="5300663"/>
            <a:ext cx="7118350" cy="366712"/>
          </a:xfrm>
          <a:prstGeom prst="rect">
            <a:avLst/>
          </a:prstGeom>
          <a:noFill/>
          <a:ln w="9525">
            <a:noFill/>
            <a:miter lim="800000"/>
            <a:headEnd/>
            <a:tailEnd/>
          </a:ln>
          <a:effectLst/>
        </p:spPr>
        <p:txBody>
          <a:bodyPr wrap="none" anchor="ctr">
            <a:spAutoFit/>
          </a:bodyPr>
          <a:lstStyle/>
          <a:p>
            <a:pPr algn="l"/>
            <a:r>
              <a:rPr lang="sv-SE" b="0"/>
              <a:t>Tabela 2. Nekoliko primera binarnih brojeva i njihovih komplemenata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ChangeArrowheads="1"/>
          </p:cNvSpPr>
          <p:nvPr/>
        </p:nvSpPr>
        <p:spPr bwMode="auto">
          <a:xfrm>
            <a:off x="323850" y="333375"/>
            <a:ext cx="8496300" cy="2563813"/>
          </a:xfrm>
          <a:prstGeom prst="rect">
            <a:avLst/>
          </a:prstGeom>
          <a:noFill/>
          <a:ln w="9525">
            <a:noFill/>
            <a:miter lim="800000"/>
            <a:headEnd/>
            <a:tailEnd/>
          </a:ln>
          <a:effectLst/>
        </p:spPr>
        <p:txBody>
          <a:bodyPr anchor="ctr">
            <a:spAutoFit/>
          </a:bodyPr>
          <a:lstStyle/>
          <a:p>
            <a:pPr algn="just"/>
            <a:r>
              <a:rPr lang="sv-SE" b="0"/>
              <a:t>Kao i u drugim brojnim sistemima, i u binarnom važi da je komplement osnove brojnog sistema, u ovom slučaju drugi komplement, za jedan veći od komplementa najveće cifre, u ovom slučaju, prvog komplementa, što je najjednostavniji put za izračunavanje. Najpre se izračuna prvi komplement broja tako što se svaka binarna cifra polaznog broja promeni (od nule na jedinicu i obrnuto), pa se zatim dobijenom binarnom broju doda jedinica. Sabiranje sa jedinicom obavlja se po principima binarnog sabiranja. Drugi komplement negativnog binarnog broja dobija se tako što se sve nule i prva jedinica s desne strane prepišu a ostale cifre se invertuju.</a:t>
            </a:r>
          </a:p>
        </p:txBody>
      </p:sp>
      <p:sp>
        <p:nvSpPr>
          <p:cNvPr id="35846" name="Rectangle 6"/>
          <p:cNvSpPr>
            <a:spLocks noChangeArrowheads="1"/>
          </p:cNvSpPr>
          <p:nvPr/>
        </p:nvSpPr>
        <p:spPr bwMode="auto">
          <a:xfrm>
            <a:off x="355600" y="3005138"/>
            <a:ext cx="8226425" cy="2289175"/>
          </a:xfrm>
          <a:prstGeom prst="rect">
            <a:avLst/>
          </a:prstGeom>
          <a:noFill/>
          <a:ln w="9525">
            <a:noFill/>
            <a:miter lim="800000"/>
            <a:headEnd/>
            <a:tailEnd/>
          </a:ln>
          <a:effectLst/>
        </p:spPr>
        <p:txBody>
          <a:bodyPr wrap="none" anchor="ctr">
            <a:spAutoFit/>
          </a:bodyPr>
          <a:lstStyle/>
          <a:p>
            <a:r>
              <a:rPr lang="en-US" b="0"/>
              <a:t>Ponovimo neke važne osobine komplemenata binarnih brojeva:</a:t>
            </a:r>
          </a:p>
          <a:p>
            <a:endParaRPr lang="en-US" b="0"/>
          </a:p>
          <a:p>
            <a:pPr>
              <a:buFontTx/>
              <a:buChar char="•"/>
            </a:pPr>
            <a:r>
              <a:rPr lang="sv-SE" b="0"/>
              <a:t>Prvi komplement se dobija invertovanjem svakog bita polaznog binarnog broja.</a:t>
            </a:r>
            <a:endParaRPr lang="en-US" b="0"/>
          </a:p>
          <a:p>
            <a:pPr>
              <a:buFontTx/>
              <a:buChar char="•"/>
            </a:pPr>
            <a:r>
              <a:rPr lang="sv-SE" b="0"/>
              <a:t>Drugi komplement se dobija dodavanjem jedinice na prvi komplement.</a:t>
            </a:r>
            <a:endParaRPr lang="en-US" b="0"/>
          </a:p>
          <a:p>
            <a:pPr>
              <a:buFontTx/>
              <a:buChar char="•"/>
            </a:pPr>
            <a:r>
              <a:rPr lang="sv-SE" b="0"/>
              <a:t>Prvi i drugi komplement imaju onoliko binarnih cifara koliko i polazni broj.</a:t>
            </a:r>
            <a:endParaRPr lang="en-US" b="0"/>
          </a:p>
          <a:p>
            <a:pPr>
              <a:buFontTx/>
              <a:buChar char="•"/>
            </a:pPr>
            <a:r>
              <a:rPr lang="sv-SE" b="0"/>
              <a:t>Prvi i drugi komplement pozitivnih brojeva su isti kao sam taj broj.</a:t>
            </a:r>
            <a:endParaRPr lang="en-US" b="0"/>
          </a:p>
          <a:p>
            <a:pPr>
              <a:buFontTx/>
              <a:buChar char="•"/>
            </a:pPr>
            <a:r>
              <a:rPr lang="de-DE" b="0"/>
              <a:t>Drugi komplement negativne nule je ponovo nula.</a:t>
            </a:r>
            <a:endParaRPr lang="en-US" b="0"/>
          </a:p>
          <a:p>
            <a:pPr eaLnBrk="0" hangingPunct="0"/>
            <a:endParaRPr lang="en-US"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ChangeArrowheads="1"/>
          </p:cNvSpPr>
          <p:nvPr/>
        </p:nvSpPr>
        <p:spPr bwMode="auto">
          <a:xfrm>
            <a:off x="395288" y="361950"/>
            <a:ext cx="8424862" cy="6134100"/>
          </a:xfrm>
          <a:prstGeom prst="rect">
            <a:avLst/>
          </a:prstGeom>
          <a:noFill/>
          <a:ln w="9525">
            <a:noFill/>
            <a:miter lim="800000"/>
            <a:headEnd/>
            <a:tailEnd/>
          </a:ln>
          <a:effectLst/>
        </p:spPr>
        <p:txBody>
          <a:bodyPr anchor="ctr">
            <a:spAutoFit/>
          </a:bodyPr>
          <a:lstStyle/>
          <a:p>
            <a:r>
              <a:rPr lang="de-DE">
                <a:hlinkClick r:id="rId2" tooltip="Binarni brojni sistem"/>
              </a:rPr>
              <a:t>Binarni brojni sistem</a:t>
            </a:r>
            <a:endParaRPr lang="en-US" b="0"/>
          </a:p>
          <a:p>
            <a:r>
              <a:rPr lang="pl-PL" b="0"/>
              <a:t>Jedna binarna cifra 0 ili 1 predstavlja minimalnu količinu informacija, odnosno najmanji podatak koji se može obraditi u računaru, i naziva se bit (</a:t>
            </a:r>
            <a:r>
              <a:rPr lang="pl-PL"/>
              <a:t>bit</a:t>
            </a:r>
            <a:r>
              <a:rPr lang="pl-PL" b="0"/>
              <a:t>). Kada se posmatra binarni zapis nekog broja, prvi bit sleva je bit naj­veće težine </a:t>
            </a:r>
            <a:r>
              <a:rPr lang="pl-PL"/>
              <a:t>MSB </a:t>
            </a:r>
            <a:r>
              <a:rPr lang="pl-PL" b="0"/>
              <a:t>(</a:t>
            </a:r>
            <a:r>
              <a:rPr lang="pl-PL" u="sng"/>
              <a:t>M</a:t>
            </a:r>
            <a:r>
              <a:rPr lang="pl-PL"/>
              <a:t>ost </a:t>
            </a:r>
            <a:r>
              <a:rPr lang="pl-PL" u="sng"/>
              <a:t>S</a:t>
            </a:r>
            <a:r>
              <a:rPr lang="pl-PL"/>
              <a:t>ignificant </a:t>
            </a:r>
            <a:r>
              <a:rPr lang="pl-PL" u="sng"/>
              <a:t>B</a:t>
            </a:r>
            <a:r>
              <a:rPr lang="pl-PL"/>
              <a:t>it</a:t>
            </a:r>
            <a:r>
              <a:rPr lang="pl-PL" b="0"/>
              <a:t>), a prvi bit zdesna, bit najmanje težine </a:t>
            </a:r>
            <a:r>
              <a:rPr lang="pl-PL"/>
              <a:t>LSB </a:t>
            </a:r>
            <a:r>
              <a:rPr lang="pl-PL" b="0"/>
              <a:t>(</a:t>
            </a:r>
            <a:r>
              <a:rPr lang="pl-PL" u="sng"/>
              <a:t>L</a:t>
            </a:r>
            <a:r>
              <a:rPr lang="pl-PL"/>
              <a:t>ist </a:t>
            </a:r>
            <a:r>
              <a:rPr lang="pl-PL" u="sng"/>
              <a:t>S</a:t>
            </a:r>
            <a:r>
              <a:rPr lang="pl-PL"/>
              <a:t>ignificant </a:t>
            </a:r>
            <a:r>
              <a:rPr lang="pl-PL" u="sng"/>
              <a:t>B</a:t>
            </a:r>
            <a:r>
              <a:rPr lang="pl-PL"/>
              <a:t>it</a:t>
            </a:r>
            <a:r>
              <a:rPr lang="pl-PL" b="0"/>
              <a:t>).</a:t>
            </a:r>
            <a:endParaRPr lang="en-US" b="0"/>
          </a:p>
          <a:p>
            <a:r>
              <a:rPr lang="sv-SE" b="0"/>
              <a:t>U većini modernih računara koristi se grupa od osam bitova koja se naziva bajt-</a:t>
            </a:r>
            <a:r>
              <a:rPr lang="sv-SE"/>
              <a:t>byte</a:t>
            </a:r>
            <a:r>
              <a:rPr lang="sv-SE" b="0"/>
              <a:t> (1 bajt = 8 bita ). Bajt predstavlja dve heksadecimalne cifre. Jedan bajt se sastoji od dve tetrade (1</a:t>
            </a:r>
            <a:r>
              <a:rPr lang="sv-SE"/>
              <a:t> nibble </a:t>
            </a:r>
            <a:r>
              <a:rPr lang="sv-SE" b="0"/>
              <a:t>= 4</a:t>
            </a:r>
            <a:r>
              <a:rPr lang="sv-SE"/>
              <a:t> bit</a:t>
            </a:r>
            <a:r>
              <a:rPr lang="sv-SE" b="0"/>
              <a:t>-a = 1 polubajt), od kojih svaka predstavlja jednu heksadecimalnu cifru. </a:t>
            </a:r>
            <a:endParaRPr lang="en-US" b="0"/>
          </a:p>
          <a:p>
            <a:r>
              <a:rPr lang="sv-SE" b="0"/>
              <a:t>Kod mikroračunara osnovni podatak koji se može smestiti u unutrašnju memoriju predstavlja jedan bajt, odnosno grupa od 8 bita. Veći računari, najčešće, memorišu podatke u grupama od 2, 4, ili više bajta, i nazivaju se memorijske reći (registar). Postoje, takođe, računari koji uopšte ne koriste bajtove. Osnovna jedinica memorisanih podataka i kod ovih računara zove se reč (</a:t>
            </a:r>
            <a:r>
              <a:rPr lang="sv-SE"/>
              <a:t>word</a:t>
            </a:r>
            <a:r>
              <a:rPr lang="sv-SE" b="0"/>
              <a:t>), pa neki računari imaju reč (registar) od 36 bita, a neki reč od 60 bita. Jedna memorijska reč je najveća količina informacija koja se u jednom ciklusu (pristupu) može pribaviti iz </a:t>
            </a:r>
            <a:r>
              <a:rPr lang="sv-SE" b="0">
                <a:hlinkClick r:id="rId3" tooltip="Memorije"/>
              </a:rPr>
              <a:t>memorije</a:t>
            </a:r>
            <a:r>
              <a:rPr lang="sv-SE" b="0"/>
              <a:t>, ili u nju smestiti. </a:t>
            </a:r>
            <a:endParaRPr lang="en-US" b="0"/>
          </a:p>
          <a:p>
            <a:r>
              <a:rPr lang="sv-SE" b="0"/>
              <a:t>Snaga jednog računara umnogome zavisi od dužine memorijske reči. Sa povećanjem memorijske reči povećava se brzina prenosa podataka između pojedinih delova računara.</a:t>
            </a:r>
            <a:endParaRPr lang="en-US" b="0"/>
          </a:p>
          <a:p>
            <a:pPr eaLnBrk="0" hangingPunct="0"/>
            <a:endParaRPr lang="en-US" b="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ChangeArrowheads="1"/>
          </p:cNvSpPr>
          <p:nvPr/>
        </p:nvSpPr>
        <p:spPr bwMode="auto">
          <a:xfrm>
            <a:off x="0" y="476250"/>
            <a:ext cx="9144000" cy="5422900"/>
          </a:xfrm>
          <a:prstGeom prst="rect">
            <a:avLst/>
          </a:prstGeom>
          <a:noFill/>
          <a:ln w="9525">
            <a:noFill/>
            <a:miter lim="800000"/>
            <a:headEnd/>
            <a:tailEnd/>
          </a:ln>
          <a:effectLst/>
        </p:spPr>
        <p:txBody>
          <a:bodyPr anchor="ctr">
            <a:spAutoFit/>
          </a:bodyPr>
          <a:lstStyle/>
          <a:p>
            <a:r>
              <a:rPr lang="sv-SE"/>
              <a:t>Binarno sabiranje</a:t>
            </a:r>
            <a:endParaRPr lang="en-US" b="0"/>
          </a:p>
          <a:p>
            <a:endParaRPr lang="en-US" b="0"/>
          </a:p>
          <a:p>
            <a:pPr>
              <a:lnSpc>
                <a:spcPct val="145000"/>
              </a:lnSpc>
            </a:pPr>
            <a:r>
              <a:rPr lang="pl-PL" b="0"/>
              <a:t>Binarno sabiranje je vrlo jednostavno jer postoje samo četiri pravila. </a:t>
            </a:r>
            <a:r>
              <a:rPr lang="it-IT" b="0"/>
              <a:t>Prva tri su vrlo prosta: 0+0=0, 0+1=1 i 1+0=1. Problem se javlja kod slučaja 1+1=10. Kako u jedan bit može biti zapisana samo jedna cifra, rezultat sabiranja je 1+1=0 i javlja se prenos jedne 1 u sledeći bit (bit veće težine). Kod sabiranja višecifrenih binarnih brojeva, pri sabiranju cifara treba uzeti u obzir i prenos (</a:t>
            </a:r>
            <a:r>
              <a:rPr lang="it-IT"/>
              <a:t>carry</a:t>
            </a:r>
            <a:r>
              <a:rPr lang="it-IT" b="0"/>
              <a:t>) iz prethodnog bita, sem kod bita najmanje težine (</a:t>
            </a:r>
            <a:r>
              <a:rPr lang="it-IT"/>
              <a:t>LSB</a:t>
            </a:r>
            <a:r>
              <a:rPr lang="it-IT" b="0"/>
              <a:t>). Razmotrimo sledeći problem, sabiranje dva binarna broja: 0101</a:t>
            </a:r>
            <a:r>
              <a:rPr lang="it-IT" b="0" baseline="-25000"/>
              <a:t>(2)</a:t>
            </a:r>
            <a:r>
              <a:rPr lang="it-IT" b="0"/>
              <a:t> + 0111</a:t>
            </a:r>
            <a:r>
              <a:rPr lang="it-IT" b="0" baseline="-25000"/>
              <a:t>(2)</a:t>
            </a:r>
            <a:r>
              <a:rPr lang="it-IT" b="0"/>
              <a:t>. Zbir cifara najmanje težine LSB (krajnje desne cifre u zapisu broja) je 10</a:t>
            </a:r>
            <a:r>
              <a:rPr lang="it-IT" b="0" baseline="-25000"/>
              <a:t>(2)</a:t>
            </a:r>
            <a:r>
              <a:rPr lang="it-IT" b="0"/>
              <a:t>, odnosno nula sa prenosom jedan. Zbir sledećih cifara (0 i 1) je 1, ali treba dodati prenos iz LSB, pa je zbir opet 10(2), tj. nula sa prenosom u sledeću kolonu. </a:t>
            </a:r>
            <a:r>
              <a:rPr lang="pl-PL" b="0"/>
              <a:t>Zbir u trećoj koloni je: 1+1+prenos daje 11</a:t>
            </a:r>
            <a:r>
              <a:rPr lang="pl-PL" b="0" baseline="-25000"/>
              <a:t>(2)</a:t>
            </a:r>
            <a:r>
              <a:rPr lang="pl-PL" b="0"/>
              <a:t> ,tj. zbir je 1 i prenos </a:t>
            </a:r>
            <a:r>
              <a:rPr lang="pl-PL"/>
              <a:t>C</a:t>
            </a:r>
            <a:r>
              <a:rPr lang="pl-PL" b="0"/>
              <a:t> (</a:t>
            </a:r>
            <a:r>
              <a:rPr lang="pl-PL"/>
              <a:t>carry</a:t>
            </a:r>
            <a:r>
              <a:rPr lang="pl-PL" b="0"/>
              <a:t>) je 1. Na kraju, poslednja cifra je rezultat zbira 0+0+prenos, što daje jedan, pa je konačni rezultat sabiranja 1100</a:t>
            </a:r>
            <a:r>
              <a:rPr lang="pl-PL" b="0" baseline="-25000"/>
              <a:t>(2)</a:t>
            </a:r>
            <a:r>
              <a:rPr lang="pl-PL" b="0"/>
              <a:t>. </a:t>
            </a:r>
            <a:endParaRPr lang="en-US" b="0"/>
          </a:p>
          <a:p>
            <a:pPr eaLnBrk="0" hangingPunct="0">
              <a:lnSpc>
                <a:spcPct val="145000"/>
              </a:lnSpc>
            </a:pPr>
            <a:endParaRPr lang="en-US" b="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5"/>
          <p:cNvSpPr>
            <a:spLocks noChangeArrowheads="1"/>
          </p:cNvSpPr>
          <p:nvPr/>
        </p:nvSpPr>
        <p:spPr bwMode="auto">
          <a:xfrm>
            <a:off x="0" y="549275"/>
            <a:ext cx="8642350" cy="3678238"/>
          </a:xfrm>
          <a:prstGeom prst="rect">
            <a:avLst/>
          </a:prstGeom>
          <a:noFill/>
          <a:ln w="9525">
            <a:noFill/>
            <a:miter lim="800000"/>
            <a:headEnd/>
            <a:tailEnd/>
          </a:ln>
          <a:effectLst/>
        </p:spPr>
        <p:txBody>
          <a:bodyPr anchor="ctr">
            <a:spAutoFit/>
          </a:bodyPr>
          <a:lstStyle/>
          <a:p>
            <a:pPr>
              <a:lnSpc>
                <a:spcPct val="145000"/>
              </a:lnSpc>
            </a:pPr>
            <a:r>
              <a:rPr lang="sv-SE">
                <a:hlinkClick r:id="rId2" tooltip="Brojevi sa znakom,kodiranje negativnih brojeva"/>
              </a:rPr>
              <a:t>Brojevi sa znakom,kodiranje negativnih brojeva</a:t>
            </a:r>
            <a:endParaRPr lang="en-US" b="0"/>
          </a:p>
          <a:p>
            <a:pPr>
              <a:lnSpc>
                <a:spcPct val="145000"/>
              </a:lnSpc>
            </a:pPr>
            <a:r>
              <a:rPr lang="sv-SE" b="0"/>
              <a:t>Računar sve podatke predstavlja pomoću binarnog zapisa određene dužine. U savremenim računarima dužina binarnog zapisa je najčešće umnožak broja 8. Dakle, dužina zapisa može biti 8, 16, 32, 64... bita (mada postoje i računari sa dužinama zapisa koje nisu umnožak broja 8). Ako se koristi binarni zapis dužine osam bita, za takve podatke se kaže da su osmobitni. Kako se skup osam bita naziva bajtom, to se za osmobitne podatke kaže još i da su jednobajtni (zauzimaju jedan bajt). Shodno tome postoje i dvobajtni (šesnaestobitni), četvorobajtni (tridesetdvobitni) i tako dalje.</a:t>
            </a:r>
          </a:p>
        </p:txBody>
      </p:sp>
      <p:sp>
        <p:nvSpPr>
          <p:cNvPr id="38918" name="Rectangle 6"/>
          <p:cNvSpPr>
            <a:spLocks noChangeArrowheads="1"/>
          </p:cNvSpPr>
          <p:nvPr/>
        </p:nvSpPr>
        <p:spPr bwMode="auto">
          <a:xfrm>
            <a:off x="323850" y="4652963"/>
            <a:ext cx="8496300" cy="641350"/>
          </a:xfrm>
          <a:prstGeom prst="rect">
            <a:avLst/>
          </a:prstGeom>
          <a:noFill/>
          <a:ln w="9525">
            <a:noFill/>
            <a:miter lim="800000"/>
            <a:headEnd/>
            <a:tailEnd/>
          </a:ln>
          <a:effectLst/>
        </p:spPr>
        <p:txBody>
          <a:bodyPr anchor="ctr">
            <a:spAutoFit/>
          </a:bodyPr>
          <a:lstStyle/>
          <a:p>
            <a:r>
              <a:rPr lang="sv-SE"/>
              <a:t>Jednobajtni </a:t>
            </a:r>
            <a:r>
              <a:rPr lang="sv-SE">
                <a:hlinkClick r:id="rId3" tooltip="Podaci"/>
              </a:rPr>
              <a:t>podaci</a:t>
            </a:r>
            <a:r>
              <a:rPr lang="sv-SE"/>
              <a:t> su </a:t>
            </a:r>
            <a:r>
              <a:rPr lang="sv-SE">
                <a:hlinkClick r:id="rId3" tooltip="Podaci"/>
              </a:rPr>
              <a:t>podaci</a:t>
            </a:r>
            <a:r>
              <a:rPr lang="sv-SE"/>
              <a:t> koji su zapisani binarnim zapisom dužine jedan bajt (osam bita).</a:t>
            </a:r>
            <a:r>
              <a:rPr lang="sv-SE" b="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250825" y="333375"/>
            <a:ext cx="8893175" cy="5272088"/>
          </a:xfrm>
          <a:prstGeom prst="rect">
            <a:avLst/>
          </a:prstGeom>
          <a:noFill/>
          <a:ln w="9525">
            <a:noFill/>
            <a:miter lim="800000"/>
            <a:headEnd/>
            <a:tailEnd/>
          </a:ln>
          <a:effectLst/>
        </p:spPr>
        <p:txBody>
          <a:bodyPr anchor="ctr">
            <a:spAutoFit/>
          </a:bodyPr>
          <a:lstStyle/>
          <a:p>
            <a:pPr algn="just">
              <a:lnSpc>
                <a:spcPct val="145000"/>
              </a:lnSpc>
            </a:pPr>
            <a:r>
              <a:rPr lang="sv-SE" b="0"/>
              <a:t>Dužina binarnog zapisa direktno određuje koliko se različitih podataka može zapisati. Lako je pokazati da se sa zapisom dužine N bita može zapisati 2N različitih podataka. Ako bi se koristio samo jedan bit, pomoću njega se mogu zapisati dva podatka: Jedan koji odgovara jedinici i jedan koji odgovara nuli. Sa dva bita mogu se kodovati 4 različita podatka. Prvi odgovara kombinaciji binarnih brojeva 00, drugi kombinaciji 01 (binarno), treći kombinaciji 10 (binarno) i poslednji, četvrti, podatak kombinaciji 11 (binarno). Sa 8 bita može se zapisati ukupno 28 = 256 različitih podataka. Svih raspoloživih 256 različitih podataka može se iskoristiti da se prikaže 256 pozitivnih brojeva (od 0 do 255) i tada se za takve podatke kaže da su </a:t>
            </a:r>
            <a:r>
              <a:rPr lang="sv-SE"/>
              <a:t>neoznačeni</a:t>
            </a:r>
            <a:r>
              <a:rPr lang="sv-SE" b="0"/>
              <a:t> (</a:t>
            </a:r>
            <a:r>
              <a:rPr lang="sv-SE" b="0" i="1"/>
              <a:t>unsigned</a:t>
            </a:r>
            <a:r>
              <a:rPr lang="sv-SE" b="0"/>
              <a:t>). S druge strane, ako je potrebno koristiti i pozitivne i negativne brojeve, deo raspoloživih 256 mogućnosti može se iskoristiti da se prikažu negativni brojevi. Normalno, ukupan broj različitih podataka je ponovo 256. </a:t>
            </a:r>
            <a:r>
              <a:rPr lang="en-US" b="0">
                <a:hlinkClick r:id="rId2" tooltip="Podaci"/>
              </a:rPr>
              <a:t>Podaci</a:t>
            </a:r>
            <a:r>
              <a:rPr lang="en-US" b="0"/>
              <a:t> koji sadrže i pozitivne i negativne brojeve nazivaju se </a:t>
            </a:r>
            <a:r>
              <a:rPr lang="en-US"/>
              <a:t>označeni </a:t>
            </a:r>
            <a:r>
              <a:rPr lang="en-US" b="0"/>
              <a:t>(</a:t>
            </a:r>
            <a:r>
              <a:rPr lang="en-US" b="0" i="1"/>
              <a:t>signed</a:t>
            </a:r>
            <a:r>
              <a:rPr lang="en-US" b="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0" y="836613"/>
            <a:ext cx="8675688" cy="4475162"/>
          </a:xfrm>
          <a:prstGeom prst="rect">
            <a:avLst/>
          </a:prstGeom>
          <a:noFill/>
          <a:ln w="9525">
            <a:noFill/>
            <a:miter lim="800000"/>
            <a:headEnd/>
            <a:tailEnd/>
          </a:ln>
          <a:effectLst/>
        </p:spPr>
        <p:txBody>
          <a:bodyPr anchor="ctr">
            <a:spAutoFit/>
          </a:bodyPr>
          <a:lstStyle/>
          <a:p>
            <a:pPr>
              <a:lnSpc>
                <a:spcPct val="145000"/>
              </a:lnSpc>
            </a:pPr>
            <a:r>
              <a:rPr lang="en-US" b="0"/>
              <a:t>Treba napomenuti da termin označeni </a:t>
            </a:r>
            <a:r>
              <a:rPr lang="en-US" b="0">
                <a:hlinkClick r:id="rId2" tooltip="Podaci"/>
              </a:rPr>
              <a:t>podaci</a:t>
            </a:r>
            <a:r>
              <a:rPr lang="en-US" b="0"/>
              <a:t> ne znači da su ti </a:t>
            </a:r>
            <a:r>
              <a:rPr lang="en-US" b="0">
                <a:hlinkClick r:id="rId2" tooltip="Podaci"/>
              </a:rPr>
              <a:t>podaci</a:t>
            </a:r>
            <a:r>
              <a:rPr lang="en-US" b="0"/>
              <a:t> negativni brojevi, već da mogu biti i pozitivni i negativni. </a:t>
            </a:r>
            <a:r>
              <a:rPr lang="sv-SE" b="0"/>
              <a:t>Pozitivni brojevi se mogu predstavljati i kao označeni i kao neoznačeni, negativni, samo kao označeni. Ova dva pojma označeni </a:t>
            </a:r>
            <a:r>
              <a:rPr lang="sv-SE" b="0">
                <a:hlinkClick r:id="rId2" tooltip="Podaci"/>
              </a:rPr>
              <a:t>podaci</a:t>
            </a:r>
            <a:r>
              <a:rPr lang="sv-SE" b="0"/>
              <a:t> (</a:t>
            </a:r>
            <a:r>
              <a:rPr lang="sv-SE" b="0" i="1"/>
              <a:t>signed</a:t>
            </a:r>
            <a:r>
              <a:rPr lang="sv-SE" b="0"/>
              <a:t>) i neoznačeni </a:t>
            </a:r>
            <a:r>
              <a:rPr lang="sv-SE" b="0">
                <a:hlinkClick r:id="rId2" tooltip="Podaci"/>
              </a:rPr>
              <a:t>podaci</a:t>
            </a:r>
            <a:r>
              <a:rPr lang="sv-SE" b="0"/>
              <a:t> (</a:t>
            </a:r>
            <a:r>
              <a:rPr lang="sv-SE" b="0" i="1"/>
              <a:t>unsigned</a:t>
            </a:r>
            <a:r>
              <a:rPr lang="sv-SE" b="0"/>
              <a:t>) su vrlo karakteristična za računarsku terminologiju i provlače se kroz skoro sve oblasti vezane za obradu numeričkih podataka, pa je stoga od velike važnosti jasno ih definisati i uočiti razliku među njima. </a:t>
            </a:r>
            <a:endParaRPr lang="en-US" b="0"/>
          </a:p>
          <a:p>
            <a:pPr>
              <a:lnSpc>
                <a:spcPct val="145000"/>
              </a:lnSpc>
            </a:pPr>
            <a:r>
              <a:rPr lang="sv-SE" b="0"/>
              <a:t>U zavisnosti od dužine binarnog zapisa i od toga da li je potrebno predstavljati samo pozitivne (ili i pozitivne i negativne) brojeve, moguće je definisati nekoliko tipova podataka:</a:t>
            </a:r>
          </a:p>
          <a:p>
            <a:pPr>
              <a:lnSpc>
                <a:spcPct val="145000"/>
              </a:lnSpc>
            </a:pPr>
            <a:r>
              <a:rPr lang="sv-SE" b="0"/>
              <a:t> </a:t>
            </a:r>
            <a:r>
              <a:rPr lang="en-US" b="0"/>
              <a:t> </a:t>
            </a:r>
          </a:p>
        </p:txBody>
      </p:sp>
      <p:sp>
        <p:nvSpPr>
          <p:cNvPr id="43013" name="Rectangle 5"/>
          <p:cNvSpPr>
            <a:spLocks noChangeArrowheads="1"/>
          </p:cNvSpPr>
          <p:nvPr/>
        </p:nvSpPr>
        <p:spPr bwMode="auto">
          <a:xfrm>
            <a:off x="468313" y="4868863"/>
            <a:ext cx="7994650" cy="1190625"/>
          </a:xfrm>
          <a:prstGeom prst="rect">
            <a:avLst/>
          </a:prstGeom>
          <a:noFill/>
          <a:ln w="9525">
            <a:noFill/>
            <a:miter lim="800000"/>
            <a:headEnd/>
            <a:tailEnd/>
          </a:ln>
          <a:effectLst/>
        </p:spPr>
        <p:txBody>
          <a:bodyPr wrap="none" anchor="ctr">
            <a:spAutoFit/>
          </a:bodyPr>
          <a:lstStyle/>
          <a:p>
            <a:pPr>
              <a:tabLst>
                <a:tab pos="342900" algn="l"/>
              </a:tabLst>
            </a:pPr>
            <a:r>
              <a:rPr lang="sv-SE" b="0"/>
              <a:t>Označeni bajt i neoznačeni bajt (jednobajtni, osmobitni zapis).</a:t>
            </a:r>
            <a:endParaRPr lang="en-US" b="0"/>
          </a:p>
          <a:p>
            <a:pPr>
              <a:tabLst>
                <a:tab pos="342900" algn="l"/>
              </a:tabLst>
            </a:pPr>
            <a:r>
              <a:rPr lang="sv-SE" b="0"/>
              <a:t>Označena reč i neoznačena reč (dvobajtni, šesnaestobitni zapis).</a:t>
            </a:r>
            <a:endParaRPr lang="en-US" b="0"/>
          </a:p>
          <a:p>
            <a:pPr>
              <a:tabLst>
                <a:tab pos="342900" algn="l"/>
              </a:tabLst>
            </a:pPr>
            <a:r>
              <a:rPr lang="sv-SE" b="0"/>
              <a:t>Označeni i neoznačeni </a:t>
            </a:r>
            <a:r>
              <a:rPr lang="sv-SE"/>
              <a:t>dvorečni </a:t>
            </a:r>
            <a:r>
              <a:rPr lang="sv-SE" b="0"/>
              <a:t>(</a:t>
            </a:r>
            <a:r>
              <a:rPr lang="sv-SE" b="0" i="1"/>
              <a:t>long</a:t>
            </a:r>
            <a:r>
              <a:rPr lang="sv-SE" b="0"/>
              <a:t>) (četvorobajtni, tridesetdvobitni zapis).</a:t>
            </a:r>
            <a:endParaRPr lang="en-US" b="0"/>
          </a:p>
          <a:p>
            <a:pPr>
              <a:tabLst>
                <a:tab pos="342900" algn="l"/>
              </a:tabLst>
            </a:pPr>
            <a:r>
              <a:rPr lang="sv-SE" b="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323850" y="476250"/>
            <a:ext cx="8280400" cy="2289175"/>
          </a:xfrm>
          <a:prstGeom prst="rect">
            <a:avLst/>
          </a:prstGeom>
          <a:noFill/>
          <a:ln w="9525">
            <a:noFill/>
            <a:miter lim="800000"/>
            <a:headEnd/>
            <a:tailEnd/>
          </a:ln>
          <a:effectLst/>
        </p:spPr>
        <p:txBody>
          <a:bodyPr anchor="ctr">
            <a:spAutoFit/>
          </a:bodyPr>
          <a:lstStyle/>
          <a:p>
            <a:r>
              <a:rPr lang="sv-SE" b="0"/>
              <a:t>Konkretni nazivi tipova podataka variraju od jezika do jezika i od primene do primene, ali gotovo svi viši programski jezici koriste ovih šest tipova podataka definisanih na navedeni način. Kod osmobitnih (ili jednobajtnih) podataka, jednobajtni podatak može biti označen bajt ili neoznačen bajt. Pritom se pomoću tipa neoznačeni bajt može predstaviti 256 pozitivnih brojeva (0 do 255) a pomoću tipa označen bajt može predstaviti ponovo 256 različitih brojeva ali ovaj put i pozitivnih i negativnih (i to brojevi u opsegu od -128 do +127).</a:t>
            </a:r>
          </a:p>
          <a:p>
            <a:r>
              <a:rPr lang="sv-SE" b="0"/>
              <a:t> </a:t>
            </a:r>
            <a:r>
              <a:rPr lang="en-US" b="0"/>
              <a:t> </a:t>
            </a:r>
          </a:p>
        </p:txBody>
      </p:sp>
      <p:sp>
        <p:nvSpPr>
          <p:cNvPr id="44037" name="Rectangle 5"/>
          <p:cNvSpPr>
            <a:spLocks noChangeArrowheads="1"/>
          </p:cNvSpPr>
          <p:nvPr/>
        </p:nvSpPr>
        <p:spPr bwMode="auto">
          <a:xfrm>
            <a:off x="468313" y="3084513"/>
            <a:ext cx="7991475" cy="2289175"/>
          </a:xfrm>
          <a:prstGeom prst="rect">
            <a:avLst/>
          </a:prstGeom>
          <a:noFill/>
          <a:ln w="9525">
            <a:noFill/>
            <a:miter lim="800000"/>
            <a:headEnd/>
            <a:tailEnd/>
          </a:ln>
          <a:effectLst/>
        </p:spPr>
        <p:txBody>
          <a:bodyPr anchor="ctr">
            <a:spAutoFit/>
          </a:bodyPr>
          <a:lstStyle/>
          <a:p>
            <a:r>
              <a:rPr lang="sv-SE" b="0"/>
              <a:t>Nameće se jednostavno pitanje: Kako procesor razlikuje označene od neoznačenih podataka? Odgovor je još jednostavniji: NIKAKO !!! Naime, sve operacije nad jednobajtnim podacima se izvode na identičan način i procesor ni po čemu ne razlikuje podatke tipa bajt od podataka tipa označen bajt. Može se postaviti i pitanje: Da li je moguće na neki način saopštiti procesoru da li je podatak označen ili neoznačen? Odgovor na ovo pitanje je negativan. </a:t>
            </a:r>
            <a:endParaRPr lang="en-US" b="0"/>
          </a:p>
          <a:p>
            <a:r>
              <a:rPr lang="sv-SE" b="0"/>
              <a:t> </a:t>
            </a:r>
            <a:endParaRPr lang="en-US" b="0"/>
          </a:p>
          <a:p>
            <a:pPr eaLnBrk="0" hangingPunct="0"/>
            <a:endParaRPr lang="en-US"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468313" y="776288"/>
            <a:ext cx="8207375" cy="5310187"/>
          </a:xfrm>
          <a:prstGeom prst="rect">
            <a:avLst/>
          </a:prstGeom>
          <a:noFill/>
          <a:ln w="9525">
            <a:noFill/>
            <a:miter lim="800000"/>
            <a:headEnd/>
            <a:tailEnd/>
          </a:ln>
          <a:effectLst/>
        </p:spPr>
        <p:txBody>
          <a:bodyPr anchor="ctr">
            <a:spAutoFit/>
          </a:bodyPr>
          <a:lstStyle/>
          <a:p>
            <a:r>
              <a:rPr lang="sv-SE" b="0"/>
              <a:t>U asembleru, kao i u drugim mašinski-orijentisanim jezicima, ne postoji način da se određeni podatak deklariše kao označen ili neoznačen. Mašinski orijentisani jezici razlikuju podatke jedino po veličini i u njima je moguće jedino razlikovati jednobajtne (ili osmo­bitne), dvobajtne (ili šesnaestobitne) i četvorobajtne (ili trideset­dvobitne). Ako je već tako (procesor ne razlikuje označen bajt i bajt, niti je moguće deklarisati ih različito), čemu onda dva tipa podataka? Ko pravi razliku?</a:t>
            </a:r>
            <a:endParaRPr lang="en-US" b="0"/>
          </a:p>
          <a:p>
            <a:r>
              <a:rPr lang="sv-SE" b="0"/>
              <a:t> </a:t>
            </a:r>
            <a:endParaRPr lang="en-US" b="0"/>
          </a:p>
          <a:p>
            <a:r>
              <a:rPr lang="sv-SE" b="0"/>
              <a:t>Razliku pravi programer i on je taj koji je dužan da vodi računa o tome koji jednobajtni podatak treba da bude tipa bajt, a koji tipa označen bajt. Posle svake aritmetičke operacije, procesor definiše (postavlja ili briše) indikatore-zastavice (flegove) u registru stanja, a programer sam mora da tumači</a:t>
            </a:r>
            <a:r>
              <a:rPr lang="sv-SE" b="0" i="1"/>
              <a:t> </a:t>
            </a:r>
            <a:r>
              <a:rPr lang="sv-SE" b="0"/>
              <a:t>rezultat na osnovu postavljenih zastavica. Postoje zastavice koje su značajne pri tumačenju rezultata operacija nad označenim podacima, a postoje i zastavice značajne za rad sa neoznačenim. Nezavisno od toga da li su ulazni </a:t>
            </a:r>
            <a:r>
              <a:rPr lang="sv-SE" b="0">
                <a:hlinkClick r:id="rId2" tooltip="Podaci"/>
              </a:rPr>
              <a:t>podaci</a:t>
            </a:r>
            <a:r>
              <a:rPr lang="sv-SE" b="0"/>
              <a:t> označeni ili ne, obe grupe indikatora se postavljaju / brišu, programer je taj koji treba da odluči koje će indikatore koristiti za tumačenje rezultata, a koje neće uzimati u obzir! </a:t>
            </a:r>
            <a:endParaRPr lang="en-US" b="0"/>
          </a:p>
          <a:p>
            <a:r>
              <a:rPr lang="sv-SE" b="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323850" y="463550"/>
            <a:ext cx="8208963" cy="5272088"/>
          </a:xfrm>
          <a:prstGeom prst="rect">
            <a:avLst/>
          </a:prstGeom>
          <a:noFill/>
          <a:ln w="9525">
            <a:noFill/>
            <a:miter lim="800000"/>
            <a:headEnd/>
            <a:tailEnd/>
          </a:ln>
          <a:effectLst/>
        </p:spPr>
        <p:txBody>
          <a:bodyPr anchor="ctr">
            <a:spAutoFit/>
          </a:bodyPr>
          <a:lstStyle/>
          <a:p>
            <a:pPr>
              <a:lnSpc>
                <a:spcPct val="145000"/>
              </a:lnSpc>
            </a:pPr>
            <a:r>
              <a:rPr lang="sv-SE" b="0"/>
              <a:t>Razumevanje odgovora na prethodna pitannja je od izuzetne važnosti za pravilno programiranje aritmetičkih operacija.</a:t>
            </a:r>
            <a:r>
              <a:rPr lang="sv-SE" b="0" i="1"/>
              <a:t> </a:t>
            </a:r>
            <a:r>
              <a:rPr lang="sv-SE" b="0"/>
              <a:t>Prethodna razmatranja odnose se isključivo na princip rada samog procesora i obradu podataka korišćenjem mašinski-orijentisanih jezika. </a:t>
            </a:r>
            <a:endParaRPr lang="en-US" b="0"/>
          </a:p>
          <a:p>
            <a:pPr>
              <a:lnSpc>
                <a:spcPct val="145000"/>
              </a:lnSpc>
            </a:pPr>
            <a:r>
              <a:rPr lang="sv-SE" b="0"/>
              <a:t> </a:t>
            </a:r>
            <a:endParaRPr lang="en-US" b="0"/>
          </a:p>
          <a:p>
            <a:pPr>
              <a:lnSpc>
                <a:spcPct val="145000"/>
              </a:lnSpc>
            </a:pPr>
            <a:r>
              <a:rPr lang="sv-SE" b="0"/>
              <a:t>Viši programski jezici, tačnije njihovi prevodioci preuzimaju na sebe pomenuto tumačenje rezultata pa je u njima moguće deklarisati različito označene podatke od neoznačenih. Treba napomenuti još i da neki procesori imaju različite instrukcije za označene i neoznačene podatke (na primer, instrukcije množenja i deljenja postoje i za označene i za neoznačene podatke), ali je ponovo programer taj koji mora da odluči koju od instrukcija će primeniti (zavisno od toga kako tumači ulazne podatke).</a:t>
            </a:r>
            <a:endParaRPr lang="en-US" b="0"/>
          </a:p>
          <a:p>
            <a:pPr eaLnBrk="0" hangingPunct="0">
              <a:lnSpc>
                <a:spcPct val="145000"/>
              </a:lnSpc>
            </a:pPr>
            <a:endParaRPr lang="en-US"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6"/>
          <p:cNvSpPr>
            <a:spLocks noChangeArrowheads="1"/>
          </p:cNvSpPr>
          <p:nvPr/>
        </p:nvSpPr>
        <p:spPr bwMode="auto">
          <a:xfrm>
            <a:off x="684213" y="188913"/>
            <a:ext cx="8064500" cy="6092825"/>
          </a:xfrm>
          <a:prstGeom prst="rect">
            <a:avLst/>
          </a:prstGeom>
          <a:noFill/>
          <a:ln w="9525">
            <a:noFill/>
            <a:miter lim="800000"/>
            <a:headEnd/>
            <a:tailEnd/>
          </a:ln>
          <a:effectLst/>
        </p:spPr>
        <p:txBody>
          <a:bodyPr anchor="ctr">
            <a:spAutoFit/>
          </a:bodyPr>
          <a:lstStyle/>
          <a:p>
            <a:pPr>
              <a:lnSpc>
                <a:spcPct val="156000"/>
              </a:lnSpc>
            </a:pPr>
            <a:r>
              <a:rPr lang="sv-SE">
                <a:hlinkClick r:id="rId2" tooltip="Pojam komplementa"/>
              </a:rPr>
              <a:t>Pojam komplementa</a:t>
            </a:r>
            <a:endParaRPr lang="pl-PL" b="0"/>
          </a:p>
          <a:p>
            <a:pPr>
              <a:lnSpc>
                <a:spcPct val="156000"/>
              </a:lnSpc>
            </a:pPr>
            <a:r>
              <a:rPr lang="pl-PL" b="0"/>
              <a:t>Komplement je pojam koji se često koristi kada se govori o brojnim sistemima. Praktični smisao ima kod prikazivanja negativnih brojeva i kod operacije oduzimanja, tačnije za realizaciju oduzimanja pomoću sabiranja. Komplementi pozitivnih brojeva su isti kao i sam taj broj. Najopštija, uprošćena definicija komplementa bi bila da je komplement dopuna datog broja do neke unapred definisane vrednosti. Iako se u svakom brojnom sistemu može definisati onoliko različitih komplemenata koliko cifara ima taj brojni sistem, od praktičnog značaja su samo komplement do broja koji predstavlja brojnu osnovu sistema i komplement do najveće cifre u sistemu. </a:t>
            </a:r>
            <a:r>
              <a:rPr lang="sv-SE" b="0"/>
              <a:t>Na primer, za dekadni brojni sistem to su </a:t>
            </a:r>
            <a:r>
              <a:rPr lang="sv-SE"/>
              <a:t>komplement desetke</a:t>
            </a:r>
            <a:r>
              <a:rPr lang="sv-SE" b="0"/>
              <a:t> (jer je deset osnova brojnog sistema) i </a:t>
            </a:r>
            <a:r>
              <a:rPr lang="sv-SE"/>
              <a:t>komplement devetke</a:t>
            </a:r>
            <a:r>
              <a:rPr lang="sv-SE" b="0"/>
              <a:t> (jer je devet najveća cifra u dekadnom brojnom sistemu).</a:t>
            </a:r>
            <a:endParaRPr lang="sv-SE"/>
          </a:p>
          <a:p>
            <a:pPr>
              <a:lnSpc>
                <a:spcPct val="156000"/>
              </a:lnSpc>
            </a:pPr>
            <a:r>
              <a:rPr lang="sv-SE"/>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395288" y="-409575"/>
            <a:ext cx="8748712" cy="3662363"/>
          </a:xfrm>
          <a:prstGeom prst="rect">
            <a:avLst/>
          </a:prstGeom>
          <a:noFill/>
          <a:ln w="9525">
            <a:noFill/>
            <a:miter lim="800000"/>
            <a:headEnd/>
            <a:tailEnd/>
          </a:ln>
          <a:effectLst/>
        </p:spPr>
        <p:txBody>
          <a:bodyPr anchor="ctr">
            <a:spAutoFit/>
          </a:bodyPr>
          <a:lstStyle/>
          <a:p>
            <a:endParaRPr lang="sv-SE"/>
          </a:p>
          <a:p>
            <a:endParaRPr lang="sv-SE"/>
          </a:p>
          <a:p>
            <a:r>
              <a:rPr lang="sv-SE">
                <a:hlinkClick r:id="rId2" tooltip="Kodiranje negativnih brojeva - Drugi komplement"/>
              </a:rPr>
              <a:t>Kodiranje negativnih brojeva - Drugi komplement</a:t>
            </a:r>
            <a:endParaRPr lang="sv-SE"/>
          </a:p>
          <a:p>
            <a:endParaRPr lang="en-US" b="0"/>
          </a:p>
          <a:p>
            <a:r>
              <a:rPr lang="sv-SE" b="0"/>
              <a:t>Pretpostavimo da podatke zapisujemo sa tri bita. Svi zaključci će važiti i za osmobitne, šesnaesto­bitne i trideset­dvobitne podatke. Trobitni </a:t>
            </a:r>
            <a:r>
              <a:rPr lang="sv-SE" b="0">
                <a:hlinkClick r:id="rId3" tooltip="Podaci"/>
              </a:rPr>
              <a:t>podaci</a:t>
            </a:r>
            <a:r>
              <a:rPr lang="sv-SE" b="0"/>
              <a:t> su uzeti kao primer samo zbog jednostavnosti. Pomoću N bita moguće je predstaviti 2N različitih podataka. Prema tome, pomoću tri bita moguće je prikazati ukupno 23=8 podataka. To može biti osam brojeva od 0 do 7, ali isto tako može biti i osam različitih boja, ili osam brojeva od 13 do 20. Ako želimo da radimo i sa pozitivnim i sa negativnim brojevima, a da pri tom zadržimo i prikazivanje nule, u obzir dolaze kombinacije od 4 do 3 ili od 3 do 4. </a:t>
            </a:r>
            <a:r>
              <a:rPr lang="en-US" b="0"/>
              <a:t>Pogledajmo kombinacije bita, označene rimskim brojevima:</a:t>
            </a:r>
          </a:p>
          <a:p>
            <a:pPr eaLnBrk="0" hangingPunct="0"/>
            <a:endParaRPr lang="en-US" b="0"/>
          </a:p>
        </p:txBody>
      </p:sp>
      <p:pic>
        <p:nvPicPr>
          <p:cNvPr id="47109" name="Picture 43"/>
          <p:cNvPicPr>
            <a:picLocks noChangeAspect="1" noChangeArrowheads="1"/>
          </p:cNvPicPr>
          <p:nvPr/>
        </p:nvPicPr>
        <p:blipFill>
          <a:blip r:embed="rId4" cstate="print"/>
          <a:srcRect/>
          <a:stretch>
            <a:fillRect/>
          </a:stretch>
        </p:blipFill>
        <p:spPr bwMode="auto">
          <a:xfrm>
            <a:off x="971550" y="3141663"/>
            <a:ext cx="7416800" cy="29749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323850" y="679450"/>
            <a:ext cx="8208963" cy="5502275"/>
          </a:xfrm>
          <a:prstGeom prst="rect">
            <a:avLst/>
          </a:prstGeom>
          <a:noFill/>
          <a:ln w="9525">
            <a:noFill/>
            <a:miter lim="800000"/>
            <a:headEnd/>
            <a:tailEnd/>
          </a:ln>
          <a:effectLst/>
        </p:spPr>
        <p:txBody>
          <a:bodyPr anchor="ctr">
            <a:spAutoFit/>
          </a:bodyPr>
          <a:lstStyle/>
          <a:p>
            <a:pPr algn="just">
              <a:lnSpc>
                <a:spcPct val="123000"/>
              </a:lnSpc>
            </a:pPr>
            <a:r>
              <a:rPr lang="en-US" b="0"/>
              <a:t>Kada se radi isključivo sa pozitivnim brojevima (neoznačeni </a:t>
            </a:r>
            <a:r>
              <a:rPr lang="en-US" b="0">
                <a:hlinkClick r:id="rId2" tooltip="Podaci"/>
              </a:rPr>
              <a:t>podaci</a:t>
            </a:r>
            <a:r>
              <a:rPr lang="en-US" b="0"/>
              <a:t>), tu uglavnom, nema nedoumica. </a:t>
            </a:r>
            <a:r>
              <a:rPr lang="sv-SE" b="0"/>
              <a:t>Kombinacija označena rednim brojem I odgovara binarnom kodu broja 1, kombinacija broj VI, odgovara binarnom kodu broja 6 i tako sa svakom od osam kombinacija. Time je treća kolona definisana. Korisno je zamisliti sve brojeve raspoređene u krug kao na dijagramu sa desne strane. Naime, binarnim uvećavanjem za 1, tačka na krugu se pomera za jedno mesto udesno (u smeru kretanja kazaljke na satu). To je tačno i kada se 7 uveća za 1, u trobitnom sistemu se dobija nula kao rezultat. Sabiranje sa brojem K je u stvari pomeranje udesno po krugu za K mesta,</a:t>
            </a:r>
            <a:r>
              <a:rPr lang="sv-SE" b="0" i="1"/>
              <a:t> </a:t>
            </a:r>
            <a:r>
              <a:rPr lang="sv-SE" b="0"/>
              <a:t>oduzimanje, pomeranje</a:t>
            </a:r>
            <a:r>
              <a:rPr lang="sv-SE" b="0" i="1"/>
              <a:t> </a:t>
            </a:r>
            <a:r>
              <a:rPr lang="sv-SE" b="0"/>
              <a:t>ulevo</a:t>
            </a:r>
            <a:r>
              <a:rPr lang="sv-SE" b="0" i="1"/>
              <a:t>.</a:t>
            </a:r>
            <a:r>
              <a:rPr lang="sv-SE" b="0"/>
              <a:t> Tako je u trobitnom sistemu 6+3=1. Ova osobina je posledica činjenice da se binarno sabiranje obavlja po modulu 2N gde je N broj bita (dužina) binarnog zapisa. Za sistem sa tri bita, aritmetičke operacije se obavljaju po modulu 8 što znači da će svaki rezultat R veći od 7 biti zamenjen ostatkom deljenja tog broja sa 8 (R po modulu 8). Tako se umesto 6+3=9, kao rezultat dobija ostatak deljenja 9 sa 8 (9 po modulu 8) što je 1. Ova zamena je nešto što je prirodni, sastavni deo binarne aritmetike.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ChangeArrowheads="1"/>
          </p:cNvSpPr>
          <p:nvPr/>
        </p:nvSpPr>
        <p:spPr bwMode="auto">
          <a:xfrm>
            <a:off x="323850" y="476250"/>
            <a:ext cx="8351838" cy="2563813"/>
          </a:xfrm>
          <a:prstGeom prst="rect">
            <a:avLst/>
          </a:prstGeom>
          <a:noFill/>
          <a:ln w="9525">
            <a:noFill/>
            <a:miter lim="800000"/>
            <a:headEnd/>
            <a:tailEnd/>
          </a:ln>
          <a:effectLst/>
        </p:spPr>
        <p:txBody>
          <a:bodyPr anchor="ctr">
            <a:spAutoFit/>
          </a:bodyPr>
          <a:lstStyle/>
          <a:p>
            <a:r>
              <a:rPr lang="sv-SE" b="0"/>
              <a:t>Postavlja se pitanje kako predstaviti negativne brojeve. Negativni broj je matematička fikcija. Na primer, 1 se može posmatrati kao broj koji sabran sa brojem 1 daje nulu. Pokušajmo među ovim kombinacijama da pronađemo broj koji u zbiru sa 1 daje nulu. To je kombinacija VII:</a:t>
            </a:r>
            <a:endParaRPr lang="en-US" b="0"/>
          </a:p>
          <a:p>
            <a:r>
              <a:rPr lang="sv-SE" b="0"/>
              <a:t>Jedinca na mestu najznačajnijeg bita (MSB) je četvrti bit i u sistemu sa trobitnim podacima će jednostavno biti odsečena. Prema tome, binarnim sabiranjem kombinacija I i VII, dobija se nula, pa je zgodno kombinaciju VII proglasiti brojem 1. Na taj način su dobijeni i ostali negativni brojevi u četvrtoj koloni sledeće tabele: </a:t>
            </a:r>
          </a:p>
        </p:txBody>
      </p:sp>
      <p:pic>
        <p:nvPicPr>
          <p:cNvPr id="51205" name="Picture 46"/>
          <p:cNvPicPr>
            <a:picLocks noChangeAspect="1" noChangeArrowheads="1"/>
          </p:cNvPicPr>
          <p:nvPr/>
        </p:nvPicPr>
        <p:blipFill>
          <a:blip r:embed="rId2" cstate="print"/>
          <a:srcRect/>
          <a:stretch>
            <a:fillRect/>
          </a:stretch>
        </p:blipFill>
        <p:spPr bwMode="auto">
          <a:xfrm>
            <a:off x="1330325" y="3141663"/>
            <a:ext cx="6337300" cy="252888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288925" y="85725"/>
            <a:ext cx="8604250" cy="2838450"/>
          </a:xfrm>
          <a:prstGeom prst="rect">
            <a:avLst/>
          </a:prstGeom>
          <a:noFill/>
          <a:ln w="9525">
            <a:noFill/>
            <a:miter lim="800000"/>
            <a:headEnd/>
            <a:tailEnd/>
          </a:ln>
          <a:effectLst/>
        </p:spPr>
        <p:txBody>
          <a:bodyPr anchor="ctr">
            <a:spAutoFit/>
          </a:bodyPr>
          <a:lstStyle/>
          <a:p>
            <a:r>
              <a:rPr lang="sv-SE" b="0"/>
              <a:t>Ovo predstavlja negativne brojeve u drugom komplementu. Pored ove osobine, drugi komplement ima još puno korisnih osobina koje se mogu iskoristiti kod aritmetičkih operacija tako da je postao gotovo isključiva tehnika za predstavljanje negativnih brojeva. Na kružnom dijagramu se vide mesta koja zauzimaju negativni brojevi. Prelaz preko crne podebljane linije predstavlja prekoračenje kod ovakvog tumačenja binarnog sabiranja. Ako se u toku aritmetičkih operacija pređe preko ove linije, zastavica koja označava prekoračenje se postavlja.</a:t>
            </a:r>
            <a:endParaRPr lang="en-US" b="0"/>
          </a:p>
          <a:p>
            <a:r>
              <a:rPr lang="sv-SE" b="0"/>
              <a:t>Drugi komplement se može dobiti dodavanjem jedinice na prvi komplement, a prvi komplement se dobija invertovanjem svih jedinica u nule i obrnuto. </a:t>
            </a:r>
            <a:r>
              <a:rPr lang="en-US" b="0"/>
              <a:t>Tako broj 2 možemo dobiti polazeći od 2 na sledeći način:</a:t>
            </a:r>
          </a:p>
        </p:txBody>
      </p:sp>
      <p:pic>
        <p:nvPicPr>
          <p:cNvPr id="52229" name="Picture 49"/>
          <p:cNvPicPr>
            <a:picLocks noChangeAspect="1" noChangeArrowheads="1"/>
          </p:cNvPicPr>
          <p:nvPr/>
        </p:nvPicPr>
        <p:blipFill>
          <a:blip r:embed="rId2" cstate="print"/>
          <a:srcRect/>
          <a:stretch>
            <a:fillRect/>
          </a:stretch>
        </p:blipFill>
        <p:spPr bwMode="auto">
          <a:xfrm>
            <a:off x="323850" y="3554413"/>
            <a:ext cx="8243888" cy="167481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ChangeArrowheads="1"/>
          </p:cNvSpPr>
          <p:nvPr/>
        </p:nvSpPr>
        <p:spPr bwMode="auto">
          <a:xfrm>
            <a:off x="323850" y="333375"/>
            <a:ext cx="8820150" cy="5584825"/>
          </a:xfrm>
          <a:prstGeom prst="rect">
            <a:avLst/>
          </a:prstGeom>
          <a:noFill/>
          <a:ln w="9525">
            <a:noFill/>
            <a:miter lim="800000"/>
            <a:headEnd/>
            <a:tailEnd/>
          </a:ln>
          <a:effectLst/>
        </p:spPr>
        <p:txBody>
          <a:bodyPr anchor="ctr">
            <a:spAutoFit/>
          </a:bodyPr>
          <a:lstStyle/>
          <a:p>
            <a:pPr>
              <a:lnSpc>
                <a:spcPct val="200000"/>
              </a:lnSpc>
            </a:pPr>
            <a:r>
              <a:rPr lang="sv-SE" b="0"/>
              <a:t>opšti oblik zapisa označenih brojeva sa N bita bi bio sledeći:</a:t>
            </a:r>
            <a:endParaRPr lang="en-US" b="0"/>
          </a:p>
          <a:p>
            <a:pPr>
              <a:lnSpc>
                <a:spcPct val="200000"/>
              </a:lnSpc>
            </a:pPr>
            <a:r>
              <a:rPr lang="sv-SE"/>
              <a:t>b</a:t>
            </a:r>
            <a:r>
              <a:rPr lang="sv-SE" baseline="-25000"/>
              <a:t>N-1</a:t>
            </a:r>
            <a:r>
              <a:rPr lang="sv-SE" b="0"/>
              <a:t>•</a:t>
            </a:r>
            <a:r>
              <a:rPr lang="sv-SE"/>
              <a:t>2</a:t>
            </a:r>
            <a:r>
              <a:rPr lang="sv-SE" baseline="30000"/>
              <a:t>N-1</a:t>
            </a:r>
            <a:r>
              <a:rPr lang="sv-SE"/>
              <a:t> + b</a:t>
            </a:r>
            <a:r>
              <a:rPr lang="sv-SE" baseline="-25000"/>
              <a:t>N-2</a:t>
            </a:r>
            <a:r>
              <a:rPr lang="sv-SE" b="0"/>
              <a:t>•</a:t>
            </a:r>
            <a:r>
              <a:rPr lang="sv-SE"/>
              <a:t>2</a:t>
            </a:r>
            <a:r>
              <a:rPr lang="sv-SE" baseline="30000"/>
              <a:t>N-2</a:t>
            </a:r>
            <a:r>
              <a:rPr lang="sv-SE"/>
              <a:t>+… + b</a:t>
            </a:r>
            <a:r>
              <a:rPr lang="sv-SE" baseline="-25000"/>
              <a:t>1</a:t>
            </a:r>
            <a:r>
              <a:rPr lang="sv-SE" b="0"/>
              <a:t>•</a:t>
            </a:r>
            <a:r>
              <a:rPr lang="sv-SE"/>
              <a:t>2</a:t>
            </a:r>
            <a:r>
              <a:rPr lang="sv-SE" baseline="30000"/>
              <a:t>1</a:t>
            </a:r>
            <a:r>
              <a:rPr lang="sv-SE"/>
              <a:t> + b</a:t>
            </a:r>
            <a:r>
              <a:rPr lang="sv-SE" baseline="-25000"/>
              <a:t>0</a:t>
            </a:r>
            <a:r>
              <a:rPr lang="sv-SE" b="0"/>
              <a:t>•</a:t>
            </a:r>
            <a:r>
              <a:rPr lang="sv-SE"/>
              <a:t>2</a:t>
            </a:r>
            <a:r>
              <a:rPr lang="sv-SE" baseline="30000"/>
              <a:t>0</a:t>
            </a:r>
            <a:r>
              <a:rPr lang="sv-SE"/>
              <a:t> </a:t>
            </a:r>
            <a:endParaRPr lang="en-US" b="0"/>
          </a:p>
          <a:p>
            <a:pPr>
              <a:lnSpc>
                <a:spcPct val="200000"/>
              </a:lnSpc>
            </a:pPr>
            <a:r>
              <a:rPr lang="sv-SE" b="0"/>
              <a:t>Radi poređenja, opšti oblik zapisa </a:t>
            </a:r>
            <a:r>
              <a:rPr lang="sv-SE" b="0" i="1"/>
              <a:t>neoznačenih</a:t>
            </a:r>
            <a:r>
              <a:rPr lang="sv-SE" b="0"/>
              <a:t> brojeva se razlikuje samo u prvom članu:</a:t>
            </a:r>
            <a:endParaRPr lang="en-US" b="0"/>
          </a:p>
          <a:p>
            <a:pPr>
              <a:lnSpc>
                <a:spcPct val="200000"/>
              </a:lnSpc>
            </a:pPr>
            <a:r>
              <a:rPr lang="sv-SE"/>
              <a:t>b</a:t>
            </a:r>
            <a:r>
              <a:rPr lang="sv-SE" baseline="-25000"/>
              <a:t>N-1</a:t>
            </a:r>
            <a:r>
              <a:rPr lang="sv-SE" b="0"/>
              <a:t>•</a:t>
            </a:r>
            <a:r>
              <a:rPr lang="sv-SE"/>
              <a:t>2</a:t>
            </a:r>
            <a:r>
              <a:rPr lang="sv-SE" baseline="30000"/>
              <a:t>N-1</a:t>
            </a:r>
            <a:r>
              <a:rPr lang="sv-SE"/>
              <a:t> + b</a:t>
            </a:r>
            <a:r>
              <a:rPr lang="sv-SE" baseline="-25000"/>
              <a:t>N-2</a:t>
            </a:r>
            <a:r>
              <a:rPr lang="sv-SE" b="0"/>
              <a:t>•</a:t>
            </a:r>
            <a:r>
              <a:rPr lang="sv-SE"/>
              <a:t>2</a:t>
            </a:r>
            <a:r>
              <a:rPr lang="sv-SE" baseline="30000"/>
              <a:t>N-2</a:t>
            </a:r>
            <a:r>
              <a:rPr lang="sv-SE"/>
              <a:t> +… + b</a:t>
            </a:r>
            <a:r>
              <a:rPr lang="sv-SE" baseline="-25000"/>
              <a:t>1</a:t>
            </a:r>
            <a:r>
              <a:rPr lang="sv-SE" b="0"/>
              <a:t>•</a:t>
            </a:r>
            <a:r>
              <a:rPr lang="sv-SE"/>
              <a:t>2</a:t>
            </a:r>
            <a:r>
              <a:rPr lang="sv-SE" baseline="30000"/>
              <a:t>1</a:t>
            </a:r>
            <a:r>
              <a:rPr lang="sv-SE"/>
              <a:t> + b</a:t>
            </a:r>
            <a:r>
              <a:rPr lang="sv-SE" baseline="-25000"/>
              <a:t>0</a:t>
            </a:r>
            <a:r>
              <a:rPr lang="sv-SE" b="0"/>
              <a:t>•</a:t>
            </a:r>
            <a:r>
              <a:rPr lang="sv-SE"/>
              <a:t>2</a:t>
            </a:r>
            <a:r>
              <a:rPr lang="sv-SE" baseline="30000"/>
              <a:t>0</a:t>
            </a:r>
            <a:r>
              <a:rPr lang="sv-SE"/>
              <a:t> </a:t>
            </a:r>
            <a:endParaRPr lang="en-US" b="0"/>
          </a:p>
          <a:p>
            <a:pPr>
              <a:lnSpc>
                <a:spcPct val="200000"/>
              </a:lnSpc>
            </a:pPr>
            <a:r>
              <a:rPr lang="sv-SE" b="0"/>
              <a:t>Za </a:t>
            </a:r>
            <a:r>
              <a:rPr lang="sv-SE" b="0" i="1"/>
              <a:t>označene</a:t>
            </a:r>
            <a:r>
              <a:rPr lang="sv-SE" b="0"/>
              <a:t> osmobitne podatke, taj opšti oblik postaje:</a:t>
            </a:r>
            <a:endParaRPr lang="en-US" b="0"/>
          </a:p>
          <a:p>
            <a:pPr>
              <a:lnSpc>
                <a:spcPct val="200000"/>
              </a:lnSpc>
            </a:pPr>
            <a:r>
              <a:rPr lang="sv-SE"/>
              <a:t>b</a:t>
            </a:r>
            <a:r>
              <a:rPr lang="sv-SE" baseline="-25000"/>
              <a:t>7</a:t>
            </a:r>
            <a:r>
              <a:rPr lang="sv-SE" b="0"/>
              <a:t>•</a:t>
            </a:r>
            <a:r>
              <a:rPr lang="sv-SE"/>
              <a:t>2</a:t>
            </a:r>
            <a:r>
              <a:rPr lang="sv-SE" baseline="30000"/>
              <a:t>7</a:t>
            </a:r>
            <a:r>
              <a:rPr lang="sv-SE"/>
              <a:t> + b</a:t>
            </a:r>
            <a:r>
              <a:rPr lang="sv-SE" baseline="-25000"/>
              <a:t>6</a:t>
            </a:r>
            <a:r>
              <a:rPr lang="sv-SE" b="0"/>
              <a:t>•</a:t>
            </a:r>
            <a:r>
              <a:rPr lang="sv-SE"/>
              <a:t>2</a:t>
            </a:r>
            <a:r>
              <a:rPr lang="sv-SE" baseline="30000"/>
              <a:t>6</a:t>
            </a:r>
            <a:r>
              <a:rPr lang="sv-SE"/>
              <a:t> +… + b</a:t>
            </a:r>
            <a:r>
              <a:rPr lang="sv-SE" baseline="-25000"/>
              <a:t>1</a:t>
            </a:r>
            <a:r>
              <a:rPr lang="sv-SE" b="0"/>
              <a:t>•</a:t>
            </a:r>
            <a:r>
              <a:rPr lang="sv-SE"/>
              <a:t>2</a:t>
            </a:r>
            <a:r>
              <a:rPr lang="sv-SE" baseline="30000"/>
              <a:t>1</a:t>
            </a:r>
            <a:r>
              <a:rPr lang="sv-SE"/>
              <a:t> + b</a:t>
            </a:r>
            <a:r>
              <a:rPr lang="sv-SE" baseline="-25000"/>
              <a:t>0</a:t>
            </a:r>
            <a:r>
              <a:rPr lang="sv-SE" b="0"/>
              <a:t>•</a:t>
            </a:r>
            <a:r>
              <a:rPr lang="sv-SE"/>
              <a:t>2</a:t>
            </a:r>
            <a:r>
              <a:rPr lang="sv-SE" baseline="30000"/>
              <a:t>0</a:t>
            </a:r>
            <a:r>
              <a:rPr lang="sv-SE" b="0"/>
              <a:t>, ili</a:t>
            </a:r>
            <a:endParaRPr lang="en-US" b="0"/>
          </a:p>
          <a:p>
            <a:pPr>
              <a:lnSpc>
                <a:spcPct val="200000"/>
              </a:lnSpc>
            </a:pPr>
            <a:r>
              <a:rPr lang="sv-SE"/>
              <a:t>b</a:t>
            </a:r>
            <a:r>
              <a:rPr lang="sv-SE" baseline="-25000"/>
              <a:t>7</a:t>
            </a:r>
            <a:r>
              <a:rPr lang="sv-SE" b="0"/>
              <a:t>•</a:t>
            </a:r>
            <a:r>
              <a:rPr lang="sv-SE"/>
              <a:t>128 + b</a:t>
            </a:r>
            <a:r>
              <a:rPr lang="sv-SE" baseline="-25000"/>
              <a:t>6</a:t>
            </a:r>
            <a:r>
              <a:rPr lang="sv-SE" b="0"/>
              <a:t>•</a:t>
            </a:r>
            <a:r>
              <a:rPr lang="sv-SE"/>
              <a:t> 64 +… + b</a:t>
            </a:r>
            <a:r>
              <a:rPr lang="sv-SE" baseline="-25000"/>
              <a:t>1</a:t>
            </a:r>
            <a:r>
              <a:rPr lang="sv-SE" b="0"/>
              <a:t>•</a:t>
            </a:r>
            <a:r>
              <a:rPr lang="sv-SE"/>
              <a:t>2 + b</a:t>
            </a:r>
            <a:r>
              <a:rPr lang="sv-SE" baseline="-25000"/>
              <a:t>0</a:t>
            </a:r>
            <a:r>
              <a:rPr lang="sv-SE"/>
              <a:t> ,</a:t>
            </a:r>
            <a:endParaRPr lang="en-US" b="0"/>
          </a:p>
          <a:p>
            <a:pPr>
              <a:lnSpc>
                <a:spcPct val="200000"/>
              </a:lnSpc>
            </a:pPr>
            <a:r>
              <a:rPr lang="sv-SE" b="0"/>
              <a:t>gde su </a:t>
            </a:r>
            <a:r>
              <a:rPr lang="sv-SE"/>
              <a:t>b</a:t>
            </a:r>
            <a:r>
              <a:rPr lang="sv-SE" baseline="-25000"/>
              <a:t>7</a:t>
            </a:r>
            <a:r>
              <a:rPr lang="sv-SE" b="0"/>
              <a:t> do </a:t>
            </a:r>
            <a:r>
              <a:rPr lang="sv-SE"/>
              <a:t>b</a:t>
            </a:r>
            <a:r>
              <a:rPr lang="sv-SE" baseline="-25000"/>
              <a:t>0</a:t>
            </a:r>
            <a:r>
              <a:rPr lang="sv-SE" b="0"/>
              <a:t>, binarne cifre (0 ili 1) osmobitnog podatka </a:t>
            </a:r>
            <a:r>
              <a:rPr lang="sv-SE"/>
              <a:t>b</a:t>
            </a:r>
            <a:r>
              <a:rPr lang="sv-SE" baseline="-25000"/>
              <a:t>7</a:t>
            </a:r>
            <a:r>
              <a:rPr lang="sv-SE"/>
              <a:t> b</a:t>
            </a:r>
            <a:r>
              <a:rPr lang="sv-SE" baseline="-25000"/>
              <a:t>6</a:t>
            </a:r>
            <a:r>
              <a:rPr lang="sv-SE"/>
              <a:t> b</a:t>
            </a:r>
            <a:r>
              <a:rPr lang="sv-SE" baseline="-25000"/>
              <a:t>5</a:t>
            </a:r>
            <a:r>
              <a:rPr lang="sv-SE"/>
              <a:t> b</a:t>
            </a:r>
            <a:r>
              <a:rPr lang="sv-SE" baseline="-25000"/>
              <a:t>4</a:t>
            </a:r>
            <a:r>
              <a:rPr lang="sv-SE"/>
              <a:t> b</a:t>
            </a:r>
            <a:r>
              <a:rPr lang="sv-SE" baseline="-25000"/>
              <a:t>3</a:t>
            </a:r>
            <a:r>
              <a:rPr lang="sv-SE"/>
              <a:t> b</a:t>
            </a:r>
            <a:r>
              <a:rPr lang="sv-SE" baseline="-25000"/>
              <a:t>2</a:t>
            </a:r>
            <a:r>
              <a:rPr lang="sv-SE"/>
              <a:t> b</a:t>
            </a:r>
            <a:r>
              <a:rPr lang="sv-SE" baseline="-25000"/>
              <a:t>1</a:t>
            </a:r>
            <a:r>
              <a:rPr lang="sv-SE"/>
              <a:t> b</a:t>
            </a:r>
            <a:r>
              <a:rPr lang="sv-SE" baseline="-25000"/>
              <a:t>0</a:t>
            </a:r>
            <a:r>
              <a:rPr lang="sv-SE" b="0"/>
              <a:t>. Na primer, za broj 9 = 0000 1001</a:t>
            </a:r>
            <a:r>
              <a:rPr lang="sv-SE" b="0" baseline="-25000"/>
              <a:t>2</a:t>
            </a:r>
            <a:r>
              <a:rPr lang="sv-SE" b="0"/>
              <a:t>, cifre </a:t>
            </a:r>
            <a:r>
              <a:rPr lang="sv-SE"/>
              <a:t>b</a:t>
            </a:r>
            <a:r>
              <a:rPr lang="sv-SE" baseline="-25000"/>
              <a:t>3</a:t>
            </a:r>
            <a:r>
              <a:rPr lang="sv-SE" b="0"/>
              <a:t> i </a:t>
            </a:r>
            <a:r>
              <a:rPr lang="sv-SE"/>
              <a:t>b</a:t>
            </a:r>
            <a:r>
              <a:rPr lang="sv-SE" baseline="-25000"/>
              <a:t>0</a:t>
            </a:r>
            <a:r>
              <a:rPr lang="sv-SE" b="0" baseline="-25000"/>
              <a:t> </a:t>
            </a:r>
            <a:r>
              <a:rPr lang="sv-SE" b="0"/>
              <a:t>su jedinice, ostale su nule.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0" y="608013"/>
            <a:ext cx="8748713" cy="1465262"/>
          </a:xfrm>
          <a:prstGeom prst="rect">
            <a:avLst/>
          </a:prstGeom>
          <a:noFill/>
          <a:ln w="9525">
            <a:noFill/>
            <a:miter lim="800000"/>
            <a:headEnd/>
            <a:tailEnd/>
          </a:ln>
          <a:effectLst/>
        </p:spPr>
        <p:txBody>
          <a:bodyPr anchor="ctr">
            <a:spAutoFit/>
          </a:bodyPr>
          <a:lstStyle/>
          <a:p>
            <a:r>
              <a:rPr lang="sv-SE" b="0"/>
              <a:t>Često se o najznačajnijem bitu (MSB) govori kao "bitu znaka" što je u principu tašno, ali sa takvim tumašenjem treba biti jako oprezan jer ostatak - sedam preostalih bita ne predstavljaju apsolutnu vrednost.</a:t>
            </a:r>
            <a:endParaRPr lang="en-US" b="0"/>
          </a:p>
          <a:p>
            <a:r>
              <a:rPr lang="sv-SE" b="0"/>
              <a:t>Iz opšteg oblika označenih brojeva mogu da se sagledaju neke važne osobine ovog načina zapisa:</a:t>
            </a:r>
          </a:p>
        </p:txBody>
      </p:sp>
      <p:sp>
        <p:nvSpPr>
          <p:cNvPr id="54278" name="Rectangle 6"/>
          <p:cNvSpPr>
            <a:spLocks noChangeArrowheads="1"/>
          </p:cNvSpPr>
          <p:nvPr/>
        </p:nvSpPr>
        <p:spPr bwMode="auto">
          <a:xfrm>
            <a:off x="0" y="2420938"/>
            <a:ext cx="8675688" cy="1444625"/>
          </a:xfrm>
          <a:prstGeom prst="rect">
            <a:avLst/>
          </a:prstGeom>
          <a:noFill/>
          <a:ln w="9525">
            <a:noFill/>
            <a:miter lim="800000"/>
            <a:headEnd/>
            <a:tailEnd/>
          </a:ln>
          <a:effectLst/>
        </p:spPr>
        <p:txBody>
          <a:bodyPr>
            <a:spAutoFit/>
          </a:bodyPr>
          <a:lstStyle/>
          <a:p>
            <a:pPr>
              <a:lnSpc>
                <a:spcPct val="123000"/>
              </a:lnSpc>
            </a:pPr>
            <a:r>
              <a:rPr lang="sv-SE"/>
              <a:t>Svi negativni brojevi imaju jedinicu kao najznačajniji bit. </a:t>
            </a:r>
            <a:r>
              <a:rPr lang="sv-SE" b="0"/>
              <a:t>Međutim, nije dovoljno samo tu jedinicu pretvoriti u nulu da bi se dobio isti pozitivan broj. Ako pođemo od broja 3, u trobitnom sistemu 101, (broj V), menjanjem prve jedinice u nulu dobijamo 001 što jeste pozitivan broj, ali 1, a ne 3! </a:t>
            </a:r>
            <a:r>
              <a:rPr lang="en-US" b="0"/>
              <a:t>Ova činjenica se često ispušta iz vida.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611188" y="0"/>
            <a:ext cx="8351837" cy="5859463"/>
          </a:xfrm>
          <a:prstGeom prst="rect">
            <a:avLst/>
          </a:prstGeom>
          <a:noFill/>
          <a:ln w="9525">
            <a:noFill/>
            <a:miter lim="800000"/>
            <a:headEnd/>
            <a:tailEnd/>
          </a:ln>
          <a:effectLst/>
        </p:spPr>
        <p:txBody>
          <a:bodyPr anchor="ctr">
            <a:spAutoFit/>
          </a:bodyPr>
          <a:lstStyle/>
          <a:p>
            <a:endParaRPr lang="en-US" b="0"/>
          </a:p>
          <a:p>
            <a:r>
              <a:rPr lang="en-US"/>
              <a:t>Uopšte nije svejedno kolika je dužina zapisa označenog broja. </a:t>
            </a:r>
            <a:r>
              <a:rPr lang="sv-SE" b="0"/>
              <a:t>Naime, samo prvi član opšteg zapisa je negativan pa nije svejedno da li se najznačajniji bit množi sa 27, ili na primer, sa 22. Tako se broj 3 u trobitnom sistemu zapisuje kao 101, ali u osmo­bitnom sistemu broj 00000101</a:t>
            </a:r>
            <a:r>
              <a:rPr lang="sv-SE" b="0" baseline="-25000"/>
              <a:t>2</a:t>
            </a:r>
            <a:r>
              <a:rPr lang="sv-SE" b="0"/>
              <a:t> nije 3, već +5. Broj 3 kao osmobitni podatak je 1111 1</a:t>
            </a:r>
            <a:r>
              <a:rPr lang="sv-SE" b="0" u="sng"/>
              <a:t>101</a:t>
            </a:r>
            <a:r>
              <a:rPr lang="sv-SE" b="0" baseline="-25000"/>
              <a:t>2</a:t>
            </a:r>
            <a:r>
              <a:rPr lang="sv-SE" b="0"/>
              <a:t>. Znači, kada se radi sa označenim brojevima mora se voditi računa o tome kolika je dužina podatka. To se u praksi svodi na to da označeni broj zapisan kao jednobajtni podatak, nije isti kao zapis istog broja u formatu reč ili dvostruka reč (long). Da bi se osmobitni negativni broj proširio do šesnaestobitnog, viši bajt treba napuniti jedinicama (11111111</a:t>
            </a:r>
            <a:r>
              <a:rPr lang="sv-SE" b="0" baseline="-25000"/>
              <a:t>2</a:t>
            </a:r>
            <a:r>
              <a:rPr lang="sv-SE" b="0"/>
              <a:t>), a ukoliko je označen broj pozitivan, viši bajt treba da bude nula.</a:t>
            </a:r>
            <a:endParaRPr lang="en-US" b="0"/>
          </a:p>
          <a:p>
            <a:r>
              <a:rPr lang="sv-SE"/>
              <a:t>Opseg označenih osmobitnih brojeva je od </a:t>
            </a:r>
            <a:r>
              <a:rPr lang="en-US">
                <a:sym typeface="Symbol" pitchFamily="18" charset="2"/>
              </a:rPr>
              <a:t></a:t>
            </a:r>
            <a:r>
              <a:rPr lang="sv-SE"/>
              <a:t>128 (10000000</a:t>
            </a:r>
            <a:r>
              <a:rPr lang="sv-SE" baseline="-25000">
                <a:sym typeface="Symbol" pitchFamily="18" charset="2"/>
              </a:rPr>
              <a:t>2</a:t>
            </a:r>
            <a:r>
              <a:rPr lang="sv-SE">
                <a:sym typeface="Symbol" pitchFamily="18" charset="2"/>
              </a:rPr>
              <a:t>) do +127 (01111111</a:t>
            </a:r>
            <a:r>
              <a:rPr lang="sv-SE" baseline="-25000">
                <a:sym typeface="Symbol" pitchFamily="18" charset="2"/>
              </a:rPr>
              <a:t>2</a:t>
            </a:r>
            <a:r>
              <a:rPr lang="sv-SE">
                <a:sym typeface="Symbol" pitchFamily="18" charset="2"/>
              </a:rPr>
              <a:t>) dok je opseg neoznačenih osmobitnih brojeva od 0 (00000000</a:t>
            </a:r>
            <a:r>
              <a:rPr lang="sv-SE" baseline="-25000">
                <a:sym typeface="Symbol" pitchFamily="18" charset="2"/>
              </a:rPr>
              <a:t>2</a:t>
            </a:r>
            <a:r>
              <a:rPr lang="sv-SE">
                <a:sym typeface="Symbol" pitchFamily="18" charset="2"/>
              </a:rPr>
              <a:t>) do +255 (11111111</a:t>
            </a:r>
            <a:r>
              <a:rPr lang="sv-SE" baseline="-25000">
                <a:sym typeface="Symbol" pitchFamily="18" charset="2"/>
              </a:rPr>
              <a:t>2</a:t>
            </a:r>
            <a:r>
              <a:rPr lang="sv-SE">
                <a:sym typeface="Symbol" pitchFamily="18" charset="2"/>
              </a:rPr>
              <a:t>). </a:t>
            </a:r>
            <a:r>
              <a:rPr lang="sv-SE" b="0">
                <a:sym typeface="Symbol" pitchFamily="18" charset="2"/>
              </a:rPr>
              <a:t>Očigledno je da je opseg apsolutnih vrednosti označenih brojeva manji nego kod neoznačenih. Na primer, broj +129 se ne može predstaviti kao označen osmobitni broj.</a:t>
            </a:r>
            <a:endParaRPr lang="en-US">
              <a:sym typeface="Symbol" pitchFamily="18" charset="2"/>
            </a:endParaRPr>
          </a:p>
          <a:p>
            <a:r>
              <a:rPr lang="sv-SE">
                <a:sym typeface="Symbol" pitchFamily="18" charset="2"/>
              </a:rPr>
              <a:t>Primenom operacije drugog komplementa nad binarnim zapisom nekog broja, tom broju se menja znak.</a:t>
            </a:r>
            <a:r>
              <a:rPr lang="sv-SE" b="0">
                <a:sym typeface="Symbol" pitchFamily="18" charset="2"/>
              </a:rPr>
              <a:t> Podrazumeva se da se radi sa označenim podacima. Recimo, 10000001</a:t>
            </a:r>
            <a:r>
              <a:rPr lang="sv-SE" baseline="-25000">
                <a:sym typeface="Symbol" pitchFamily="18" charset="2"/>
              </a:rPr>
              <a:t>2</a:t>
            </a:r>
            <a:r>
              <a:rPr lang="sv-SE">
                <a:sym typeface="Symbol" pitchFamily="18" charset="2"/>
              </a:rPr>
              <a:t> je binarni zapis broja 127. Primenom operacije računanja drugog komplementa (prvi komplement +1) nad ovim binarnim zapisom dobija se 01111111</a:t>
            </a:r>
            <a:r>
              <a:rPr lang="sv-SE" baseline="-25000">
                <a:sym typeface="Symbol" pitchFamily="18" charset="2"/>
              </a:rPr>
              <a:t>2</a:t>
            </a:r>
            <a:r>
              <a:rPr lang="sv-SE">
                <a:sym typeface="Symbol" pitchFamily="18" charset="2"/>
              </a:rPr>
              <a:t> što je binarni zapis broja +127. </a:t>
            </a:r>
            <a:endParaRPr lang="en-US" sz="1200">
              <a:latin typeface="Calibri" pitchFamily="34" charset="0"/>
              <a:cs typeface="Times New Roman" pitchFamily="18" charset="0"/>
              <a:sym typeface="Symbol" pitchFamily="18"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ChangeArrowheads="1"/>
          </p:cNvSpPr>
          <p:nvPr/>
        </p:nvSpPr>
        <p:spPr bwMode="auto">
          <a:xfrm>
            <a:off x="0" y="549275"/>
            <a:ext cx="9144000" cy="915988"/>
          </a:xfrm>
          <a:prstGeom prst="rect">
            <a:avLst/>
          </a:prstGeom>
          <a:noFill/>
          <a:ln w="9525">
            <a:noFill/>
            <a:miter lim="800000"/>
            <a:headEnd/>
            <a:tailEnd/>
          </a:ln>
          <a:effectLst/>
        </p:spPr>
        <p:txBody>
          <a:bodyPr>
            <a:spAutoFit/>
          </a:bodyPr>
          <a:lstStyle/>
          <a:p>
            <a:r>
              <a:rPr lang="sv-SE">
                <a:sym typeface="Symbol" pitchFamily="18" charset="2"/>
              </a:rPr>
              <a:t>Isti slučaj bi bio i ako bi se krenulo od nekog označenog pozitivnog broja, primenom drugog komplementa dobio bi se taj isti broj samo negativan. </a:t>
            </a:r>
            <a:r>
              <a:rPr lang="en-US">
                <a:sym typeface="Symbol" pitchFamily="18" charset="2"/>
              </a:rPr>
              <a:t>Ponovo, ovo važi samo za označene podatke.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ChangeArrowheads="1"/>
          </p:cNvSpPr>
          <p:nvPr/>
        </p:nvSpPr>
        <p:spPr bwMode="auto">
          <a:xfrm>
            <a:off x="2124075" y="333375"/>
            <a:ext cx="4603750" cy="366713"/>
          </a:xfrm>
          <a:prstGeom prst="rect">
            <a:avLst/>
          </a:prstGeom>
          <a:noFill/>
          <a:ln w="9525">
            <a:noFill/>
            <a:miter lim="800000"/>
            <a:headEnd/>
            <a:tailEnd/>
          </a:ln>
          <a:effectLst/>
        </p:spPr>
        <p:txBody>
          <a:bodyPr wrap="none" anchor="ctr">
            <a:spAutoFit/>
          </a:bodyPr>
          <a:lstStyle/>
          <a:p>
            <a:r>
              <a:rPr lang="en-US">
                <a:hlinkClick r:id="rId2" tooltip="Primeri označenih i neoznačenih brojeva"/>
              </a:rPr>
              <a:t>Primeri označenih i neoznačenih brojeva</a:t>
            </a:r>
            <a:endParaRPr lang="en-US"/>
          </a:p>
        </p:txBody>
      </p:sp>
      <p:sp>
        <p:nvSpPr>
          <p:cNvPr id="57349" name="Rectangle 5"/>
          <p:cNvSpPr>
            <a:spLocks noChangeArrowheads="1"/>
          </p:cNvSpPr>
          <p:nvPr/>
        </p:nvSpPr>
        <p:spPr bwMode="auto">
          <a:xfrm>
            <a:off x="0" y="1052513"/>
            <a:ext cx="9144000" cy="5045075"/>
          </a:xfrm>
          <a:prstGeom prst="rect">
            <a:avLst/>
          </a:prstGeom>
          <a:noFill/>
          <a:ln w="9525">
            <a:noFill/>
            <a:miter lim="800000"/>
            <a:headEnd/>
            <a:tailEnd/>
          </a:ln>
          <a:effectLst/>
        </p:spPr>
        <p:txBody>
          <a:bodyPr anchor="ctr">
            <a:spAutoFit/>
          </a:bodyPr>
          <a:lstStyle/>
          <a:p>
            <a:pPr>
              <a:lnSpc>
                <a:spcPct val="150000"/>
              </a:lnSpc>
            </a:pPr>
            <a:r>
              <a:rPr lang="en-US" b="0"/>
              <a:t>Ako se u memoriji osmobitnog računara nalazi podatak 100000012 koji decimalni broj je predstavljen ovim podatkom?</a:t>
            </a:r>
          </a:p>
          <a:p>
            <a:pPr>
              <a:lnSpc>
                <a:spcPct val="150000"/>
              </a:lnSpc>
            </a:pPr>
            <a:r>
              <a:rPr lang="en-US" b="0"/>
              <a:t> </a:t>
            </a:r>
          </a:p>
          <a:p>
            <a:pPr>
              <a:lnSpc>
                <a:spcPct val="150000"/>
              </a:lnSpc>
            </a:pPr>
            <a:r>
              <a:rPr lang="en-US" b="0"/>
              <a:t>Da bi se dao odgovor na ovo pitanje, mora se raspolagati informacijom da li programer želi da ovo bude označen ili neoznačen broj. Ako je taj podatak za programera neoznačen, tada je to decimalni broj 129 (1•2</a:t>
            </a:r>
            <a:r>
              <a:rPr lang="en-US" b="0" baseline="30000"/>
              <a:t>7</a:t>
            </a:r>
            <a:r>
              <a:rPr lang="en-US" b="0"/>
              <a:t> + 0•2</a:t>
            </a:r>
            <a:r>
              <a:rPr lang="en-US" b="0" baseline="30000"/>
              <a:t>6</a:t>
            </a:r>
            <a:r>
              <a:rPr lang="en-US" b="0"/>
              <a:t> + 0•2</a:t>
            </a:r>
            <a:r>
              <a:rPr lang="en-US" b="0" baseline="30000"/>
              <a:t>5</a:t>
            </a:r>
            <a:r>
              <a:rPr lang="en-US" b="0"/>
              <a:t> + 0•2</a:t>
            </a:r>
            <a:r>
              <a:rPr lang="en-US" b="0" baseline="30000"/>
              <a:t>4</a:t>
            </a:r>
            <a:r>
              <a:rPr lang="en-US" b="0"/>
              <a:t> + 0•2</a:t>
            </a:r>
            <a:r>
              <a:rPr lang="en-US" b="0" baseline="30000"/>
              <a:t>3</a:t>
            </a:r>
            <a:r>
              <a:rPr lang="en-US" b="0"/>
              <a:t> + 0•2</a:t>
            </a:r>
            <a:r>
              <a:rPr lang="en-US" b="0" baseline="30000"/>
              <a:t>2</a:t>
            </a:r>
            <a:r>
              <a:rPr lang="en-US" b="0"/>
              <a:t> + 0•2</a:t>
            </a:r>
            <a:r>
              <a:rPr lang="en-US" b="0" baseline="30000"/>
              <a:t>1</a:t>
            </a:r>
            <a:r>
              <a:rPr lang="en-US" b="0"/>
              <a:t> + 1•2</a:t>
            </a:r>
            <a:r>
              <a:rPr lang="en-US" b="0" baseline="30000"/>
              <a:t>0</a:t>
            </a:r>
            <a:r>
              <a:rPr lang="en-US" b="0"/>
              <a:t>=128 + 1), ako je broj označen onda je to 127 (</a:t>
            </a:r>
            <a:r>
              <a:rPr lang="en-US"/>
              <a:t> </a:t>
            </a:r>
            <a:r>
              <a:rPr lang="en-US" b="0"/>
              <a:t>1•2</a:t>
            </a:r>
            <a:r>
              <a:rPr lang="en-US" b="0" baseline="30000"/>
              <a:t>7</a:t>
            </a:r>
            <a:r>
              <a:rPr lang="en-US" b="0"/>
              <a:t> + 0•2</a:t>
            </a:r>
            <a:r>
              <a:rPr lang="en-US" b="0" baseline="30000"/>
              <a:t>6</a:t>
            </a:r>
            <a:r>
              <a:rPr lang="en-US" b="0"/>
              <a:t> + 0•2</a:t>
            </a:r>
            <a:r>
              <a:rPr lang="en-US" b="0" baseline="30000"/>
              <a:t>5</a:t>
            </a:r>
            <a:r>
              <a:rPr lang="en-US" b="0"/>
              <a:t> + 0•2</a:t>
            </a:r>
            <a:r>
              <a:rPr lang="en-US" b="0" baseline="30000"/>
              <a:t>4</a:t>
            </a:r>
            <a:r>
              <a:rPr lang="en-US" b="0"/>
              <a:t> + 0•2</a:t>
            </a:r>
            <a:r>
              <a:rPr lang="en-US" b="0" baseline="30000"/>
              <a:t>3</a:t>
            </a:r>
            <a:r>
              <a:rPr lang="en-US" b="0"/>
              <a:t> + 0•2</a:t>
            </a:r>
            <a:r>
              <a:rPr lang="en-US" b="0" baseline="30000"/>
              <a:t>2</a:t>
            </a:r>
            <a:r>
              <a:rPr lang="en-US" b="0"/>
              <a:t> + 0•2</a:t>
            </a:r>
            <a:r>
              <a:rPr lang="en-US" b="0" baseline="30000"/>
              <a:t>1</a:t>
            </a:r>
            <a:r>
              <a:rPr lang="en-US" b="0"/>
              <a:t> + 1•2</a:t>
            </a:r>
            <a:r>
              <a:rPr lang="en-US" b="0" baseline="30000"/>
              <a:t>0</a:t>
            </a:r>
            <a:r>
              <a:rPr lang="en-US" b="0"/>
              <a:t> = 128 + 1). Dakle, broj 129 i broj 127 zapisani su na potpuno isti način i operacije koje procesor izvodi nad njima, izvodi na potpuno isti način, ne znajući da li se radi o podatku 129 ili 127. Zahvaljujući osobinama drugog komplementa, moguće je da rezultat bude tačan u oba slučaja.</a:t>
            </a:r>
          </a:p>
          <a:p>
            <a:pPr>
              <a:lnSpc>
                <a:spcPct val="150000"/>
              </a:lnSpc>
            </a:pPr>
            <a:r>
              <a:rPr lang="en-US" b="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2051050" y="333375"/>
            <a:ext cx="5173663" cy="641350"/>
          </a:xfrm>
          <a:prstGeom prst="rect">
            <a:avLst/>
          </a:prstGeom>
          <a:noFill/>
          <a:ln w="9525">
            <a:noFill/>
            <a:miter lim="800000"/>
            <a:headEnd/>
            <a:tailEnd/>
          </a:ln>
          <a:effectLst/>
        </p:spPr>
        <p:txBody>
          <a:bodyPr wrap="none" anchor="ctr">
            <a:spAutoFit/>
          </a:bodyPr>
          <a:lstStyle/>
          <a:p>
            <a:r>
              <a:rPr lang="en-US" b="0"/>
              <a:t>2. Kojim binarnim zapisom treba zapisati broj </a:t>
            </a:r>
            <a:r>
              <a:rPr lang="en-US" b="0">
                <a:sym typeface="Symbol" pitchFamily="18" charset="2"/>
              </a:rPr>
              <a:t></a:t>
            </a:r>
            <a:r>
              <a:rPr lang="en-US" b="0"/>
              <a:t>9?</a:t>
            </a:r>
            <a:endParaRPr lang="en-US" b="0">
              <a:sym typeface="Symbol" pitchFamily="18" charset="2"/>
            </a:endParaRPr>
          </a:p>
          <a:p>
            <a:r>
              <a:rPr lang="en-US" b="0">
                <a:sym typeface="Symbol" pitchFamily="18" charset="2"/>
              </a:rPr>
              <a:t> </a:t>
            </a:r>
          </a:p>
        </p:txBody>
      </p:sp>
      <p:sp>
        <p:nvSpPr>
          <p:cNvPr id="58373" name="Rectangle 5"/>
          <p:cNvSpPr>
            <a:spLocks noChangeArrowheads="1"/>
          </p:cNvSpPr>
          <p:nvPr/>
        </p:nvSpPr>
        <p:spPr bwMode="auto">
          <a:xfrm>
            <a:off x="0" y="908050"/>
            <a:ext cx="8424863" cy="2838450"/>
          </a:xfrm>
          <a:prstGeom prst="rect">
            <a:avLst/>
          </a:prstGeom>
          <a:noFill/>
          <a:ln w="9525">
            <a:noFill/>
            <a:miter lim="800000"/>
            <a:headEnd/>
            <a:tailEnd/>
          </a:ln>
          <a:effectLst/>
        </p:spPr>
        <p:txBody>
          <a:bodyPr anchor="ctr">
            <a:spAutoFit/>
          </a:bodyPr>
          <a:lstStyle/>
          <a:p>
            <a:r>
              <a:rPr lang="en-US" b="0"/>
              <a:t>Kako se ovaj podatak može predstaviti samo kao označen broj, da bi se dao odgovor na ovo pitanje, mora se raspolagati podatkom o željenoj dužini binarnog zapisa. Najmanja dužina binarnog zapisa je 5 bita. U tom slučaju taj binarni zapis je 10111</a:t>
            </a:r>
            <a:r>
              <a:rPr lang="en-US" b="0" baseline="-25000"/>
              <a:t>2</a:t>
            </a:r>
            <a:r>
              <a:rPr lang="en-US" b="0"/>
              <a:t> zato što je 9 = 1•2</a:t>
            </a:r>
            <a:r>
              <a:rPr lang="en-US" b="0" baseline="30000"/>
              <a:t>4</a:t>
            </a:r>
            <a:r>
              <a:rPr lang="en-US" b="0"/>
              <a:t> + 0•2</a:t>
            </a:r>
            <a:r>
              <a:rPr lang="en-US" b="0" baseline="30000"/>
              <a:t>3</a:t>
            </a:r>
            <a:r>
              <a:rPr lang="en-US" b="0"/>
              <a:t> + 1•2</a:t>
            </a:r>
            <a:r>
              <a:rPr lang="en-US" b="0" baseline="30000"/>
              <a:t>2</a:t>
            </a:r>
            <a:r>
              <a:rPr lang="en-US" b="0"/>
              <a:t> + 1•2</a:t>
            </a:r>
            <a:r>
              <a:rPr lang="en-US" b="0" baseline="30000"/>
              <a:t>1</a:t>
            </a:r>
            <a:r>
              <a:rPr lang="en-US" b="0"/>
              <a:t> + 1•2</a:t>
            </a:r>
            <a:r>
              <a:rPr lang="en-US" b="0" baseline="30000"/>
              <a:t>0</a:t>
            </a:r>
            <a:r>
              <a:rPr lang="en-US" b="0"/>
              <a:t>. Kako binarni zapisi manje dužine od osam bita nisu od interesa, treba pronaći osmobitni zapis. Pogrešno bi bilo kada bi rekli da je osmobitni zapis broja ovog broja 00010111</a:t>
            </a:r>
            <a:r>
              <a:rPr lang="en-US" b="0" baseline="-25000"/>
              <a:t>2</a:t>
            </a:r>
            <a:r>
              <a:rPr lang="en-US" b="0"/>
              <a:t>. Zašto? Zato što bi u tom slučaju najznačajniji bit bio 0 pa bi broj bio pozitivan jer jedini negativni član opšteg izraza zapisa označenog broja je upravo član uz 27 (najznačajniji bit).</a:t>
            </a:r>
          </a:p>
          <a:p>
            <a:r>
              <a:rPr lang="en-US" b="0"/>
              <a:t> </a:t>
            </a:r>
          </a:p>
        </p:txBody>
      </p:sp>
      <p:sp>
        <p:nvSpPr>
          <p:cNvPr id="58374" name="Rectangle 6"/>
          <p:cNvSpPr>
            <a:spLocks noChangeArrowheads="1"/>
          </p:cNvSpPr>
          <p:nvPr/>
        </p:nvSpPr>
        <p:spPr bwMode="auto">
          <a:xfrm>
            <a:off x="1116013" y="4005263"/>
            <a:ext cx="6705600" cy="1190625"/>
          </a:xfrm>
          <a:prstGeom prst="rect">
            <a:avLst/>
          </a:prstGeom>
          <a:noFill/>
          <a:ln w="9525">
            <a:noFill/>
            <a:miter lim="800000"/>
            <a:headEnd/>
            <a:tailEnd/>
          </a:ln>
          <a:effectLst/>
        </p:spPr>
        <p:txBody>
          <a:bodyPr wrap="none" anchor="ctr">
            <a:spAutoFit/>
          </a:bodyPr>
          <a:lstStyle/>
          <a:p>
            <a:pPr indent="457200"/>
            <a:r>
              <a:rPr lang="en-US" b="0">
                <a:sym typeface="Symbol" pitchFamily="18" charset="2"/>
              </a:rPr>
              <a:t></a:t>
            </a:r>
            <a:r>
              <a:rPr lang="en-US" b="0"/>
              <a:t>9 u osmobitnom binarnom zapisu je 111</a:t>
            </a:r>
            <a:r>
              <a:rPr lang="en-US" b="0" u="sng">
                <a:sym typeface="Symbol" pitchFamily="18" charset="2"/>
              </a:rPr>
              <a:t>10111</a:t>
            </a:r>
            <a:r>
              <a:rPr lang="en-US" b="0" baseline="-25000">
                <a:sym typeface="Symbol" pitchFamily="18" charset="2"/>
              </a:rPr>
              <a:t>2</a:t>
            </a:r>
            <a:r>
              <a:rPr lang="en-US" b="0">
                <a:sym typeface="Symbol" pitchFamily="18" charset="2"/>
              </a:rPr>
              <a:t>.</a:t>
            </a:r>
          </a:p>
          <a:p>
            <a:pPr indent="457200"/>
            <a:r>
              <a:rPr lang="en-US" b="0">
                <a:sym typeface="Symbol" pitchFamily="18" charset="2"/>
              </a:rPr>
              <a:t> </a:t>
            </a:r>
          </a:p>
          <a:p>
            <a:pPr indent="457200"/>
            <a:r>
              <a:rPr lang="en-US" b="0">
                <a:sym typeface="Symbol" pitchFamily="18" charset="2"/>
              </a:rPr>
              <a:t></a:t>
            </a:r>
            <a:r>
              <a:rPr lang="en-US" b="0"/>
              <a:t>9 u šesnaestobitnom binarnom zapisu je 11111111 111</a:t>
            </a:r>
            <a:r>
              <a:rPr lang="en-US" b="0" u="sng">
                <a:sym typeface="Symbol" pitchFamily="18" charset="2"/>
              </a:rPr>
              <a:t>10111</a:t>
            </a:r>
            <a:r>
              <a:rPr lang="en-US" b="0" baseline="-25000">
                <a:sym typeface="Symbol" pitchFamily="18" charset="2"/>
              </a:rPr>
              <a:t>2</a:t>
            </a:r>
            <a:r>
              <a:rPr lang="en-US" b="0">
                <a:sym typeface="Symbol" pitchFamily="18" charset="2"/>
              </a:rPr>
              <a:t>.</a:t>
            </a:r>
          </a:p>
          <a:p>
            <a:pPr indent="457200"/>
            <a:r>
              <a:rPr lang="en-US" b="0">
                <a:sym typeface="Symbol" pitchFamily="18" charset="2"/>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ChangeArrowheads="1"/>
          </p:cNvSpPr>
          <p:nvPr/>
        </p:nvSpPr>
        <p:spPr bwMode="auto">
          <a:xfrm>
            <a:off x="250825" y="476250"/>
            <a:ext cx="8642350" cy="1465263"/>
          </a:xfrm>
          <a:prstGeom prst="rect">
            <a:avLst/>
          </a:prstGeom>
          <a:noFill/>
          <a:ln w="9525">
            <a:noFill/>
            <a:miter lim="800000"/>
            <a:headEnd/>
            <a:tailEnd/>
          </a:ln>
          <a:effectLst/>
        </p:spPr>
        <p:txBody>
          <a:bodyPr anchor="ctr">
            <a:spAutoFit/>
          </a:bodyPr>
          <a:lstStyle/>
          <a:p>
            <a:pPr algn="l"/>
            <a:r>
              <a:rPr lang="sv-SE" b="0"/>
              <a:t>Umesto složenih definicija, pojam ova dva komplementa definisaćemo kroz primer. Posmatrajmo jedan četvorocifreni dekadni broj X (recimo 3704). </a:t>
            </a:r>
            <a:r>
              <a:rPr lang="sv-SE"/>
              <a:t>Komplement devetke</a:t>
            </a:r>
            <a:r>
              <a:rPr lang="sv-SE" b="0"/>
              <a:t> ovoga broja je ponovo četvorocifreni broj koji treba dodati ovom broju da bi se dobio četvorocifreni broj sastavljen samo od devetki (9999).</a:t>
            </a:r>
            <a:endParaRPr lang="en-US" b="0"/>
          </a:p>
          <a:p>
            <a:pPr algn="l"/>
            <a:r>
              <a:rPr lang="de-DE" b="0"/>
              <a:t>Dakle, komplement devetke broja 3704 je broj 6295 jer je:</a:t>
            </a:r>
          </a:p>
        </p:txBody>
      </p:sp>
      <p:pic>
        <p:nvPicPr>
          <p:cNvPr id="27655" name="Picture 28"/>
          <p:cNvPicPr>
            <a:picLocks noChangeAspect="1" noChangeArrowheads="1"/>
          </p:cNvPicPr>
          <p:nvPr/>
        </p:nvPicPr>
        <p:blipFill>
          <a:blip r:embed="rId2" cstate="print"/>
          <a:srcRect/>
          <a:stretch>
            <a:fillRect/>
          </a:stretch>
        </p:blipFill>
        <p:spPr bwMode="auto">
          <a:xfrm>
            <a:off x="684213" y="2781300"/>
            <a:ext cx="7561262" cy="1508125"/>
          </a:xfrm>
          <a:prstGeom prst="rect">
            <a:avLst/>
          </a:prstGeom>
          <a:noFill/>
          <a:ln w="9525">
            <a:noFill/>
            <a:miter lim="800000"/>
            <a:headEnd/>
            <a:tailEnd/>
          </a:ln>
        </p:spPr>
      </p:pic>
      <p:sp>
        <p:nvSpPr>
          <p:cNvPr id="27656" name="Rectangle 8"/>
          <p:cNvSpPr>
            <a:spLocks noChangeArrowheads="1"/>
          </p:cNvSpPr>
          <p:nvPr/>
        </p:nvSpPr>
        <p:spPr bwMode="auto">
          <a:xfrm>
            <a:off x="1692275" y="5084763"/>
            <a:ext cx="5689600" cy="641350"/>
          </a:xfrm>
          <a:prstGeom prst="rect">
            <a:avLst/>
          </a:prstGeom>
          <a:noFill/>
          <a:ln w="9525">
            <a:noFill/>
            <a:miter lim="800000"/>
            <a:headEnd/>
            <a:tailEnd/>
          </a:ln>
          <a:effectLst/>
        </p:spPr>
        <p:txBody>
          <a:bodyPr anchor="ctr">
            <a:spAutoFit/>
          </a:bodyPr>
          <a:lstStyle/>
          <a:p>
            <a:pPr algn="l"/>
            <a:r>
              <a:rPr lang="en-US" b="0"/>
              <a:t>Slično tome, komplement devetke broja 37 je broj 62, a komplement devetke broja 912 je broj 087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323850" y="476250"/>
            <a:ext cx="8424863" cy="2563813"/>
          </a:xfrm>
          <a:prstGeom prst="rect">
            <a:avLst/>
          </a:prstGeom>
          <a:noFill/>
          <a:ln w="9525">
            <a:noFill/>
            <a:miter lim="800000"/>
            <a:headEnd/>
            <a:tailEnd/>
          </a:ln>
          <a:effectLst/>
        </p:spPr>
        <p:txBody>
          <a:bodyPr anchor="ctr">
            <a:spAutoFit/>
          </a:bodyPr>
          <a:lstStyle/>
          <a:p>
            <a:r>
              <a:rPr lang="en-US" b="0"/>
              <a:t>Do binarnog zapisa negativnog broja može se doći na različite načine. Možda je najjednostavniji poći od apsolutne vrednosti broja (9). Apsolutna vrednost je pozitivan broj koji je lako konvertovati u binarni. </a:t>
            </a:r>
            <a:r>
              <a:rPr lang="sv-SE" b="0"/>
              <a:t>Nju treba predstaviti kao binarni broj sa onoliko bita kolika se dužina binarnog zapisa traži (00001001</a:t>
            </a:r>
            <a:r>
              <a:rPr lang="sv-SE" b="0" baseline="-25000"/>
              <a:t>2</a:t>
            </a:r>
            <a:r>
              <a:rPr lang="sv-SE" b="0"/>
              <a:t>). Na kraju treba izračunati drugi komplement dobijenog binarnog broja tako što se na prvi komplement (11110110</a:t>
            </a:r>
            <a:r>
              <a:rPr lang="sv-SE" b="0" baseline="-25000"/>
              <a:t>2</a:t>
            </a:r>
            <a:r>
              <a:rPr lang="sv-SE" b="0"/>
              <a:t>) doda jedinica. Tako se dobija da je osmobitni zapis traženog negativnog broja ( 9) binarni broj 11110111</a:t>
            </a:r>
            <a:r>
              <a:rPr lang="sv-SE" b="0" baseline="-25000"/>
              <a:t>2</a:t>
            </a:r>
            <a:r>
              <a:rPr lang="sv-SE" b="0"/>
              <a:t>. </a:t>
            </a:r>
            <a:r>
              <a:rPr lang="sv-SE" b="0" i="1"/>
              <a:t>Naravno, kod binarnog zapisa negativnih brojeva nužno je voditi računa o dužini zapisa!</a:t>
            </a:r>
            <a:endParaRPr lang="en-US" b="0"/>
          </a:p>
          <a:p>
            <a:r>
              <a:rPr lang="sv-SE" b="0"/>
              <a:t> </a:t>
            </a:r>
          </a:p>
        </p:txBody>
      </p:sp>
      <p:sp>
        <p:nvSpPr>
          <p:cNvPr id="59397" name="Rectangle 5"/>
          <p:cNvSpPr>
            <a:spLocks noChangeArrowheads="1"/>
          </p:cNvSpPr>
          <p:nvPr/>
        </p:nvSpPr>
        <p:spPr bwMode="auto">
          <a:xfrm>
            <a:off x="539750" y="2886075"/>
            <a:ext cx="7920038" cy="1190625"/>
          </a:xfrm>
          <a:prstGeom prst="rect">
            <a:avLst/>
          </a:prstGeom>
          <a:noFill/>
          <a:ln w="9525">
            <a:noFill/>
            <a:miter lim="800000"/>
            <a:headEnd/>
            <a:tailEnd/>
          </a:ln>
          <a:effectLst/>
        </p:spPr>
        <p:txBody>
          <a:bodyPr anchor="ctr">
            <a:spAutoFit/>
          </a:bodyPr>
          <a:lstStyle/>
          <a:p>
            <a:pPr algn="just"/>
            <a:r>
              <a:rPr lang="sv-SE" b="0"/>
              <a:t>Dakle: </a:t>
            </a:r>
            <a:r>
              <a:rPr lang="sv-SE" b="0" i="1"/>
              <a:t>Osmobitni binarni zapis broja 9 je broj 00001001</a:t>
            </a:r>
            <a:r>
              <a:rPr lang="sv-SE" b="0" i="1" baseline="-25000"/>
              <a:t>2</a:t>
            </a:r>
            <a:r>
              <a:rPr lang="sv-SE" b="0" i="1"/>
              <a:t>. Prvi komplement ovog binarnog broja je 11110110</a:t>
            </a:r>
            <a:r>
              <a:rPr lang="sv-SE" b="0" i="1" baseline="-25000"/>
              <a:t>2</a:t>
            </a:r>
            <a:r>
              <a:rPr lang="sv-SE" b="0" i="1"/>
              <a:t> pa je drugi komplement (koji je jednak prvom komplementu uvećanom za 1) 11110111</a:t>
            </a:r>
            <a:r>
              <a:rPr lang="sv-SE" b="0" i="1" baseline="-25000"/>
              <a:t>2</a:t>
            </a:r>
            <a:r>
              <a:rPr lang="sv-SE" b="0" i="1"/>
              <a:t>. Ovo je sada osmobitni binarni zapis broja 9.</a:t>
            </a:r>
          </a:p>
        </p:txBody>
      </p:sp>
      <p:sp>
        <p:nvSpPr>
          <p:cNvPr id="59398" name="Rectangle 6"/>
          <p:cNvSpPr>
            <a:spLocks noChangeArrowheads="1"/>
          </p:cNvSpPr>
          <p:nvPr/>
        </p:nvSpPr>
        <p:spPr bwMode="auto">
          <a:xfrm>
            <a:off x="468313" y="4249738"/>
            <a:ext cx="8135937" cy="2014537"/>
          </a:xfrm>
          <a:prstGeom prst="rect">
            <a:avLst/>
          </a:prstGeom>
          <a:noFill/>
          <a:ln w="9525">
            <a:noFill/>
            <a:miter lim="800000"/>
            <a:headEnd/>
            <a:tailEnd/>
          </a:ln>
          <a:effectLst/>
        </p:spPr>
        <p:txBody>
          <a:bodyPr anchor="ctr">
            <a:spAutoFit/>
          </a:bodyPr>
          <a:lstStyle/>
          <a:p>
            <a:pPr algn="just"/>
            <a:r>
              <a:rPr lang="sv-SE" b="0"/>
              <a:t>Drugi nač</a:t>
            </a:r>
            <a:r>
              <a:rPr lang="sl-SI" b="0"/>
              <a:t>in za dobijanje binarnog zapisa negativnog broja je da se po kružnom dijagramu kakav je dat uz tabelu označenih brojeva od nule pomerimo za 9 mesta ulevo ( 9 = 0 9). Za osmobitni zapis kružni dijagram ima ukupno 256 tačaka pa se to pomeranje nalevo svodi na računanje razlike 256 9 što je 247. To bi značilo da označeni broj 9 ima isti kod kao neoznačeni 247. Binarni kod za 247 se izračunava nekom od standardnih metoda. Dakle, za osmobitni zapis važi: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ChangeArrowheads="1"/>
          </p:cNvSpPr>
          <p:nvPr/>
        </p:nvSpPr>
        <p:spPr bwMode="auto">
          <a:xfrm>
            <a:off x="220663" y="549275"/>
            <a:ext cx="8528050" cy="1190625"/>
          </a:xfrm>
          <a:prstGeom prst="rect">
            <a:avLst/>
          </a:prstGeom>
          <a:noFill/>
          <a:ln w="9525">
            <a:noFill/>
            <a:miter lim="800000"/>
            <a:headEnd/>
            <a:tailEnd/>
          </a:ln>
          <a:effectLst/>
        </p:spPr>
        <p:txBody>
          <a:bodyPr wrap="none" anchor="ctr">
            <a:spAutoFit/>
          </a:bodyPr>
          <a:lstStyle/>
          <a:p>
            <a:r>
              <a:rPr lang="sl-SI" b="0"/>
              <a:t>kod za označeni 9 = kod za neoznačeni 247 = </a:t>
            </a:r>
            <a:r>
              <a:rPr lang="sv-SE" b="0"/>
              <a:t>11110111</a:t>
            </a:r>
            <a:r>
              <a:rPr lang="sv-SE" b="0" baseline="-25000"/>
              <a:t>2</a:t>
            </a:r>
            <a:r>
              <a:rPr lang="sv-SE" b="0"/>
              <a:t>.</a:t>
            </a:r>
            <a:endParaRPr lang="en-US" b="0"/>
          </a:p>
          <a:p>
            <a:r>
              <a:rPr lang="sv-SE" b="0"/>
              <a:t> </a:t>
            </a:r>
            <a:endParaRPr lang="en-US" b="0"/>
          </a:p>
          <a:p>
            <a:r>
              <a:rPr lang="sv-SE" b="0"/>
              <a:t>Ako bi se traž</a:t>
            </a:r>
            <a:r>
              <a:rPr lang="sl-SI" b="0"/>
              <a:t>io šesnaestobitni zapis, odgovarajući neoznačeni broj bio bi 65536 9.</a:t>
            </a:r>
            <a:endParaRPr lang="en-US" b="0"/>
          </a:p>
          <a:p>
            <a:r>
              <a:rPr lang="sv-SE" b="0"/>
              <a:t> </a:t>
            </a:r>
          </a:p>
        </p:txBody>
      </p:sp>
      <p:sp>
        <p:nvSpPr>
          <p:cNvPr id="60421" name="Rectangle 5"/>
          <p:cNvSpPr>
            <a:spLocks noChangeArrowheads="1"/>
          </p:cNvSpPr>
          <p:nvPr/>
        </p:nvSpPr>
        <p:spPr bwMode="auto">
          <a:xfrm>
            <a:off x="323850" y="2147888"/>
            <a:ext cx="8351838" cy="2563812"/>
          </a:xfrm>
          <a:prstGeom prst="rect">
            <a:avLst/>
          </a:prstGeom>
          <a:noFill/>
          <a:ln w="9525">
            <a:noFill/>
            <a:miter lim="800000"/>
            <a:headEnd/>
            <a:tailEnd/>
          </a:ln>
          <a:effectLst/>
        </p:spPr>
        <p:txBody>
          <a:bodyPr anchor="ctr">
            <a:spAutoFit/>
          </a:bodyPr>
          <a:lstStyle/>
          <a:p>
            <a:r>
              <a:rPr lang="sv-SE" b="0" i="1"/>
              <a:t>3. Koji označen broj je predstavljen zapisom 10101001</a:t>
            </a:r>
            <a:r>
              <a:rPr lang="sv-SE" b="0" i="1" baseline="-25000"/>
              <a:t>2</a:t>
            </a:r>
            <a:r>
              <a:rPr lang="sv-SE" b="0" i="1"/>
              <a:t>?</a:t>
            </a:r>
            <a:endParaRPr lang="en-US" b="0"/>
          </a:p>
          <a:p>
            <a:r>
              <a:rPr lang="sv-SE" b="0"/>
              <a:t> </a:t>
            </a:r>
            <a:endParaRPr lang="en-US" b="0"/>
          </a:p>
          <a:p>
            <a:r>
              <a:rPr lang="sv-SE" b="0"/>
              <a:t>Traženi broj se može izračunati direktno iz opšteg oblika zapisa označenog binarnog broja kao 128+32+8+1 = 87.</a:t>
            </a:r>
            <a:endParaRPr lang="en-US" b="0"/>
          </a:p>
          <a:p>
            <a:r>
              <a:rPr lang="sv-SE" b="0"/>
              <a:t> </a:t>
            </a:r>
            <a:endParaRPr lang="en-US" b="0"/>
          </a:p>
          <a:p>
            <a:r>
              <a:rPr lang="sv-SE" b="0"/>
              <a:t>Drugi način je da se, vodeći računa da je broj negativan, izračuna drugi komplement ovog broja (komplement komplementa broja je sam taj broj) a to je 01010111</a:t>
            </a:r>
            <a:r>
              <a:rPr lang="sv-SE" b="0" baseline="-25000"/>
              <a:t>2</a:t>
            </a:r>
            <a:r>
              <a:rPr lang="sv-SE" b="0"/>
              <a:t>, što je binarni kod za 87 (64+16+4+2+1). Prema tome, polazni broj je 87.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ChangeArrowheads="1"/>
          </p:cNvSpPr>
          <p:nvPr/>
        </p:nvSpPr>
        <p:spPr bwMode="auto">
          <a:xfrm>
            <a:off x="1403350" y="333375"/>
            <a:ext cx="5848350" cy="366713"/>
          </a:xfrm>
          <a:prstGeom prst="rect">
            <a:avLst/>
          </a:prstGeom>
          <a:noFill/>
          <a:ln w="9525">
            <a:noFill/>
            <a:miter lim="800000"/>
            <a:headEnd/>
            <a:tailEnd/>
          </a:ln>
          <a:effectLst/>
        </p:spPr>
        <p:txBody>
          <a:bodyPr wrap="none" anchor="ctr">
            <a:spAutoFit/>
          </a:bodyPr>
          <a:lstStyle/>
          <a:p>
            <a:pPr algn="l"/>
            <a:r>
              <a:rPr lang="sv-SE">
                <a:hlinkClick r:id="rId2" tooltip="Predstavljanje negativnih brojeva drugim tehnikama"/>
              </a:rPr>
              <a:t>Predstavljanje negativnih brojeva drugim tehnikama</a:t>
            </a:r>
            <a:endParaRPr lang="sv-SE"/>
          </a:p>
        </p:txBody>
      </p:sp>
      <p:sp>
        <p:nvSpPr>
          <p:cNvPr id="61445" name="Rectangle 5"/>
          <p:cNvSpPr>
            <a:spLocks noChangeArrowheads="1"/>
          </p:cNvSpPr>
          <p:nvPr/>
        </p:nvSpPr>
        <p:spPr bwMode="auto">
          <a:xfrm>
            <a:off x="395288" y="1341438"/>
            <a:ext cx="8208962" cy="4013200"/>
          </a:xfrm>
          <a:prstGeom prst="rect">
            <a:avLst/>
          </a:prstGeom>
          <a:noFill/>
          <a:ln w="9525">
            <a:noFill/>
            <a:miter lim="800000"/>
            <a:headEnd/>
            <a:tailEnd/>
          </a:ln>
          <a:effectLst/>
        </p:spPr>
        <p:txBody>
          <a:bodyPr anchor="ctr">
            <a:spAutoFit/>
          </a:bodyPr>
          <a:lstStyle/>
          <a:p>
            <a:pPr>
              <a:lnSpc>
                <a:spcPct val="143000"/>
              </a:lnSpc>
            </a:pPr>
            <a:r>
              <a:rPr lang="sv-SE" b="0"/>
              <a:t>Negativne brojeve moguće je predstaviti i na druge načine. U počecima razvoja korišćen je takozvani direktan kod gde je bit najveće težine (</a:t>
            </a:r>
            <a:r>
              <a:rPr lang="sv-SE"/>
              <a:t>MSB</a:t>
            </a:r>
            <a:r>
              <a:rPr lang="sv-SE" b="0"/>
              <a:t>) nosio informaciju o znaku, a ostali biti informaciju o apsolutnoj vrednosti broja. Iako je ovaj pristup blizak predstavi negativnih brojeva u dekadnom sistemu na koji su ljudi navikli, on ima neke nedostatke zbog kojih se više ne koristi u računarskoj tehnici. Osnovni nedostatak je što binarno sabiranje kakvo je implementirano u aritmetičko-logčkoj jedinici ne daje tačne rezultate ukoliko u sabiranju učestvuju negativni brojevi. Logička mreža koja se mora dodati da bi se taj problem rešio u stvari pretvara negativni broj iz direktnog koda u broj u drugom komplementu.</a:t>
            </a:r>
          </a:p>
          <a:p>
            <a:pPr>
              <a:lnSpc>
                <a:spcPct val="143000"/>
              </a:lnSpc>
            </a:pPr>
            <a:r>
              <a:rPr lang="sv-SE" b="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5"/>
          <p:cNvSpPr>
            <a:spLocks noChangeArrowheads="1"/>
          </p:cNvSpPr>
          <p:nvPr/>
        </p:nvSpPr>
        <p:spPr bwMode="auto">
          <a:xfrm>
            <a:off x="468313" y="692150"/>
            <a:ext cx="8424862" cy="2014538"/>
          </a:xfrm>
          <a:prstGeom prst="rect">
            <a:avLst/>
          </a:prstGeom>
          <a:noFill/>
          <a:ln w="9525">
            <a:noFill/>
            <a:miter lim="800000"/>
            <a:headEnd/>
            <a:tailEnd/>
          </a:ln>
          <a:effectLst/>
        </p:spPr>
        <p:txBody>
          <a:bodyPr anchor="ctr">
            <a:spAutoFit/>
          </a:bodyPr>
          <a:lstStyle/>
          <a:p>
            <a:pPr algn="l"/>
            <a:r>
              <a:rPr lang="sv-SE" b="0">
                <a:latin typeface="Times New Roman" pitchFamily="18" charset="0"/>
                <a:cs typeface="Times New Roman" pitchFamily="18" charset="0"/>
              </a:rPr>
              <a:t>Prikažimo šta se događa kada hoćemo da izračunamo razliku brojeva 9 i 4, tj. 9 - 4. Po zakonima aritmetike ovaj problem se može prikazati kao 9 +(-4) tj, devet plus minus četiri. U sledećem primeru prikazano je šta se događa u računaru pri sabiranju apsolutnih vrednosti sa znakom, brojeva 9 i -4. Uočimo da je rezultat netačan (-13). Problem je, dakle: kako naći metod za prikazivanje negativnih brojeva da bi rezultati aritmetičkih operacija bili korektni?</a:t>
            </a:r>
            <a:endParaRPr lang="en-US" b="0"/>
          </a:p>
          <a:p>
            <a:pPr algn="l" eaLnBrk="0" hangingPunct="0"/>
            <a:endParaRPr lang="en-US" b="0"/>
          </a:p>
        </p:txBody>
      </p:sp>
      <p:pic>
        <p:nvPicPr>
          <p:cNvPr id="48132" name="Picture 52"/>
          <p:cNvPicPr>
            <a:picLocks noChangeAspect="1" noChangeArrowheads="1"/>
          </p:cNvPicPr>
          <p:nvPr/>
        </p:nvPicPr>
        <p:blipFill>
          <a:blip r:embed="rId2" cstate="print"/>
          <a:srcRect/>
          <a:stretch>
            <a:fillRect/>
          </a:stretch>
        </p:blipFill>
        <p:spPr bwMode="auto">
          <a:xfrm>
            <a:off x="1979613" y="3357563"/>
            <a:ext cx="4968875" cy="193357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250825" y="476250"/>
            <a:ext cx="8748713" cy="2838450"/>
          </a:xfrm>
          <a:prstGeom prst="rect">
            <a:avLst/>
          </a:prstGeom>
          <a:noFill/>
          <a:ln w="9525">
            <a:noFill/>
            <a:miter lim="800000"/>
            <a:headEnd/>
            <a:tailEnd/>
          </a:ln>
          <a:effectLst/>
        </p:spPr>
        <p:txBody>
          <a:bodyPr anchor="ctr">
            <a:spAutoFit/>
          </a:bodyPr>
          <a:lstStyle/>
          <a:p>
            <a:r>
              <a:rPr lang="en-US" b="0"/>
              <a:t>Druga tehnika koja je neko vreme korišćena je zapis negativnih brojeva pomoću prvog komplementa. </a:t>
            </a:r>
            <a:r>
              <a:rPr lang="sv-SE" b="0"/>
              <a:t>Princip se sastoji u tome da se negativan broj predstavlja kao prvi komplemet binarnog zapisa apsolutne vrednosti tog broja. Na primer, broj 3 bi bio predstavljen tako što bi se krenulo od binarnog koda za broj 3 (00000011</a:t>
            </a:r>
            <a:r>
              <a:rPr lang="sv-SE" b="0" baseline="-25000"/>
              <a:t>2</a:t>
            </a:r>
            <a:r>
              <a:rPr lang="sv-SE" b="0"/>
              <a:t>) pa bi se izračunao prvi komplement tog zapisa. Tako bi osmobitni binarni zapis za 3 korišćenjem tehnike prvog komplementa, bio 11111100</a:t>
            </a:r>
            <a:r>
              <a:rPr lang="sv-SE" b="0" baseline="-25000"/>
              <a:t>2</a:t>
            </a:r>
            <a:r>
              <a:rPr lang="sv-SE" b="0"/>
              <a:t>.</a:t>
            </a:r>
            <a:endParaRPr lang="en-US" b="0"/>
          </a:p>
          <a:p>
            <a:r>
              <a:rPr lang="sv-SE" b="0"/>
              <a:t> </a:t>
            </a:r>
            <a:endParaRPr lang="en-US" b="0"/>
          </a:p>
          <a:p>
            <a:r>
              <a:rPr lang="pl-PL" b="0"/>
              <a:t>Upotreba prvog komplementa je pogodna u aritmetičkim operacijama. Razmotrimo sada problem izračunavanja izraza 9-4, pošto smo ga ponovo napisali u obliku (+9)+(-4). </a:t>
            </a:r>
          </a:p>
        </p:txBody>
      </p:sp>
      <p:sp>
        <p:nvSpPr>
          <p:cNvPr id="49157" name="Rectangle 5"/>
          <p:cNvSpPr>
            <a:spLocks noChangeArrowheads="1"/>
          </p:cNvSpPr>
          <p:nvPr/>
        </p:nvSpPr>
        <p:spPr bwMode="auto">
          <a:xfrm>
            <a:off x="3635375" y="3933825"/>
            <a:ext cx="1873250" cy="915988"/>
          </a:xfrm>
          <a:prstGeom prst="rect">
            <a:avLst/>
          </a:prstGeom>
          <a:noFill/>
          <a:ln w="9525">
            <a:noFill/>
            <a:miter lim="800000"/>
            <a:headEnd/>
            <a:tailEnd/>
          </a:ln>
          <a:effectLst/>
        </p:spPr>
        <p:txBody>
          <a:bodyPr wrap="none" anchor="ctr">
            <a:spAutoFit/>
          </a:bodyPr>
          <a:lstStyle/>
          <a:p>
            <a:r>
              <a:rPr lang="pl-PL" b="0"/>
              <a:t>(+9) = 00001001</a:t>
            </a:r>
            <a:endParaRPr lang="en-US" b="0"/>
          </a:p>
          <a:p>
            <a:r>
              <a:rPr lang="pl-PL" b="0"/>
              <a:t>(-4) = </a:t>
            </a:r>
            <a:r>
              <a:rPr lang="pl-PL" b="0" u="sng"/>
              <a:t>11111011</a:t>
            </a:r>
            <a:endParaRPr lang="en-US" b="0"/>
          </a:p>
          <a:p>
            <a:r>
              <a:rPr lang="pl-PL" b="0"/>
              <a:t>1 00000100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ChangeArrowheads="1"/>
          </p:cNvSpPr>
          <p:nvPr/>
        </p:nvSpPr>
        <p:spPr bwMode="auto">
          <a:xfrm>
            <a:off x="323850" y="404813"/>
            <a:ext cx="8424863" cy="1739900"/>
          </a:xfrm>
          <a:prstGeom prst="rect">
            <a:avLst/>
          </a:prstGeom>
          <a:noFill/>
          <a:ln w="9525">
            <a:noFill/>
            <a:miter lim="800000"/>
            <a:headEnd/>
            <a:tailEnd/>
          </a:ln>
          <a:effectLst/>
        </p:spPr>
        <p:txBody>
          <a:bodyPr anchor="ctr">
            <a:spAutoFit/>
          </a:bodyPr>
          <a:lstStyle/>
          <a:p>
            <a:pPr algn="just"/>
            <a:r>
              <a:rPr lang="pl-PL" b="0"/>
              <a:t>Broj -4 u prvom komplementu dobija se inverzijom binarnih cifara broja +4. Kako je +4</a:t>
            </a:r>
            <a:r>
              <a:rPr lang="pl-PL" b="0" baseline="-25000"/>
              <a:t>(10)</a:t>
            </a:r>
            <a:r>
              <a:rPr lang="pl-PL" b="0"/>
              <a:t> = 00000100</a:t>
            </a:r>
            <a:r>
              <a:rPr lang="pl-PL" b="0" baseline="-25000"/>
              <a:t>(2)</a:t>
            </a:r>
            <a:r>
              <a:rPr lang="pl-PL" b="0"/>
              <a:t>, to nakon inverzije dobijamo 11111011</a:t>
            </a:r>
            <a:r>
              <a:rPr lang="pl-PL" b="0" baseline="-25000"/>
              <a:t>(2)</a:t>
            </a:r>
            <a:r>
              <a:rPr lang="pl-PL" b="0"/>
              <a:t>, a to je (-4</a:t>
            </a:r>
            <a:r>
              <a:rPr lang="pl-PL" b="0" baseline="-25000"/>
              <a:t>10</a:t>
            </a:r>
            <a:r>
              <a:rPr lang="pl-PL" b="0"/>
              <a:t>). Analizirajmo dobijeni rezultat. Uočimo da je 9-4=5, a dobi­­jeni rezultat nije pet. U stvari, rezultat ima čak jedan bit više od samih osnovnih brojeva. Taj dodatni bit nije bit znaka, već bit prenosa </a:t>
            </a:r>
            <a:r>
              <a:rPr lang="pl-PL"/>
              <a:t>C</a:t>
            </a:r>
            <a:r>
              <a:rPr lang="pl-PL" b="0"/>
              <a:t> (</a:t>
            </a:r>
            <a:r>
              <a:rPr lang="pl-PL"/>
              <a:t>carry</a:t>
            </a:r>
            <a:r>
              <a:rPr lang="pl-PL" b="0"/>
              <a:t>), i mora se tretirati na poseban način, tj. dodaje se na dobi­jeni rezultat:</a:t>
            </a:r>
          </a:p>
        </p:txBody>
      </p:sp>
      <p:pic>
        <p:nvPicPr>
          <p:cNvPr id="62469" name="Picture 55"/>
          <p:cNvPicPr>
            <a:picLocks noChangeAspect="1" noChangeArrowheads="1"/>
          </p:cNvPicPr>
          <p:nvPr/>
        </p:nvPicPr>
        <p:blipFill>
          <a:blip r:embed="rId2" cstate="print"/>
          <a:srcRect/>
          <a:stretch>
            <a:fillRect/>
          </a:stretch>
        </p:blipFill>
        <p:spPr bwMode="auto">
          <a:xfrm>
            <a:off x="2484438" y="2997200"/>
            <a:ext cx="2447925" cy="1223963"/>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ChangeArrowheads="1"/>
          </p:cNvSpPr>
          <p:nvPr/>
        </p:nvSpPr>
        <p:spPr bwMode="auto">
          <a:xfrm>
            <a:off x="323850" y="404813"/>
            <a:ext cx="8424863" cy="2014537"/>
          </a:xfrm>
          <a:prstGeom prst="rect">
            <a:avLst/>
          </a:prstGeom>
          <a:noFill/>
          <a:ln w="9525">
            <a:noFill/>
            <a:miter lim="800000"/>
            <a:headEnd/>
            <a:tailEnd/>
          </a:ln>
          <a:effectLst/>
        </p:spPr>
        <p:txBody>
          <a:bodyPr anchor="ctr">
            <a:spAutoFit/>
          </a:bodyPr>
          <a:lstStyle/>
          <a:p>
            <a:r>
              <a:rPr lang="pl-PL" b="0"/>
              <a:t>Kada se u aritmetici prvog komplementa generiše bit prenosa, da bi se dobio tačan rezultat, on mora biti vraćen sa </a:t>
            </a:r>
            <a:r>
              <a:rPr lang="pl-PL"/>
              <a:t>MSB</a:t>
            </a:r>
            <a:r>
              <a:rPr lang="pl-PL" b="0"/>
              <a:t> kraja, i dodat na bit najmanje težine (</a:t>
            </a:r>
            <a:r>
              <a:rPr lang="pl-PL"/>
              <a:t>LSB</a:t>
            </a:r>
            <a:r>
              <a:rPr lang="pl-PL" b="0"/>
              <a:t>). To je ciklično vraćanje prenosa, rotacija bita prenosa (</a:t>
            </a:r>
            <a:r>
              <a:rPr lang="pl-PL"/>
              <a:t>end-around carry</a:t>
            </a:r>
            <a:r>
              <a:rPr lang="pl-PL" b="0"/>
              <a:t>), kao što je prikazano u prethodnom primeru.</a:t>
            </a:r>
            <a:endParaRPr lang="en-US" b="0"/>
          </a:p>
          <a:p>
            <a:r>
              <a:rPr lang="pl-PL" b="0"/>
              <a:t> </a:t>
            </a:r>
            <a:endParaRPr lang="en-US" b="0"/>
          </a:p>
          <a:p>
            <a:r>
              <a:rPr lang="pl-PL" b="0"/>
              <a:t>U narednom primeru je pokazano šta se u aritmetici prvog komplementa događa pri oduzimanju večeg od manjeg broja, na primer, 15-20:</a:t>
            </a:r>
          </a:p>
        </p:txBody>
      </p:sp>
      <p:sp>
        <p:nvSpPr>
          <p:cNvPr id="63494" name="Rectangle 6"/>
          <p:cNvSpPr>
            <a:spLocks noChangeArrowheads="1"/>
          </p:cNvSpPr>
          <p:nvPr/>
        </p:nvSpPr>
        <p:spPr bwMode="auto">
          <a:xfrm>
            <a:off x="522288" y="2619375"/>
            <a:ext cx="7937500" cy="1096963"/>
          </a:xfrm>
          <a:prstGeom prst="rect">
            <a:avLst/>
          </a:prstGeom>
          <a:noFill/>
          <a:ln w="9525">
            <a:noFill/>
            <a:miter lim="800000"/>
            <a:headEnd/>
            <a:tailEnd/>
          </a:ln>
          <a:effectLst/>
        </p:spPr>
        <p:txBody>
          <a:bodyPr wrap="none" anchor="ctr">
            <a:spAutoFit/>
          </a:bodyPr>
          <a:lstStyle/>
          <a:p>
            <a:pPr indent="457200" algn="l"/>
            <a:r>
              <a:rPr lang="pl-PL" sz="2200" b="0">
                <a:latin typeface="Times New Roman" pitchFamily="18" charset="0"/>
                <a:cs typeface="Times New Roman" pitchFamily="18" charset="0"/>
              </a:rPr>
              <a:t>+15</a:t>
            </a:r>
            <a:r>
              <a:rPr lang="pl-PL" sz="2200" b="0" baseline="-30000">
                <a:latin typeface="Times New Roman" pitchFamily="18" charset="0"/>
                <a:cs typeface="Times New Roman" pitchFamily="18" charset="0"/>
              </a:rPr>
              <a:t>(10) </a:t>
            </a:r>
            <a:r>
              <a:rPr lang="pl-PL" sz="2200" b="0">
                <a:latin typeface="Times New Roman" pitchFamily="18" charset="0"/>
                <a:cs typeface="Times New Roman" pitchFamily="18" charset="0"/>
              </a:rPr>
              <a:t>= 00001111</a:t>
            </a:r>
            <a:r>
              <a:rPr lang="pl-PL" sz="2200" b="0" baseline="-30000">
                <a:latin typeface="Times New Roman" pitchFamily="18" charset="0"/>
                <a:cs typeface="Times New Roman" pitchFamily="18" charset="0"/>
              </a:rPr>
              <a:t>(2)</a:t>
            </a:r>
            <a:r>
              <a:rPr lang="pl-PL" sz="2200" b="0">
                <a:latin typeface="Times New Roman" pitchFamily="18" charset="0"/>
                <a:cs typeface="Times New Roman" pitchFamily="18" charset="0"/>
              </a:rPr>
              <a:t> +20</a:t>
            </a:r>
            <a:r>
              <a:rPr lang="pl-PL" sz="2200" b="0" baseline="-30000">
                <a:latin typeface="Times New Roman" pitchFamily="18" charset="0"/>
                <a:cs typeface="Times New Roman" pitchFamily="18" charset="0"/>
              </a:rPr>
              <a:t>(10)</a:t>
            </a:r>
            <a:r>
              <a:rPr lang="pl-PL" sz="2200" b="0">
                <a:latin typeface="Times New Roman" pitchFamily="18" charset="0"/>
                <a:cs typeface="Times New Roman" pitchFamily="18" charset="0"/>
              </a:rPr>
              <a:t> = 00010100</a:t>
            </a:r>
            <a:r>
              <a:rPr lang="pl-PL" sz="2200" b="0" baseline="-30000">
                <a:latin typeface="Times New Roman" pitchFamily="18" charset="0"/>
                <a:cs typeface="Times New Roman" pitchFamily="18" charset="0"/>
              </a:rPr>
              <a:t>(2)</a:t>
            </a:r>
            <a:r>
              <a:rPr lang="pl-PL" sz="2200" b="0">
                <a:latin typeface="Times New Roman" pitchFamily="18" charset="0"/>
                <a:cs typeface="Times New Roman" pitchFamily="18" charset="0"/>
              </a:rPr>
              <a:t> -20</a:t>
            </a:r>
            <a:r>
              <a:rPr lang="pl-PL" sz="2200" b="0" baseline="-30000">
                <a:latin typeface="Times New Roman" pitchFamily="18" charset="0"/>
                <a:cs typeface="Times New Roman" pitchFamily="18" charset="0"/>
              </a:rPr>
              <a:t>(10)</a:t>
            </a:r>
            <a:r>
              <a:rPr lang="pl-PL" sz="2200" b="0">
                <a:latin typeface="Times New Roman" pitchFamily="18" charset="0"/>
                <a:cs typeface="Times New Roman" pitchFamily="18" charset="0"/>
              </a:rPr>
              <a:t> = 11101011</a:t>
            </a:r>
            <a:r>
              <a:rPr lang="pl-PL" sz="2200" b="0" baseline="-30000">
                <a:latin typeface="Times New Roman" pitchFamily="18" charset="0"/>
                <a:cs typeface="Times New Roman" pitchFamily="18" charset="0"/>
              </a:rPr>
              <a:t>(2)</a:t>
            </a:r>
            <a:r>
              <a:rPr lang="pl-PL" sz="2200" b="0">
                <a:latin typeface="Times New Roman" pitchFamily="18" charset="0"/>
                <a:cs typeface="Times New Roman" pitchFamily="18" charset="0"/>
              </a:rPr>
              <a:t> </a:t>
            </a:r>
            <a:endParaRPr lang="en-US" sz="2200" b="0"/>
          </a:p>
          <a:p>
            <a:pPr indent="457200" algn="l" eaLnBrk="0" hangingPunct="0"/>
            <a:r>
              <a:rPr lang="pl-PL" sz="2200" b="0">
                <a:latin typeface="Times New Roman" pitchFamily="18" charset="0"/>
                <a:cs typeface="Times New Roman" pitchFamily="18" charset="0"/>
              </a:rPr>
              <a:t>15 - 20 = (+15) + (-20) </a:t>
            </a:r>
            <a:endParaRPr lang="en-US" sz="2200" b="0"/>
          </a:p>
          <a:p>
            <a:pPr indent="457200" algn="l" eaLnBrk="0" hangingPunct="0"/>
            <a:endParaRPr lang="en-US" sz="2200" b="0"/>
          </a:p>
        </p:txBody>
      </p:sp>
      <p:pic>
        <p:nvPicPr>
          <p:cNvPr id="63493" name="Picture 58"/>
          <p:cNvPicPr>
            <a:picLocks noChangeAspect="1" noChangeArrowheads="1"/>
          </p:cNvPicPr>
          <p:nvPr/>
        </p:nvPicPr>
        <p:blipFill>
          <a:blip r:embed="rId2" cstate="print"/>
          <a:srcRect/>
          <a:stretch>
            <a:fillRect/>
          </a:stretch>
        </p:blipFill>
        <p:spPr bwMode="auto">
          <a:xfrm>
            <a:off x="1042988" y="3933825"/>
            <a:ext cx="6913562" cy="1214438"/>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ChangeArrowheads="1"/>
          </p:cNvSpPr>
          <p:nvPr/>
        </p:nvSpPr>
        <p:spPr bwMode="auto">
          <a:xfrm>
            <a:off x="323850" y="333375"/>
            <a:ext cx="8207375" cy="1739900"/>
          </a:xfrm>
          <a:prstGeom prst="rect">
            <a:avLst/>
          </a:prstGeom>
          <a:noFill/>
          <a:ln w="9525">
            <a:noFill/>
            <a:miter lim="800000"/>
            <a:headEnd/>
            <a:tailEnd/>
          </a:ln>
          <a:effectLst/>
        </p:spPr>
        <p:txBody>
          <a:bodyPr anchor="ctr">
            <a:spAutoFit/>
          </a:bodyPr>
          <a:lstStyle/>
          <a:p>
            <a:r>
              <a:rPr lang="pl-PL" b="0"/>
              <a:t>Uočimo najpre da je bit prenosa nula (pa neće biti korekcije rezultata), a da je bit znaka jedinica, odnosno rezultat je negativan, kao što i treba da bude. Da bismo videli koji je to broj, treba najpre da izvršimo kon­verziju negativnog broja (u prvom komplementu) u pozitivan. Konverzija negativnog broja u pozitivan, takođe se vrši inverzijom bitova. </a:t>
            </a:r>
            <a:endParaRPr lang="sv-SE" b="0"/>
          </a:p>
          <a:p>
            <a:r>
              <a:rPr lang="sv-SE" b="0"/>
              <a:t> </a:t>
            </a:r>
            <a:r>
              <a:rPr lang="en-US" b="0"/>
              <a:t> </a:t>
            </a:r>
          </a:p>
        </p:txBody>
      </p:sp>
      <p:sp>
        <p:nvSpPr>
          <p:cNvPr id="64517" name="Rectangle 5"/>
          <p:cNvSpPr>
            <a:spLocks noChangeArrowheads="1"/>
          </p:cNvSpPr>
          <p:nvPr/>
        </p:nvSpPr>
        <p:spPr bwMode="auto">
          <a:xfrm>
            <a:off x="0" y="2133600"/>
            <a:ext cx="8748713" cy="1739900"/>
          </a:xfrm>
          <a:prstGeom prst="rect">
            <a:avLst/>
          </a:prstGeom>
          <a:noFill/>
          <a:ln w="9525">
            <a:noFill/>
            <a:miter lim="800000"/>
            <a:headEnd/>
            <a:tailEnd/>
          </a:ln>
          <a:effectLst/>
        </p:spPr>
        <p:txBody>
          <a:bodyPr anchor="ctr">
            <a:spAutoFit/>
          </a:bodyPr>
          <a:lstStyle/>
          <a:p>
            <a:r>
              <a:rPr lang="pl-PL" b="0"/>
              <a:t>Inverzijom cifara broja 11111010</a:t>
            </a:r>
            <a:r>
              <a:rPr lang="pl-PL" b="0" baseline="-25000"/>
              <a:t>(2)</a:t>
            </a:r>
            <a:r>
              <a:rPr lang="pl-PL" b="0"/>
              <a:t> dobijamo 00000101</a:t>
            </a:r>
            <a:r>
              <a:rPr lang="pl-PL" b="0" baseline="-25000"/>
              <a:t>(2)</a:t>
            </a:r>
            <a:r>
              <a:rPr lang="pl-PL" b="0"/>
              <a:t>, što je jednako pet i, ne zaboravimo, rezultat je negativan, pa je dakle konačno rešenje zadatka u stvari </a:t>
            </a:r>
            <a:r>
              <a:rPr lang="pl-PL"/>
              <a:t>-5, kao što i treba da bude. Pojavu vraćanja jedinice prenosa sa izlaza na ulaz (sa MSB na LSB) treba pos­matrati kao cenu koja se mora platiti, da bi se uprostio hardver, tj, izbegla digitalna logička mreža za oduzimanje.</a:t>
            </a:r>
            <a:endParaRPr lang="en-US" b="0"/>
          </a:p>
          <a:p>
            <a:r>
              <a:rPr lang="pl-PL" b="0"/>
              <a:t> </a:t>
            </a:r>
          </a:p>
        </p:txBody>
      </p:sp>
      <p:sp>
        <p:nvSpPr>
          <p:cNvPr id="64518" name="Rectangle 6"/>
          <p:cNvSpPr>
            <a:spLocks noChangeArrowheads="1"/>
          </p:cNvSpPr>
          <p:nvPr/>
        </p:nvSpPr>
        <p:spPr bwMode="auto">
          <a:xfrm>
            <a:off x="323850" y="3921125"/>
            <a:ext cx="8208963" cy="1739900"/>
          </a:xfrm>
          <a:prstGeom prst="rect">
            <a:avLst/>
          </a:prstGeom>
          <a:noFill/>
          <a:ln w="9525">
            <a:noFill/>
            <a:miter lim="800000"/>
            <a:headEnd/>
            <a:tailEnd/>
          </a:ln>
          <a:effectLst/>
        </p:spPr>
        <p:txBody>
          <a:bodyPr anchor="ctr">
            <a:spAutoFit/>
          </a:bodyPr>
          <a:lstStyle/>
          <a:p>
            <a:r>
              <a:rPr lang="pl-PL" b="0"/>
              <a:t>Dakle, kada su negativni brojevi zapisani primenom prvog komplementa, moguće je koristiti binarno sabiranje uz jednostavne korekcije. Korekcije se sastoje upravo u dodavanju jedinice (za koju se razlikuju prvi i drugi komplement) rezultatu u nekim slučajevima. Potreba te korekcije je ujedno i najveći nedostatak ove tehnike.</a:t>
            </a:r>
          </a:p>
          <a:p>
            <a:r>
              <a:rPr lang="pl-PL" b="0"/>
              <a:t> </a:t>
            </a:r>
            <a:r>
              <a:rPr lang="en-US"/>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466725" y="404813"/>
            <a:ext cx="8208963" cy="2563812"/>
          </a:xfrm>
          <a:prstGeom prst="rect">
            <a:avLst/>
          </a:prstGeom>
          <a:noFill/>
          <a:ln w="9525">
            <a:noFill/>
            <a:miter lim="800000"/>
            <a:headEnd/>
            <a:tailEnd/>
          </a:ln>
          <a:effectLst/>
        </p:spPr>
        <p:txBody>
          <a:bodyPr anchor="ctr">
            <a:spAutoFit/>
          </a:bodyPr>
          <a:lstStyle/>
          <a:p>
            <a:r>
              <a:rPr lang="sv-SE" b="0"/>
              <a:t>Drugi nedostatak je postojanje dve nule </a:t>
            </a:r>
            <a:r>
              <a:rPr lang="sv-SE" b="0" i="1"/>
              <a:t>pozitivne</a:t>
            </a:r>
            <a:r>
              <a:rPr lang="sv-SE" b="0"/>
              <a:t> i </a:t>
            </a:r>
            <a:r>
              <a:rPr lang="sv-SE" b="0" i="1"/>
              <a:t>negativne</a:t>
            </a:r>
            <a:r>
              <a:rPr lang="sv-SE" b="0"/>
              <a:t>. Naime, menjanjem znaka nuli trebalo bi da se ponovo dobije nula, što u sistemu sa prvim komplementom nije slučaj. Kako se menjanje znaka (negiranje) u ovoj tehnici svodi na računanje prvog komplementa, polazeći od zapisa nule (00000000</a:t>
            </a:r>
            <a:r>
              <a:rPr lang="sv-SE" b="0" baseline="-25000"/>
              <a:t>2</a:t>
            </a:r>
            <a:r>
              <a:rPr lang="sv-SE" b="0"/>
              <a:t>) negiranjem bi se dobio zapis 11111111</a:t>
            </a:r>
            <a:r>
              <a:rPr lang="sv-SE" b="0" baseline="-25000"/>
              <a:t>2</a:t>
            </a:r>
            <a:r>
              <a:rPr lang="sv-SE" b="0"/>
              <a:t> što bi trebalo da ponovo bude nula. Ova činjenica može donekle da oteža programiranje jer testiranje da li je broj negativan ako je rezultat bio negativna nula daje pogrešnu informaciju.</a:t>
            </a:r>
            <a:endParaRPr lang="en-US" b="0"/>
          </a:p>
          <a:p>
            <a:r>
              <a:rPr lang="sv-SE" b="0"/>
              <a:t> </a:t>
            </a:r>
          </a:p>
        </p:txBody>
      </p:sp>
      <p:sp>
        <p:nvSpPr>
          <p:cNvPr id="65541" name="Rectangle 5"/>
          <p:cNvSpPr>
            <a:spLocks noChangeArrowheads="1"/>
          </p:cNvSpPr>
          <p:nvPr/>
        </p:nvSpPr>
        <p:spPr bwMode="auto">
          <a:xfrm>
            <a:off x="395288" y="3575050"/>
            <a:ext cx="8353425" cy="2563813"/>
          </a:xfrm>
          <a:prstGeom prst="rect">
            <a:avLst/>
          </a:prstGeom>
          <a:noFill/>
          <a:ln w="9525">
            <a:noFill/>
            <a:miter lim="800000"/>
            <a:headEnd/>
            <a:tailEnd/>
          </a:ln>
          <a:effectLst/>
        </p:spPr>
        <p:txBody>
          <a:bodyPr anchor="ctr">
            <a:spAutoFit/>
          </a:bodyPr>
          <a:lstStyle/>
          <a:p>
            <a:r>
              <a:rPr lang="sv-SE" b="0"/>
              <a:t>Zbog opisanih nedostataka praktično jedina tehnika zapisa negativnih celih brojeva koja se koristi je tehnika primene drugog komplementa. Korišćenjem ove tehnike binarno sabiranje daje tačne rezulte i za pozitivne i za negativne označene brojeve bez ikakvih korekcija. Pored toga, potpuno isto binarno sabiranje daje tačne rezultate i za neoznačene brojeve. </a:t>
            </a:r>
            <a:endParaRPr lang="en-US" b="0"/>
          </a:p>
          <a:p>
            <a:r>
              <a:rPr lang="sv-SE" b="0"/>
              <a:t> </a:t>
            </a:r>
            <a:endParaRPr lang="en-US" b="0"/>
          </a:p>
          <a:p>
            <a:r>
              <a:rPr lang="sv-SE" b="0"/>
              <a:t>Tehnika korišćenja drugog komplementa za zapis negativnih brojeva nema ni problem dvostruke nule. Drugi komplement osmobitnog zapisa nule (00000000</a:t>
            </a:r>
            <a:r>
              <a:rPr lang="sv-SE" b="0" baseline="-25000"/>
              <a:t>2</a:t>
            </a:r>
            <a:r>
              <a:rPr lang="sv-SE" b="0"/>
              <a:t>) je (1 00000000</a:t>
            </a:r>
            <a:r>
              <a:rPr lang="sv-SE" b="0" baseline="-25000"/>
              <a:t>2</a:t>
            </a:r>
            <a:r>
              <a:rPr lang="sv-SE" b="0"/>
              <a:t>) što je ponovo nula u osmobitnom sistemu. </a:t>
            </a:r>
            <a:endParaRPr lang="en-US"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ChangeArrowheads="1"/>
          </p:cNvSpPr>
          <p:nvPr/>
        </p:nvSpPr>
        <p:spPr bwMode="auto">
          <a:xfrm>
            <a:off x="395288" y="1196975"/>
            <a:ext cx="7993062" cy="3937000"/>
          </a:xfrm>
          <a:prstGeom prst="rect">
            <a:avLst/>
          </a:prstGeom>
          <a:noFill/>
          <a:ln w="9525">
            <a:noFill/>
            <a:miter lim="800000"/>
            <a:headEnd/>
            <a:tailEnd/>
          </a:ln>
          <a:effectLst/>
        </p:spPr>
        <p:txBody>
          <a:bodyPr>
            <a:spAutoFit/>
          </a:bodyPr>
          <a:lstStyle/>
          <a:p>
            <a:pPr>
              <a:lnSpc>
                <a:spcPct val="200000"/>
              </a:lnSpc>
            </a:pPr>
            <a:r>
              <a:rPr lang="sv-SE" b="0"/>
              <a:t>Ovo odsecanje bita prenosa (devetog bita u osmobitnom sistemu), koje je inače "prirodno" i diktirano hardverom, upravo omogućava da sabiranje bude jedinstveno i za označene (bilo pozitivne ili negativne) i za neoznačene brojeve. </a:t>
            </a:r>
            <a:endParaRPr lang="en-US" b="0"/>
          </a:p>
          <a:p>
            <a:pPr>
              <a:lnSpc>
                <a:spcPct val="200000"/>
              </a:lnSpc>
            </a:pPr>
            <a:r>
              <a:rPr lang="sv-SE" b="0"/>
              <a:t>Treba napomenuti da je informacija o odsečenom devetom bitu dostupna programeru kroz zastavicu (fleg) za prenos </a:t>
            </a:r>
            <a:r>
              <a:rPr lang="sv-SE"/>
              <a:t>C i programer je može koristiti za tumačenje dobijenog rezultata kada je to potrebno.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2" name="Rectangle 10"/>
          <p:cNvSpPr>
            <a:spLocks noChangeArrowheads="1"/>
          </p:cNvSpPr>
          <p:nvPr/>
        </p:nvSpPr>
        <p:spPr bwMode="auto">
          <a:xfrm>
            <a:off x="395288" y="1209675"/>
            <a:ext cx="7993062" cy="1465263"/>
          </a:xfrm>
          <a:prstGeom prst="rect">
            <a:avLst/>
          </a:prstGeom>
          <a:noFill/>
          <a:ln w="9525">
            <a:noFill/>
            <a:miter lim="800000"/>
            <a:headEnd/>
            <a:tailEnd/>
          </a:ln>
          <a:effectLst/>
        </p:spPr>
        <p:txBody>
          <a:bodyPr anchor="ctr">
            <a:spAutoFit/>
          </a:bodyPr>
          <a:lstStyle/>
          <a:p>
            <a:pPr algn="l"/>
            <a:r>
              <a:rPr lang="en-US">
                <a:latin typeface="Times New Roman" pitchFamily="18" charset="0"/>
                <a:cs typeface="Times New Roman" pitchFamily="18" charset="0"/>
              </a:rPr>
              <a:t>Komplement desetke</a:t>
            </a:r>
            <a:r>
              <a:rPr lang="en-US" b="0">
                <a:latin typeface="Times New Roman" pitchFamily="18" charset="0"/>
                <a:cs typeface="Times New Roman" pitchFamily="18" charset="0"/>
              </a:rPr>
              <a:t> (brojne osnove sistema) broja X je definisan kao broj koji dodat broju X daje rezultat koji ima sve nule i prenos (jedinicu na mestu pete cifre za četvorocifreni broj u primeru).</a:t>
            </a:r>
            <a:endParaRPr lang="en-US" b="0"/>
          </a:p>
          <a:p>
            <a:pPr algn="l" eaLnBrk="0" hangingPunct="0"/>
            <a:r>
              <a:rPr lang="de-DE" b="0">
                <a:latin typeface="Times New Roman" pitchFamily="18" charset="0"/>
                <a:cs typeface="Times New Roman" pitchFamily="18" charset="0"/>
              </a:rPr>
              <a:t>Tako je komplement desetke broja X = 3704, broj 6296 jer je:</a:t>
            </a:r>
            <a:endParaRPr lang="en-US" b="0"/>
          </a:p>
          <a:p>
            <a:pPr algn="l" eaLnBrk="0" hangingPunct="0"/>
            <a:endParaRPr lang="en-US" b="0"/>
          </a:p>
        </p:txBody>
      </p:sp>
      <p:pic>
        <p:nvPicPr>
          <p:cNvPr id="28681" name="Picture 31"/>
          <p:cNvPicPr>
            <a:picLocks noChangeAspect="1" noChangeArrowheads="1"/>
          </p:cNvPicPr>
          <p:nvPr/>
        </p:nvPicPr>
        <p:blipFill>
          <a:blip r:embed="rId2" cstate="print"/>
          <a:srcRect/>
          <a:stretch>
            <a:fillRect/>
          </a:stretch>
        </p:blipFill>
        <p:spPr bwMode="auto">
          <a:xfrm>
            <a:off x="1042988" y="2852738"/>
            <a:ext cx="6048375" cy="13017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ChangeArrowheads="1"/>
          </p:cNvSpPr>
          <p:nvPr/>
        </p:nvSpPr>
        <p:spPr bwMode="auto">
          <a:xfrm>
            <a:off x="323850" y="620713"/>
            <a:ext cx="8351838" cy="2014537"/>
          </a:xfrm>
          <a:prstGeom prst="rect">
            <a:avLst/>
          </a:prstGeom>
          <a:noFill/>
          <a:ln w="9525">
            <a:noFill/>
            <a:miter lim="800000"/>
            <a:headEnd/>
            <a:tailEnd/>
          </a:ln>
          <a:effectLst/>
        </p:spPr>
        <p:txBody>
          <a:bodyPr anchor="ctr">
            <a:spAutoFit/>
          </a:bodyPr>
          <a:lstStyle/>
          <a:p>
            <a:pPr algn="l"/>
            <a:r>
              <a:rPr lang="de-DE" b="0"/>
              <a:t>Slično tome, komplement desetke broja 37 je broj 63, a komplement desetke broja 912 je broj 088. Treba uočiti da, kada se četvorocifreni broj X sabere sa svojim komplementom desetke, kao četvorocifreni rezultat se dobija nula (ako se peta cifra smatra viškom koji biva odbačen u sistemima koji rade sa najviše četiri cifre). Ova osobina koja proizilazi direktno iz definicije komplementa desetke iskorišćena je za prikazivanje negativnih brojeva.</a:t>
            </a:r>
            <a:endParaRPr lang="en-US" b="0"/>
          </a:p>
          <a:p>
            <a:pPr algn="l"/>
            <a:r>
              <a:rPr lang="de-DE" b="0"/>
              <a:t> </a:t>
            </a:r>
          </a:p>
        </p:txBody>
      </p:sp>
      <p:sp>
        <p:nvSpPr>
          <p:cNvPr id="29703" name="Rectangle 7"/>
          <p:cNvSpPr>
            <a:spLocks noChangeArrowheads="1"/>
          </p:cNvSpPr>
          <p:nvPr/>
        </p:nvSpPr>
        <p:spPr bwMode="auto">
          <a:xfrm>
            <a:off x="323850" y="2636838"/>
            <a:ext cx="8280400" cy="2563812"/>
          </a:xfrm>
          <a:prstGeom prst="rect">
            <a:avLst/>
          </a:prstGeom>
          <a:noFill/>
          <a:ln w="9525">
            <a:noFill/>
            <a:miter lim="800000"/>
            <a:headEnd/>
            <a:tailEnd/>
          </a:ln>
          <a:effectLst/>
        </p:spPr>
        <p:txBody>
          <a:bodyPr anchor="ctr">
            <a:spAutoFit/>
          </a:bodyPr>
          <a:lstStyle/>
          <a:p>
            <a:pPr algn="l"/>
            <a:r>
              <a:rPr lang="de-DE" b="0"/>
              <a:t>Slično komplementima desetke i devetke u dekadnom brojnom sistemu, u oktalnom sistemu su od značaja komplementi sedmice i osmice. Definisani su analogno definicijama odgovarajućih komplemenata u dekadnom brojnom sistemu kao dopuna do 77778 (za četvorocifreni broj), odnosno do 10000 8, respektivno. </a:t>
            </a:r>
            <a:r>
              <a:rPr lang="en-US" b="0"/>
              <a:t>U heksadecimalnom sistemu, komplement petnaestice je dopuna do FFFF 16, a komplement šesnaestice je ponovo dopuna do 10000 16. </a:t>
            </a:r>
          </a:p>
          <a:p>
            <a:pPr algn="l"/>
            <a:r>
              <a:rPr lang="en-US" b="0"/>
              <a:t> </a:t>
            </a:r>
          </a:p>
          <a:p>
            <a:pPr algn="l"/>
            <a:r>
              <a:rPr lang="de-DE" b="0"/>
              <a:t>Iz primera je lako uočiti da je komplement desetke uvek za 1 veći od komplementa devetke istog broja.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Rectangle 7"/>
          <p:cNvSpPr>
            <a:spLocks noChangeArrowheads="1"/>
          </p:cNvSpPr>
          <p:nvPr/>
        </p:nvSpPr>
        <p:spPr bwMode="auto">
          <a:xfrm>
            <a:off x="250825" y="260350"/>
            <a:ext cx="8351838" cy="5035550"/>
          </a:xfrm>
          <a:prstGeom prst="rect">
            <a:avLst/>
          </a:prstGeom>
          <a:noFill/>
          <a:ln w="9525">
            <a:noFill/>
            <a:miter lim="800000"/>
            <a:headEnd/>
            <a:tailEnd/>
          </a:ln>
          <a:effectLst/>
        </p:spPr>
        <p:txBody>
          <a:bodyPr anchor="ctr">
            <a:spAutoFit/>
          </a:bodyPr>
          <a:lstStyle/>
          <a:p>
            <a:pPr>
              <a:lnSpc>
                <a:spcPct val="200000"/>
              </a:lnSpc>
            </a:pPr>
            <a:r>
              <a:rPr lang="de-DE" b="0"/>
              <a:t>Ovo je osobina koja važi za sve brojne sisteme: </a:t>
            </a:r>
            <a:r>
              <a:rPr lang="de-DE"/>
              <a:t>Komplement brojne osnove je za jedan veći od komplementa najveće cifre, i ova osobina se često koristi za izračunavanje komplementa brojne osnove tako što se komplement najveće cifre (koji se dobija lako u svim brojnim sistemima) jednostavno uveća za jedan.</a:t>
            </a:r>
            <a:r>
              <a:rPr lang="de-DE" b="0"/>
              <a:t> </a:t>
            </a:r>
            <a:endParaRPr lang="en-US" b="0"/>
          </a:p>
          <a:p>
            <a:pPr>
              <a:lnSpc>
                <a:spcPct val="200000"/>
              </a:lnSpc>
            </a:pPr>
            <a:r>
              <a:rPr lang="de-DE" b="0"/>
              <a:t> </a:t>
            </a:r>
          </a:p>
          <a:p>
            <a:pPr>
              <a:lnSpc>
                <a:spcPct val="200000"/>
              </a:lnSpc>
            </a:pPr>
            <a:r>
              <a:rPr lang="de-DE" b="0"/>
              <a:t>Komplement brojne osnove se dobija tako što se sve nule sa desne strane broja prepišu, prva nenulta cifra sdesna komplementira se do osnove sistema, a ostale cifre komplementiraju se do najveće cifre</a:t>
            </a:r>
            <a:r>
              <a:rPr lang="en-US" b="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1" name="Rectangle 7"/>
          <p:cNvSpPr>
            <a:spLocks noChangeArrowheads="1"/>
          </p:cNvSpPr>
          <p:nvPr/>
        </p:nvSpPr>
        <p:spPr bwMode="auto">
          <a:xfrm>
            <a:off x="323850" y="333375"/>
            <a:ext cx="8208963" cy="2289175"/>
          </a:xfrm>
          <a:prstGeom prst="rect">
            <a:avLst/>
          </a:prstGeom>
          <a:noFill/>
          <a:ln w="9525">
            <a:noFill/>
            <a:miter lim="800000"/>
            <a:headEnd/>
            <a:tailEnd/>
          </a:ln>
          <a:effectLst/>
        </p:spPr>
        <p:txBody>
          <a:bodyPr anchor="ctr">
            <a:spAutoFit/>
          </a:bodyPr>
          <a:lstStyle/>
          <a:p>
            <a:r>
              <a:rPr lang="sv-SE">
                <a:hlinkClick r:id="rId2" tooltip="Komplementi binarnog broja"/>
              </a:rPr>
              <a:t>Komplementi binarnog broja</a:t>
            </a:r>
            <a:endParaRPr lang="en-US" b="0"/>
          </a:p>
          <a:p>
            <a:r>
              <a:rPr lang="sv-SE" b="0"/>
              <a:t>U binarnom brojnom sistemu mogu se definisati samo dva komplementa i oba su od praktičnog značaja. To su komplement jedinice (najveće cifre u sistemu) i komplement dvojke (brojne osnove sistema). </a:t>
            </a:r>
            <a:endParaRPr lang="en-US" b="0"/>
          </a:p>
          <a:p>
            <a:r>
              <a:rPr lang="sv-SE" b="0"/>
              <a:t> </a:t>
            </a:r>
            <a:endParaRPr lang="en-US" b="0"/>
          </a:p>
          <a:p>
            <a:r>
              <a:rPr lang="sv-SE" b="0"/>
              <a:t>Za četvorocifreni binarni broj </a:t>
            </a:r>
            <a:r>
              <a:rPr lang="sv-SE"/>
              <a:t>X</a:t>
            </a:r>
            <a:r>
              <a:rPr lang="sv-SE" b="0"/>
              <a:t> (na primer 1011</a:t>
            </a:r>
            <a:r>
              <a:rPr lang="sv-SE" b="0" baseline="-25000"/>
              <a:t> 2</a:t>
            </a:r>
            <a:r>
              <a:rPr lang="sv-SE" b="0"/>
              <a:t>), </a:t>
            </a:r>
            <a:r>
              <a:rPr lang="sv-SE" b="0" i="1"/>
              <a:t>komplement jedinice</a:t>
            </a:r>
            <a:r>
              <a:rPr lang="sv-SE" b="0"/>
              <a:t> je dopuna do broja 1111 </a:t>
            </a:r>
            <a:r>
              <a:rPr lang="sv-SE" b="0" baseline="-25000"/>
              <a:t>2</a:t>
            </a:r>
            <a:r>
              <a:rPr lang="sv-SE" b="0"/>
              <a:t>, {to za broj </a:t>
            </a:r>
            <a:r>
              <a:rPr lang="sv-SE"/>
              <a:t>X</a:t>
            </a:r>
            <a:r>
              <a:rPr lang="sv-SE" b="0"/>
              <a:t> iz primera iznosi 0100 </a:t>
            </a:r>
            <a:r>
              <a:rPr lang="sv-SE" b="0" baseline="-25000"/>
              <a:t>2</a:t>
            </a:r>
            <a:r>
              <a:rPr lang="sv-SE" b="0"/>
              <a:t> jer je:</a:t>
            </a:r>
            <a:endParaRPr lang="en-US" b="0"/>
          </a:p>
          <a:p>
            <a:pPr eaLnBrk="0" hangingPunct="0"/>
            <a:endParaRPr lang="en-US" b="0"/>
          </a:p>
        </p:txBody>
      </p:sp>
      <p:pic>
        <p:nvPicPr>
          <p:cNvPr id="31752" name="Picture 34"/>
          <p:cNvPicPr>
            <a:picLocks noChangeAspect="1" noChangeArrowheads="1"/>
          </p:cNvPicPr>
          <p:nvPr/>
        </p:nvPicPr>
        <p:blipFill>
          <a:blip r:embed="rId3" cstate="print"/>
          <a:srcRect/>
          <a:stretch>
            <a:fillRect/>
          </a:stretch>
        </p:blipFill>
        <p:spPr bwMode="auto">
          <a:xfrm>
            <a:off x="971550" y="3284538"/>
            <a:ext cx="6481763" cy="13763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ChangeArrowheads="1"/>
          </p:cNvSpPr>
          <p:nvPr/>
        </p:nvSpPr>
        <p:spPr bwMode="auto">
          <a:xfrm>
            <a:off x="323850" y="549275"/>
            <a:ext cx="8351838" cy="2014538"/>
          </a:xfrm>
          <a:prstGeom prst="rect">
            <a:avLst/>
          </a:prstGeom>
          <a:noFill/>
          <a:ln w="9525">
            <a:noFill/>
            <a:miter lim="800000"/>
            <a:headEnd/>
            <a:tailEnd/>
          </a:ln>
          <a:effectLst/>
        </p:spPr>
        <p:txBody>
          <a:bodyPr anchor="ctr">
            <a:spAutoFit/>
          </a:bodyPr>
          <a:lstStyle/>
          <a:p>
            <a:r>
              <a:rPr lang="en-US" b="0"/>
              <a:t>Treba primetiti da se komplement jedinice binarnog broja može dobiti tako što se svaka binarna cifra polaznog broja promeni (invertuje), pa od jedinice postaje nula, a od nule, jedinica.</a:t>
            </a:r>
          </a:p>
          <a:p>
            <a:r>
              <a:rPr lang="en-US" b="0"/>
              <a:t> </a:t>
            </a:r>
          </a:p>
          <a:p>
            <a:r>
              <a:rPr lang="en-US" b="0"/>
              <a:t>Komplement dvojke je za četvorocifreni binarni broj X iz primera (1011 </a:t>
            </a:r>
            <a:r>
              <a:rPr lang="en-US" b="0" baseline="-25000"/>
              <a:t>2</a:t>
            </a:r>
            <a:r>
              <a:rPr lang="en-US" b="0"/>
              <a:t>), dopuna do broja 10000 </a:t>
            </a:r>
            <a:r>
              <a:rPr lang="en-US" b="0" baseline="-25000"/>
              <a:t>2</a:t>
            </a:r>
            <a:r>
              <a:rPr lang="en-US" b="0"/>
              <a:t>, što za broj Y iznosi 0101 </a:t>
            </a:r>
            <a:r>
              <a:rPr lang="en-US" b="0" baseline="-25000"/>
              <a:t>2</a:t>
            </a:r>
            <a:r>
              <a:rPr lang="en-US" b="0"/>
              <a:t> jer je:</a:t>
            </a:r>
          </a:p>
          <a:p>
            <a:pPr eaLnBrk="0" hangingPunct="0"/>
            <a:endParaRPr lang="en-US" b="0"/>
          </a:p>
        </p:txBody>
      </p:sp>
      <p:pic>
        <p:nvPicPr>
          <p:cNvPr id="32774" name="Picture 37"/>
          <p:cNvPicPr>
            <a:picLocks noChangeAspect="1" noChangeArrowheads="1"/>
          </p:cNvPicPr>
          <p:nvPr/>
        </p:nvPicPr>
        <p:blipFill>
          <a:blip r:embed="rId2" cstate="print"/>
          <a:srcRect/>
          <a:stretch>
            <a:fillRect/>
          </a:stretch>
        </p:blipFill>
        <p:spPr bwMode="auto">
          <a:xfrm>
            <a:off x="1187450" y="2852738"/>
            <a:ext cx="6481763" cy="1473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ChangeArrowheads="1"/>
          </p:cNvSpPr>
          <p:nvPr/>
        </p:nvSpPr>
        <p:spPr bwMode="auto">
          <a:xfrm>
            <a:off x="250825" y="981075"/>
            <a:ext cx="8642350" cy="4475163"/>
          </a:xfrm>
          <a:prstGeom prst="rect">
            <a:avLst/>
          </a:prstGeom>
          <a:noFill/>
          <a:ln w="9525">
            <a:noFill/>
            <a:miter lim="800000"/>
            <a:headEnd/>
            <a:tailEnd/>
          </a:ln>
          <a:effectLst/>
        </p:spPr>
        <p:txBody>
          <a:bodyPr anchor="ctr">
            <a:spAutoFit/>
          </a:bodyPr>
          <a:lstStyle/>
          <a:p>
            <a:pPr>
              <a:lnSpc>
                <a:spcPct val="145000"/>
              </a:lnSpc>
            </a:pPr>
            <a:r>
              <a:rPr lang="pl-PL" b="0"/>
              <a:t>Komplementi u binarnom brojnom sistemu igraju veoma važnu ulogu. Verovatno je to jedan od razloga što postoji više termina za </a:t>
            </a:r>
            <a:r>
              <a:rPr lang="pl-PL" b="0">
                <a:hlinkClick r:id="rId2" tooltip="Pojam komplementa"/>
              </a:rPr>
              <a:t>pojam komplementa</a:t>
            </a:r>
            <a:r>
              <a:rPr lang="pl-PL" b="0"/>
              <a:t> jedinice i komplementa dvojke. </a:t>
            </a:r>
            <a:r>
              <a:rPr lang="sv-SE" b="0"/>
              <a:t>Komplement jedinice se naziva još i inverzni kod, nepotpuni komplement ili prvi komplement. Komplement dvojke se naziva još i dopunski kod, potpuni komplement ili drugi komplement.</a:t>
            </a:r>
            <a:endParaRPr lang="en-US" b="0"/>
          </a:p>
          <a:p>
            <a:pPr>
              <a:lnSpc>
                <a:spcPct val="145000"/>
              </a:lnSpc>
            </a:pPr>
            <a:r>
              <a:rPr lang="sv-SE" b="0"/>
              <a:t> </a:t>
            </a:r>
            <a:endParaRPr lang="en-US" b="0"/>
          </a:p>
          <a:p>
            <a:pPr>
              <a:lnSpc>
                <a:spcPct val="145000"/>
              </a:lnSpc>
            </a:pPr>
            <a:r>
              <a:rPr lang="sv-SE" b="0"/>
              <a:t>Iako ne odgovaraju u potpunosti definicijama, termini (prvi komplement i drugi komplement), najviše se koriste u računarskoj terminologiji. Zbog toga će se i u ovom udžbeniku nadalje uglavnom koristiti upravo ovi termini, a u tabeli 2. dato je nekoliko primera komplemenata.</a:t>
            </a:r>
            <a:endParaRPr lang="en-US" b="0"/>
          </a:p>
          <a:p>
            <a:pPr eaLnBrk="0" hangingPunct="0">
              <a:lnSpc>
                <a:spcPct val="145000"/>
              </a:lnSpc>
            </a:pPr>
            <a:endParaRPr lang="en-US" b="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4504</Words>
  <Application>Microsoft Office PowerPoint</Application>
  <PresentationFormat>On-screen Show (4:3)</PresentationFormat>
  <Paragraphs>147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Osnovi informatike i računarstva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Osnovi informatike i računarstva</dc:title>
  <dc:creator>verap</dc:creator>
  <cp:lastModifiedBy>PC</cp:lastModifiedBy>
  <cp:revision>2</cp:revision>
  <dcterms:created xsi:type="dcterms:W3CDTF">2013-06-17T17:12:03Z</dcterms:created>
  <dcterms:modified xsi:type="dcterms:W3CDTF">2018-04-10T06:11:23Z</dcterms:modified>
</cp:coreProperties>
</file>