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A5C3443-8BB7-4774-9DAC-70153FFC615F}" type="datetimeFigureOut">
              <a:rPr lang="en-US" smtClean="0"/>
              <a:t>4/23/2018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3C1EDA6-9AA7-422F-97BB-E593DA5093E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5C3443-8BB7-4774-9DAC-70153FFC615F}"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5C3443-8BB7-4774-9DAC-70153FFC615F}"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5C3443-8BB7-4774-9DAC-70153FFC615F}"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A5C3443-8BB7-4774-9DAC-70153FFC615F}"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1EDA6-9AA7-422F-97BB-E593DA5093E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A5C3443-8BB7-4774-9DAC-70153FFC615F}" type="datetimeFigureOut">
              <a:rPr lang="en-US" smtClean="0"/>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A5C3443-8BB7-4774-9DAC-70153FFC615F}" type="datetimeFigureOut">
              <a:rPr lang="en-US" smtClean="0"/>
              <a:t>4/23/2018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A5C3443-8BB7-4774-9DAC-70153FFC615F}" type="datetimeFigureOut">
              <a:rPr lang="en-US" smtClean="0"/>
              <a:t>4/23/2018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5C3443-8BB7-4774-9DAC-70153FFC615F}" type="datetimeFigureOut">
              <a:rPr lang="en-US" smtClean="0"/>
              <a:t>4/23/2018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A5C3443-8BB7-4774-9DAC-70153FFC615F}" type="datetimeFigureOut">
              <a:rPr lang="en-US" smtClean="0"/>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C1EDA6-9AA7-422F-97BB-E593DA5093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5C3443-8BB7-4774-9DAC-70153FFC615F}" type="datetimeFigureOut">
              <a:rPr lang="en-US" smtClean="0"/>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3C1EDA6-9AA7-422F-97BB-E593DA5093E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A5C3443-8BB7-4774-9DAC-70153FFC615F}" type="datetimeFigureOut">
              <a:rPr lang="en-US" smtClean="0"/>
              <a:t>4/23/2018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3C1EDA6-9AA7-422F-97BB-E593DA5093E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e-learn.viser.edu.rs/moodle/mod/resource/view.php?r=1793"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e-learn.viser.edu.rs/moodle/mod/resource/view.php?r=1794"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sp>
        <p:nvSpPr>
          <p:cNvPr id="4" name="Rectangle 3"/>
          <p:cNvSpPr/>
          <p:nvPr/>
        </p:nvSpPr>
        <p:spPr>
          <a:xfrm>
            <a:off x="714348" y="1785926"/>
            <a:ext cx="5572002" cy="2123658"/>
          </a:xfrm>
          <a:prstGeom prst="rect">
            <a:avLst/>
          </a:prstGeom>
        </p:spPr>
        <p:txBody>
          <a:bodyPr wrap="square">
            <a:spAutoFit/>
          </a:bodyPr>
          <a:lstStyle/>
          <a:p>
            <a:r>
              <a:rPr lang="en-US" sz="4400" b="1" u="sng" dirty="0" smtClean="0">
                <a:solidFill>
                  <a:srgbClr val="FFC000"/>
                </a:solidFill>
              </a:rPr>
              <a:t>ELEKTRONSKE OSNOVE RAČUNARA</a:t>
            </a:r>
            <a:endParaRPr lang="en-US" sz="4400" b="1" u="sng" dirty="0">
              <a:solidFill>
                <a:srgbClr val="FFC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ChangeArrowheads="1"/>
          </p:cNvSpPr>
          <p:nvPr/>
        </p:nvSpPr>
        <p:spPr bwMode="auto">
          <a:xfrm>
            <a:off x="0" y="136525"/>
            <a:ext cx="9144000" cy="1739900"/>
          </a:xfrm>
          <a:prstGeom prst="rect">
            <a:avLst/>
          </a:prstGeom>
          <a:noFill/>
          <a:ln w="9525">
            <a:noFill/>
            <a:miter lim="800000"/>
            <a:headEnd/>
            <a:tailEnd/>
          </a:ln>
          <a:effectLst/>
        </p:spPr>
        <p:txBody>
          <a:bodyPr anchor="ctr">
            <a:spAutoFit/>
          </a:bodyPr>
          <a:lstStyle/>
          <a:p>
            <a:pPr algn="l"/>
            <a:r>
              <a:rPr lang="sv-SE"/>
              <a:t>Na kraju ćemo prikazati kako se popunjava Krnoova mapa (slika 3.19. a)) za funkcije sa 4 promenljive </a:t>
            </a:r>
            <a:r>
              <a:rPr lang="sv-SE" b="1"/>
              <a:t>X</a:t>
            </a:r>
            <a:r>
              <a:rPr lang="sv-SE"/>
              <a:t>1, </a:t>
            </a:r>
            <a:r>
              <a:rPr lang="sv-SE" b="1"/>
              <a:t>X</a:t>
            </a:r>
            <a:r>
              <a:rPr lang="sv-SE"/>
              <a:t>2, </a:t>
            </a:r>
            <a:r>
              <a:rPr lang="sv-SE" b="1"/>
              <a:t>X</a:t>
            </a:r>
            <a:r>
              <a:rPr lang="sv-SE"/>
              <a:t>3 i </a:t>
            </a:r>
            <a:r>
              <a:rPr lang="sv-SE" b="1"/>
              <a:t>X</a:t>
            </a:r>
            <a:r>
              <a:rPr lang="sv-SE"/>
              <a:t>4. Istim postupkom eliminacije odredićemo položaj konjunkcije: </a:t>
            </a:r>
            <a:r>
              <a:rPr lang="sv-SE" b="1"/>
              <a:t>X</a:t>
            </a:r>
            <a:r>
              <a:rPr lang="sv-SE"/>
              <a:t>1·</a:t>
            </a:r>
            <a:r>
              <a:rPr lang="sv-SE" b="1"/>
              <a:t>X</a:t>
            </a:r>
            <a:r>
              <a:rPr lang="sv-SE"/>
              <a:t>2·</a:t>
            </a:r>
            <a:r>
              <a:rPr lang="sv-SE" b="1"/>
              <a:t>X</a:t>
            </a:r>
            <a:r>
              <a:rPr lang="sv-SE"/>
              <a:t>3·</a:t>
            </a:r>
            <a:r>
              <a:rPr lang="sv-SE" b="1"/>
              <a:t>X</a:t>
            </a:r>
            <a:r>
              <a:rPr lang="sv-SE"/>
              <a:t>4. Pošto su sve promenljive bez negacije, treba osenčiti polja u kojima promenljive uzimaju vrednost 0 (slika 3.19. a) i b)), a preostalo neosenčeno polje je polje u koje se upisuje 1 koja odgovara ovoj konjunkciji, slika 3.19. v).</a:t>
            </a:r>
            <a:endParaRPr lang="en-US"/>
          </a:p>
          <a:p>
            <a:pPr algn="l" eaLnBrk="0" hangingPunct="0"/>
            <a:endParaRPr lang="en-US"/>
          </a:p>
        </p:txBody>
      </p:sp>
      <p:pic>
        <p:nvPicPr>
          <p:cNvPr id="44037" name="Picture 148"/>
          <p:cNvPicPr>
            <a:picLocks noChangeAspect="1" noChangeArrowheads="1"/>
          </p:cNvPicPr>
          <p:nvPr/>
        </p:nvPicPr>
        <p:blipFill>
          <a:blip r:embed="rId2" cstate="print"/>
          <a:srcRect/>
          <a:stretch>
            <a:fillRect/>
          </a:stretch>
        </p:blipFill>
        <p:spPr bwMode="auto">
          <a:xfrm>
            <a:off x="468313" y="2309813"/>
            <a:ext cx="8064500" cy="2271712"/>
          </a:xfrm>
          <a:prstGeom prst="rect">
            <a:avLst/>
          </a:prstGeom>
          <a:noFill/>
          <a:ln w="9525">
            <a:noFill/>
            <a:miter lim="800000"/>
            <a:headEnd/>
            <a:tailEnd/>
          </a:ln>
        </p:spPr>
      </p:pic>
      <p:sp>
        <p:nvSpPr>
          <p:cNvPr id="44038" name="Rectangle 6"/>
          <p:cNvSpPr>
            <a:spLocks noChangeArrowheads="1"/>
          </p:cNvSpPr>
          <p:nvPr/>
        </p:nvSpPr>
        <p:spPr bwMode="auto">
          <a:xfrm>
            <a:off x="2066925" y="5078413"/>
            <a:ext cx="5010150" cy="366712"/>
          </a:xfrm>
          <a:prstGeom prst="rect">
            <a:avLst/>
          </a:prstGeom>
          <a:noFill/>
          <a:ln w="9525">
            <a:noFill/>
            <a:miter lim="800000"/>
            <a:headEnd/>
            <a:tailEnd/>
          </a:ln>
          <a:effectLst/>
        </p:spPr>
        <p:txBody>
          <a:bodyPr wrap="none" anchor="ctr">
            <a:spAutoFit/>
          </a:bodyPr>
          <a:lstStyle/>
          <a:p>
            <a:r>
              <a:rPr lang="sv-SE"/>
              <a:t>Slika 3.19. Karnoova mapa za četiri promenljive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ChangeArrowheads="1"/>
          </p:cNvSpPr>
          <p:nvPr/>
        </p:nvSpPr>
        <p:spPr bwMode="auto">
          <a:xfrm>
            <a:off x="0" y="0"/>
            <a:ext cx="9144000" cy="3113088"/>
          </a:xfrm>
          <a:prstGeom prst="rect">
            <a:avLst/>
          </a:prstGeom>
          <a:noFill/>
          <a:ln w="9525">
            <a:noFill/>
            <a:miter lim="800000"/>
            <a:headEnd/>
            <a:tailEnd/>
          </a:ln>
          <a:effectLst/>
        </p:spPr>
        <p:txBody>
          <a:bodyPr anchor="ctr">
            <a:spAutoFit/>
          </a:bodyPr>
          <a:lstStyle/>
          <a:p>
            <a:r>
              <a:rPr lang="sv-SE"/>
              <a:t>Do sada smo videli kako se funkcija, koja je zadata disjunktivnom nor­malnom formom, preslikava na odgovarajuću Karnoovu mapu. Sledeći korak je upravo proces minimizacije. On se sastoji u grupisanju jedinica u okviru mape u veće celine. Pri tome se nastoji da ove celine budu što veće, ali one ne smeju da sadrže polja koja nemaju 1. Može se grupisati: 1 polje samostalno, 2 polja, 4 polja, 8 polja ili 16 polja. Pošto svaka Karnoova mapa ima neke svoje specifičnosti, razmotrimo mogućnost gru­pisanja kod svake vrste.</a:t>
            </a:r>
            <a:endParaRPr lang="en-US"/>
          </a:p>
          <a:p>
            <a:r>
              <a:rPr lang="sv-SE"/>
              <a:t>Kod mape sa 2 promenljive mogu se grupisati: samo 1 polje, dva susedna polja ili sva 4 polja. Kada se u jednoj mapi pravi više grupa, nastoji se da te grupe budu što veće, makar i po cenu zajedničkog polja u grupama. </a:t>
            </a:r>
            <a:r>
              <a:rPr lang="en-US"/>
              <a:t>Primeri pravilnog grupisanja su dati na slici 3.20.:</a:t>
            </a:r>
          </a:p>
        </p:txBody>
      </p:sp>
      <p:pic>
        <p:nvPicPr>
          <p:cNvPr id="45061" name="Picture 151"/>
          <p:cNvPicPr>
            <a:picLocks noChangeAspect="1" noChangeArrowheads="1"/>
          </p:cNvPicPr>
          <p:nvPr/>
        </p:nvPicPr>
        <p:blipFill>
          <a:blip r:embed="rId2" cstate="print"/>
          <a:srcRect t="-5637" r="22397"/>
          <a:stretch>
            <a:fillRect/>
          </a:stretch>
        </p:blipFill>
        <p:spPr bwMode="auto">
          <a:xfrm>
            <a:off x="1223963" y="3284538"/>
            <a:ext cx="6732587" cy="1368425"/>
          </a:xfrm>
          <a:prstGeom prst="rect">
            <a:avLst/>
          </a:prstGeom>
          <a:noFill/>
          <a:ln w="9525">
            <a:noFill/>
            <a:miter lim="800000"/>
            <a:headEnd/>
            <a:tailEnd/>
          </a:ln>
        </p:spPr>
      </p:pic>
      <p:sp>
        <p:nvSpPr>
          <p:cNvPr id="45062" name="Rectangle 6"/>
          <p:cNvSpPr>
            <a:spLocks noChangeArrowheads="1"/>
          </p:cNvSpPr>
          <p:nvPr/>
        </p:nvSpPr>
        <p:spPr bwMode="auto">
          <a:xfrm>
            <a:off x="1038225" y="5294313"/>
            <a:ext cx="7067550" cy="366712"/>
          </a:xfrm>
          <a:prstGeom prst="rect">
            <a:avLst/>
          </a:prstGeom>
          <a:noFill/>
          <a:ln w="9525">
            <a:noFill/>
            <a:miter lim="800000"/>
            <a:headEnd/>
            <a:tailEnd/>
          </a:ln>
          <a:effectLst/>
        </p:spPr>
        <p:txBody>
          <a:bodyPr wrap="none" anchor="ctr">
            <a:spAutoFit/>
          </a:bodyPr>
          <a:lstStyle/>
          <a:p>
            <a:r>
              <a:rPr lang="sv-SE"/>
              <a:t>Slika 3.20. Grupisanje jedinica u Karnoovoj mapi sa dve promenljive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ChangeArrowheads="1"/>
          </p:cNvSpPr>
          <p:nvPr/>
        </p:nvSpPr>
        <p:spPr bwMode="auto">
          <a:xfrm>
            <a:off x="323850" y="104775"/>
            <a:ext cx="8496300" cy="1739900"/>
          </a:xfrm>
          <a:prstGeom prst="rect">
            <a:avLst/>
          </a:prstGeom>
          <a:noFill/>
          <a:ln w="9525">
            <a:noFill/>
            <a:miter lim="800000"/>
            <a:headEnd/>
            <a:tailEnd/>
          </a:ln>
          <a:effectLst/>
        </p:spPr>
        <p:txBody>
          <a:bodyPr anchor="ctr">
            <a:spAutoFit/>
          </a:bodyPr>
          <a:lstStyle/>
          <a:p>
            <a:pPr algn="l"/>
            <a:r>
              <a:rPr lang="sv-SE"/>
              <a:t>Kod mape sa 3 promenljive prethodnim principima grupisanja potrebno je dodati još dva: mogu se grupisati osam jedinica i elementi sa strane, kao što je pokazano na slici 3.21. Ako se pažljivije posmatra Karnoova mapa, može se uočiti da se područje nezavisno promenljive proteže direktno sleva na desnu stranu tabele. To se može zamisliti kao da je tabela nacrtana na valjku, čiji je omotač po visini razvijen u ravan</a:t>
            </a:r>
            <a:r>
              <a:rPr lang="en-US"/>
              <a:t> </a:t>
            </a:r>
          </a:p>
        </p:txBody>
      </p:sp>
      <p:pic>
        <p:nvPicPr>
          <p:cNvPr id="46085" name="Picture 154"/>
          <p:cNvPicPr>
            <a:picLocks noChangeAspect="1" noChangeArrowheads="1"/>
          </p:cNvPicPr>
          <p:nvPr/>
        </p:nvPicPr>
        <p:blipFill>
          <a:blip r:embed="rId2" cstate="print"/>
          <a:srcRect r="19453"/>
          <a:stretch>
            <a:fillRect/>
          </a:stretch>
        </p:blipFill>
        <p:spPr bwMode="auto">
          <a:xfrm>
            <a:off x="1331913" y="2205038"/>
            <a:ext cx="6264275" cy="1789112"/>
          </a:xfrm>
          <a:prstGeom prst="rect">
            <a:avLst/>
          </a:prstGeom>
          <a:noFill/>
          <a:ln w="9525">
            <a:noFill/>
            <a:miter lim="800000"/>
            <a:headEnd/>
            <a:tailEnd/>
          </a:ln>
        </p:spPr>
      </p:pic>
      <p:sp>
        <p:nvSpPr>
          <p:cNvPr id="46086" name="Rectangle 6"/>
          <p:cNvSpPr>
            <a:spLocks noChangeArrowheads="1"/>
          </p:cNvSpPr>
          <p:nvPr/>
        </p:nvSpPr>
        <p:spPr bwMode="auto">
          <a:xfrm>
            <a:off x="1127125" y="4791075"/>
            <a:ext cx="6889750" cy="366713"/>
          </a:xfrm>
          <a:prstGeom prst="rect">
            <a:avLst/>
          </a:prstGeom>
          <a:noFill/>
          <a:ln w="9525">
            <a:noFill/>
            <a:miter lim="800000"/>
            <a:headEnd/>
            <a:tailEnd/>
          </a:ln>
          <a:effectLst/>
        </p:spPr>
        <p:txBody>
          <a:bodyPr wrap="none" anchor="ctr">
            <a:spAutoFit/>
          </a:bodyPr>
          <a:lstStyle/>
          <a:p>
            <a:r>
              <a:rPr lang="sv-SE"/>
              <a:t>Slika 3.21. Grupisanje jedinica u Karnoovoj mapi sa tri promenljive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ChangeArrowheads="1"/>
          </p:cNvSpPr>
          <p:nvPr/>
        </p:nvSpPr>
        <p:spPr bwMode="auto">
          <a:xfrm>
            <a:off x="323850" y="0"/>
            <a:ext cx="8424863" cy="1465263"/>
          </a:xfrm>
          <a:prstGeom prst="rect">
            <a:avLst/>
          </a:prstGeom>
          <a:noFill/>
          <a:ln w="9525">
            <a:noFill/>
            <a:miter lim="800000"/>
            <a:headEnd/>
            <a:tailEnd/>
          </a:ln>
          <a:effectLst/>
        </p:spPr>
        <p:txBody>
          <a:bodyPr anchor="ctr">
            <a:spAutoFit/>
          </a:bodyPr>
          <a:lstStyle/>
          <a:p>
            <a:pPr algn="just"/>
            <a:r>
              <a:rPr lang="sv-SE"/>
              <a:t>Kod mape sa 4 promenljive, sva prethodna pravila važe, a mogu se gru­pisati i krajnje gornja sa krajnjim donjim poljima, kao i polja u uglovima. Primeri pravilnog grupisanja u mapama sa 4 promenljive su dati na slici 3.22. Osnovno pravilo pri formiranju grupa je da treba formirati mini­malan broj grupa tako da budu obuhvaćene sve jedinice u Karnoovoj mapi.</a:t>
            </a:r>
          </a:p>
        </p:txBody>
      </p:sp>
      <p:pic>
        <p:nvPicPr>
          <p:cNvPr id="47109" name="Picture 157"/>
          <p:cNvPicPr>
            <a:picLocks noChangeAspect="1" noChangeArrowheads="1"/>
          </p:cNvPicPr>
          <p:nvPr/>
        </p:nvPicPr>
        <p:blipFill>
          <a:blip r:embed="rId2" cstate="print"/>
          <a:srcRect r="9911"/>
          <a:stretch>
            <a:fillRect/>
          </a:stretch>
        </p:blipFill>
        <p:spPr bwMode="auto">
          <a:xfrm>
            <a:off x="900113" y="2227263"/>
            <a:ext cx="7200900" cy="2138362"/>
          </a:xfrm>
          <a:prstGeom prst="rect">
            <a:avLst/>
          </a:prstGeom>
          <a:noFill/>
          <a:ln w="9525">
            <a:noFill/>
            <a:miter lim="800000"/>
            <a:headEnd/>
            <a:tailEnd/>
          </a:ln>
        </p:spPr>
      </p:pic>
      <p:sp>
        <p:nvSpPr>
          <p:cNvPr id="47110" name="Rectangle 6"/>
          <p:cNvSpPr>
            <a:spLocks noChangeArrowheads="1"/>
          </p:cNvSpPr>
          <p:nvPr/>
        </p:nvSpPr>
        <p:spPr bwMode="auto">
          <a:xfrm>
            <a:off x="981075" y="5149850"/>
            <a:ext cx="7181850" cy="366713"/>
          </a:xfrm>
          <a:prstGeom prst="rect">
            <a:avLst/>
          </a:prstGeom>
          <a:noFill/>
          <a:ln w="9525">
            <a:noFill/>
            <a:miter lim="800000"/>
            <a:headEnd/>
            <a:tailEnd/>
          </a:ln>
          <a:effectLst/>
        </p:spPr>
        <p:txBody>
          <a:bodyPr wrap="none" anchor="ctr">
            <a:spAutoFit/>
          </a:bodyPr>
          <a:lstStyle/>
          <a:p>
            <a:r>
              <a:rPr lang="sv-SE"/>
              <a:t>Slika 3.22. Grupisanje jedinica u Karnoovoj mapi sa četiri promenljive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ChangeArrowheads="1"/>
          </p:cNvSpPr>
          <p:nvPr/>
        </p:nvSpPr>
        <p:spPr bwMode="auto">
          <a:xfrm>
            <a:off x="0" y="131763"/>
            <a:ext cx="9144000" cy="2289175"/>
          </a:xfrm>
          <a:prstGeom prst="rect">
            <a:avLst/>
          </a:prstGeom>
          <a:noFill/>
          <a:ln w="9525">
            <a:noFill/>
            <a:miter lim="800000"/>
            <a:headEnd/>
            <a:tailEnd/>
          </a:ln>
          <a:effectLst/>
        </p:spPr>
        <p:txBody>
          <a:bodyPr anchor="ctr">
            <a:spAutoFit/>
          </a:bodyPr>
          <a:lstStyle/>
          <a:p>
            <a:pPr algn="just"/>
            <a:r>
              <a:rPr lang="sv-SE"/>
              <a:t>Nakon prve i druge faze minimizacije, koje se sastoje od preslikavanja logičke funkcije na Karnoovu mapu i grupisanja jedinica, pristupa se pos­lednjoj fazi: određivanju analitičkog oblika minimalne forme logičke funkcije na osnovu formiranih grupa. Ova faza sastoji se u sledećem: za svaku formiranu grupu definiše se konjunkcija promenljivih ili njihovih negacija, ali samo onih koje su za celu grupu nepromenjene. Kada su for­mirane konjunkcije za sve grupe, konačna funkcija dobija se kao disjunkcija ovih pojedinačnih članova. Razmotrimo to na sledećem primeru mape sa 3 promenljive gde su već formirane grupe kao na slici 3.23:</a:t>
            </a:r>
          </a:p>
        </p:txBody>
      </p:sp>
      <p:pic>
        <p:nvPicPr>
          <p:cNvPr id="48133" name="Picture 160"/>
          <p:cNvPicPr>
            <a:picLocks noChangeAspect="1" noChangeArrowheads="1"/>
          </p:cNvPicPr>
          <p:nvPr/>
        </p:nvPicPr>
        <p:blipFill>
          <a:blip r:embed="rId2" cstate="print"/>
          <a:srcRect l="32152" t="3093" r="23805"/>
          <a:stretch>
            <a:fillRect/>
          </a:stretch>
        </p:blipFill>
        <p:spPr bwMode="auto">
          <a:xfrm>
            <a:off x="6229350" y="2852738"/>
            <a:ext cx="2663825" cy="2238375"/>
          </a:xfrm>
          <a:prstGeom prst="rect">
            <a:avLst/>
          </a:prstGeom>
          <a:noFill/>
          <a:ln w="9525">
            <a:noFill/>
            <a:miter lim="800000"/>
            <a:headEnd/>
            <a:tailEnd/>
          </a:ln>
        </p:spPr>
      </p:pic>
      <p:sp>
        <p:nvSpPr>
          <p:cNvPr id="48134" name="Rectangle 6"/>
          <p:cNvSpPr>
            <a:spLocks noChangeArrowheads="1"/>
          </p:cNvSpPr>
          <p:nvPr/>
        </p:nvSpPr>
        <p:spPr bwMode="auto">
          <a:xfrm>
            <a:off x="323850" y="5294313"/>
            <a:ext cx="6153150" cy="366712"/>
          </a:xfrm>
          <a:prstGeom prst="rect">
            <a:avLst/>
          </a:prstGeom>
          <a:noFill/>
          <a:ln w="9525">
            <a:noFill/>
            <a:miter lim="800000"/>
            <a:headEnd/>
            <a:tailEnd/>
          </a:ln>
          <a:effectLst/>
        </p:spPr>
        <p:txBody>
          <a:bodyPr wrap="none" anchor="ctr">
            <a:spAutoFit/>
          </a:bodyPr>
          <a:lstStyle/>
          <a:p>
            <a:pPr algn="l"/>
            <a:r>
              <a:rPr lang="en-US"/>
              <a:t>Slika 3.23. Određivanje analitičkog izraza za grupu jedinica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6" name="Picture 163"/>
          <p:cNvPicPr>
            <a:picLocks noChangeAspect="1" noChangeArrowheads="1"/>
          </p:cNvPicPr>
          <p:nvPr/>
        </p:nvPicPr>
        <p:blipFill>
          <a:blip r:embed="rId2" cstate="print"/>
          <a:srcRect/>
          <a:stretch>
            <a:fillRect/>
          </a:stretch>
        </p:blipFill>
        <p:spPr bwMode="auto">
          <a:xfrm>
            <a:off x="252413" y="215900"/>
            <a:ext cx="8712200" cy="5805488"/>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ChangeArrowheads="1"/>
          </p:cNvSpPr>
          <p:nvPr/>
        </p:nvSpPr>
        <p:spPr bwMode="auto">
          <a:xfrm>
            <a:off x="0" y="265113"/>
            <a:ext cx="9144000" cy="1739900"/>
          </a:xfrm>
          <a:prstGeom prst="rect">
            <a:avLst/>
          </a:prstGeom>
          <a:noFill/>
          <a:ln w="9525">
            <a:noFill/>
            <a:miter lim="800000"/>
            <a:headEnd/>
            <a:tailEnd/>
          </a:ln>
          <a:effectLst/>
        </p:spPr>
        <p:txBody>
          <a:bodyPr anchor="ctr">
            <a:spAutoFit/>
          </a:bodyPr>
          <a:lstStyle/>
          <a:p>
            <a:pPr algn="l"/>
            <a:r>
              <a:rPr lang="en-US"/>
              <a:t>Prilikom minimizacije logičkih funkcija moguće je poći i od tablice isti­nitosti, a ne samo od disjunktivne normalne forme, slika 3.24. Da bi se tablica istinitosti preslikala na Karnoovu mapu, posmatraju se svi redovi gde je funkcija jednaka </a:t>
            </a:r>
            <a:r>
              <a:rPr lang="en-US" b="1"/>
              <a:t>1</a:t>
            </a:r>
            <a:r>
              <a:rPr lang="en-US"/>
              <a:t> i odgovarajuća kombinacija 1 i 0 promen­ljivih definiše polje u mapi. Naime, kada promenljiva ima vrednost 1, posmatra se u Karnoovoj mapi oblast u kojoj je ta promenljiva jednaka jedinici, a ako ima vrednost 0, posmatra se njena negacija </a:t>
            </a:r>
          </a:p>
        </p:txBody>
      </p:sp>
      <p:pic>
        <p:nvPicPr>
          <p:cNvPr id="50181" name="Picture 166"/>
          <p:cNvPicPr>
            <a:picLocks noChangeAspect="1" noChangeArrowheads="1"/>
          </p:cNvPicPr>
          <p:nvPr/>
        </p:nvPicPr>
        <p:blipFill>
          <a:blip r:embed="rId2" cstate="print"/>
          <a:srcRect/>
          <a:stretch>
            <a:fillRect/>
          </a:stretch>
        </p:blipFill>
        <p:spPr bwMode="auto">
          <a:xfrm>
            <a:off x="539750" y="2205038"/>
            <a:ext cx="8280400" cy="3095625"/>
          </a:xfrm>
          <a:prstGeom prst="rect">
            <a:avLst/>
          </a:prstGeom>
          <a:noFill/>
          <a:ln w="9525">
            <a:noFill/>
            <a:miter lim="800000"/>
            <a:headEnd/>
            <a:tailEnd/>
          </a:ln>
        </p:spPr>
      </p:pic>
      <p:sp>
        <p:nvSpPr>
          <p:cNvPr id="50182" name="Rectangle 6"/>
          <p:cNvSpPr>
            <a:spLocks noChangeArrowheads="1"/>
          </p:cNvSpPr>
          <p:nvPr/>
        </p:nvSpPr>
        <p:spPr bwMode="auto">
          <a:xfrm>
            <a:off x="1133475" y="5438775"/>
            <a:ext cx="6877050" cy="366713"/>
          </a:xfrm>
          <a:prstGeom prst="rect">
            <a:avLst/>
          </a:prstGeom>
          <a:noFill/>
          <a:ln w="9525">
            <a:noFill/>
            <a:miter lim="800000"/>
            <a:headEnd/>
            <a:tailEnd/>
          </a:ln>
          <a:effectLst/>
        </p:spPr>
        <p:txBody>
          <a:bodyPr wrap="none" anchor="ctr">
            <a:spAutoFit/>
          </a:bodyPr>
          <a:lstStyle/>
          <a:p>
            <a:pPr algn="l"/>
            <a:r>
              <a:rPr lang="sv-SE"/>
              <a:t>Slika 3.24. </a:t>
            </a:r>
            <a:r>
              <a:rPr lang="pl-PL"/>
              <a:t>Popunjavanje Karnoove mape i minimizacija funkcije </a:t>
            </a:r>
            <a:r>
              <a:rPr lang="pl-PL" b="1"/>
              <a:t>z</a:t>
            </a:r>
            <a:r>
              <a:rPr lang="en-US"/>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4" name="Picture 169"/>
          <p:cNvPicPr>
            <a:picLocks noChangeAspect="1" noChangeArrowheads="1"/>
          </p:cNvPicPr>
          <p:nvPr/>
        </p:nvPicPr>
        <p:blipFill>
          <a:blip r:embed="rId2" cstate="print"/>
          <a:srcRect/>
          <a:stretch>
            <a:fillRect/>
          </a:stretch>
        </p:blipFill>
        <p:spPr bwMode="auto">
          <a:xfrm>
            <a:off x="215900" y="719138"/>
            <a:ext cx="8748713" cy="458152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ChangeArrowheads="1"/>
          </p:cNvSpPr>
          <p:nvPr/>
        </p:nvSpPr>
        <p:spPr bwMode="auto">
          <a:xfrm>
            <a:off x="0" y="333375"/>
            <a:ext cx="9144000" cy="1465263"/>
          </a:xfrm>
          <a:prstGeom prst="rect">
            <a:avLst/>
          </a:prstGeom>
          <a:noFill/>
          <a:ln w="9525">
            <a:noFill/>
            <a:miter lim="800000"/>
            <a:headEnd/>
            <a:tailEnd/>
          </a:ln>
          <a:effectLst/>
        </p:spPr>
        <p:txBody>
          <a:bodyPr anchor="ctr">
            <a:spAutoFit/>
          </a:bodyPr>
          <a:lstStyle/>
          <a:p>
            <a:pPr algn="l"/>
            <a:r>
              <a:rPr lang="en-US"/>
              <a:t>Za funkciju sa četiri promenljive, pri fiksnom rasporedu promenljivih, redosled ređanja u Karnoovoj mapi elemenata dat je na slici 3.25. Ovu tabelu treba zamisliti kao da je nacrtana na torusu, pa razvijena u ravan. </a:t>
            </a:r>
            <a:r>
              <a:rPr lang="sv-SE"/>
              <a:t>Drugim rečima, njena leva ivica se direktno naslanja na desnu, a donja ivica na gornju. </a:t>
            </a:r>
            <a:r>
              <a:rPr lang="en-US"/>
              <a:t>Ovo treba imati u vidu prilikom zaokruživanja susednih članova.</a:t>
            </a:r>
          </a:p>
        </p:txBody>
      </p:sp>
      <p:pic>
        <p:nvPicPr>
          <p:cNvPr id="52229" name="Picture 172"/>
          <p:cNvPicPr>
            <a:picLocks noChangeAspect="1" noChangeArrowheads="1"/>
          </p:cNvPicPr>
          <p:nvPr/>
        </p:nvPicPr>
        <p:blipFill>
          <a:blip r:embed="rId2" cstate="print"/>
          <a:srcRect/>
          <a:stretch>
            <a:fillRect/>
          </a:stretch>
        </p:blipFill>
        <p:spPr bwMode="auto">
          <a:xfrm>
            <a:off x="1404938" y="2060575"/>
            <a:ext cx="6119812" cy="3168650"/>
          </a:xfrm>
          <a:prstGeom prst="rect">
            <a:avLst/>
          </a:prstGeom>
          <a:noFill/>
          <a:ln w="9525">
            <a:noFill/>
            <a:miter lim="800000"/>
            <a:headEnd/>
            <a:tailEnd/>
          </a:ln>
        </p:spPr>
      </p:pic>
      <p:sp>
        <p:nvSpPr>
          <p:cNvPr id="52230" name="Rectangle 6"/>
          <p:cNvSpPr>
            <a:spLocks noChangeArrowheads="1"/>
          </p:cNvSpPr>
          <p:nvPr/>
        </p:nvSpPr>
        <p:spPr bwMode="auto">
          <a:xfrm>
            <a:off x="2066925" y="5438775"/>
            <a:ext cx="5010150" cy="366713"/>
          </a:xfrm>
          <a:prstGeom prst="rect">
            <a:avLst/>
          </a:prstGeom>
          <a:noFill/>
          <a:ln w="9525">
            <a:noFill/>
            <a:miter lim="800000"/>
            <a:headEnd/>
            <a:tailEnd/>
          </a:ln>
          <a:effectLst/>
        </p:spPr>
        <p:txBody>
          <a:bodyPr wrap="none" anchor="ctr">
            <a:spAutoFit/>
          </a:bodyPr>
          <a:lstStyle/>
          <a:p>
            <a:pPr algn="l"/>
            <a:r>
              <a:rPr lang="sv-SE"/>
              <a:t>Slika 3.25. Karnoova mapa za četiri promenljive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3" name="Picture 181"/>
          <p:cNvPicPr>
            <a:picLocks noChangeAspect="1" noChangeArrowheads="1"/>
          </p:cNvPicPr>
          <p:nvPr/>
        </p:nvPicPr>
        <p:blipFill>
          <a:blip r:embed="rId2" cstate="print"/>
          <a:srcRect b="63924"/>
          <a:stretch>
            <a:fillRect/>
          </a:stretch>
        </p:blipFill>
        <p:spPr bwMode="auto">
          <a:xfrm>
            <a:off x="144463" y="836613"/>
            <a:ext cx="8675687" cy="4319587"/>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2" name="Rectangle 6"/>
          <p:cNvSpPr>
            <a:spLocks noChangeArrowheads="1"/>
          </p:cNvSpPr>
          <p:nvPr/>
        </p:nvSpPr>
        <p:spPr bwMode="auto">
          <a:xfrm>
            <a:off x="468313" y="333375"/>
            <a:ext cx="3384550" cy="366713"/>
          </a:xfrm>
          <a:prstGeom prst="rect">
            <a:avLst/>
          </a:prstGeom>
          <a:noFill/>
          <a:ln w="9525">
            <a:noFill/>
            <a:miter lim="800000"/>
            <a:headEnd/>
            <a:tailEnd/>
          </a:ln>
          <a:effectLst/>
        </p:spPr>
        <p:txBody>
          <a:bodyPr wrap="none" anchor="ctr">
            <a:spAutoFit/>
          </a:bodyPr>
          <a:lstStyle/>
          <a:p>
            <a:pPr algn="l"/>
            <a:r>
              <a:rPr lang="en-US" b="1">
                <a:hlinkClick r:id="rId2" tooltip="Minimizacija logičkih funkcija"/>
              </a:rPr>
              <a:t>Minimizacija logičkih funkcija</a:t>
            </a:r>
            <a:endParaRPr lang="en-US" b="1"/>
          </a:p>
        </p:txBody>
      </p:sp>
      <p:sp>
        <p:nvSpPr>
          <p:cNvPr id="29703" name="Rectangle 7"/>
          <p:cNvSpPr>
            <a:spLocks noChangeArrowheads="1"/>
          </p:cNvSpPr>
          <p:nvPr/>
        </p:nvSpPr>
        <p:spPr bwMode="auto">
          <a:xfrm>
            <a:off x="323850" y="981075"/>
            <a:ext cx="7991475" cy="915988"/>
          </a:xfrm>
          <a:prstGeom prst="rect">
            <a:avLst/>
          </a:prstGeom>
          <a:noFill/>
          <a:ln w="9525">
            <a:noFill/>
            <a:miter lim="800000"/>
            <a:headEnd/>
            <a:tailEnd/>
          </a:ln>
          <a:effectLst/>
        </p:spPr>
        <p:txBody>
          <a:bodyPr anchor="ctr">
            <a:spAutoFit/>
          </a:bodyPr>
          <a:lstStyle/>
          <a:p>
            <a:pPr algn="l"/>
            <a:r>
              <a:rPr lang="pl-PL"/>
              <a:t>Minimizacija je postupak</a:t>
            </a:r>
            <a:r>
              <a:rPr lang="pl-PL" b="1"/>
              <a:t> </a:t>
            </a:r>
            <a:r>
              <a:rPr lang="pl-PL"/>
              <a:t>transformacije složene logičke funkcije u funkciju koja ima istu istinitosnu vrednost, ali manji broj </a:t>
            </a:r>
            <a:r>
              <a:rPr lang="en-US"/>
              <a:t>elemenata, manje operanada i operacija koje nad njima treba izvršiti </a:t>
            </a:r>
          </a:p>
        </p:txBody>
      </p:sp>
      <p:sp>
        <p:nvSpPr>
          <p:cNvPr id="29704" name="Rectangle 8"/>
          <p:cNvSpPr>
            <a:spLocks noChangeArrowheads="1"/>
          </p:cNvSpPr>
          <p:nvPr/>
        </p:nvSpPr>
        <p:spPr bwMode="auto">
          <a:xfrm>
            <a:off x="323850" y="2643188"/>
            <a:ext cx="7129463" cy="641350"/>
          </a:xfrm>
          <a:prstGeom prst="rect">
            <a:avLst/>
          </a:prstGeom>
          <a:noFill/>
          <a:ln w="9525">
            <a:noFill/>
            <a:miter lim="800000"/>
            <a:headEnd/>
            <a:tailEnd/>
          </a:ln>
          <a:effectLst/>
        </p:spPr>
        <p:txBody>
          <a:bodyPr anchor="ctr">
            <a:spAutoFit/>
          </a:bodyPr>
          <a:lstStyle/>
          <a:p>
            <a:pPr algn="just"/>
            <a:r>
              <a:rPr lang="en-US"/>
              <a:t>Logičke funkcije mogu se prikazati na različite načine, a mi smo u dosadašnjem izlaganju već koristili tri osnovna:</a:t>
            </a:r>
          </a:p>
        </p:txBody>
      </p:sp>
      <p:sp>
        <p:nvSpPr>
          <p:cNvPr id="29705" name="Rectangle 9"/>
          <p:cNvSpPr>
            <a:spLocks noChangeArrowheads="1"/>
          </p:cNvSpPr>
          <p:nvPr/>
        </p:nvSpPr>
        <p:spPr bwMode="auto">
          <a:xfrm>
            <a:off x="2105025" y="3835400"/>
            <a:ext cx="5076825" cy="1465263"/>
          </a:xfrm>
          <a:prstGeom prst="rect">
            <a:avLst/>
          </a:prstGeom>
          <a:noFill/>
          <a:ln w="9525">
            <a:noFill/>
            <a:miter lim="800000"/>
            <a:headEnd/>
            <a:tailEnd/>
          </a:ln>
          <a:effectLst/>
        </p:spPr>
        <p:txBody>
          <a:bodyPr wrap="none" anchor="ctr">
            <a:spAutoFit/>
          </a:bodyPr>
          <a:lstStyle/>
          <a:p>
            <a:pPr algn="l">
              <a:buFontTx/>
              <a:buChar char="•"/>
            </a:pPr>
            <a:endParaRPr lang="en-US"/>
          </a:p>
          <a:p>
            <a:pPr algn="l">
              <a:buFontTx/>
              <a:buChar char="•"/>
            </a:pPr>
            <a:r>
              <a:rPr lang="pl-PL"/>
              <a:t> šematsko prikazivanje pomoću logičkih kola,</a:t>
            </a:r>
            <a:endParaRPr lang="en-US"/>
          </a:p>
          <a:p>
            <a:pPr algn="l">
              <a:buFontTx/>
              <a:buChar char="•"/>
            </a:pPr>
            <a:r>
              <a:rPr lang="sr-Latn-CS"/>
              <a:t> </a:t>
            </a:r>
            <a:r>
              <a:rPr lang="en-US"/>
              <a:t>tabelarno, pomoću tablica istinitosti,</a:t>
            </a:r>
          </a:p>
          <a:p>
            <a:pPr algn="l">
              <a:buFontTx/>
              <a:buChar char="•"/>
            </a:pPr>
            <a:r>
              <a:rPr lang="pl-PL"/>
              <a:t> analitičko, pomoću osnovnih logičkih operacija.</a:t>
            </a:r>
            <a:endParaRPr lang="en-US"/>
          </a:p>
          <a:p>
            <a:pPr algn="l" eaLnBrk="0" hangingPunct="0">
              <a:buFontTx/>
              <a:buChar char="•"/>
            </a:pP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6" name="Picture 181"/>
          <p:cNvPicPr>
            <a:picLocks noChangeAspect="1" noChangeArrowheads="1"/>
          </p:cNvPicPr>
          <p:nvPr/>
        </p:nvPicPr>
        <p:blipFill>
          <a:blip r:embed="rId2" cstate="print"/>
          <a:srcRect t="36076"/>
          <a:stretch>
            <a:fillRect/>
          </a:stretch>
        </p:blipFill>
        <p:spPr bwMode="auto">
          <a:xfrm>
            <a:off x="576263" y="69850"/>
            <a:ext cx="8243887" cy="6167438"/>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ChangeArrowheads="1"/>
          </p:cNvSpPr>
          <p:nvPr/>
        </p:nvSpPr>
        <p:spPr bwMode="auto">
          <a:xfrm>
            <a:off x="395288" y="2133600"/>
            <a:ext cx="8064500" cy="1465263"/>
          </a:xfrm>
          <a:prstGeom prst="rect">
            <a:avLst/>
          </a:prstGeom>
          <a:noFill/>
          <a:ln w="9525">
            <a:noFill/>
            <a:miter lim="800000"/>
            <a:headEnd/>
            <a:tailEnd/>
          </a:ln>
          <a:effectLst/>
        </p:spPr>
        <p:txBody>
          <a:bodyPr anchor="ctr">
            <a:spAutoFit/>
          </a:bodyPr>
          <a:lstStyle/>
          <a:p>
            <a:r>
              <a:rPr lang="en-US"/>
              <a:t>U praktičnim kolima može se desiti da se određene kombinacije neza­visno promenljivih nikada ne pojavljuju. Tada se mesto u tabeli koje od­govara toj kombinaciji promenljivih može tretirati i kao logička nula i kao logička jedinica, zavisno od toga kako se dobija optimalnije gru­pisanje sa susednim jedinicama (kod MDF), odnosno nulama (kod MKF).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7" name="Rectangle 7"/>
          <p:cNvSpPr>
            <a:spLocks noChangeArrowheads="1"/>
          </p:cNvSpPr>
          <p:nvPr/>
        </p:nvSpPr>
        <p:spPr bwMode="auto">
          <a:xfrm>
            <a:off x="1555750" y="469900"/>
            <a:ext cx="6457950" cy="366713"/>
          </a:xfrm>
          <a:prstGeom prst="rect">
            <a:avLst/>
          </a:prstGeom>
          <a:noFill/>
          <a:ln w="9525">
            <a:noFill/>
            <a:miter lim="800000"/>
            <a:headEnd/>
            <a:tailEnd/>
          </a:ln>
          <a:effectLst/>
        </p:spPr>
        <p:txBody>
          <a:bodyPr wrap="none" anchor="ctr">
            <a:spAutoFit/>
          </a:bodyPr>
          <a:lstStyle/>
          <a:p>
            <a:r>
              <a:rPr lang="sv-SE"/>
              <a:t>Sve logičke funkcije analitički se mogu prikazati u dva oblika: </a:t>
            </a:r>
            <a:r>
              <a:rPr lang="en-US"/>
              <a:t> </a:t>
            </a:r>
          </a:p>
        </p:txBody>
      </p:sp>
      <p:sp>
        <p:nvSpPr>
          <p:cNvPr id="30728" name="Rectangle 8"/>
          <p:cNvSpPr>
            <a:spLocks noChangeArrowheads="1"/>
          </p:cNvSpPr>
          <p:nvPr/>
        </p:nvSpPr>
        <p:spPr bwMode="auto">
          <a:xfrm>
            <a:off x="1292225" y="1325563"/>
            <a:ext cx="7223125" cy="641350"/>
          </a:xfrm>
          <a:prstGeom prst="rect">
            <a:avLst/>
          </a:prstGeom>
          <a:noFill/>
          <a:ln w="9525">
            <a:noFill/>
            <a:miter lim="800000"/>
            <a:headEnd/>
            <a:tailEnd/>
          </a:ln>
          <a:effectLst/>
        </p:spPr>
        <p:txBody>
          <a:bodyPr wrap="none" anchor="ctr">
            <a:spAutoFit/>
          </a:bodyPr>
          <a:lstStyle/>
          <a:p>
            <a:pPr algn="l">
              <a:buFontTx/>
              <a:buChar char="•"/>
            </a:pPr>
            <a:r>
              <a:rPr lang="pl-PL"/>
              <a:t>disjunktivna forma, koja predstavlja logičku sumu logičkih proizvoda, </a:t>
            </a:r>
            <a:endParaRPr lang="en-US"/>
          </a:p>
          <a:p>
            <a:pPr algn="l">
              <a:buFontTx/>
              <a:buChar char="•"/>
            </a:pPr>
            <a:r>
              <a:rPr lang="pl-PL"/>
              <a:t>konjunktivna forma, koja predstavlja logički proizvod logičkih suma.</a:t>
            </a:r>
            <a:r>
              <a:rPr lang="sv-SE"/>
              <a:t> </a:t>
            </a:r>
          </a:p>
        </p:txBody>
      </p:sp>
      <p:sp>
        <p:nvSpPr>
          <p:cNvPr id="30729" name="Rectangle 9"/>
          <p:cNvSpPr>
            <a:spLocks noChangeArrowheads="1"/>
          </p:cNvSpPr>
          <p:nvPr/>
        </p:nvSpPr>
        <p:spPr bwMode="auto">
          <a:xfrm>
            <a:off x="179388" y="2665413"/>
            <a:ext cx="8748712" cy="2563812"/>
          </a:xfrm>
          <a:prstGeom prst="rect">
            <a:avLst/>
          </a:prstGeom>
          <a:noFill/>
          <a:ln w="9525">
            <a:noFill/>
            <a:miter lim="800000"/>
            <a:headEnd/>
            <a:tailEnd/>
          </a:ln>
          <a:effectLst/>
        </p:spPr>
        <p:txBody>
          <a:bodyPr anchor="ctr">
            <a:spAutoFit/>
          </a:bodyPr>
          <a:lstStyle/>
          <a:p>
            <a:pPr algn="l"/>
            <a:r>
              <a:rPr lang="sv-SE"/>
              <a:t>Ako je funkcija prikazana tabelarno, može se odrediti njen analitički oblik kao disjunktivna ili konjunktivna forma, pri čemu se za određivanje disjunktivne forme grupišu elementi koji odgovaraju jedinici, tj. za koje je vrednost funkcije jednaka logičkoj jedinici, dok se za kon­junktivnu formu grupišu elementi koji odgovaraju nulama funkcije, kao što je pokazano na slici 3.16. Mada postoje dva standardna načina ovog prevođenja, ovde ćemo razmotriti samo jedan od njih, a drugi se realizuje po analogiji. Taj algoritam definiše logički izraz funkcije u obliku disjunktivne normalne forme (</a:t>
            </a:r>
            <a:r>
              <a:rPr lang="sv-SE" b="1"/>
              <a:t>DNF</a:t>
            </a:r>
            <a:r>
              <a:rPr lang="sv-SE"/>
              <a:t>), a sastoji se od sledećih koraka:</a:t>
            </a:r>
            <a:endParaRPr lang="en-US"/>
          </a:p>
          <a:p>
            <a:pPr algn="l" eaLnBrk="0" hangingPunct="0"/>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51" name="Picture 133"/>
          <p:cNvPicPr>
            <a:picLocks noChangeAspect="1" noChangeArrowheads="1"/>
          </p:cNvPicPr>
          <p:nvPr/>
        </p:nvPicPr>
        <p:blipFill>
          <a:blip r:embed="rId2" cstate="print"/>
          <a:srcRect/>
          <a:stretch>
            <a:fillRect/>
          </a:stretch>
        </p:blipFill>
        <p:spPr bwMode="auto">
          <a:xfrm>
            <a:off x="179388" y="620713"/>
            <a:ext cx="8604250" cy="2724150"/>
          </a:xfrm>
          <a:prstGeom prst="rect">
            <a:avLst/>
          </a:prstGeom>
          <a:noFill/>
          <a:ln w="9525">
            <a:noFill/>
            <a:miter lim="800000"/>
            <a:headEnd/>
            <a:tailEnd/>
          </a:ln>
        </p:spPr>
      </p:pic>
      <p:sp>
        <p:nvSpPr>
          <p:cNvPr id="31752" name="Rectangle 8"/>
          <p:cNvSpPr>
            <a:spLocks noChangeArrowheads="1"/>
          </p:cNvSpPr>
          <p:nvPr/>
        </p:nvSpPr>
        <p:spPr bwMode="auto">
          <a:xfrm>
            <a:off x="107950" y="3500438"/>
            <a:ext cx="8642350" cy="2563812"/>
          </a:xfrm>
          <a:prstGeom prst="rect">
            <a:avLst/>
          </a:prstGeom>
          <a:noFill/>
          <a:ln w="9525">
            <a:noFill/>
            <a:miter lim="800000"/>
            <a:headEnd/>
            <a:tailEnd/>
          </a:ln>
          <a:effectLst/>
        </p:spPr>
        <p:txBody>
          <a:bodyPr anchor="ctr">
            <a:spAutoFit/>
          </a:bodyPr>
          <a:lstStyle/>
          <a:p>
            <a:pPr algn="just"/>
            <a:r>
              <a:rPr lang="pl-PL"/>
              <a:t>Očito je da disjunktivna normalna forma daje veoma složen oblik funk­cije, pa ćemo posebnu pažnju posvetiti minimizaciji funkcija datih u ovom obliku. </a:t>
            </a:r>
            <a:r>
              <a:rPr lang="sv-SE"/>
              <a:t>Postoji više načina na koje se jedna logička funkcija može mini­mizirati. Kao prvo, navedimo primenu aksioma i teorema Bulove algebre. Tako npr. ako se u jednoj funkciji nalazi izraz </a:t>
            </a:r>
            <a:r>
              <a:rPr lang="sv-SE" b="1"/>
              <a:t>x+0</a:t>
            </a:r>
            <a:r>
              <a:rPr lang="sv-SE"/>
              <a:t>, on se na osnovu ak­siome </a:t>
            </a:r>
            <a:r>
              <a:rPr lang="sv-SE" b="1"/>
              <a:t>A-2</a:t>
            </a:r>
            <a:r>
              <a:rPr lang="sv-SE"/>
              <a:t> (x+0=x) može zameniti samo sa promenljivom </a:t>
            </a:r>
            <a:r>
              <a:rPr lang="sv-SE" b="1"/>
              <a:t>x</a:t>
            </a:r>
            <a:r>
              <a:rPr lang="sv-SE"/>
              <a:t>, čime se složenost funkcije smanjuje za jedan operator. Isto tako, ako je u funk­ciji dat izraz oblika </a:t>
            </a:r>
            <a:r>
              <a:rPr lang="sv-SE" b="1"/>
              <a:t>x·</a:t>
            </a:r>
            <a:r>
              <a:rPr lang="sv-SE"/>
              <a:t>(</a:t>
            </a:r>
            <a:r>
              <a:rPr lang="sv-SE" b="1"/>
              <a:t>x+y</a:t>
            </a:r>
            <a:r>
              <a:rPr lang="sv-SE"/>
              <a:t>), koristeći teoremu o apsorpciji, ovaj izraz se može zameniti sa </a:t>
            </a:r>
            <a:r>
              <a:rPr lang="sv-SE" b="1"/>
              <a:t>x</a:t>
            </a:r>
            <a:r>
              <a:rPr lang="sv-SE"/>
              <a:t>, pa se celokupna funkcija pojednostavljuje za dva operatora (konjunkciju i disjunkciju) i ima jednu promenljivu manje.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3" name="Picture 136"/>
          <p:cNvPicPr>
            <a:picLocks noChangeAspect="1" noChangeArrowheads="1"/>
          </p:cNvPicPr>
          <p:nvPr/>
        </p:nvPicPr>
        <p:blipFill>
          <a:blip r:embed="rId2" cstate="print"/>
          <a:srcRect/>
          <a:stretch>
            <a:fillRect/>
          </a:stretch>
        </p:blipFill>
        <p:spPr bwMode="auto">
          <a:xfrm>
            <a:off x="250825" y="404813"/>
            <a:ext cx="8642350" cy="3816350"/>
          </a:xfrm>
          <a:prstGeom prst="rect">
            <a:avLst/>
          </a:prstGeom>
          <a:noFill/>
          <a:ln w="9525">
            <a:noFill/>
            <a:miter lim="800000"/>
            <a:headEnd/>
            <a:tailEnd/>
          </a:ln>
        </p:spPr>
      </p:pic>
      <p:sp>
        <p:nvSpPr>
          <p:cNvPr id="32774" name="Rectangle 6"/>
          <p:cNvSpPr>
            <a:spLocks noChangeArrowheads="1"/>
          </p:cNvSpPr>
          <p:nvPr/>
        </p:nvSpPr>
        <p:spPr bwMode="auto">
          <a:xfrm>
            <a:off x="1724025" y="5006975"/>
            <a:ext cx="5695950" cy="366713"/>
          </a:xfrm>
          <a:prstGeom prst="rect">
            <a:avLst/>
          </a:prstGeom>
          <a:noFill/>
          <a:ln w="9525">
            <a:noFill/>
            <a:miter lim="800000"/>
            <a:headEnd/>
            <a:tailEnd/>
          </a:ln>
          <a:effectLst/>
        </p:spPr>
        <p:txBody>
          <a:bodyPr wrap="none" anchor="ctr">
            <a:spAutoFit/>
          </a:bodyPr>
          <a:lstStyle/>
          <a:p>
            <a:pPr algn="l"/>
            <a:r>
              <a:rPr lang="sv-SE"/>
              <a:t>Slika 3.16. Određivanje normalne forme na bazi tabele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5"/>
          <p:cNvSpPr>
            <a:spLocks noChangeArrowheads="1"/>
          </p:cNvSpPr>
          <p:nvPr/>
        </p:nvSpPr>
        <p:spPr bwMode="auto">
          <a:xfrm>
            <a:off x="0" y="1277938"/>
            <a:ext cx="9144000" cy="2838450"/>
          </a:xfrm>
          <a:prstGeom prst="rect">
            <a:avLst/>
          </a:prstGeom>
          <a:noFill/>
          <a:ln w="9525">
            <a:noFill/>
            <a:miter lim="800000"/>
            <a:headEnd/>
            <a:tailEnd/>
          </a:ln>
          <a:effectLst/>
        </p:spPr>
        <p:txBody>
          <a:bodyPr anchor="ctr">
            <a:spAutoFit/>
          </a:bodyPr>
          <a:lstStyle/>
          <a:p>
            <a:pPr algn="l">
              <a:lnSpc>
                <a:spcPct val="200000"/>
              </a:lnSpc>
            </a:pPr>
            <a:r>
              <a:rPr lang="sv-SE"/>
              <a:t>Primena navedenih zakona ne daje određeni algoritamski put kako da se funkcija minimizira. Ona omogućuje projektantima da se na osnovu svog iskustva i sagledavanja pojedinih elemenata funkcije snađu i smanje broj operatora u funkciji. Zato su u okviru Bulove algebre razvijene posebne metode minimizacije, a jedna od najpoznatijih zasniva se na primeni Kar­noovih mapa (Karnaugh).</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5"/>
          <p:cNvSpPr>
            <a:spLocks noChangeArrowheads="1"/>
          </p:cNvSpPr>
          <p:nvPr/>
        </p:nvSpPr>
        <p:spPr bwMode="auto">
          <a:xfrm>
            <a:off x="2987675" y="260350"/>
            <a:ext cx="2838450" cy="366713"/>
          </a:xfrm>
          <a:prstGeom prst="rect">
            <a:avLst/>
          </a:prstGeom>
          <a:noFill/>
          <a:ln w="9525">
            <a:noFill/>
            <a:miter lim="800000"/>
            <a:headEnd/>
            <a:tailEnd/>
          </a:ln>
          <a:effectLst/>
        </p:spPr>
        <p:txBody>
          <a:bodyPr wrap="none" anchor="ctr">
            <a:spAutoFit/>
          </a:bodyPr>
          <a:lstStyle/>
          <a:p>
            <a:pPr algn="l"/>
            <a:r>
              <a:rPr lang="sv-SE" b="1">
                <a:hlinkClick r:id="rId2" tooltip="Metoda Karnoovih mapa"/>
              </a:rPr>
              <a:t>Metoda Karnoovih mapa</a:t>
            </a:r>
            <a:endParaRPr lang="sv-SE" b="1"/>
          </a:p>
        </p:txBody>
      </p:sp>
      <p:sp>
        <p:nvSpPr>
          <p:cNvPr id="34822" name="Rectangle 6"/>
          <p:cNvSpPr>
            <a:spLocks noChangeArrowheads="1"/>
          </p:cNvSpPr>
          <p:nvPr/>
        </p:nvSpPr>
        <p:spPr bwMode="auto">
          <a:xfrm>
            <a:off x="0" y="1196975"/>
            <a:ext cx="8642350" cy="3662363"/>
          </a:xfrm>
          <a:prstGeom prst="rect">
            <a:avLst/>
          </a:prstGeom>
          <a:noFill/>
          <a:ln w="9525">
            <a:noFill/>
            <a:miter lim="800000"/>
            <a:headEnd/>
            <a:tailEnd/>
          </a:ln>
          <a:effectLst/>
        </p:spPr>
        <p:txBody>
          <a:bodyPr anchor="ctr">
            <a:spAutoFit/>
          </a:bodyPr>
          <a:lstStyle/>
          <a:p>
            <a:pPr algn="just"/>
            <a:r>
              <a:rPr lang="pl-PL"/>
              <a:t>Po ovoj metodi minimizacija se izvodi grafičkim putem. Ona je jedno­stavna i praktična, a zasniva se na upisivanju funkcije u specijalnu ta­belu, Karnoovu mapu odnosno dijagram. U sledećem koraku vrši se mini­mizacija, i konačno, funkcija se može predstaviti u svom minimalnom ob­liku. Karnoove mape su različite i zavise od broja promenljivih u funk­ciji. Obično se ovaj metod primenjuje za minimizaciju funkcija sa 2, 3 i 4 promenljive, a za funkcije koje imaju više promenljivih koristi se neka od drugih poznatih metoda, na primer tablična minimizacija. Pogledajmo sada kako izgleda Karnoova mapa za dve promenljive x i y slika 3.17 a). Ona se sastoji od 4 polja. Svako od tih poqa rezervisano je za jednu moguću konjunkciju promenljivih ili njihovih negacija. Ukoliko se određena konjunkcija pojavljuje u funkciji, onda se u dato polje zapisuje 1, a ako se ne pojavljuje, ne zapisuje se ništa. Na taj način se preslikava funkcija dve promenljive na odgovarajuću Karnoovu mapu.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8" name="Picture 139"/>
          <p:cNvPicPr>
            <a:picLocks noChangeAspect="1" noChangeArrowheads="1"/>
          </p:cNvPicPr>
          <p:nvPr/>
        </p:nvPicPr>
        <p:blipFill>
          <a:blip r:embed="rId2" cstate="print"/>
          <a:srcRect/>
          <a:stretch>
            <a:fillRect/>
          </a:stretch>
        </p:blipFill>
        <p:spPr bwMode="auto">
          <a:xfrm>
            <a:off x="179388" y="211138"/>
            <a:ext cx="8820150" cy="2354262"/>
          </a:xfrm>
          <a:prstGeom prst="rect">
            <a:avLst/>
          </a:prstGeom>
          <a:noFill/>
          <a:ln w="9525">
            <a:noFill/>
            <a:miter lim="800000"/>
            <a:headEnd/>
            <a:tailEnd/>
          </a:ln>
        </p:spPr>
      </p:pic>
      <p:pic>
        <p:nvPicPr>
          <p:cNvPr id="41989" name="Picture 142"/>
          <p:cNvPicPr>
            <a:picLocks noChangeAspect="1" noChangeArrowheads="1"/>
          </p:cNvPicPr>
          <p:nvPr/>
        </p:nvPicPr>
        <p:blipFill>
          <a:blip r:embed="rId3" cstate="print"/>
          <a:srcRect/>
          <a:stretch>
            <a:fillRect/>
          </a:stretch>
        </p:blipFill>
        <p:spPr bwMode="auto">
          <a:xfrm>
            <a:off x="395288" y="3068638"/>
            <a:ext cx="8353425" cy="1517650"/>
          </a:xfrm>
          <a:prstGeom prst="rect">
            <a:avLst/>
          </a:prstGeom>
          <a:noFill/>
          <a:ln w="9525">
            <a:noFill/>
            <a:miter lim="800000"/>
            <a:headEnd/>
            <a:tailEnd/>
          </a:ln>
        </p:spPr>
      </p:pic>
      <p:sp>
        <p:nvSpPr>
          <p:cNvPr id="41990" name="Rectangle 6"/>
          <p:cNvSpPr>
            <a:spLocks noChangeArrowheads="1"/>
          </p:cNvSpPr>
          <p:nvPr/>
        </p:nvSpPr>
        <p:spPr bwMode="auto">
          <a:xfrm>
            <a:off x="1552575" y="5222875"/>
            <a:ext cx="6038850" cy="366713"/>
          </a:xfrm>
          <a:prstGeom prst="rect">
            <a:avLst/>
          </a:prstGeom>
          <a:noFill/>
          <a:ln w="9525">
            <a:noFill/>
            <a:miter lim="800000"/>
            <a:headEnd/>
            <a:tailEnd/>
          </a:ln>
          <a:effectLst/>
        </p:spPr>
        <p:txBody>
          <a:bodyPr wrap="none" anchor="ctr">
            <a:spAutoFit/>
          </a:bodyPr>
          <a:lstStyle/>
          <a:p>
            <a:r>
              <a:rPr lang="sv-SE"/>
              <a:t>Slika 3.17. Karnoova mapa za funkciju sa dve promenljive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2" name="Picture 145"/>
          <p:cNvPicPr>
            <a:picLocks noChangeAspect="1" noChangeArrowheads="1"/>
          </p:cNvPicPr>
          <p:nvPr/>
        </p:nvPicPr>
        <p:blipFill>
          <a:blip r:embed="rId2" cstate="print"/>
          <a:srcRect/>
          <a:stretch>
            <a:fillRect/>
          </a:stretch>
        </p:blipFill>
        <p:spPr bwMode="auto">
          <a:xfrm>
            <a:off x="395288" y="276225"/>
            <a:ext cx="8353425" cy="5961063"/>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TotalTime>
  <Words>1363</Words>
  <Application>Microsoft Office PowerPoint</Application>
  <PresentationFormat>On-screen Show (4:3)</PresentationFormat>
  <Paragraphs>34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verap</dc:creator>
  <cp:lastModifiedBy>PC</cp:lastModifiedBy>
  <cp:revision>2</cp:revision>
  <dcterms:created xsi:type="dcterms:W3CDTF">2013-06-17T17:17:12Z</dcterms:created>
  <dcterms:modified xsi:type="dcterms:W3CDTF">2018-04-23T12:01:54Z</dcterms:modified>
</cp:coreProperties>
</file>