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0"/>
  </p:notesMasterIdLst>
  <p:handoutMasterIdLst>
    <p:handoutMasterId r:id="rId21"/>
  </p:handoutMasterIdLst>
  <p:sldIdLst>
    <p:sldId id="375" r:id="rId2"/>
    <p:sldId id="376" r:id="rId3"/>
    <p:sldId id="378" r:id="rId4"/>
    <p:sldId id="380" r:id="rId5"/>
    <p:sldId id="381" r:id="rId6"/>
    <p:sldId id="383" r:id="rId7"/>
    <p:sldId id="379" r:id="rId8"/>
    <p:sldId id="382" r:id="rId9"/>
    <p:sldId id="384" r:id="rId10"/>
    <p:sldId id="385" r:id="rId11"/>
    <p:sldId id="386" r:id="rId12"/>
    <p:sldId id="387" r:id="rId13"/>
    <p:sldId id="388" r:id="rId14"/>
    <p:sldId id="389" r:id="rId15"/>
    <p:sldId id="390" r:id="rId16"/>
    <p:sldId id="391" r:id="rId17"/>
    <p:sldId id="392" r:id="rId18"/>
    <p:sldId id="393" r:id="rId19"/>
  </p:sldIdLst>
  <p:sldSz cx="9144000" cy="6858000" type="screen4x3"/>
  <p:notesSz cx="6858000" cy="9144000"/>
  <p:defaultTextStyle>
    <a:defPPr>
      <a:defRPr lang="en-GB"/>
    </a:defPPr>
    <a:lvl1pPr algn="l" rtl="0" eaLnBrk="0" fontAlgn="base" hangingPunct="0">
      <a:spcBef>
        <a:spcPct val="0"/>
      </a:spcBef>
      <a:spcAft>
        <a:spcPct val="0"/>
      </a:spcAft>
      <a:defRPr kern="1200">
        <a:solidFill>
          <a:srgbClr val="333399"/>
        </a:solidFill>
        <a:latin typeface="Comic Sans MS" pitchFamily="66" charset="0"/>
        <a:ea typeface="+mn-ea"/>
        <a:cs typeface="+mn-cs"/>
      </a:defRPr>
    </a:lvl1pPr>
    <a:lvl2pPr marL="457200" algn="l" rtl="0" eaLnBrk="0" fontAlgn="base" hangingPunct="0">
      <a:spcBef>
        <a:spcPct val="0"/>
      </a:spcBef>
      <a:spcAft>
        <a:spcPct val="0"/>
      </a:spcAft>
      <a:defRPr kern="1200">
        <a:solidFill>
          <a:srgbClr val="333399"/>
        </a:solidFill>
        <a:latin typeface="Comic Sans MS" pitchFamily="66" charset="0"/>
        <a:ea typeface="+mn-ea"/>
        <a:cs typeface="+mn-cs"/>
      </a:defRPr>
    </a:lvl2pPr>
    <a:lvl3pPr marL="914400" algn="l" rtl="0" eaLnBrk="0" fontAlgn="base" hangingPunct="0">
      <a:spcBef>
        <a:spcPct val="0"/>
      </a:spcBef>
      <a:spcAft>
        <a:spcPct val="0"/>
      </a:spcAft>
      <a:defRPr kern="1200">
        <a:solidFill>
          <a:srgbClr val="333399"/>
        </a:solidFill>
        <a:latin typeface="Comic Sans MS" pitchFamily="66" charset="0"/>
        <a:ea typeface="+mn-ea"/>
        <a:cs typeface="+mn-cs"/>
      </a:defRPr>
    </a:lvl3pPr>
    <a:lvl4pPr marL="1371600" algn="l" rtl="0" eaLnBrk="0" fontAlgn="base" hangingPunct="0">
      <a:spcBef>
        <a:spcPct val="0"/>
      </a:spcBef>
      <a:spcAft>
        <a:spcPct val="0"/>
      </a:spcAft>
      <a:defRPr kern="1200">
        <a:solidFill>
          <a:srgbClr val="333399"/>
        </a:solidFill>
        <a:latin typeface="Comic Sans MS" pitchFamily="66" charset="0"/>
        <a:ea typeface="+mn-ea"/>
        <a:cs typeface="+mn-cs"/>
      </a:defRPr>
    </a:lvl4pPr>
    <a:lvl5pPr marL="1828800" algn="l" rtl="0" eaLnBrk="0" fontAlgn="base" hangingPunct="0">
      <a:spcBef>
        <a:spcPct val="0"/>
      </a:spcBef>
      <a:spcAft>
        <a:spcPct val="0"/>
      </a:spcAft>
      <a:defRPr kern="1200">
        <a:solidFill>
          <a:srgbClr val="333399"/>
        </a:solidFill>
        <a:latin typeface="Comic Sans MS" pitchFamily="66" charset="0"/>
        <a:ea typeface="+mn-ea"/>
        <a:cs typeface="+mn-cs"/>
      </a:defRPr>
    </a:lvl5pPr>
    <a:lvl6pPr marL="2286000" algn="l" defTabSz="914400" rtl="0" eaLnBrk="1" latinLnBrk="0" hangingPunct="1">
      <a:defRPr kern="1200">
        <a:solidFill>
          <a:srgbClr val="333399"/>
        </a:solidFill>
        <a:latin typeface="Comic Sans MS" pitchFamily="66" charset="0"/>
        <a:ea typeface="+mn-ea"/>
        <a:cs typeface="+mn-cs"/>
      </a:defRPr>
    </a:lvl6pPr>
    <a:lvl7pPr marL="2743200" algn="l" defTabSz="914400" rtl="0" eaLnBrk="1" latinLnBrk="0" hangingPunct="1">
      <a:defRPr kern="1200">
        <a:solidFill>
          <a:srgbClr val="333399"/>
        </a:solidFill>
        <a:latin typeface="Comic Sans MS" pitchFamily="66" charset="0"/>
        <a:ea typeface="+mn-ea"/>
        <a:cs typeface="+mn-cs"/>
      </a:defRPr>
    </a:lvl7pPr>
    <a:lvl8pPr marL="3200400" algn="l" defTabSz="914400" rtl="0" eaLnBrk="1" latinLnBrk="0" hangingPunct="1">
      <a:defRPr kern="1200">
        <a:solidFill>
          <a:srgbClr val="333399"/>
        </a:solidFill>
        <a:latin typeface="Comic Sans MS" pitchFamily="66" charset="0"/>
        <a:ea typeface="+mn-ea"/>
        <a:cs typeface="+mn-cs"/>
      </a:defRPr>
    </a:lvl8pPr>
    <a:lvl9pPr marL="3657600" algn="l" defTabSz="914400" rtl="0" eaLnBrk="1" latinLnBrk="0" hangingPunct="1">
      <a:defRPr kern="1200">
        <a:solidFill>
          <a:srgbClr val="333399"/>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33CC"/>
    <a:srgbClr val="333399"/>
    <a:srgbClr val="3366FF"/>
    <a:srgbClr val="0066FF"/>
    <a:srgbClr val="0066CC"/>
    <a:srgbClr val="FFFF00"/>
    <a:srgbClr val="FF3399"/>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08" autoAdjust="0"/>
    <p:restoredTop sz="88956" autoAdjust="0"/>
  </p:normalViewPr>
  <p:slideViewPr>
    <p:cSldViewPr>
      <p:cViewPr>
        <p:scale>
          <a:sx n="100" d="100"/>
          <a:sy n="100" d="100"/>
        </p:scale>
        <p:origin x="384"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80"/>
    </p:cViewPr>
  </p:sorterViewPr>
  <p:notesViewPr>
    <p:cSldViewPr>
      <p:cViewPr varScale="1">
        <p:scale>
          <a:sx n="38" d="100"/>
          <a:sy n="38" d="100"/>
        </p:scale>
        <p:origin x="-2262"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GB"/>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GB"/>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GB"/>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CCA8A091-77AD-4D91-8EE9-466BECE8BC24}" type="slidenum">
              <a:rPr lang="en-GB"/>
              <a:pPr>
                <a:defRPr/>
              </a:pPr>
              <a:t>‹#›</a:t>
            </a:fld>
            <a:endParaRPr lang="en-GB"/>
          </a:p>
        </p:txBody>
      </p:sp>
    </p:spTree>
    <p:extLst>
      <p:ext uri="{BB962C8B-B14F-4D97-AF65-F5344CB8AC3E}">
        <p14:creationId xmlns="" xmlns:p14="http://schemas.microsoft.com/office/powerpoint/2010/main" val="402861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GB"/>
          </a:p>
        </p:txBody>
      </p:sp>
      <p:sp>
        <p:nvSpPr>
          <p:cNvPr id="5123"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GB"/>
          </a:p>
        </p:txBody>
      </p:sp>
      <p:sp>
        <p:nvSpPr>
          <p:cNvPr id="4301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125"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to edit Master text styles</a:t>
            </a:r>
          </a:p>
          <a:p>
            <a:pPr lvl="0"/>
            <a:r>
              <a:rPr lang="en-GB" noProof="0" dirty="0" smtClean="0"/>
              <a:t>Second level</a:t>
            </a:r>
          </a:p>
          <a:p>
            <a:pPr lvl="0"/>
            <a:r>
              <a:rPr lang="en-GB" noProof="0" dirty="0" smtClean="0"/>
              <a:t>Third level</a:t>
            </a:r>
          </a:p>
          <a:p>
            <a:pPr lvl="0"/>
            <a:r>
              <a:rPr lang="en-GB" noProof="0" dirty="0" smtClean="0"/>
              <a:t>Fourth level</a:t>
            </a:r>
          </a:p>
          <a:p>
            <a:pPr lvl="0"/>
            <a:r>
              <a:rPr lang="en-GB" noProof="0" dirty="0" smtClean="0"/>
              <a:t>Fifth level</a:t>
            </a:r>
          </a:p>
        </p:txBody>
      </p:sp>
      <p:sp>
        <p:nvSpPr>
          <p:cNvPr id="5126"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GB"/>
          </a:p>
        </p:txBody>
      </p:sp>
      <p:sp>
        <p:nvSpPr>
          <p:cNvPr id="5127"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2F04FE09-F9F8-4D30-8C0E-96692EADA103}" type="slidenum">
              <a:rPr lang="en-GB"/>
              <a:pPr>
                <a:defRPr/>
              </a:pPr>
              <a:t>‹#›</a:t>
            </a:fld>
            <a:endParaRPr lang="en-GB"/>
          </a:p>
        </p:txBody>
      </p:sp>
    </p:spTree>
    <p:extLst>
      <p:ext uri="{BB962C8B-B14F-4D97-AF65-F5344CB8AC3E}">
        <p14:creationId xmlns="" xmlns:p14="http://schemas.microsoft.com/office/powerpoint/2010/main" val="1268904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 </a:t>
            </a:r>
            <a:r>
              <a:rPr lang="en-US" b="1" dirty="0" smtClean="0"/>
              <a:t>ma</a:t>
            </a:r>
            <a:r>
              <a:rPr lang="x-none" b="1" dirty="0" smtClean="0"/>
              <a:t>š</a:t>
            </a:r>
            <a:r>
              <a:rPr lang="en-US" b="1" dirty="0" err="1" smtClean="0"/>
              <a:t>inskom</a:t>
            </a:r>
            <a:r>
              <a:rPr lang="en-US" b="1" dirty="0" smtClean="0"/>
              <a:t> </a:t>
            </a:r>
            <a:r>
              <a:rPr lang="en-US" dirty="0" smtClean="0"/>
              <a:t>je</a:t>
            </a:r>
            <a:r>
              <a:rPr lang="x-none" dirty="0" smtClean="0"/>
              <a:t>z</a:t>
            </a:r>
            <a:r>
              <a:rPr lang="en-US" dirty="0" smtClean="0"/>
              <a:t>i</a:t>
            </a:r>
            <a:r>
              <a:rPr lang="x-none" dirty="0" smtClean="0"/>
              <a:t>k</a:t>
            </a:r>
            <a:r>
              <a:rPr lang="en-US" dirty="0" smtClean="0"/>
              <a:t>u</a:t>
            </a:r>
            <a:r>
              <a:rPr lang="x-none" dirty="0" smtClean="0"/>
              <a:t>, operacioni</a:t>
            </a:r>
            <a:r>
              <a:rPr lang="x-none" baseline="0" dirty="0" smtClean="0"/>
              <a:t> kôd (</a:t>
            </a:r>
            <a:r>
              <a:rPr lang="x-none" b="1" baseline="0" dirty="0" smtClean="0"/>
              <a:t>Op. kôd</a:t>
            </a:r>
            <a:r>
              <a:rPr lang="x-none" baseline="0" dirty="0" smtClean="0"/>
              <a:t>) kao i operandi (</a:t>
            </a:r>
            <a:r>
              <a:rPr lang="x-none" b="1" baseline="0" dirty="0" smtClean="0"/>
              <a:t>Operand1</a:t>
            </a:r>
            <a:r>
              <a:rPr lang="x-none" baseline="0" dirty="0" smtClean="0"/>
              <a:t>, </a:t>
            </a:r>
            <a:r>
              <a:rPr lang="x-none" b="1" baseline="0" dirty="0" smtClean="0"/>
              <a:t>Operand2</a:t>
            </a:r>
            <a:r>
              <a:rPr lang="x-none" baseline="0" dirty="0" smtClean="0"/>
              <a:t>...) su binarni brojevi. Ovi binarni brojevi se ubacuju u ROM u memorijske lokacije sa susednim adresama. </a:t>
            </a:r>
            <a:r>
              <a:rPr lang="x-none" b="1" baseline="0" dirty="0" smtClean="0"/>
              <a:t>Op. kôd </a:t>
            </a:r>
            <a:r>
              <a:rPr lang="x-none" baseline="0" dirty="0" smtClean="0"/>
              <a:t>na najmanjoj adresi, zatim </a:t>
            </a:r>
            <a:r>
              <a:rPr lang="x-none" b="1" baseline="0" dirty="0" smtClean="0"/>
              <a:t>Operand1 </a:t>
            </a:r>
            <a:r>
              <a:rPr lang="x-none" baseline="0" dirty="0" smtClean="0"/>
              <a:t>na sledećoj i tako redom. Ako se radi o osmobitnom računaru, </a:t>
            </a:r>
            <a:r>
              <a:rPr lang="x-none" b="1" baseline="0" dirty="0" smtClean="0"/>
              <a:t>Op. kôd </a:t>
            </a:r>
            <a:r>
              <a:rPr lang="x-none" baseline="0" dirty="0" smtClean="0"/>
              <a:t>je jedan bajt, a operandi, zavisno od instrukcije mogu biti i jedan ili više bajtova. Kod šesnaestobitnih, </a:t>
            </a:r>
            <a:r>
              <a:rPr lang="x-none" b="1" baseline="0" dirty="0" smtClean="0"/>
              <a:t>Op. kôd </a:t>
            </a:r>
            <a:r>
              <a:rPr lang="x-none" b="0" baseline="0" dirty="0" smtClean="0"/>
              <a:t>može da bude dva bajta međutim, m</a:t>
            </a:r>
            <a:r>
              <a:rPr lang="x-none" baseline="0" dirty="0" smtClean="0"/>
              <a:t>ongi šesnaestobitni računari (serija MCS96 je takva) koriste samo jedan bajt kao </a:t>
            </a:r>
            <a:r>
              <a:rPr lang="x-none" b="1" baseline="0" dirty="0" smtClean="0"/>
              <a:t>Op. kôd</a:t>
            </a:r>
            <a:r>
              <a:rPr lang="x-none" baseline="0" dirty="0" smtClean="0"/>
              <a:t>. Kod savremenih tridesetdvobitnih računara (naročito kod računara tipa RISC</a:t>
            </a:r>
            <a:r>
              <a:rPr lang="x-none" baseline="30000" dirty="0" smtClean="0"/>
              <a:t> *</a:t>
            </a:r>
            <a:r>
              <a:rPr lang="x-none" baseline="0" dirty="0" smtClean="0"/>
              <a:t>), cela instrukcija (operacioni kôd  zajedno sa operandima) zauzima samo jednu 32-bitnu reč. Da bi to bilo izvodljivo, operacioni kôd zauzima, recimo, samo 5 bita (mogućeje kodovati samo 2</a:t>
            </a:r>
            <a:r>
              <a:rPr lang="x-none" baseline="30000" dirty="0" smtClean="0"/>
              <a:t>5</a:t>
            </a:r>
            <a:r>
              <a:rPr lang="x-none" baseline="0" dirty="0" smtClean="0"/>
              <a:t>, odnosno 32 instrukcije), a svi ostali operandi do 27 bita.</a:t>
            </a:r>
          </a:p>
          <a:p>
            <a:endParaRPr lang="x-none" baseline="0" dirty="0" smtClean="0"/>
          </a:p>
          <a:p>
            <a:r>
              <a:rPr lang="en-US" dirty="0" smtClean="0"/>
              <a:t>U </a:t>
            </a:r>
            <a:r>
              <a:rPr lang="en-US" b="1" dirty="0" smtClean="0"/>
              <a:t>a</a:t>
            </a:r>
            <a:r>
              <a:rPr lang="x-none" b="1" dirty="0" smtClean="0"/>
              <a:t>sembleru</a:t>
            </a:r>
            <a:r>
              <a:rPr lang="x-none" dirty="0" smtClean="0"/>
              <a:t>, operacioni</a:t>
            </a:r>
            <a:r>
              <a:rPr lang="x-none" baseline="0" dirty="0" smtClean="0"/>
              <a:t> kôd (</a:t>
            </a:r>
            <a:r>
              <a:rPr lang="x-none" b="1" baseline="0" dirty="0" smtClean="0"/>
              <a:t>Op. kôd</a:t>
            </a:r>
            <a:r>
              <a:rPr lang="x-none" baseline="0" dirty="0" smtClean="0"/>
              <a:t>) je, u stvari, po pravilu mnemonik operacionog koda.  Mnemonik je simbolička zamena za operacioni  kôd: umesto da programer pamti op. kôd sabiranja (</a:t>
            </a:r>
            <a:r>
              <a:rPr lang="x-none" b="1" baseline="0" dirty="0" smtClean="0"/>
              <a:t>44h</a:t>
            </a:r>
            <a:r>
              <a:rPr lang="x-none" baseline="0" dirty="0" smtClean="0"/>
              <a:t>), on pamti njegov mnemonik (</a:t>
            </a:r>
            <a:r>
              <a:rPr lang="x-none" b="1" baseline="0" dirty="0" smtClean="0"/>
              <a:t>ADD</a:t>
            </a:r>
            <a:r>
              <a:rPr lang="x-none" baseline="0" dirty="0" smtClean="0"/>
              <a:t>). Oerandi (</a:t>
            </a:r>
            <a:r>
              <a:rPr lang="x-none" b="1" baseline="0" dirty="0" smtClean="0"/>
              <a:t>Operand1</a:t>
            </a:r>
            <a:r>
              <a:rPr lang="x-none" baseline="0" dirty="0" smtClean="0"/>
              <a:t>, </a:t>
            </a:r>
            <a:r>
              <a:rPr lang="x-none" b="1" baseline="0" dirty="0" smtClean="0"/>
              <a:t>Operand2</a:t>
            </a:r>
            <a:r>
              <a:rPr lang="x-none" baseline="0" dirty="0" smtClean="0"/>
              <a:t>...) mogu biti brojevi (asembler „razume“ i decimalni i heksadecimalne i binarne), ali su najčešće simboličke zamene za brojeva. Recimo, u instrukciji </a:t>
            </a:r>
            <a:r>
              <a:rPr lang="x-none" b="1" baseline="0" dirty="0" smtClean="0"/>
              <a:t>INC Brojac</a:t>
            </a:r>
            <a:r>
              <a:rPr lang="x-none" baseline="0" dirty="0" smtClean="0"/>
              <a:t>, mnemonik (</a:t>
            </a:r>
            <a:r>
              <a:rPr lang="x-none" b="1" baseline="0" dirty="0" smtClean="0"/>
              <a:t>INC</a:t>
            </a:r>
            <a:r>
              <a:rPr lang="x-none" baseline="0" dirty="0" smtClean="0"/>
              <a:t>) je simbolička zamena za operacioni kôd instrukcije za uvećavanje sadržaja 16-bitnog registra (operacioni kôd je 3Ah).  </a:t>
            </a:r>
            <a:r>
              <a:rPr lang="x-none" b="1" baseline="0" dirty="0" smtClean="0"/>
              <a:t>Brojac</a:t>
            </a:r>
            <a:r>
              <a:rPr lang="x-none" baseline="0" dirty="0" smtClean="0"/>
              <a:t> je simbolička zamena za </a:t>
            </a:r>
            <a:r>
              <a:rPr lang="x-none" baseline="0" smtClean="0"/>
              <a:t>adresu 16-bitnog registra </a:t>
            </a:r>
            <a:r>
              <a:rPr lang="x-none" baseline="0" dirty="0" smtClean="0"/>
              <a:t>koji treba uvećati. Na primer, ako kao neki brojač koristimo registar na adresi 30, i želimo da ga uvećamo instrukcijom </a:t>
            </a:r>
            <a:r>
              <a:rPr lang="x-none" b="1" baseline="0" dirty="0" smtClean="0"/>
              <a:t>INC Brojac</a:t>
            </a:r>
            <a:r>
              <a:rPr lang="x-none" baseline="0" dirty="0" smtClean="0"/>
              <a:t>, onda je simbol </a:t>
            </a:r>
            <a:r>
              <a:rPr lang="x-none" b="1" baseline="0" dirty="0" smtClean="0"/>
              <a:t>Brojac </a:t>
            </a:r>
            <a:r>
              <a:rPr lang="x-none" baseline="0" dirty="0" smtClean="0"/>
              <a:t> simbolička zamena za broj 30. Asemblerska instrukcija je potpuno ispravna ako se umesto simboličke zamene, kao operandi koriste brojevi. Recimo, prethodno pomenuta instrukcija bi mogla da glasi:</a:t>
            </a:r>
            <a:r>
              <a:rPr lang="x-none" b="1" baseline="0" dirty="0" smtClean="0"/>
              <a:t> INC  30</a:t>
            </a:r>
            <a:r>
              <a:rPr lang="x-none" baseline="0" dirty="0" smtClean="0"/>
              <a:t>, samo bi u tom slučaju programer morao da pamti adresu na kojoj se nalazi brojač.</a:t>
            </a:r>
          </a:p>
          <a:p>
            <a:endParaRPr lang="x-none" baseline="0" dirty="0" smtClean="0"/>
          </a:p>
          <a:p>
            <a:r>
              <a:rPr lang="x-none" baseline="0" dirty="0" smtClean="0"/>
              <a:t>Prevodilac asemblerskog jezika prevodi mnemonike i simboličke zamene koje su na mestima operanada u binarne brojeve i formira instrukciju u mašinskom jeziku. Smisao i redosled operanada u asembleru i mašinskom jeiku ne mora biti isti. Asemblerski jezik je prilagođen programeru, a prevodilac je tako napravljen da instrukcije u asembleru budu što jednostavnije programeru za razumevanje.</a:t>
            </a:r>
          </a:p>
          <a:p>
            <a:endParaRPr lang="x-none" baseline="0" dirty="0" smtClean="0"/>
          </a:p>
          <a:p>
            <a:r>
              <a:rPr lang="x-none" baseline="0" dirty="0" smtClean="0"/>
              <a:t> </a:t>
            </a:r>
            <a:r>
              <a:rPr lang="x-none" baseline="30000" dirty="0" smtClean="0"/>
              <a:t>* </a:t>
            </a:r>
            <a:r>
              <a:rPr lang="x-none" baseline="0" dirty="0" smtClean="0"/>
              <a:t> </a:t>
            </a:r>
            <a:r>
              <a:rPr lang="x-none" b="1" baseline="0" dirty="0" smtClean="0"/>
              <a:t>RISC</a:t>
            </a:r>
            <a:r>
              <a:rPr lang="x-none" baseline="30000" dirty="0" smtClean="0"/>
              <a:t> </a:t>
            </a:r>
            <a:r>
              <a:rPr lang="x-none" baseline="0" dirty="0" smtClean="0"/>
              <a:t>(</a:t>
            </a:r>
            <a:r>
              <a:rPr lang="x-none" i="1" baseline="0" dirty="0" smtClean="0"/>
              <a:t>Reduced Intruction Set Computer</a:t>
            </a:r>
            <a:r>
              <a:rPr lang="x-none" baseline="0" dirty="0" smtClean="0"/>
              <a:t>) predstavlja vrstu računara kod koga je instrukcijski set značajno redukovan. Broj instrukcija je smanjen na svega nekoliko desetina kako bi se cela instrukcija (i operacioni kôd  i operandi) mogla smestiti u jednu reč i pročitati u jednom taktu. Naime, klasični računari sa kompletnim instrukcijskim setom, koji se nazivaju </a:t>
            </a:r>
            <a:r>
              <a:rPr lang="x-none" b="1" baseline="0" dirty="0" smtClean="0"/>
              <a:t>CISC</a:t>
            </a:r>
            <a:r>
              <a:rPr lang="x-none" baseline="0" dirty="0" smtClean="0"/>
              <a:t> (</a:t>
            </a:r>
            <a:r>
              <a:rPr lang="x-none" i="1" baseline="0" dirty="0" smtClean="0"/>
              <a:t>Complete Intruction Set Computer</a:t>
            </a:r>
            <a:r>
              <a:rPr lang="x-none" baseline="0" dirty="0" smtClean="0"/>
              <a:t>), </a:t>
            </a:r>
            <a:r>
              <a:rPr lang="x-none" baseline="0" smtClean="0"/>
              <a:t>obično imaj</a:t>
            </a:r>
            <a:r>
              <a:rPr lang="sr-Latn-CS" baseline="0" dirty="0" smtClean="0"/>
              <a:t>u</a:t>
            </a:r>
            <a:r>
              <a:rPr lang="x-none" baseline="0" smtClean="0"/>
              <a:t> </a:t>
            </a:r>
            <a:r>
              <a:rPr lang="x-none" baseline="0" dirty="0" smtClean="0"/>
              <a:t>preko 200 različitih operacionih kodova i kod njih, op.kod zauzima jedan, a u nekim </a:t>
            </a:r>
            <a:r>
              <a:rPr lang="x-none" baseline="0" smtClean="0"/>
              <a:t>rešenjima </a:t>
            </a:r>
            <a:r>
              <a:rPr lang="sr-Latn-CS" baseline="0" dirty="0" smtClean="0"/>
              <a:t>čak </a:t>
            </a:r>
            <a:r>
              <a:rPr lang="x-none" baseline="0" smtClean="0"/>
              <a:t>i </a:t>
            </a:r>
            <a:r>
              <a:rPr lang="x-none" baseline="0" dirty="0" smtClean="0"/>
              <a:t>dva bajta. Čitanje instrukcije kod CISC računara podrazumeva jedan mašinski ciklus (jedna perioda osnovnog takta) za čitanje </a:t>
            </a:r>
            <a:r>
              <a:rPr lang="x-none" baseline="0" smtClean="0"/>
              <a:t>operacionog koda</a:t>
            </a:r>
            <a:r>
              <a:rPr lang="sr-Latn-CS" baseline="0" dirty="0" smtClean="0"/>
              <a:t>,</a:t>
            </a:r>
            <a:r>
              <a:rPr lang="x-none" baseline="0" smtClean="0"/>
              <a:t> </a:t>
            </a:r>
            <a:r>
              <a:rPr lang="x-none" baseline="0" dirty="0" smtClean="0"/>
              <a:t>i bar po jedan ciklus za svaki od operanada.    </a:t>
            </a:r>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2</a:t>
            </a:fld>
            <a:endParaRPr lang="en-GB"/>
          </a:p>
        </p:txBody>
      </p:sp>
    </p:spTree>
    <p:extLst>
      <p:ext uri="{BB962C8B-B14F-4D97-AF65-F5344CB8AC3E}">
        <p14:creationId xmlns="" xmlns:p14="http://schemas.microsoft.com/office/powerpoint/2010/main" val="2626511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dirty="0" smtClean="0"/>
              <a:t>Ovde 16-bitni registar </a:t>
            </a:r>
            <a:r>
              <a:rPr lang="sr-Latn-CS" b="1" dirty="0" smtClean="0"/>
              <a:t>Pokaz</a:t>
            </a:r>
            <a:r>
              <a:rPr lang="sr-Latn-CS" dirty="0" smtClean="0"/>
              <a:t> služi kao pokazivač. Simboličko ime registra koji služi kao pokazivač (registar u uglastim zagradama) </a:t>
            </a:r>
            <a:r>
              <a:rPr lang="sr-Latn-CS" b="1" dirty="0" smtClean="0"/>
              <a:t>može da bude proizvoljno</a:t>
            </a:r>
            <a:r>
              <a:rPr lang="sr-Latn-CS" dirty="0" smtClean="0"/>
              <a:t>,</a:t>
            </a:r>
            <a:r>
              <a:rPr lang="sr-Latn-CS" baseline="0" dirty="0" smtClean="0"/>
              <a:t> ali taj registar mora da bude deklarisan kao 16-bitni. U nekim mikroprocesorima, postoji posebno određen registar koji je namenjen isključivo toj svrsi. U familiji MCS96, bilo koji 16-bitni registar opšte namene (sa adresama od 1Ah do 0FFh) može da igra ulogu pokazivača. Ponovo, ime tom registru, ili tim registrima ako ima više pokazivača, daje programer po svojoj volji. Recimo, u primeru na slajdu i Ax bi takođe mogao da se iskoristi kao pokazivač</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U </a:t>
            </a:r>
            <a:r>
              <a:rPr lang="en-US" dirty="0" err="1" smtClean="0"/>
              <a:t>ovim</a:t>
            </a:r>
            <a:r>
              <a:rPr lang="en-US" dirty="0" smtClean="0"/>
              <a:t> </a:t>
            </a:r>
            <a:r>
              <a:rPr lang="en-US" dirty="0" err="1" smtClean="0"/>
              <a:t>primerima</a:t>
            </a:r>
            <a:r>
              <a:rPr lang="en-US" dirty="0" smtClean="0"/>
              <a:t> </a:t>
            </a:r>
            <a:r>
              <a:rPr lang="en-US" dirty="0" err="1" smtClean="0"/>
              <a:t>su</a:t>
            </a:r>
            <a:r>
              <a:rPr lang="en-US" dirty="0" smtClean="0"/>
              <a:t> </a:t>
            </a:r>
            <a:r>
              <a:rPr lang="en-US" dirty="0" err="1" smtClean="0"/>
              <a:t>deklarisana</a:t>
            </a:r>
            <a:r>
              <a:rPr lang="en-US" baseline="0" dirty="0" smtClean="0"/>
              <a:t> tri </a:t>
            </a:r>
            <a:r>
              <a:rPr lang="en-US" baseline="0" dirty="0" err="1" smtClean="0"/>
              <a:t>registra</a:t>
            </a:r>
            <a:r>
              <a:rPr lang="x-none" baseline="0" dirty="0" smtClean="0"/>
              <a:t>: </a:t>
            </a:r>
            <a:r>
              <a:rPr lang="x-none" b="1" baseline="0" dirty="0" smtClean="0"/>
              <a:t>Pokaz</a:t>
            </a:r>
            <a:r>
              <a:rPr lang="x-none" baseline="0" dirty="0" smtClean="0"/>
              <a:t> i </a:t>
            </a:r>
            <a:r>
              <a:rPr lang="x-none" b="1" baseline="0" dirty="0" smtClean="0"/>
              <a:t>Ax</a:t>
            </a:r>
            <a:r>
              <a:rPr lang="x-none" baseline="0" dirty="0" smtClean="0"/>
              <a:t> kao 16-bitni registri i registar </a:t>
            </a:r>
            <a:r>
              <a:rPr lang="x-none" b="1" baseline="0" dirty="0" smtClean="0"/>
              <a:t>Slovo</a:t>
            </a:r>
            <a:r>
              <a:rPr lang="x-none" baseline="0" dirty="0" smtClean="0"/>
              <a:t> tipa bajt. Sa gledišta programera, njihove adrese nisu bitne, zato registarski segment nije alociran apsolutno (apsolutne adrese će </a:t>
            </a:r>
            <a:r>
              <a:rPr lang="x-none" baseline="0" smtClean="0"/>
              <a:t>odrediti </a:t>
            </a:r>
            <a:r>
              <a:rPr lang="sr-Latn-CS" baseline="0" dirty="0" smtClean="0"/>
              <a:t>tek </a:t>
            </a:r>
            <a:r>
              <a:rPr lang="x-none" baseline="0" smtClean="0"/>
              <a:t>kasnije </a:t>
            </a:r>
            <a:r>
              <a:rPr lang="x-none" baseline="0" dirty="0" smtClean="0"/>
              <a:t>povezivač – linker). </a:t>
            </a:r>
          </a:p>
          <a:p>
            <a:pPr marL="0" marR="0" indent="0" algn="l" defTabSz="914400" rtl="0" eaLnBrk="0" fontAlgn="base" latinLnBrk="0" hangingPunct="0">
              <a:lnSpc>
                <a:spcPct val="100000"/>
              </a:lnSpc>
              <a:spcBef>
                <a:spcPct val="30000"/>
              </a:spcBef>
              <a:spcAft>
                <a:spcPct val="0"/>
              </a:spcAft>
              <a:buClrTx/>
              <a:buSzTx/>
              <a:buFontTx/>
              <a:buNone/>
              <a:tabLst/>
              <a:defRPr/>
            </a:pPr>
            <a:r>
              <a:rPr lang="x-none" baseline="0" dirty="0" smtClean="0"/>
              <a:t>U kôd-segmentu (u ROMu) programer je počev od adrese 5000h upisao broj 123, i odredio da simbol „</a:t>
            </a:r>
            <a:r>
              <a:rPr lang="x-none" b="1" baseline="0" dirty="0" smtClean="0"/>
              <a:t>Broj</a:t>
            </a:r>
            <a:r>
              <a:rPr lang="x-none" baseline="0" dirty="0" smtClean="0"/>
              <a:t>“ bude simbilička (slovna) zamena za apsolutnu adresu 5000h na kojoj se nalazi ovaj 16-bini podatak 123 (on zauzima dva bajta na adresama 5000h i 5001h, na 5000h je niži bajt ovog broja (</a:t>
            </a:r>
            <a:r>
              <a:rPr lang="x-none" b="1" baseline="0" dirty="0" smtClean="0"/>
              <a:t>7B</a:t>
            </a:r>
            <a:r>
              <a:rPr lang="x-none" b="1" baseline="-25000" dirty="0" smtClean="0"/>
              <a:t>16</a:t>
            </a:r>
            <a:r>
              <a:rPr lang="x-none" baseline="0" dirty="0" smtClean="0"/>
              <a:t>), a na 5001h, viši bajt ovog broja (</a:t>
            </a:r>
            <a:r>
              <a:rPr lang="x-none" b="1" baseline="0" dirty="0" smtClean="0"/>
              <a:t>00</a:t>
            </a:r>
            <a:r>
              <a:rPr lang="x-none" b="1" baseline="-25000" dirty="0" smtClean="0"/>
              <a:t>16</a:t>
            </a:r>
            <a:r>
              <a:rPr lang="x-none" baseline="0" dirty="0" smtClean="0"/>
              <a:t>). Naime, kao šesnaestobitni podatak, 123 = </a:t>
            </a:r>
            <a:r>
              <a:rPr lang="x-none" b="0" baseline="0" dirty="0" smtClean="0"/>
              <a:t>007B</a:t>
            </a:r>
            <a:r>
              <a:rPr lang="x-none" b="0" baseline="-25000" dirty="0" smtClean="0"/>
              <a:t>16</a:t>
            </a:r>
            <a:r>
              <a:rPr lang="x-none" b="0"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x-none"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0" baseline="0" dirty="0" smtClean="0"/>
              <a:t>Ovakvim </a:t>
            </a:r>
            <a:r>
              <a:rPr lang="x-none" baseline="0" dirty="0" smtClean="0"/>
              <a:t>kôd-segmentom </a:t>
            </a:r>
            <a:r>
              <a:rPr lang="x-none" b="0" baseline="0" dirty="0" smtClean="0"/>
              <a:t>programer je u ROMu, počev od </a:t>
            </a:r>
            <a:r>
              <a:rPr lang="x-none" b="0" baseline="0" smtClean="0"/>
              <a:t>adrese 5002h</a:t>
            </a:r>
            <a:r>
              <a:rPr lang="sr-Latn-CS" b="0" baseline="0" dirty="0" smtClean="0"/>
              <a:t>, </a:t>
            </a:r>
            <a:r>
              <a:rPr lang="x-none" b="0" baseline="0" smtClean="0"/>
              <a:t>redom </a:t>
            </a:r>
            <a:r>
              <a:rPr lang="x-none" b="0" baseline="0" dirty="0" smtClean="0"/>
              <a:t>upisao ASCII kod slova </a:t>
            </a:r>
            <a:r>
              <a:rPr lang="x-none" b="1" baseline="0" dirty="0" smtClean="0"/>
              <a:t>A</a:t>
            </a:r>
            <a:r>
              <a:rPr lang="x-none" b="0" baseline="0" dirty="0" smtClean="0"/>
              <a:t> (41h), zatim ASCII kod slova </a:t>
            </a:r>
            <a:r>
              <a:rPr lang="x-none" b="1" baseline="0" dirty="0" smtClean="0"/>
              <a:t>b</a:t>
            </a:r>
            <a:r>
              <a:rPr lang="x-none" b="0" baseline="0" dirty="0" smtClean="0"/>
              <a:t> (62h), zatim ASCII kod slova </a:t>
            </a:r>
            <a:r>
              <a:rPr lang="x-none" b="1" baseline="0" dirty="0" smtClean="0"/>
              <a:t>c</a:t>
            </a:r>
            <a:r>
              <a:rPr lang="x-none" b="0" baseline="0" dirty="0" smtClean="0"/>
              <a:t> (63h) i na kraju nulu (00h). Simbolička zamena za adresu 5002h je simbol „</a:t>
            </a:r>
            <a:r>
              <a:rPr lang="x-none" b="1" baseline="0" dirty="0" smtClean="0"/>
              <a:t>Poruka</a:t>
            </a:r>
            <a:r>
              <a:rPr lang="x-none" b="0" baseline="0" dirty="0" smtClean="0"/>
              <a:t>“. Od ove adrese počinje niz slova Abc . </a:t>
            </a:r>
          </a:p>
          <a:p>
            <a:pPr marL="0" marR="0" indent="0" algn="l" defTabSz="914400" rtl="0" eaLnBrk="0" fontAlgn="base" latinLnBrk="0" hangingPunct="0">
              <a:lnSpc>
                <a:spcPct val="100000"/>
              </a:lnSpc>
              <a:spcBef>
                <a:spcPct val="30000"/>
              </a:spcBef>
              <a:spcAft>
                <a:spcPct val="0"/>
              </a:spcAft>
              <a:buClrTx/>
              <a:buSzTx/>
              <a:buFontTx/>
              <a:buNone/>
              <a:tabLst/>
              <a:defRPr/>
            </a:pPr>
            <a:endParaRPr lang="x-none"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0" baseline="0" dirty="0" smtClean="0"/>
              <a:t>Pre prevođenja, gde god asemblar nađe simbol „</a:t>
            </a:r>
            <a:r>
              <a:rPr lang="x-none" b="1" baseline="0" dirty="0" smtClean="0"/>
              <a:t>Poruka</a:t>
            </a:r>
            <a:r>
              <a:rPr lang="x-none" b="0" baseline="0" dirty="0" smtClean="0"/>
              <a:t>“, zameniće ga </a:t>
            </a:r>
            <a:r>
              <a:rPr lang="x-none" b="0" u="sng" baseline="0" dirty="0" smtClean="0"/>
              <a:t>brojem</a:t>
            </a:r>
            <a:r>
              <a:rPr lang="x-none" b="0" baseline="0" dirty="0" smtClean="0"/>
              <a:t> 5002h, a simbol „</a:t>
            </a:r>
            <a:r>
              <a:rPr lang="x-none" b="1" baseline="0" dirty="0" smtClean="0"/>
              <a:t>Broj</a:t>
            </a:r>
            <a:r>
              <a:rPr lang="x-none" b="0" baseline="0" dirty="0" smtClean="0"/>
              <a:t>“ će zameniti </a:t>
            </a:r>
            <a:r>
              <a:rPr lang="x-none" b="0" u="sng" baseline="0" smtClean="0"/>
              <a:t>brojem</a:t>
            </a:r>
            <a:r>
              <a:rPr lang="x-none" b="0" baseline="0" smtClean="0"/>
              <a:t> </a:t>
            </a:r>
            <a:r>
              <a:rPr lang="sr-Latn-CS" b="0" baseline="0" dirty="0" smtClean="0"/>
              <a:t>5000h</a:t>
            </a:r>
            <a:r>
              <a:rPr lang="x-none" b="0" baseline="0" smtClean="0"/>
              <a:t>. </a:t>
            </a:r>
            <a:r>
              <a:rPr lang="x-none" b="0" baseline="0" dirty="0" smtClean="0"/>
              <a:t>Tek posle zamene svih simbola brojevima na nivou teksta, asembler će početi prevođenje. </a:t>
            </a:r>
          </a:p>
          <a:p>
            <a:pPr marL="0" marR="0" indent="0" algn="l" defTabSz="914400" rtl="0" eaLnBrk="0" fontAlgn="base" latinLnBrk="0" hangingPunct="0">
              <a:lnSpc>
                <a:spcPct val="100000"/>
              </a:lnSpc>
              <a:spcBef>
                <a:spcPct val="30000"/>
              </a:spcBef>
              <a:spcAft>
                <a:spcPct val="0"/>
              </a:spcAft>
              <a:buClrTx/>
              <a:buSzTx/>
              <a:buFontTx/>
              <a:buNone/>
              <a:tabLst/>
              <a:defRPr/>
            </a:pPr>
            <a:endParaRPr lang="x-none"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0" baseline="0" dirty="0" smtClean="0"/>
              <a:t>U primeru1, u pokazivač (reg. sa simboličkom adresom </a:t>
            </a:r>
            <a:r>
              <a:rPr lang="x-none" b="1" baseline="0" dirty="0" smtClean="0"/>
              <a:t>Pokaz</a:t>
            </a:r>
            <a:r>
              <a:rPr lang="x-none" b="0" baseline="0" dirty="0" smtClean="0"/>
              <a:t>) je najpre ubačen podatak 5000h. U žargonu se kaže da je pokazivač „usmeren da pokazuje na podatak na adresi 5000h“. Zatim je, koristeći posredno adresiranje, u registar </a:t>
            </a:r>
            <a:r>
              <a:rPr lang="x-none" b="1" baseline="0" dirty="0" smtClean="0"/>
              <a:t>Ax</a:t>
            </a:r>
            <a:r>
              <a:rPr lang="x-none" b="0" baseline="0" dirty="0" smtClean="0"/>
              <a:t> ubačen 16-bitni podatak sa adrese 5000h  (007B). Pokazivač sadrži ovu adresu, odnosno „pokazuje na podatak na adresi 5000h“. Efekat ove dve instrukcije je isti kao što bi bio posle direktno adresirane instrukcije</a:t>
            </a:r>
          </a:p>
          <a:p>
            <a:pPr marL="0" marR="0" indent="0" algn="l" defTabSz="914400" rtl="0" eaLnBrk="0" fontAlgn="base" latinLnBrk="0" hangingPunct="0">
              <a:lnSpc>
                <a:spcPct val="100000"/>
              </a:lnSpc>
              <a:spcBef>
                <a:spcPct val="30000"/>
              </a:spcBef>
              <a:spcAft>
                <a:spcPct val="0"/>
              </a:spcAft>
              <a:buClrTx/>
              <a:buSzTx/>
              <a:buFontTx/>
              <a:buNone/>
              <a:tabLst/>
              <a:defRPr/>
            </a:pPr>
            <a:r>
              <a:rPr lang="x-none" b="1" baseline="0" dirty="0" smtClean="0"/>
              <a:t>LD  Ax, Broj</a:t>
            </a:r>
            <a:r>
              <a:rPr lang="x-none" b="0" baseline="0" dirty="0" smtClean="0"/>
              <a:t> . Razlika ova dva pristupa je u tome što se u slučaju posrednog adresiranja sadržaj pokazivača može promeniti, posle čega bi ista, posredno adresirana instrukcija, imala potpuno drugačiji efekat. Ilustracija ove razlike je u primeru2.</a:t>
            </a:r>
          </a:p>
          <a:p>
            <a:pPr marL="0" marR="0" indent="0" algn="l" defTabSz="914400" rtl="0" eaLnBrk="0" fontAlgn="base" latinLnBrk="0" hangingPunct="0">
              <a:lnSpc>
                <a:spcPct val="100000"/>
              </a:lnSpc>
              <a:spcBef>
                <a:spcPct val="30000"/>
              </a:spcBef>
              <a:spcAft>
                <a:spcPct val="0"/>
              </a:spcAft>
              <a:buClrTx/>
              <a:buSzTx/>
              <a:buFontTx/>
              <a:buNone/>
              <a:tabLst/>
              <a:defRPr/>
            </a:pPr>
            <a:endParaRPr lang="x-none"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0" baseline="0" dirty="0" smtClean="0"/>
              <a:t>U primeru2, u pokazivač je ubačena adresa 5002h, odnosno usmeren je da pokazuje na podatak adresi 5002h (podatak 41h). Instrukcijom</a:t>
            </a:r>
            <a:endParaRPr lang="en-U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1" baseline="0" dirty="0" smtClean="0"/>
              <a:t>LDB </a:t>
            </a:r>
            <a:r>
              <a:rPr lang="en-US" b="1" baseline="0" dirty="0" smtClean="0"/>
              <a:t>  </a:t>
            </a:r>
            <a:r>
              <a:rPr lang="x-none" b="1" baseline="0" dirty="0" smtClean="0"/>
              <a:t>Slovo, </a:t>
            </a:r>
            <a:r>
              <a:rPr lang="en-US" b="1" baseline="0" dirty="0" smtClean="0"/>
              <a:t>[</a:t>
            </a:r>
            <a:r>
              <a:rPr lang="x-none" b="1" baseline="0" dirty="0" smtClean="0"/>
              <a:t>Pokaz</a:t>
            </a:r>
            <a:r>
              <a:rPr lang="en-US" b="1" baseline="0" dirty="0" smtClean="0"/>
              <a:t>] </a:t>
            </a:r>
            <a:r>
              <a:rPr lang="x-none" b="1" baseline="0" dirty="0" smtClean="0"/>
              <a:t> </a:t>
            </a:r>
            <a:r>
              <a:rPr lang="en-US" b="0" baseline="0" dirty="0" smtClean="0"/>
              <a:t>se </a:t>
            </a:r>
            <a:r>
              <a:rPr lang="en-US" b="0" baseline="0" dirty="0" err="1" smtClean="0"/>
              <a:t>bajt</a:t>
            </a:r>
            <a:r>
              <a:rPr lang="en-US" b="0" baseline="0" dirty="0" smtClean="0"/>
              <a:t> 41h </a:t>
            </a:r>
            <a:r>
              <a:rPr lang="x-none" b="0" baseline="0" dirty="0" smtClean="0"/>
              <a:t>(</a:t>
            </a:r>
            <a:r>
              <a:rPr lang="en-US" b="0" baseline="0" dirty="0" smtClean="0"/>
              <a:t>ASCII </a:t>
            </a:r>
            <a:r>
              <a:rPr lang="en-US" b="0" baseline="0" dirty="0" err="1" smtClean="0"/>
              <a:t>kod</a:t>
            </a:r>
            <a:r>
              <a:rPr lang="en-US" b="0" baseline="0" dirty="0" smtClean="0"/>
              <a:t> </a:t>
            </a:r>
            <a:r>
              <a:rPr lang="en-US" b="0" baseline="0" dirty="0" err="1" smtClean="0"/>
              <a:t>slova</a:t>
            </a:r>
            <a:r>
              <a:rPr lang="en-US" b="0" baseline="0" dirty="0" smtClean="0"/>
              <a:t> A</a:t>
            </a:r>
            <a:r>
              <a:rPr lang="x-none" b="0" baseline="0" dirty="0" smtClean="0"/>
              <a:t>) ubacuje u registar </a:t>
            </a:r>
            <a:r>
              <a:rPr lang="x-none" b="1" baseline="0" dirty="0" smtClean="0"/>
              <a:t>Slovo</a:t>
            </a:r>
            <a:r>
              <a:rPr lang="x-none" b="0" baseline="0" dirty="0" smtClean="0"/>
              <a:t>. Posle uvećanja pokazivača, ista ova instrukcija sada ima drugi efekat. Sada se u reg. </a:t>
            </a:r>
            <a:r>
              <a:rPr lang="x-none" b="1" baseline="0" dirty="0" smtClean="0"/>
              <a:t>Slovo</a:t>
            </a:r>
            <a:r>
              <a:rPr lang="x-none" b="0" baseline="0" dirty="0" smtClean="0"/>
              <a:t> istom instrukcijom ubacuje slovo sa adrese 5003h, odnosno ASCII kod slova </a:t>
            </a:r>
            <a:r>
              <a:rPr lang="x-none" b="1" baseline="0" dirty="0" smtClean="0"/>
              <a:t>b</a:t>
            </a:r>
            <a:r>
              <a:rPr lang="x-none" b="0" baseline="0" dirty="0" smtClean="0"/>
              <a:t>. Ovo omogućava da se posredno adresirana instrukcija nađe u petlji i da se različitim podacima pristupi pomoću jedne iste instrukcije.</a:t>
            </a:r>
          </a:p>
          <a:p>
            <a:pPr marL="0" marR="0" indent="0" algn="l" defTabSz="914400" rtl="0" eaLnBrk="0" fontAlgn="base" latinLnBrk="0" hangingPunct="0">
              <a:lnSpc>
                <a:spcPct val="100000"/>
              </a:lnSpc>
              <a:spcBef>
                <a:spcPct val="30000"/>
              </a:spcBef>
              <a:spcAft>
                <a:spcPct val="0"/>
              </a:spcAft>
              <a:buClrTx/>
              <a:buSzTx/>
              <a:buFontTx/>
              <a:buNone/>
              <a:tabLst/>
              <a:defRPr/>
            </a:pPr>
            <a:endParaRPr lang="x-none"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0" baseline="0" dirty="0" smtClean="0"/>
              <a:t>Prve dve instrukcije primera2 bi bile ekvivalentne instrukciji </a:t>
            </a:r>
            <a:r>
              <a:rPr lang="x-none" b="1" baseline="0" dirty="0" smtClean="0"/>
              <a:t>LDB  Slovo, Poruka</a:t>
            </a:r>
            <a:r>
              <a:rPr lang="x-none" b="0" baseline="0" dirty="0" smtClean="0"/>
              <a:t>, ali se za pristup sledećem slovu </a:t>
            </a:r>
            <a:r>
              <a:rPr lang="x-none" b="1" baseline="0" dirty="0" smtClean="0"/>
              <a:t>b</a:t>
            </a:r>
            <a:r>
              <a:rPr lang="x-none" b="0" baseline="0" dirty="0" smtClean="0"/>
              <a:t> ne bi mogla koristiti ova ista instrukcija. Pomoću posrednog adresiranja sva slova poruke (i </a:t>
            </a:r>
            <a:r>
              <a:rPr lang="x-none" b="1" baseline="0" dirty="0" smtClean="0"/>
              <a:t>A</a:t>
            </a:r>
            <a:r>
              <a:rPr lang="x-none" b="0" baseline="0" dirty="0" smtClean="0"/>
              <a:t> i </a:t>
            </a:r>
            <a:r>
              <a:rPr lang="x-none" b="1" baseline="0" dirty="0" smtClean="0"/>
              <a:t>b</a:t>
            </a:r>
            <a:r>
              <a:rPr lang="x-none" b="0" baseline="0" dirty="0" smtClean="0"/>
              <a:t> i </a:t>
            </a:r>
            <a:r>
              <a:rPr lang="x-none" b="1" baseline="0" dirty="0" smtClean="0"/>
              <a:t>c</a:t>
            </a:r>
            <a:r>
              <a:rPr lang="x-none" b="0" baseline="0" dirty="0" smtClean="0"/>
              <a:t>) se mogu preuzeti </a:t>
            </a:r>
            <a:r>
              <a:rPr lang="x-none" b="0" u="sng" baseline="0" smtClean="0"/>
              <a:t>istom instrukcijom</a:t>
            </a:r>
            <a:r>
              <a:rPr lang="sr-Latn-CS" b="0" u="none" baseline="0" dirty="0" smtClean="0"/>
              <a:t> </a:t>
            </a:r>
            <a:r>
              <a:rPr lang="x-none" b="0" baseline="0" smtClean="0"/>
              <a:t>u </a:t>
            </a:r>
            <a:r>
              <a:rPr lang="x-none" b="0" baseline="0" dirty="0" smtClean="0"/>
              <a:t>petllji.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11</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dirty="0" smtClean="0"/>
              <a:t>Posredno adresiranje sa uvećavanjem radi na</a:t>
            </a:r>
            <a:r>
              <a:rPr lang="sr-Latn-CS" baseline="0" dirty="0" smtClean="0"/>
              <a:t> isti način kao posredno adresiranje s tim da se </a:t>
            </a:r>
            <a:r>
              <a:rPr lang="sr-Latn-CS" b="1" baseline="0" dirty="0" smtClean="0"/>
              <a:t>posle</a:t>
            </a:r>
            <a:r>
              <a:rPr lang="sr-Latn-CS" baseline="0" dirty="0" smtClean="0"/>
              <a:t> završene operacije pokazivač (sadržaj registra koji je u uglastim zagradama) se uveća za 1, 2 ili 4 u zavisnosti od toga da li je operacija ove, posredno adresirane instrukcije, nad osmobitnim, šesnaestobitnim ili trdesetdvobitnim podacima. U primeru1, </a:t>
            </a:r>
            <a:r>
              <a:rPr lang="sr-Latn-CS" b="1" baseline="0" dirty="0" smtClean="0"/>
              <a:t>Pokaz</a:t>
            </a:r>
            <a:r>
              <a:rPr lang="sr-Latn-CS" baseline="0" dirty="0" smtClean="0"/>
              <a:t> je uvećan za 2 (opreacija </a:t>
            </a:r>
            <a:r>
              <a:rPr lang="sr-Latn-CS" b="1" baseline="0" dirty="0" smtClean="0"/>
              <a:t>LD</a:t>
            </a:r>
            <a:r>
              <a:rPr lang="sr-Latn-CS" baseline="0" dirty="0" smtClean="0"/>
              <a:t> je nad 16-bitnim podacima), a u primeru2, je uvećan za jedan jer se operacija </a:t>
            </a:r>
            <a:r>
              <a:rPr lang="sr-Latn-CS" b="1" baseline="0" dirty="0" smtClean="0"/>
              <a:t>LDB</a:t>
            </a:r>
            <a:r>
              <a:rPr lang="sr-Latn-CS" baseline="0" dirty="0" smtClean="0"/>
              <a:t> odnosi na premeštanje podataka tipa bajt.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baseline="0" dirty="0" smtClean="0"/>
              <a:t>Ovaj način adresiranja je uveden da bi se izbegla eksplicitna instrukcija za uvećavanje pokazivača. Štedi se jedna instrukcija u kodu, </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baseline="0" dirty="0" smtClean="0"/>
              <a:t>Neke serije imaju i načine adresiranja sa automatskim umanjivanjem pokazivača, a moguće je i automatsko uvećavanje ili umanjivanje pokazivača pre operacije. Na primer,u slučaju posrednog adresiranje sa </a:t>
            </a:r>
            <a:r>
              <a:rPr lang="sr-Latn-CS" b="0" u="sng" baseline="0" dirty="0" smtClean="0"/>
              <a:t>pre</a:t>
            </a:r>
            <a:r>
              <a:rPr lang="sr-Latn-CS" b="0" baseline="0" dirty="0" smtClean="0"/>
              <a:t> auto dekrementiranjem, operand bi u asembleru imao oznaku “</a:t>
            </a:r>
            <a:r>
              <a:rPr lang="sr-Latn-CS" b="1" baseline="0" dirty="0" smtClean="0">
                <a:sym typeface="Symbol"/>
              </a:rPr>
              <a:t></a:t>
            </a:r>
            <a:r>
              <a:rPr lang="en-US" b="1" baseline="0" dirty="0" smtClean="0"/>
              <a:t>[</a:t>
            </a:r>
            <a:r>
              <a:rPr lang="x-none" b="1" baseline="0" smtClean="0"/>
              <a:t>Pokaz</a:t>
            </a:r>
            <a:r>
              <a:rPr lang="en-US" b="1" baseline="0" dirty="0" smtClean="0"/>
              <a:t>]</a:t>
            </a:r>
            <a:r>
              <a:rPr lang="sr-Latn-CS" b="1" baseline="0" dirty="0" smtClean="0"/>
              <a:t>”</a:t>
            </a:r>
            <a:r>
              <a:rPr lang="en-US" b="1" baseline="0" dirty="0" smtClean="0"/>
              <a:t> </a:t>
            </a:r>
            <a:r>
              <a:rPr lang="sr-Latn-CS" b="0" baseline="0" dirty="0" smtClean="0"/>
              <a:t>. Od četiri moguće varijante (uvećavanje ili umanjivanje pokazivača pre ili posle operacije) serija MCS96 ima samo posredno sa post auto-inkrementiranjem. Neki mikroprocesoru imaju čak sve četiri varijante, neki dve (obično sa predekrementiranjem i post-inkrementiranjem) .</a:t>
            </a:r>
            <a:endParaRPr lang="en-US" b="0"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12</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b="0" baseline="0" dirty="0" smtClean="0"/>
              <a:t>U prvom primeru se indeksni registar </a:t>
            </a:r>
            <a:r>
              <a:rPr lang="sr-Latn-CS" b="1" baseline="0" dirty="0" smtClean="0"/>
              <a:t>Indx</a:t>
            </a:r>
            <a:r>
              <a:rPr lang="sr-Latn-CS" b="0" baseline="0" dirty="0" smtClean="0"/>
              <a:t> više koristi kao pokazivač jer sadrži apsolutnu adresu podataka (u ovom slučaju 5000h</a:t>
            </a:r>
            <a:r>
              <a:rPr lang="en-US" b="0" baseline="0" dirty="0" smtClean="0"/>
              <a:t>)</a:t>
            </a:r>
            <a:r>
              <a:rPr lang="sr-Latn-CS" b="0" baseline="0" dirty="0" smtClean="0"/>
              <a:t>. Indeksno adresiranje se ovde koristi da bi se, bez promene vrednosti registra </a:t>
            </a:r>
            <a:r>
              <a:rPr lang="sr-Latn-CS" b="1" baseline="0" dirty="0" smtClean="0"/>
              <a:t>Indx</a:t>
            </a:r>
            <a:r>
              <a:rPr lang="sr-Latn-CS" b="0" baseline="0" dirty="0" smtClean="0"/>
              <a:t>, pristupilo podacima koji su blizu oko podatka na koji pokazuje registar </a:t>
            </a:r>
            <a:r>
              <a:rPr lang="sr-Latn-CS" b="1" baseline="0" dirty="0" smtClean="0"/>
              <a:t>Indx</a:t>
            </a:r>
            <a:r>
              <a:rPr lang="sr-Latn-CS" b="0" baseline="0" dirty="0" smtClean="0"/>
              <a:t>. U ovom slučaju, to je sledeći podatak, na adresi većoj za 2. Odatle vrednost ofseta : 2. Ofset može biti i negativan broj (</a:t>
            </a:r>
            <a:r>
              <a:rPr lang="sr-Latn-CS" b="0" u="sng" baseline="0" dirty="0" smtClean="0"/>
              <a:t>uvek</a:t>
            </a:r>
            <a:r>
              <a:rPr lang="sr-Latn-CS" b="0" baseline="0" dirty="0" smtClean="0"/>
              <a:t> se tumači kao </a:t>
            </a:r>
            <a:r>
              <a:rPr lang="sr-Latn-CS" b="0" u="sng" baseline="0" dirty="0" smtClean="0"/>
              <a:t>označen broj</a:t>
            </a:r>
            <a:r>
              <a:rPr lang="sr-Latn-CS" b="0" u="none" baseline="0" dirty="0" smtClean="0"/>
              <a:t>). Na primer, instrukcija </a:t>
            </a:r>
            <a:r>
              <a:rPr lang="sr-Latn-CS" b="1" u="none" baseline="0" dirty="0" smtClean="0"/>
              <a:t>LD  Ax, -2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dirty="0" smtClean="0">
                <a:solidFill>
                  <a:schemeClr val="tx1"/>
                </a:solidFill>
              </a:rPr>
              <a:t>bi u </a:t>
            </a:r>
            <a:r>
              <a:rPr lang="sr-Latn-CS" b="1" dirty="0" smtClean="0">
                <a:solidFill>
                  <a:schemeClr val="tx1"/>
                </a:solidFill>
              </a:rPr>
              <a:t>Ax </a:t>
            </a:r>
            <a:r>
              <a:rPr lang="sr-Latn-CS" b="0" dirty="0" smtClean="0">
                <a:solidFill>
                  <a:schemeClr val="tx1"/>
                </a:solidFill>
              </a:rPr>
              <a:t>preuzela prethodni podatak u odnosu na podatak na koji pokazuje registar</a:t>
            </a:r>
            <a:r>
              <a:rPr lang="sr-Latn-CS" b="1" dirty="0" smtClean="0">
                <a:solidFill>
                  <a:schemeClr val="tx1"/>
                </a:solidFill>
              </a:rPr>
              <a:t> Indx</a:t>
            </a:r>
            <a:r>
              <a:rPr lang="sr-Latn-CS" b="0" dirty="0" smtClean="0">
                <a:solidFill>
                  <a:schemeClr val="tx1"/>
                </a:solidFill>
              </a:rPr>
              <a:t>. Isti</a:t>
            </a:r>
            <a:r>
              <a:rPr lang="sr-Latn-CS" b="0" baseline="0" dirty="0" smtClean="0">
                <a:solidFill>
                  <a:schemeClr val="tx1"/>
                </a:solidFill>
              </a:rPr>
              <a:t> efekat bi imala i instrukcija </a:t>
            </a:r>
            <a:r>
              <a:rPr lang="sr-Latn-CS" b="1" u="none" baseline="0" dirty="0" smtClean="0"/>
              <a:t>LD  Ax, 0FEh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dirty="0" smtClean="0">
                <a:solidFill>
                  <a:schemeClr val="tx1"/>
                </a:solidFill>
              </a:rPr>
              <a:t>(ofset se tumači kao označen broj). U ovom primeru, primerenije ime za registar u uglastim zagradama bi bilo neko koje asocira na pokazivač iako se u instrukciji koristi indeksno adresiranje. Uobičajeno</a:t>
            </a:r>
            <a:r>
              <a:rPr lang="sr-Latn-CS" b="0" baseline="0" dirty="0" smtClean="0">
                <a:solidFill>
                  <a:schemeClr val="tx1"/>
                </a:solidFill>
              </a:rPr>
              <a:t> indeksno adresiranje podrazumeva da indeksni registar sadrži </a:t>
            </a:r>
            <a:r>
              <a:rPr lang="sr-Latn-CS" b="1" baseline="0" dirty="0" smtClean="0">
                <a:solidFill>
                  <a:schemeClr val="tx1"/>
                </a:solidFill>
              </a:rPr>
              <a:t>relativnu adresu podatka</a:t>
            </a:r>
            <a:r>
              <a:rPr lang="sr-Latn-CS" b="0" baseline="0" dirty="0" smtClean="0">
                <a:solidFill>
                  <a:schemeClr val="tx1"/>
                </a:solidFill>
              </a:rPr>
              <a:t> kome se pristupa (u odnosu na početnu adresu grupe podataka ili tabele). </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baseline="0" dirty="0" smtClean="0">
              <a:solidFill>
                <a:schemeClr val="tx1"/>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baseline="0" dirty="0" smtClean="0">
                <a:solidFill>
                  <a:schemeClr val="tx1"/>
                </a:solidFill>
              </a:rPr>
              <a:t>Na primer, ako posmaramo niz slova </a:t>
            </a:r>
            <a:r>
              <a:rPr lang="sr-Latn-CS" b="1" baseline="0" dirty="0" smtClean="0">
                <a:solidFill>
                  <a:schemeClr val="tx1"/>
                </a:solidFill>
              </a:rPr>
              <a:t>Abc </a:t>
            </a:r>
            <a:r>
              <a:rPr lang="sr-Latn-CS" b="0" baseline="0" dirty="0" smtClean="0">
                <a:solidFill>
                  <a:schemeClr val="tx1"/>
                </a:solidFill>
              </a:rPr>
              <a:t>kao jedinstveni, složeni podatak tipa niza slova onda je početna adresa tog niza u primeru na slajdu 5004h, ili simbolička adresa </a:t>
            </a:r>
            <a:r>
              <a:rPr lang="sr-Latn-CS" b="1" baseline="0" dirty="0" smtClean="0">
                <a:solidFill>
                  <a:schemeClr val="tx1"/>
                </a:solidFill>
              </a:rPr>
              <a:t>Poruka</a:t>
            </a:r>
            <a:r>
              <a:rPr lang="sr-Latn-CS" b="0" baseline="0" dirty="0" smtClean="0">
                <a:solidFill>
                  <a:schemeClr val="tx1"/>
                </a:solidFill>
              </a:rPr>
              <a:t>, a relativna adresa slova </a:t>
            </a:r>
            <a:r>
              <a:rPr lang="sr-Latn-CS" b="1" baseline="0" dirty="0" smtClean="0">
                <a:solidFill>
                  <a:schemeClr val="tx1"/>
                </a:solidFill>
              </a:rPr>
              <a:t>A </a:t>
            </a:r>
            <a:r>
              <a:rPr lang="sr-Latn-CS" b="0" baseline="0" dirty="0" smtClean="0">
                <a:solidFill>
                  <a:schemeClr val="tx1"/>
                </a:solidFill>
              </a:rPr>
              <a:t>je 0, relativna adresa slova </a:t>
            </a:r>
            <a:r>
              <a:rPr lang="sr-Latn-CS" b="1" baseline="0" dirty="0" smtClean="0">
                <a:solidFill>
                  <a:schemeClr val="tx1"/>
                </a:solidFill>
              </a:rPr>
              <a:t>b</a:t>
            </a:r>
            <a:r>
              <a:rPr lang="sr-Latn-CS" b="0" baseline="0" dirty="0" smtClean="0">
                <a:solidFill>
                  <a:schemeClr val="tx1"/>
                </a:solidFill>
              </a:rPr>
              <a:t> je 1, a relativna adresa slova </a:t>
            </a:r>
            <a:r>
              <a:rPr lang="sr-Latn-CS" b="1" baseline="0" dirty="0" smtClean="0">
                <a:solidFill>
                  <a:schemeClr val="tx1"/>
                </a:solidFill>
              </a:rPr>
              <a:t>c</a:t>
            </a:r>
            <a:r>
              <a:rPr lang="sr-Latn-CS" b="0" baseline="0" dirty="0" smtClean="0">
                <a:solidFill>
                  <a:schemeClr val="tx1"/>
                </a:solidFill>
              </a:rPr>
              <a:t> je 2. Za indeksno adresiranje je uobičajeno da indeksni registar sadrži relativnu adresu, a da se kao ofset koristi početna adresa složenog podatka (na primer, niza slova).</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solidFill>
                <a:schemeClr val="tx1"/>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solidFill>
                  <a:schemeClr val="tx1"/>
                </a:solidFill>
              </a:rPr>
              <a:t>Takav pristup indeksnom adresiranju je u primeru2. Indx sadrži relativnu adresu slova kome želimo da pristupimo. U početku je Indx nula, tada instrukcijom </a:t>
            </a:r>
            <a:r>
              <a:rPr lang="sr-Latn-CS" b="1" u="none" baseline="0" dirty="0" smtClean="0"/>
              <a:t>LDB  Slovo, Poruka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u="none" baseline="0" dirty="0" smtClean="0">
                <a:solidFill>
                  <a:schemeClr val="tx1"/>
                </a:solidFill>
              </a:rPr>
              <a:t> (ili </a:t>
            </a:r>
            <a:r>
              <a:rPr lang="sr-Latn-CS" b="1" u="none" baseline="0" dirty="0" smtClean="0"/>
              <a:t>LDB  Slovo, 5004h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u="none" baseline="0" dirty="0" smtClean="0">
                <a:solidFill>
                  <a:schemeClr val="tx1"/>
                </a:solidFill>
              </a:rPr>
              <a:t> što je isto), pristupamo slovu </a:t>
            </a:r>
            <a:r>
              <a:rPr lang="sr-Latn-CS" b="1" u="none" baseline="0" dirty="0" smtClean="0">
                <a:solidFill>
                  <a:schemeClr val="tx1"/>
                </a:solidFill>
              </a:rPr>
              <a:t>A</a:t>
            </a:r>
            <a:r>
              <a:rPr lang="sr-Latn-CS" b="0" u="none" baseline="0" dirty="0" smtClean="0">
                <a:solidFill>
                  <a:schemeClr val="tx1"/>
                </a:solidFill>
              </a:rPr>
              <a:t> (sa relativnom adresom 0). Posle uvećanja indeksnog registra, kada njegova vrednost postane 1, ista instrukcija </a:t>
            </a:r>
            <a:r>
              <a:rPr lang="sr-Latn-CS" b="1" u="none" baseline="0" dirty="0" smtClean="0"/>
              <a:t>LDB  Slovo, Poruka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dirty="0" smtClean="0">
                <a:solidFill>
                  <a:schemeClr val="tx1"/>
                </a:solidFill>
              </a:rPr>
              <a:t>će preuzeti slovo </a:t>
            </a:r>
            <a:r>
              <a:rPr lang="sr-Latn-CS" b="1" dirty="0" smtClean="0">
                <a:solidFill>
                  <a:schemeClr val="tx1"/>
                </a:solidFill>
              </a:rPr>
              <a:t>b</a:t>
            </a:r>
            <a:r>
              <a:rPr lang="sr-Latn-CS" b="0" dirty="0" smtClean="0">
                <a:solidFill>
                  <a:schemeClr val="tx1"/>
                </a:solidFill>
              </a:rPr>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solidFill>
                <a:schemeClr val="tx1"/>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solidFill>
                  <a:schemeClr val="tx1"/>
                </a:solidFill>
              </a:rPr>
              <a:t>Kao što se iz primera može primetiti ofset može biti jedan ili dva bajta. U mašinskom kodu, jedan od operanada je i ofset, pa ako je ofset 1 bajt instrukcija </a:t>
            </a:r>
            <a:r>
              <a:rPr lang="x-none" b="1" smtClean="0">
                <a:solidFill>
                  <a:schemeClr val="tx1"/>
                </a:solidFill>
              </a:rPr>
              <a:t>LD</a:t>
            </a:r>
            <a:r>
              <a:rPr lang="sr-Latn-CS" b="1" baseline="0" dirty="0" smtClean="0">
                <a:solidFill>
                  <a:schemeClr val="tx1"/>
                </a:solidFill>
              </a:rPr>
              <a:t>  </a:t>
            </a:r>
            <a:r>
              <a:rPr lang="x-none" b="1" smtClean="0">
                <a:solidFill>
                  <a:schemeClr val="tx1"/>
                </a:solidFill>
              </a:rPr>
              <a:t>Ax, </a:t>
            </a:r>
            <a:r>
              <a:rPr lang="sr-Latn-CS" b="1" dirty="0" smtClean="0">
                <a:solidFill>
                  <a:schemeClr val="tx1"/>
                </a:solidFill>
              </a:rPr>
              <a:t>2</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dirty="0" smtClean="0">
                <a:solidFill>
                  <a:schemeClr val="tx1"/>
                </a:solidFill>
              </a:rPr>
              <a:t>bi </a:t>
            </a:r>
            <a:r>
              <a:rPr lang="sr-Latn-CS" b="0" u="none" baseline="0" dirty="0" smtClean="0">
                <a:solidFill>
                  <a:schemeClr val="tx1"/>
                </a:solidFill>
              </a:rPr>
              <a:t>zauzimala četiri bajta (1 bajt-op.kod, 1 bajt-adresa reg. </a:t>
            </a:r>
            <a:r>
              <a:rPr lang="sr-Latn-CS" b="1" u="none" baseline="0" dirty="0" smtClean="0">
                <a:solidFill>
                  <a:schemeClr val="tx1"/>
                </a:solidFill>
              </a:rPr>
              <a:t>Ax</a:t>
            </a:r>
            <a:r>
              <a:rPr lang="sr-Latn-CS" b="0" u="none" baseline="0" dirty="0" smtClean="0">
                <a:solidFill>
                  <a:schemeClr val="tx1"/>
                </a:solidFill>
              </a:rPr>
              <a:t>, 1 bajt-ofset  i 1 bajt-adresa reg. </a:t>
            </a:r>
            <a:r>
              <a:rPr lang="sr-Latn-CS" b="1" u="none" baseline="0" dirty="0" smtClean="0">
                <a:solidFill>
                  <a:schemeClr val="tx1"/>
                </a:solidFill>
              </a:rPr>
              <a:t>Indx</a:t>
            </a:r>
            <a:r>
              <a:rPr lang="sr-Latn-CS" b="0" u="none" baseline="0" dirty="0" smtClean="0">
                <a:solidFill>
                  <a:schemeClr val="tx1"/>
                </a:solidFill>
              </a:rPr>
              <a:t>) , a ista instrukcija sa 16-bitnim ofsetom, na primer </a:t>
            </a:r>
            <a:r>
              <a:rPr lang="x-none" b="1" smtClean="0">
                <a:solidFill>
                  <a:schemeClr val="tx1"/>
                </a:solidFill>
              </a:rPr>
              <a:t>LD</a:t>
            </a:r>
            <a:r>
              <a:rPr lang="sr-Latn-CS" b="1" baseline="0" dirty="0" smtClean="0">
                <a:solidFill>
                  <a:schemeClr val="tx1"/>
                </a:solidFill>
              </a:rPr>
              <a:t>  </a:t>
            </a:r>
            <a:r>
              <a:rPr lang="x-none" b="1" smtClean="0">
                <a:solidFill>
                  <a:schemeClr val="tx1"/>
                </a:solidFill>
              </a:rPr>
              <a:t>Ax, </a:t>
            </a:r>
            <a:r>
              <a:rPr lang="sr-Latn-CS" b="1" dirty="0" smtClean="0">
                <a:solidFill>
                  <a:schemeClr val="tx1"/>
                </a:solidFill>
              </a:rPr>
              <a:t>2000</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sr-Latn-CS" b="0" u="none" baseline="0" dirty="0" smtClean="0">
                <a:solidFill>
                  <a:schemeClr val="tx1"/>
                </a:solidFill>
              </a:rPr>
              <a:t> bi zauzela 5 bajtova (ofset zauzima dva bajta). Zbog različite dužine instrukcije u mašinskom kodu, operacini kod u ova dva slučaja </a:t>
            </a:r>
            <a:r>
              <a:rPr lang="sr-Latn-CS" b="1" u="none" baseline="0" dirty="0" smtClean="0">
                <a:solidFill>
                  <a:schemeClr val="tx1"/>
                </a:solidFill>
              </a:rPr>
              <a:t>ne može biti isti</a:t>
            </a:r>
            <a:r>
              <a:rPr lang="sr-Latn-CS" b="0" u="none" baseline="0" dirty="0" smtClean="0">
                <a:solidFill>
                  <a:schemeClr val="tx1"/>
                </a:solidFill>
              </a:rPr>
              <a:t>. Zbog toga postoje dve vrste indeksnog adresiranja - </a:t>
            </a:r>
            <a:r>
              <a:rPr lang="sr-Latn-CS" b="1" u="none" baseline="0" dirty="0" smtClean="0">
                <a:solidFill>
                  <a:schemeClr val="tx1"/>
                </a:solidFill>
              </a:rPr>
              <a:t>blisko indeksno </a:t>
            </a:r>
            <a:r>
              <a:rPr lang="sr-Latn-CS" b="0" u="none" baseline="0" dirty="0" smtClean="0">
                <a:solidFill>
                  <a:schemeClr val="tx1"/>
                </a:solidFill>
              </a:rPr>
              <a:t>gde je ofset ograničen na 1 bajt i </a:t>
            </a:r>
            <a:r>
              <a:rPr lang="sr-Latn-CS" b="1" u="none" baseline="0" dirty="0" smtClean="0">
                <a:solidFill>
                  <a:schemeClr val="tx1"/>
                </a:solidFill>
              </a:rPr>
              <a:t>daleko indeksno </a:t>
            </a:r>
            <a:r>
              <a:rPr lang="sr-Latn-CS" b="0" u="none" baseline="0" dirty="0" smtClean="0">
                <a:solidFill>
                  <a:schemeClr val="tx1"/>
                </a:solidFill>
              </a:rPr>
              <a:t>gde je ofset 2 bajta. Ovo ne bi trebalo previše da zanima programera jer će asembler sâm, na osnovu veličine ofseta odabrati odgovarajući op.kod. Naravo, zavisno da li je odabrao op.kod za blisko ili daleko indeksno adresiranje, instrukcija zauzima 4 ili 5 bajtova u memoriji i izvršavanje instrukcije adresirane dalekim indeksnim adresiranjem traje nešto duže nego u slučaju bliskog indeksnog.</a:t>
            </a: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13</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Pristup tabelama i drugim složenim podacima kao što su nizovi, matrice polja...a koji sadrže jednu početnu adresu jer se složeni podatak posmatra kao celina</a:t>
            </a:r>
            <a:r>
              <a:rPr lang="en-US" b="0" u="none" baseline="0" dirty="0" smtClean="0"/>
              <a:t>,</a:t>
            </a:r>
            <a:r>
              <a:rPr lang="sr-Latn-CS" b="0" u="none" baseline="0" dirty="0" smtClean="0"/>
              <a:t> moguć je pomoću posrednog adresiranja ili pomoću indeksnog adresiranja.</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Kod posrednog adresiranja pokazivač sadrži apsolutnu adresu podatka koji se trenutno obrađuje. U fazi inicijalizacije pristupa</a:t>
            </a:r>
            <a:r>
              <a:rPr lang="en-US" b="0" u="none" baseline="0" dirty="0" smtClean="0"/>
              <a:t>,</a:t>
            </a:r>
            <a:r>
              <a:rPr lang="sr-Latn-CS" b="0" u="none" baseline="0" dirty="0" smtClean="0"/>
              <a:t> pokazivač se usmeruje da pokazuje na prvi podatak u tabeli (ili složenom podatku). Apsolutna adresa tog podatka je ujedno i jedinstvena adresa cele tabele ili složenog podatka. Faza inicijalizacije se sastoji od upisivanja ove apsolutne adrese u pokazivač, u primeru to bi bila instrukcija </a:t>
            </a:r>
            <a:r>
              <a:rPr lang="sr-Latn-CS" b="1" u="none" baseline="0" dirty="0" smtClean="0"/>
              <a:t>LD  Pokaz, #5000h </a:t>
            </a:r>
            <a:r>
              <a:rPr lang="sr-Latn-CS" b="0" u="none" baseline="0" dirty="0" smtClean="0"/>
              <a:t>ili, što je isto, ali primerenije: </a:t>
            </a:r>
          </a:p>
          <a:p>
            <a:pPr marL="0" marR="0" indent="0" algn="l" defTabSz="914400" rtl="0" eaLnBrk="0" fontAlgn="base" latinLnBrk="0" hangingPunct="0">
              <a:lnSpc>
                <a:spcPct val="100000"/>
              </a:lnSpc>
              <a:spcBef>
                <a:spcPct val="30000"/>
              </a:spcBef>
              <a:spcAft>
                <a:spcPct val="0"/>
              </a:spcAft>
              <a:buClrTx/>
              <a:buSzTx/>
              <a:buFontTx/>
              <a:buNone/>
              <a:tabLst/>
              <a:defRPr/>
            </a:pPr>
            <a:r>
              <a:rPr lang="sr-Latn-CS" b="1" u="none" baseline="0" dirty="0" smtClean="0"/>
              <a:t>LD  Pokaz, #Poruka </a:t>
            </a:r>
            <a:r>
              <a:rPr lang="sr-Latn-CS" b="0" u="none" baseline="0" dirty="0" smtClean="0"/>
              <a:t>, zato što je početna adresa složenog podatka, odnosno niza slova </a:t>
            </a:r>
            <a:r>
              <a:rPr lang="sr-Latn-CS" b="1" u="none" baseline="0" dirty="0" smtClean="0"/>
              <a:t>Abc </a:t>
            </a:r>
            <a:r>
              <a:rPr lang="sr-Latn-CS" b="0" u="none" baseline="0" dirty="0" smtClean="0"/>
              <a:t>upravo 5000h.</a:t>
            </a:r>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U fazi preuzimanja podatka, podatak se preuzima posrednim adresiranjem sa pokazivačem u reg. </a:t>
            </a:r>
            <a:r>
              <a:rPr lang="sr-Latn-CS" b="1" u="none" baseline="0" dirty="0" smtClean="0"/>
              <a:t>Pokaz</a:t>
            </a:r>
            <a:r>
              <a:rPr lang="sr-Latn-CS" b="0" u="none"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Kod pristupa indeksnim adresiranjem indeksni registar sadrži relativnu adresu podatka koji se trenutno obrađuje i faza inicijalizacije podrazumeva da se </a:t>
            </a:r>
            <a:r>
              <a:rPr lang="sr-Latn-CS" b="1" u="none" baseline="0" dirty="0" smtClean="0"/>
              <a:t>Indx</a:t>
            </a:r>
            <a:r>
              <a:rPr lang="sr-Latn-CS" b="0" u="none" baseline="0" dirty="0" smtClean="0"/>
              <a:t> postavlja na vrednost 0 što je relativna adresa prvog podatka u nizu. U fazi preuzimanja podatka, kao </a:t>
            </a:r>
            <a:r>
              <a:rPr lang="sr-Latn-CS" b="0" u="sng" baseline="0" dirty="0" smtClean="0"/>
              <a:t>indeksni registar </a:t>
            </a:r>
            <a:r>
              <a:rPr lang="sr-Latn-CS" b="0" u="none" baseline="0" dirty="0" smtClean="0"/>
              <a:t>se koristi </a:t>
            </a:r>
            <a:r>
              <a:rPr lang="sr-Latn-CS" b="1" u="none" baseline="0" dirty="0" smtClean="0"/>
              <a:t>Indx</a:t>
            </a:r>
            <a:r>
              <a:rPr lang="sr-Latn-CS" b="0" u="none" baseline="0" dirty="0" smtClean="0"/>
              <a:t>, a kao </a:t>
            </a:r>
            <a:r>
              <a:rPr lang="sr-Latn-CS" b="0" u="sng" baseline="0" dirty="0" smtClean="0"/>
              <a:t>ofset</a:t>
            </a:r>
            <a:r>
              <a:rPr lang="sr-Latn-CS" b="0" u="none" baseline="0" dirty="0" smtClean="0"/>
              <a:t> broj 5000h (ili simbolički </a:t>
            </a:r>
            <a:r>
              <a:rPr lang="sr-Latn-CS" b="1" u="none" baseline="0" dirty="0" smtClean="0"/>
              <a:t>Poruka)</a:t>
            </a:r>
            <a:r>
              <a:rPr lang="sr-Latn-CS" b="0" u="none" baseline="0" dirty="0" smtClean="0"/>
              <a:t> koji je apsolutna početna adresa složenog podatka. </a:t>
            </a: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14</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Primer konkretnog programa ispisa teksta (“Dobar dan” u primeru). Kao displej se koristi standardni alfanumerički displej, povezan tako da se ponaša kao nekoliko registara u adresnoj mapi mikrokontrolera. Jedan od registara ove periferije je i registar u primeru označen sa </a:t>
            </a:r>
            <a:r>
              <a:rPr lang="sr-Latn-CS" b="1" u="none" baseline="0" dirty="0" smtClean="0"/>
              <a:t>DISP</a:t>
            </a:r>
            <a:r>
              <a:rPr lang="sr-Latn-CS" b="0" u="none" baseline="0" dirty="0" smtClean="0"/>
              <a:t> preko koga se podaci šalju na displej. Upisom ASCII koda nekog slova  u ovaj registar, to slovo se ispisuje na mestu gde se trenutno nalazi kursor, i kursor se automatski pomera na sledeće mesto. Upisom odgovarajuće komande u kontrolni registar (to je drugi registar, ne DISP), kursor je moguće pomerati, ali je ispisivanje moguće i bez ikakvog eksplicitnog pomeranja, koristeći samo automatsko pomeranje kursora posle svakog ispisa karaktera. Registru </a:t>
            </a:r>
            <a:r>
              <a:rPr lang="sr-Latn-CS" b="1" u="none" baseline="0" dirty="0" smtClean="0"/>
              <a:t>DISP</a:t>
            </a:r>
            <a:r>
              <a:rPr lang="sr-Latn-CS" b="0" u="none" baseline="0" dirty="0" smtClean="0"/>
              <a:t> je hardverom (izborom dekodera) dodeljena adresa </a:t>
            </a:r>
            <a:r>
              <a:rPr lang="sr-Latn-CS" b="1" u="none" baseline="0" dirty="0" smtClean="0"/>
              <a:t>C001</a:t>
            </a:r>
            <a:r>
              <a:rPr lang="sr-Latn-CS" b="0" u="none" baseline="0" dirty="0" smtClean="0"/>
              <a:t>h.</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Ovakvi standardni alfanumerički displeji su komercijalno široko dostupni, a prave se u varijanti 1 red sa 16 ili 20 znakova, 2x16, 2x20 ili 4x20. Oni se mogu, uz minimalan dodatak hardvera, povezati na magistralu mikrokontrolera tako da mikrokontroler vidi ovu periferiju kao četiri registra (dva registra podataka, jedan kontrolni i jedan statusni). Svaki od ova četiri registara ima svoju adresu, tri su samo za pisanje, jedan samo za čitanje.</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U hardveru koji se koristi na vežbama ovkav displej (varijanta 2x16 karaktera) je povezan na ovaj način, a detalji o načinu povezivanja  i uputstvo za korišćenje displeja (spisak komandi i slično) može se pronaći u priručniku za vežbe i u okviru vežbe posvećene radu sa displejom. U praksi, ovi displeji se često povezuju preko 4 ili 8 GPIO portova, što je sa gledišta hardvera jednostavnije, ali je softver komplikovaniji i neke od opcija se ne mogu koristiti.</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Dakle, da bi se na displeju pojavio neki znak (slovo, cifra ili znak interpunkcije), dovoljno je ASCII kôd tog znaka upisati u registar </a:t>
            </a:r>
            <a:r>
              <a:rPr lang="sr-Latn-CS" b="1" u="none" baseline="0" dirty="0" smtClean="0"/>
              <a:t>DISP</a:t>
            </a:r>
            <a:r>
              <a:rPr lang="sr-Latn-CS" b="0" u="none" baseline="0" dirty="0" smtClean="0"/>
              <a:t>. Upisom u ovaj registar, hardver displeja šalje na displej znak čiji je ASCII kôd upisan, i pomera kursor na sledeće slobodno mesto. Da bi se ispisala cela poruka potrebno je jedno po jedno slovo, jedno za drugim, ubacivati u registar DISP (odnosno, upisati ASCII kôd tog slova u memorijsku lokaciju na adresi </a:t>
            </a:r>
            <a:r>
              <a:rPr lang="sr-Latn-CS" b="1" u="none" baseline="0" dirty="0" smtClean="0"/>
              <a:t>C001</a:t>
            </a:r>
            <a:r>
              <a:rPr lang="sr-Latn-CS" b="0" u="none" baseline="0" dirty="0" smtClean="0"/>
              <a:t>h).</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Poruka se nalazi u ROM-u počev od simboličke adrese </a:t>
            </a:r>
            <a:r>
              <a:rPr lang="sr-Latn-CS" b="1" u="none" baseline="0" dirty="0" smtClean="0"/>
              <a:t>Poruka</a:t>
            </a:r>
            <a:r>
              <a:rPr lang="sr-Latn-CS" b="0" u="none" baseline="0" dirty="0" smtClean="0"/>
              <a:t>. U primeru to je adresa 5000h, mada brojčana vrednost te adrese ne bi morala previše da zanima programera. Simbol </a:t>
            </a:r>
            <a:r>
              <a:rPr lang="sr-Latn-CS" b="1" u="none" baseline="0" dirty="0" smtClean="0"/>
              <a:t>Poruka</a:t>
            </a:r>
            <a:r>
              <a:rPr lang="sr-Latn-CS" b="0" u="none" baseline="0" dirty="0" smtClean="0"/>
              <a:t> zamena za broj 5000h (gde god asembler pronađe ovaj simbol, zameniće ga brojem 5000h) i programer ovoj poruci uvek može da pristupa preko simboličke adrese ne obazirući se uopšte na njenu brojčanu vrednost.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Inicijalizacija petlje se vrši instrukcijom </a:t>
            </a:r>
            <a:r>
              <a:rPr lang="sr-Latn-CS" b="1" u="none" baseline="0" dirty="0" smtClean="0"/>
              <a:t>LD  Pokaz, </a:t>
            </a:r>
            <a:r>
              <a:rPr lang="en-US" b="1" u="none" baseline="0" dirty="0" smtClean="0"/>
              <a:t>#</a:t>
            </a:r>
            <a:r>
              <a:rPr lang="sr-Latn-CS" b="1" u="none" baseline="0" dirty="0" smtClean="0"/>
              <a:t>Poruka</a:t>
            </a:r>
            <a:r>
              <a:rPr lang="sr-Latn-CS" b="0" u="none" baseline="0" dirty="0" smtClean="0"/>
              <a:t>, što je u svakom pogledu identično instrukciji</a:t>
            </a:r>
          </a:p>
          <a:p>
            <a:pPr marL="0" marR="0" indent="0" algn="l" defTabSz="914400" rtl="0" eaLnBrk="0" fontAlgn="base" latinLnBrk="0" hangingPunct="0">
              <a:lnSpc>
                <a:spcPct val="100000"/>
              </a:lnSpc>
              <a:spcBef>
                <a:spcPct val="30000"/>
              </a:spcBef>
              <a:spcAft>
                <a:spcPct val="0"/>
              </a:spcAft>
              <a:buClrTx/>
              <a:buSzTx/>
              <a:buFontTx/>
              <a:buNone/>
              <a:tabLst/>
              <a:defRPr/>
            </a:pPr>
            <a:r>
              <a:rPr lang="sr-Latn-CS" b="1" u="none" baseline="0" dirty="0" smtClean="0"/>
              <a:t>LD  Pokaz, </a:t>
            </a:r>
            <a:r>
              <a:rPr lang="en-US" b="1" u="none" baseline="0" dirty="0" smtClean="0"/>
              <a:t>#</a:t>
            </a:r>
            <a:r>
              <a:rPr lang="sr-Latn-CS" b="1" u="none" baseline="0" dirty="0" smtClean="0"/>
              <a:t>5000h</a:t>
            </a:r>
            <a:r>
              <a:rPr lang="sr-Latn-CS" b="0" u="none" baseline="0" dirty="0" smtClean="0"/>
              <a:t>, samo je iskorišćena simbolička umesto brojčane apsolutne adrese (programer uopšte ne mora da zna koja je apsolutna adresa dok ima simboličku preko koje može da pristupi poruci). Sada pokazivač </a:t>
            </a:r>
            <a:r>
              <a:rPr lang="sr-Latn-CS" b="1" u="none" baseline="0" dirty="0" smtClean="0"/>
              <a:t>Pokaz</a:t>
            </a:r>
            <a:r>
              <a:rPr lang="sr-Latn-CS" b="0" u="none" baseline="0" dirty="0" smtClean="0"/>
              <a:t> sadrži broj 5000h, odnosno, sadržaj registra </a:t>
            </a:r>
            <a:r>
              <a:rPr lang="sr-Latn-CS" b="1" u="none" baseline="0" dirty="0" smtClean="0"/>
              <a:t>Pokaz</a:t>
            </a:r>
            <a:r>
              <a:rPr lang="sr-Latn-CS" b="0" u="none" baseline="0" dirty="0" smtClean="0"/>
              <a:t> je 5000h. U žargonu se kaže da pokazivač “pokazuje” na slovo </a:t>
            </a:r>
            <a:r>
              <a:rPr lang="en-US" b="0" u="none" baseline="0" dirty="0" smtClean="0"/>
              <a:t>‘</a:t>
            </a:r>
            <a:r>
              <a:rPr lang="sr-Latn-CS" b="1" u="none" baseline="0" dirty="0" smtClean="0"/>
              <a:t>D</a:t>
            </a:r>
            <a:r>
              <a:rPr lang="en-US" b="0" u="none" baseline="0" dirty="0" smtClean="0"/>
              <a:t>’</a:t>
            </a:r>
            <a:r>
              <a:rPr lang="sr-Latn-CS" b="0" u="none" baseline="0" dirty="0" smtClean="0"/>
              <a:t> koje se nalazi u memoriji na adresi 5000.</a:t>
            </a:r>
            <a:endParaRPr lang="en-U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0" u="none" baseline="0" dirty="0" err="1" smtClean="0"/>
              <a:t>Preuzimanje</a:t>
            </a:r>
            <a:r>
              <a:rPr lang="en-US" b="0" u="none" baseline="0" dirty="0" smtClean="0"/>
              <a:t> </a:t>
            </a:r>
            <a:r>
              <a:rPr lang="en-US" b="0" u="none" baseline="0" dirty="0" err="1" smtClean="0"/>
              <a:t>podatka</a:t>
            </a:r>
            <a:r>
              <a:rPr lang="en-US" b="0" u="none" baseline="0" dirty="0" smtClean="0"/>
              <a:t> </a:t>
            </a:r>
            <a:r>
              <a:rPr lang="sr-Latn-CS" b="0" u="none" baseline="0" dirty="0" smtClean="0"/>
              <a:t>se vrši instrukcijom </a:t>
            </a:r>
            <a:r>
              <a:rPr lang="sr-Latn-CS" b="1" u="none" baseline="0" dirty="0" smtClean="0"/>
              <a:t>LDB  Slovo, </a:t>
            </a:r>
            <a:r>
              <a:rPr lang="en-US" b="1" dirty="0" smtClean="0">
                <a:solidFill>
                  <a:srgbClr val="C00000"/>
                </a:solidFill>
              </a:rPr>
              <a:t>[</a:t>
            </a:r>
            <a:r>
              <a:rPr lang="sr-Latn-CS" b="1" dirty="0" smtClean="0">
                <a:solidFill>
                  <a:srgbClr val="C00000"/>
                </a:solidFill>
              </a:rPr>
              <a:t>Pokaz</a:t>
            </a:r>
            <a:r>
              <a:rPr lang="en-US" b="1" dirty="0" smtClean="0">
                <a:solidFill>
                  <a:srgbClr val="C00000"/>
                </a:solidFill>
              </a:rPr>
              <a:t>]+</a:t>
            </a:r>
            <a:r>
              <a:rPr lang="sr-Latn-CS" b="1" dirty="0" smtClean="0">
                <a:solidFill>
                  <a:srgbClr val="C00000"/>
                </a:solidFill>
              </a:rPr>
              <a:t> </a:t>
            </a:r>
            <a:r>
              <a:rPr lang="sr-Latn-CS" b="0" dirty="0" smtClean="0">
                <a:solidFill>
                  <a:srgbClr val="C00000"/>
                </a:solidFill>
              </a:rPr>
              <a:t>koja sadržaj bajta na koji pokazuje pokazivač (u ovom slučaju to je </a:t>
            </a:r>
            <a:r>
              <a:rPr lang="en-US" b="0" u="none" baseline="0" dirty="0" smtClean="0"/>
              <a:t>‘</a:t>
            </a:r>
            <a:r>
              <a:rPr lang="sr-Latn-CS" b="1" u="none" baseline="0" dirty="0" smtClean="0"/>
              <a:t>D</a:t>
            </a:r>
            <a:r>
              <a:rPr lang="en-US" b="0" u="none" baseline="0" dirty="0" smtClean="0"/>
              <a:t>’</a:t>
            </a:r>
            <a:r>
              <a:rPr lang="sr-Latn-CS" b="0" u="none" baseline="0" dirty="0" smtClean="0"/>
              <a:t>) prebacuje u ragistar </a:t>
            </a:r>
            <a:r>
              <a:rPr lang="sr-Latn-CS" b="1" u="none" baseline="0" dirty="0" smtClean="0"/>
              <a:t>Slovo</a:t>
            </a:r>
            <a:r>
              <a:rPr lang="sr-Latn-CS" b="0" u="none" baseline="0" dirty="0" smtClean="0"/>
              <a:t>. Istom instrukcijom se </a:t>
            </a:r>
            <a:r>
              <a:rPr lang="sr-Latn-CS" b="0" u="sng" baseline="0" dirty="0" smtClean="0"/>
              <a:t>posle prebacivanja sadržaja</a:t>
            </a:r>
            <a:r>
              <a:rPr lang="sr-Latn-CS" b="0" u="none" baseline="0" dirty="0" smtClean="0"/>
              <a:t>, sadržaj pokazivača uvećava za 1, tako da posle ove instrukcije, registar </a:t>
            </a:r>
            <a:r>
              <a:rPr lang="sr-Latn-CS" b="1" u="none" baseline="0" dirty="0" smtClean="0"/>
              <a:t>Pokaz</a:t>
            </a:r>
            <a:r>
              <a:rPr lang="sr-Latn-CS" b="0" u="none" baseline="0" dirty="0" smtClean="0"/>
              <a:t> sadrži 5001h, odnosno pokazivač pokazuje na slovo  </a:t>
            </a:r>
            <a:r>
              <a:rPr lang="en-US" b="0" u="none" baseline="0" dirty="0" smtClean="0"/>
              <a:t>‘</a:t>
            </a:r>
            <a:r>
              <a:rPr lang="sr-Latn-CS" b="1" u="none" baseline="0" dirty="0" smtClean="0"/>
              <a:t>o</a:t>
            </a:r>
            <a:r>
              <a:rPr lang="en-US" b="0" u="none" baseline="0" dirty="0" smtClean="0"/>
              <a:t>’</a:t>
            </a:r>
            <a:r>
              <a:rPr lang="sr-Latn-CS" b="0" u="none" baseline="0" dirty="0" smtClean="0"/>
              <a:t> (bajt na adresi 5001h). Sadržaj registra </a:t>
            </a:r>
            <a:r>
              <a:rPr lang="sr-Latn-CS" b="1" u="none" baseline="0" dirty="0" smtClean="0"/>
              <a:t>Slovo</a:t>
            </a:r>
            <a:r>
              <a:rPr lang="sr-Latn-CS" b="0" u="none" baseline="0" dirty="0" smtClean="0"/>
              <a:t> se sledećom instrukcijom prebacuje u registar </a:t>
            </a:r>
            <a:r>
              <a:rPr lang="sr-Latn-CS" b="1" u="none" baseline="0" dirty="0" smtClean="0"/>
              <a:t>DISP </a:t>
            </a:r>
            <a:r>
              <a:rPr lang="sr-Latn-CS" b="0" u="none" baseline="0" dirty="0" smtClean="0"/>
              <a:t>(što će rezultovati pojavom slova D na displeju), a naredne dve instrukcije proveravaju da li je u registru Slovo nula i ako nije tok programa skače nazad na početak petlje, na labelu </a:t>
            </a:r>
            <a:r>
              <a:rPr lang="sr-Latn-CS" b="1" u="none" baseline="0" dirty="0" smtClean="0"/>
              <a:t>Ima_jos</a:t>
            </a:r>
            <a:r>
              <a:rPr lang="sr-Latn-CS" b="0" u="none"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Pošto je sada u registru </a:t>
            </a:r>
            <a:r>
              <a:rPr lang="sr-Latn-CS" b="1" u="none" baseline="0" dirty="0" smtClean="0"/>
              <a:t>Pokaz</a:t>
            </a:r>
            <a:r>
              <a:rPr lang="sr-Latn-CS" b="0" u="none" baseline="0" dirty="0" smtClean="0"/>
              <a:t> vrednost 5001h, </a:t>
            </a:r>
            <a:r>
              <a:rPr lang="sr-Latn-CS" b="0" u="sng" baseline="0" dirty="0" smtClean="0"/>
              <a:t>ista ona instrukcija </a:t>
            </a:r>
            <a:r>
              <a:rPr lang="sr-Latn-CS" b="0" u="none" baseline="0" dirty="0" smtClean="0"/>
              <a:t>koja je u prethodnom izvršavanju prebacila slovo </a:t>
            </a:r>
            <a:r>
              <a:rPr lang="en-US" b="0" u="none" baseline="0" dirty="0" smtClean="0"/>
              <a:t>‘</a:t>
            </a:r>
            <a:r>
              <a:rPr lang="sr-Latn-CS" b="1" u="none" baseline="0" dirty="0" smtClean="0"/>
              <a:t>D</a:t>
            </a:r>
            <a:r>
              <a:rPr lang="en-US" b="0" u="none" baseline="0" dirty="0" smtClean="0"/>
              <a:t>’</a:t>
            </a:r>
            <a:r>
              <a:rPr lang="sr-Latn-CS" b="0" u="none" baseline="0" dirty="0" smtClean="0"/>
              <a:t>, ovaj put će u registar Slovo upisati </a:t>
            </a:r>
            <a:r>
              <a:rPr lang="en-US" b="0" u="none" baseline="0" dirty="0" smtClean="0"/>
              <a:t>‘</a:t>
            </a:r>
            <a:r>
              <a:rPr lang="sr-Latn-CS" b="1" u="none" baseline="0" dirty="0" smtClean="0"/>
              <a:t>o</a:t>
            </a:r>
            <a:r>
              <a:rPr lang="en-US" b="0" u="none" baseline="0" dirty="0" smtClean="0"/>
              <a:t>’</a:t>
            </a:r>
            <a:r>
              <a:rPr lang="sr-Latn-CS" b="0" u="none" baseline="0" dirty="0" smtClean="0"/>
              <a:t>. Petlja se ponavlja sve dok registar </a:t>
            </a:r>
            <a:r>
              <a:rPr lang="sr-Latn-CS" b="1" u="none" baseline="0" dirty="0" smtClean="0"/>
              <a:t>Slovo</a:t>
            </a:r>
            <a:r>
              <a:rPr lang="sr-Latn-CS" b="0" u="none" baseline="0" dirty="0" smtClean="0"/>
              <a:t> ne postane 0 što će se desiti u desetom prolazu pošto su sva slova iz poruke ispisana.</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Ovakvo rešenje ima propust jer će i “slovo”, tačnije, znak čiji je ASCII kôd 0 biti takođe ispisano. Znak sa kodom 0 se obično naziva NULL karakter i služi kao oznaka kraja poruke i obično nije printabilan. Konkretno, kod ovakvih alfanumeričkih displeja, znak sa ASCII kodom 0 je jedan od osm čiji oblik programer može saam da definiše (u tih osam znakova čiji oblik definiše korisnik, moguće je, na primer, definisati domaća slova pošto ona nisu u standardnom ASCII rasporedu).</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Na slajdu su date dva moguća algoritma koji neće ispisati i NULL karakter.  </a:t>
            </a: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15</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16</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17</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Kod pristupa tabelama indeksnim adresiranjemindeksni registar (</a:t>
            </a:r>
            <a:r>
              <a:rPr lang="sr-Latn-CS" b="1" u="none" baseline="0" dirty="0" smtClean="0"/>
              <a:t>Indx</a:t>
            </a:r>
            <a:r>
              <a:rPr lang="sr-Latn-CS" b="0" u="none" baseline="0" dirty="0" smtClean="0"/>
              <a:t> u primeru) sadrži relativnu adresu podatka koji se obrađuje (u primeru, obrada se sastoji u premeštanju u registar </a:t>
            </a:r>
            <a:r>
              <a:rPr lang="sr-Latn-CS" b="1" u="none" baseline="0" dirty="0" smtClean="0"/>
              <a:t>Slovo</a:t>
            </a:r>
            <a:r>
              <a:rPr lang="sr-Latn-CS" b="0" u="none"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Podatku se pristupa indeksnim adresiranjemtako što ofset (broj ispred otvorene uglaste zagrade u operandu adresiranom indeksno) predstavlja apsolutnu početnu adresu (u primeru 5000h, odnosno, simbolički, </a:t>
            </a:r>
            <a:r>
              <a:rPr lang="sr-Latn-CS" b="1" u="none" baseline="0" dirty="0" smtClean="0"/>
              <a:t>Poruka</a:t>
            </a:r>
            <a:r>
              <a:rPr lang="sr-Latn-CS" b="0" u="none"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0" u="non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r-Latn-CS" b="0" u="none" baseline="0" dirty="0" smtClean="0"/>
              <a:t>Pošto je u toku inicijalizacije u indeksni registar upisana 0, indeksno adresirana instrukcija </a:t>
            </a:r>
          </a:p>
          <a:p>
            <a:pPr marL="0" marR="0" indent="0" algn="l" defTabSz="914400" rtl="0" eaLnBrk="0" fontAlgn="base" latinLnBrk="0" hangingPunct="0">
              <a:lnSpc>
                <a:spcPct val="100000"/>
              </a:lnSpc>
              <a:spcBef>
                <a:spcPct val="30000"/>
              </a:spcBef>
              <a:spcAft>
                <a:spcPct val="0"/>
              </a:spcAft>
              <a:buClrTx/>
              <a:buSzTx/>
              <a:buFontTx/>
              <a:buNone/>
              <a:tabLst/>
              <a:defRPr/>
            </a:pPr>
            <a:r>
              <a:rPr lang="x-none" b="1" smtClean="0">
                <a:solidFill>
                  <a:schemeClr val="tx1"/>
                </a:solidFill>
              </a:rPr>
              <a:t>LD</a:t>
            </a:r>
            <a:r>
              <a:rPr lang="sr-Latn-CS" b="1" dirty="0" smtClean="0">
                <a:solidFill>
                  <a:schemeClr val="tx1"/>
                </a:solidFill>
              </a:rPr>
              <a:t>B</a:t>
            </a:r>
            <a:r>
              <a:rPr lang="sr-Latn-CS" b="1" baseline="0" dirty="0" smtClean="0">
                <a:solidFill>
                  <a:schemeClr val="tx1"/>
                </a:solidFill>
              </a:rPr>
              <a:t>   </a:t>
            </a:r>
            <a:r>
              <a:rPr lang="sr-Latn-CS" b="1" dirty="0" smtClean="0">
                <a:solidFill>
                  <a:schemeClr val="tx1"/>
                </a:solidFill>
              </a:rPr>
              <a:t>Slovo</a:t>
            </a:r>
            <a:r>
              <a:rPr lang="x-none" b="1" smtClean="0">
                <a:solidFill>
                  <a:schemeClr val="tx1"/>
                </a:solidFill>
              </a:rPr>
              <a:t>, </a:t>
            </a:r>
            <a:r>
              <a:rPr lang="en-US" b="1" dirty="0" err="1" smtClean="0">
                <a:solidFill>
                  <a:srgbClr val="C00000"/>
                </a:solidFill>
              </a:rPr>
              <a:t>Poruka</a:t>
            </a:r>
            <a:r>
              <a:rPr lang="en-US" b="1" dirty="0" smtClean="0">
                <a:solidFill>
                  <a:srgbClr val="C00000"/>
                </a:solidFill>
              </a:rPr>
              <a:t> [</a:t>
            </a:r>
            <a:r>
              <a:rPr lang="en-US" b="1" dirty="0" err="1" smtClean="0">
                <a:solidFill>
                  <a:srgbClr val="C00000"/>
                </a:solidFill>
              </a:rPr>
              <a:t>Indx</a:t>
            </a:r>
            <a:r>
              <a:rPr lang="en-US" b="1" dirty="0" smtClean="0">
                <a:solidFill>
                  <a:srgbClr val="C00000"/>
                </a:solidFill>
              </a:rPr>
              <a:t>]</a:t>
            </a:r>
            <a:r>
              <a:rPr lang="sr-Latn-CS" b="0" dirty="0" smtClean="0">
                <a:solidFill>
                  <a:srgbClr val="C00000"/>
                </a:solidFill>
              </a:rPr>
              <a:t>, će preuzeti bajt koji se nalazi na adresi 5000h+sadržaj</a:t>
            </a:r>
            <a:r>
              <a:rPr lang="sr-Latn-CS" b="0" baseline="0" dirty="0" smtClean="0">
                <a:solidFill>
                  <a:srgbClr val="C00000"/>
                </a:solidFill>
              </a:rPr>
              <a:t> indeksnog registra (koji je u ovom slučaju 0), a to je slovo </a:t>
            </a:r>
            <a:r>
              <a:rPr lang="en-US" b="0" baseline="0" dirty="0" smtClean="0">
                <a:solidFill>
                  <a:srgbClr val="C00000"/>
                </a:solidFill>
              </a:rPr>
              <a:t>‘</a:t>
            </a:r>
            <a:r>
              <a:rPr lang="sr-Latn-CS" b="1" baseline="0" dirty="0" smtClean="0">
                <a:solidFill>
                  <a:srgbClr val="C00000"/>
                </a:solidFill>
              </a:rPr>
              <a:t>D</a:t>
            </a:r>
            <a:r>
              <a:rPr lang="en-US" b="0" baseline="0" dirty="0" smtClean="0">
                <a:solidFill>
                  <a:srgbClr val="C00000"/>
                </a:solidFill>
              </a:rPr>
              <a:t>’</a:t>
            </a:r>
            <a:r>
              <a:rPr lang="sr-Latn-CS" b="0" baseline="0" dirty="0" smtClean="0">
                <a:solidFill>
                  <a:srgbClr val="C00000"/>
                </a:solidFill>
              </a:rPr>
              <a:t>. U sledećem prolazu, indeksni regis</a:t>
            </a:r>
            <a:r>
              <a:rPr lang="en-US" b="0" baseline="0" dirty="0" smtClean="0">
                <a:solidFill>
                  <a:srgbClr val="C00000"/>
                </a:solidFill>
              </a:rPr>
              <a:t>t</a:t>
            </a:r>
            <a:r>
              <a:rPr lang="sr-Latn-CS" b="0" baseline="0" dirty="0" smtClean="0">
                <a:solidFill>
                  <a:srgbClr val="C00000"/>
                </a:solidFill>
              </a:rPr>
              <a:t>ar je uvećan za 1</a:t>
            </a:r>
            <a:r>
              <a:rPr lang="en-US" b="0" baseline="0" dirty="0" smtClean="0">
                <a:solidFill>
                  <a:srgbClr val="C00000"/>
                </a:solidFill>
              </a:rPr>
              <a:t>, </a:t>
            </a:r>
            <a:r>
              <a:rPr lang="sr-Latn-CS" b="0" baseline="0" dirty="0" smtClean="0">
                <a:solidFill>
                  <a:srgbClr val="C00000"/>
                </a:solidFill>
              </a:rPr>
              <a:t>pa </a:t>
            </a:r>
            <a:r>
              <a:rPr lang="sr-Latn-CS" b="0" u="sng" baseline="0" dirty="0" smtClean="0">
                <a:solidFill>
                  <a:srgbClr val="C00000"/>
                </a:solidFill>
              </a:rPr>
              <a:t>ista ova instrukcija </a:t>
            </a:r>
            <a:r>
              <a:rPr lang="sr-Latn-CS" b="0" baseline="0" dirty="0" smtClean="0">
                <a:solidFill>
                  <a:srgbClr val="C00000"/>
                </a:solidFill>
              </a:rPr>
              <a:t>preuzima bajt sa adrese 5000h+1, što je slovo </a:t>
            </a:r>
            <a:r>
              <a:rPr lang="en-US" b="0" baseline="0" dirty="0" smtClean="0">
                <a:solidFill>
                  <a:srgbClr val="C00000"/>
                </a:solidFill>
              </a:rPr>
              <a:t>‘</a:t>
            </a:r>
            <a:r>
              <a:rPr lang="sr-Latn-CS" b="1" baseline="0" dirty="0" smtClean="0">
                <a:solidFill>
                  <a:srgbClr val="C00000"/>
                </a:solidFill>
              </a:rPr>
              <a:t>o</a:t>
            </a:r>
            <a:r>
              <a:rPr lang="en-US" b="0" baseline="0" dirty="0" smtClean="0">
                <a:solidFill>
                  <a:srgbClr val="C00000"/>
                </a:solidFill>
              </a:rPr>
              <a:t>’</a:t>
            </a:r>
            <a:r>
              <a:rPr lang="sr-Latn-CS" b="0" baseline="0" dirty="0" smtClean="0">
                <a:solidFill>
                  <a:srgbClr val="C00000"/>
                </a:solidFill>
              </a:rPr>
              <a:t>.</a:t>
            </a:r>
            <a:endParaRPr lang="en-US" b="0" u="none" baseline="0"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18</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3</a:t>
            </a:fld>
            <a:endParaRPr lang="en-GB"/>
          </a:p>
        </p:txBody>
      </p:sp>
    </p:spTree>
    <p:extLst>
      <p:ext uri="{BB962C8B-B14F-4D97-AF65-F5344CB8AC3E}">
        <p14:creationId xmlns="" xmlns:p14="http://schemas.microsoft.com/office/powerpoint/2010/main" val="2626511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4</a:t>
            </a:fld>
            <a:endParaRPr lang="en-GB"/>
          </a:p>
        </p:txBody>
      </p:sp>
    </p:spTree>
    <p:extLst>
      <p:ext uri="{BB962C8B-B14F-4D97-AF65-F5344CB8AC3E}">
        <p14:creationId xmlns="" xmlns:p14="http://schemas.microsoft.com/office/powerpoint/2010/main" val="2626511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5</a:t>
            </a:fld>
            <a:endParaRPr lang="en-GB"/>
          </a:p>
        </p:txBody>
      </p:sp>
    </p:spTree>
    <p:extLst>
      <p:ext uri="{BB962C8B-B14F-4D97-AF65-F5344CB8AC3E}">
        <p14:creationId xmlns="" xmlns:p14="http://schemas.microsoft.com/office/powerpoint/2010/main" val="2626511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CS" dirty="0" smtClean="0"/>
              <a:t>* U ovoj seriji mikrokontrolera</a:t>
            </a:r>
            <a:r>
              <a:rPr lang="sr-Latn-CS" baseline="0" dirty="0" smtClean="0"/>
              <a:t> redosled operanada u memoriji ne odgovara redosledu operanada u asemblerskoj komandi, ali je ta činjenica, iz razloga jednostavnosti, nije prikazana na ovim slajdovima. Naime u mašinskom kodu, prvi operand iza operacionog koda je onaj operand koji ne mora da bude registarski direkno adresiran (u slučaju ove instrukcije to je operand Cx, i u skoro svim instrukcijama je to poslednji operand u asemblerskoj instrukciji). Ostali operandi idu redom za ovim. Tako bi pravi izgled u memoriji za instrukciju u primeru bio 44h, </a:t>
            </a:r>
            <a:r>
              <a:rPr lang="sr-Latn-CS" b="1" baseline="0" dirty="0" smtClean="0"/>
              <a:t>34h</a:t>
            </a:r>
            <a:r>
              <a:rPr lang="sr-Latn-CS" baseline="0" dirty="0" smtClean="0"/>
              <a:t>, 30h, 32h. Ova razlika redosleda operanada u asembleru i mašinskom jeziku ne menja suštinu, a mogla bi da unese zabunu pa je zbog toga na svim slajdovima ove prezentacije zanemarena.</a:t>
            </a:r>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6</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mtClean="0"/>
              <a:t>Obratiti pažnju da se operacioni kod razlikuje od operacionog koda na prethodnom slajdu. </a:t>
            </a:r>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7</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x-none" dirty="0" smtClean="0"/>
              <a:t>Obratiti pažnju da se operacioni kod </a:t>
            </a:r>
            <a:r>
              <a:rPr lang="x-none" smtClean="0"/>
              <a:t>razlikuje od operacionog koda na prethodn</a:t>
            </a:r>
            <a:r>
              <a:rPr lang="sr-Latn-CS" dirty="0" smtClean="0"/>
              <a:t>im</a:t>
            </a:r>
            <a:r>
              <a:rPr lang="x-none" smtClean="0"/>
              <a:t> slajd</a:t>
            </a:r>
            <a:r>
              <a:rPr lang="sr-Latn-CS" dirty="0" smtClean="0"/>
              <a:t>ovima, </a:t>
            </a:r>
            <a:r>
              <a:rPr lang="x-none" smtClean="0"/>
              <a:t>a </a:t>
            </a:r>
            <a:r>
              <a:rPr lang="x-none" dirty="0" smtClean="0"/>
              <a:t>da je mnemonik</a:t>
            </a:r>
            <a:r>
              <a:rPr lang="x-none" baseline="0" dirty="0" smtClean="0"/>
              <a:t> isti</a:t>
            </a:r>
            <a:r>
              <a:rPr lang="x-none" baseline="0" smtClean="0"/>
              <a:t>. </a:t>
            </a:r>
            <a:r>
              <a:rPr lang="sr-Latn-CS" baseline="0" dirty="0" smtClean="0"/>
              <a:t>Isti mnemonik preveden je različitim operacionim kodovima. Obratiti pažnju i na to da su operandi u mašinskom kodu (sadržaj u memoriji) isti kao u primeru sa registarski direktnim adresiranjem (slajd 6). Samo se operaciono kôd razlikuje da bi mikroprocesor znao koja je uloga trećeg operanda. U oba slučaja, treći operand je 34h, zavisno od toga da li je op.kod 44h ili 46h, treći operand se tumači drukčije. </a:t>
            </a:r>
          </a:p>
          <a:p>
            <a:pPr marL="0" marR="0" indent="0" algn="l" defTabSz="914400" rtl="0" eaLnBrk="0" fontAlgn="base" latinLnBrk="0" hangingPunct="0">
              <a:lnSpc>
                <a:spcPct val="100000"/>
              </a:lnSpc>
              <a:spcBef>
                <a:spcPct val="30000"/>
              </a:spcBef>
              <a:spcAft>
                <a:spcPct val="0"/>
              </a:spcAft>
              <a:buClrTx/>
              <a:buSzTx/>
              <a:buFontTx/>
              <a:buNone/>
              <a:tabLst/>
              <a:defRPr/>
            </a:pPr>
            <a:endParaRPr lang="sr-Latn-C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x-none" baseline="0" smtClean="0"/>
              <a:t>U </a:t>
            </a:r>
            <a:r>
              <a:rPr lang="x-none" baseline="0" dirty="0" smtClean="0"/>
              <a:t>ovom instrukcijskom setu postoji i instrukcija sabiranja (dodavanja) sa dva operanda koja ima isti mnemonik </a:t>
            </a:r>
            <a:r>
              <a:rPr lang="x-none" b="1" baseline="0" dirty="0" smtClean="0"/>
              <a:t>ADD</a:t>
            </a:r>
            <a:r>
              <a:rPr lang="x-none" baseline="0" dirty="0" smtClean="0"/>
              <a:t>, a drugi op. kôd (64h, 65h 66h ili 67h zavisno od načina adresiranja).  Tako se programer ne opterećuje ovim detaljima, a asembler na osnovu broja operanada u instrukciji (i na osnovu načina adresiranja) odabere odgovarajući op.kôd. Na primer, ako je programer napiše instrukciju </a:t>
            </a:r>
            <a:r>
              <a:rPr lang="x-none" b="1" baseline="0" dirty="0" smtClean="0"/>
              <a:t>ADD   Ax, Bx</a:t>
            </a:r>
            <a:r>
              <a:rPr lang="x-none" baseline="0" dirty="0" smtClean="0"/>
              <a:t>, (sadržajregistra </a:t>
            </a:r>
            <a:r>
              <a:rPr lang="x-none" b="0" baseline="0" dirty="0" smtClean="0"/>
              <a:t>Bx</a:t>
            </a:r>
            <a:r>
              <a:rPr lang="x-none" baseline="0" dirty="0" smtClean="0"/>
              <a:t> dodaj sadržaju registra </a:t>
            </a:r>
            <a:r>
              <a:rPr lang="x-none" b="0" baseline="0" dirty="0" smtClean="0"/>
              <a:t>Ax</a:t>
            </a:r>
            <a:r>
              <a:rPr lang="x-none" baseline="0" dirty="0" smtClean="0"/>
              <a:t>, rezultat ostaje u </a:t>
            </a:r>
            <a:r>
              <a:rPr lang="x-none" b="0" baseline="0" smtClean="0"/>
              <a:t>Ax</a:t>
            </a:r>
            <a:r>
              <a:rPr lang="x-none" baseline="0" smtClean="0"/>
              <a:t>)</a:t>
            </a:r>
            <a:r>
              <a:rPr lang="sr-Latn-CS" baseline="0" dirty="0" smtClean="0"/>
              <a:t>, mnemonik </a:t>
            </a:r>
            <a:r>
              <a:rPr lang="sr-Latn-CS" b="1" baseline="0" dirty="0" smtClean="0"/>
              <a:t>ADD</a:t>
            </a:r>
            <a:r>
              <a:rPr lang="x-none" baseline="0" smtClean="0"/>
              <a:t> </a:t>
            </a:r>
            <a:r>
              <a:rPr lang="x-none" baseline="0" dirty="0" smtClean="0"/>
              <a:t>će </a:t>
            </a:r>
            <a:r>
              <a:rPr lang="x-none" baseline="0" smtClean="0"/>
              <a:t>biti preveden </a:t>
            </a:r>
            <a:r>
              <a:rPr lang="sr-Latn-CS" baseline="0" dirty="0" smtClean="0"/>
              <a:t>operacionim kodom </a:t>
            </a:r>
            <a:r>
              <a:rPr lang="sr-Latn-CS" b="1" baseline="0" dirty="0" smtClean="0"/>
              <a:t>64h</a:t>
            </a:r>
            <a:r>
              <a:rPr lang="sr-Latn-CS" baseline="0" dirty="0" smtClean="0"/>
              <a:t> i imaće dva operanda tipa bajt iza op.koda, a ako je instrukcija u izvornom kodu sa tri operanda, recimo </a:t>
            </a:r>
            <a:r>
              <a:rPr lang="sr-Latn-CS" b="1" baseline="0" dirty="0" smtClean="0"/>
              <a:t>ADD  Ax, Bx, Cx </a:t>
            </a:r>
            <a:r>
              <a:rPr lang="sr-Latn-CS" b="0" baseline="0" dirty="0" smtClean="0"/>
              <a:t>(zbir sadržaja registara Cx i Bx smesti u registar Ax), </a:t>
            </a:r>
            <a:r>
              <a:rPr lang="sr-Latn-CS" baseline="0" dirty="0" smtClean="0"/>
              <a:t>mnemonik </a:t>
            </a:r>
            <a:r>
              <a:rPr lang="sr-Latn-CS" b="1" baseline="0" dirty="0" smtClean="0"/>
              <a:t>ADD</a:t>
            </a:r>
            <a:r>
              <a:rPr lang="sr-Latn-CS" baseline="0" dirty="0" smtClean="0"/>
              <a:t> će biti preveden operacionim kodom </a:t>
            </a:r>
            <a:r>
              <a:rPr lang="sr-Latn-CS" b="1" baseline="0" dirty="0" smtClean="0"/>
              <a:t>44h</a:t>
            </a:r>
            <a:r>
              <a:rPr lang="sr-Latn-CS" baseline="0" dirty="0" smtClean="0"/>
              <a:t> i instrukcija će se sastojati od ukupno 4 bajta u mašinskom kodu (op.kod i tri operanda)</a:t>
            </a:r>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8</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smtClean="0"/>
              <a:t>* Da bi se dobavio podatak definisan trećim operandom mikroprocesor mora da prstupi adresi koju</a:t>
            </a:r>
            <a:r>
              <a:rPr lang="x-none" baseline="0" dirty="0" smtClean="0"/>
              <a:t> pronađe u registru Cx, odnosno, mora da koristi komunikaciju preko spoljašnje magistrale podataka da bi dobavio podatak koji učestvuje u operaciji.</a:t>
            </a:r>
          </a:p>
          <a:p>
            <a:endParaRPr lang="x-none" baseline="0" dirty="0" smtClean="0"/>
          </a:p>
          <a:p>
            <a:r>
              <a:rPr lang="x-none" baseline="0" dirty="0" smtClean="0"/>
              <a:t>Isti je slučaj i sa drugim primerom instrukcije adresirane neposredno. Naime, treći operand (#5678h) definiše način adresiranja (neposredno) što znači da </a:t>
            </a:r>
            <a:r>
              <a:rPr lang="x-none" u="sng" baseline="0" dirty="0" smtClean="0"/>
              <a:t>baš taj broj </a:t>
            </a:r>
            <a:r>
              <a:rPr lang="x-none" baseline="0" dirty="0" smtClean="0"/>
              <a:t>(5678h) treba dodati sadržaju registra </a:t>
            </a:r>
            <a:r>
              <a:rPr lang="x-none" b="1" baseline="0" dirty="0" smtClean="0"/>
              <a:t>Bx</a:t>
            </a:r>
            <a:r>
              <a:rPr lang="x-none" baseline="0" dirty="0" smtClean="0"/>
              <a:t>.  Taj podatak se nalazi u ROMu zajedno sa ostatkom kôda (videti kako izgleda sadržaj ROMa na slajdu 7 o neposrednom adresiranju). Da bi procesor dobavio taj podatak, jer mu je potreban da bi ba dodau podatku u registru </a:t>
            </a:r>
            <a:r>
              <a:rPr lang="x-none" b="1" baseline="0" dirty="0" smtClean="0"/>
              <a:t>Bx</a:t>
            </a:r>
            <a:r>
              <a:rPr lang="x-none" baseline="0" dirty="0" smtClean="0"/>
              <a:t>, procesor mora da komunicira sa ROM-om preko spoljašnje (van mikroprocesora) magistrale podataka. Zato je i ova instrukcija </a:t>
            </a:r>
            <a:r>
              <a:rPr lang="x-none" b="1" baseline="0" dirty="0" smtClean="0"/>
              <a:t>jednoadresna</a:t>
            </a:r>
            <a:r>
              <a:rPr lang="x-none" baseline="0" dirty="0" smtClean="0"/>
              <a:t>.</a:t>
            </a:r>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9</a:t>
            </a:fld>
            <a:endParaRPr lang="en-GB"/>
          </a:p>
        </p:txBody>
      </p:sp>
    </p:spTree>
    <p:extLst>
      <p:ext uri="{BB962C8B-B14F-4D97-AF65-F5344CB8AC3E}">
        <p14:creationId xmlns="" xmlns:p14="http://schemas.microsoft.com/office/powerpoint/2010/main" val="3412195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F04FE09-F9F8-4D30-8C0E-96692EADA103}" type="slidenum">
              <a:rPr lang="en-GB" smtClean="0"/>
              <a:pPr>
                <a:defRPr/>
              </a:pPr>
              <a:t>10</a:t>
            </a:fld>
            <a:endParaRPr lang="en-GB"/>
          </a:p>
        </p:txBody>
      </p:sp>
    </p:spTree>
    <p:extLst>
      <p:ext uri="{BB962C8B-B14F-4D97-AF65-F5344CB8AC3E}">
        <p14:creationId xmlns="" xmlns:p14="http://schemas.microsoft.com/office/powerpoint/2010/main" val="341219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7E03D9-3BFC-4DFB-9C1F-A4C3C11AFED0}" type="slidenum">
              <a:rPr lang="en-US"/>
              <a:pPr>
                <a:defRPr/>
              </a:pPr>
              <a:t>‹#›</a:t>
            </a:fld>
            <a:endParaRPr lang="en-US"/>
          </a:p>
        </p:txBody>
      </p:sp>
    </p:spTree>
    <p:extLst>
      <p:ext uri="{BB962C8B-B14F-4D97-AF65-F5344CB8AC3E}">
        <p14:creationId xmlns="" xmlns:p14="http://schemas.microsoft.com/office/powerpoint/2010/main" val="3182487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18F4A7-505A-4276-986C-0BF65FB02A64}" type="slidenum">
              <a:rPr lang="en-US"/>
              <a:pPr>
                <a:defRPr/>
              </a:pPr>
              <a:t>‹#›</a:t>
            </a:fld>
            <a:endParaRPr lang="en-US"/>
          </a:p>
        </p:txBody>
      </p:sp>
    </p:spTree>
    <p:extLst>
      <p:ext uri="{BB962C8B-B14F-4D97-AF65-F5344CB8AC3E}">
        <p14:creationId xmlns="" xmlns:p14="http://schemas.microsoft.com/office/powerpoint/2010/main" val="135574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476250"/>
            <a:ext cx="1943100" cy="5483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476250"/>
            <a:ext cx="5676900" cy="5483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C690F-0181-43FD-9C6C-572091CF4510}" type="slidenum">
              <a:rPr lang="en-US"/>
              <a:pPr>
                <a:defRPr/>
              </a:pPr>
              <a:t>‹#›</a:t>
            </a:fld>
            <a:endParaRPr lang="en-US"/>
          </a:p>
        </p:txBody>
      </p:sp>
    </p:spTree>
    <p:extLst>
      <p:ext uri="{BB962C8B-B14F-4D97-AF65-F5344CB8AC3E}">
        <p14:creationId xmlns="" xmlns:p14="http://schemas.microsoft.com/office/powerpoint/2010/main" val="4051883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47625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844675"/>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844675"/>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6613" y="3978275"/>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C5F9363B-B1F5-4E5B-A45E-8229959CC258}" type="slidenum">
              <a:rPr lang="en-US"/>
              <a:pPr>
                <a:defRPr/>
              </a:pPr>
              <a:t>‹#›</a:t>
            </a:fld>
            <a:endParaRPr lang="en-US"/>
          </a:p>
        </p:txBody>
      </p:sp>
    </p:spTree>
    <p:extLst>
      <p:ext uri="{BB962C8B-B14F-4D97-AF65-F5344CB8AC3E}">
        <p14:creationId xmlns="" xmlns:p14="http://schemas.microsoft.com/office/powerpoint/2010/main" val="3181129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B052DB-28A1-49ED-B354-7656327038DE}" type="slidenum">
              <a:rPr lang="en-US"/>
              <a:pPr>
                <a:defRPr/>
              </a:pPr>
              <a:t>‹#›</a:t>
            </a:fld>
            <a:endParaRPr lang="en-US"/>
          </a:p>
        </p:txBody>
      </p:sp>
    </p:spTree>
    <p:extLst>
      <p:ext uri="{BB962C8B-B14F-4D97-AF65-F5344CB8AC3E}">
        <p14:creationId xmlns="" xmlns:p14="http://schemas.microsoft.com/office/powerpoint/2010/main" val="13023889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92D352-8BBC-40CF-B292-F586B80E4360}" type="slidenum">
              <a:rPr lang="en-US"/>
              <a:pPr>
                <a:defRPr/>
              </a:pPr>
              <a:t>‹#›</a:t>
            </a:fld>
            <a:endParaRPr lang="en-US"/>
          </a:p>
        </p:txBody>
      </p:sp>
    </p:spTree>
    <p:extLst>
      <p:ext uri="{BB962C8B-B14F-4D97-AF65-F5344CB8AC3E}">
        <p14:creationId xmlns="" xmlns:p14="http://schemas.microsoft.com/office/powerpoint/2010/main" val="325658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8446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8446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618AAF-E758-43F1-B2F2-E6E9C133D5E5}" type="slidenum">
              <a:rPr lang="en-US"/>
              <a:pPr>
                <a:defRPr/>
              </a:pPr>
              <a:t>‹#›</a:t>
            </a:fld>
            <a:endParaRPr lang="en-US"/>
          </a:p>
        </p:txBody>
      </p:sp>
    </p:spTree>
    <p:extLst>
      <p:ext uri="{BB962C8B-B14F-4D97-AF65-F5344CB8AC3E}">
        <p14:creationId xmlns="" xmlns:p14="http://schemas.microsoft.com/office/powerpoint/2010/main" val="256967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717EC72-58C6-4659-9CC5-71089CC74028}" type="slidenum">
              <a:rPr lang="en-US"/>
              <a:pPr>
                <a:defRPr/>
              </a:pPr>
              <a:t>‹#›</a:t>
            </a:fld>
            <a:endParaRPr lang="en-US"/>
          </a:p>
        </p:txBody>
      </p:sp>
    </p:spTree>
    <p:extLst>
      <p:ext uri="{BB962C8B-B14F-4D97-AF65-F5344CB8AC3E}">
        <p14:creationId xmlns="" xmlns:p14="http://schemas.microsoft.com/office/powerpoint/2010/main" val="2976927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3FF3BA-5726-4459-80AF-A88FB68FC342}" type="slidenum">
              <a:rPr lang="en-US"/>
              <a:pPr>
                <a:defRPr/>
              </a:pPr>
              <a:t>‹#›</a:t>
            </a:fld>
            <a:endParaRPr lang="en-US"/>
          </a:p>
        </p:txBody>
      </p:sp>
    </p:spTree>
    <p:extLst>
      <p:ext uri="{BB962C8B-B14F-4D97-AF65-F5344CB8AC3E}">
        <p14:creationId xmlns="" xmlns:p14="http://schemas.microsoft.com/office/powerpoint/2010/main" val="384765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C85920-9425-420E-88A5-33690DFD1288}" type="slidenum">
              <a:rPr lang="en-US"/>
              <a:pPr>
                <a:defRPr/>
              </a:pPr>
              <a:t>‹#›</a:t>
            </a:fld>
            <a:endParaRPr lang="en-US"/>
          </a:p>
        </p:txBody>
      </p:sp>
    </p:spTree>
    <p:extLst>
      <p:ext uri="{BB962C8B-B14F-4D97-AF65-F5344CB8AC3E}">
        <p14:creationId xmlns="" xmlns:p14="http://schemas.microsoft.com/office/powerpoint/2010/main" val="164909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239E16-324C-420E-8D43-E9E223D8DC02}" type="slidenum">
              <a:rPr lang="en-US"/>
              <a:pPr>
                <a:defRPr/>
              </a:pPr>
              <a:t>‹#›</a:t>
            </a:fld>
            <a:endParaRPr lang="en-US"/>
          </a:p>
        </p:txBody>
      </p:sp>
    </p:spTree>
    <p:extLst>
      <p:ext uri="{BB962C8B-B14F-4D97-AF65-F5344CB8AC3E}">
        <p14:creationId xmlns="" xmlns:p14="http://schemas.microsoft.com/office/powerpoint/2010/main" val="207496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2A8C62-3FF1-4A6C-9331-FE52D07E1B2F}" type="slidenum">
              <a:rPr lang="en-US"/>
              <a:pPr>
                <a:defRPr/>
              </a:pPr>
              <a:t>‹#›</a:t>
            </a:fld>
            <a:endParaRPr lang="en-US"/>
          </a:p>
        </p:txBody>
      </p:sp>
    </p:spTree>
    <p:extLst>
      <p:ext uri="{BB962C8B-B14F-4D97-AF65-F5344CB8AC3E}">
        <p14:creationId xmlns="" xmlns:p14="http://schemas.microsoft.com/office/powerpoint/2010/main" val="325444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4213" y="47625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684213" y="1844675"/>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pPr>
              <a:defRPr/>
            </a:pPr>
            <a:endParaRPr lang="en-US"/>
          </a:p>
        </p:txBody>
      </p:sp>
      <p:sp>
        <p:nvSpPr>
          <p:cNvPr id="133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Times New Roman" pitchFamily="18"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pPr>
              <a:defRPr/>
            </a:pPr>
            <a:fld id="{D205A3D7-A4B6-407E-AABF-3149855B81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ftr="0" dt="0"/>
  <p:txStyles>
    <p:titleStyle>
      <a:lvl1pPr algn="ctr" rtl="0" eaLnBrk="0" fontAlgn="base" hangingPunct="0">
        <a:spcBef>
          <a:spcPct val="0"/>
        </a:spcBef>
        <a:spcAft>
          <a:spcPct val="0"/>
        </a:spcAft>
        <a:defRPr sz="4000">
          <a:solidFill>
            <a:srgbClr val="333399"/>
          </a:solidFill>
          <a:latin typeface="+mj-lt"/>
          <a:ea typeface="+mj-ea"/>
          <a:cs typeface="+mj-cs"/>
        </a:defRPr>
      </a:lvl1pPr>
      <a:lvl2pPr algn="ctr" rtl="0" eaLnBrk="0" fontAlgn="base" hangingPunct="0">
        <a:spcBef>
          <a:spcPct val="0"/>
        </a:spcBef>
        <a:spcAft>
          <a:spcPct val="0"/>
        </a:spcAft>
        <a:defRPr sz="4000">
          <a:solidFill>
            <a:srgbClr val="333399"/>
          </a:solidFill>
          <a:latin typeface="Comic Sans MS" pitchFamily="66" charset="0"/>
        </a:defRPr>
      </a:lvl2pPr>
      <a:lvl3pPr algn="ctr" rtl="0" eaLnBrk="0" fontAlgn="base" hangingPunct="0">
        <a:spcBef>
          <a:spcPct val="0"/>
        </a:spcBef>
        <a:spcAft>
          <a:spcPct val="0"/>
        </a:spcAft>
        <a:defRPr sz="4000">
          <a:solidFill>
            <a:srgbClr val="333399"/>
          </a:solidFill>
          <a:latin typeface="Comic Sans MS" pitchFamily="66" charset="0"/>
        </a:defRPr>
      </a:lvl3pPr>
      <a:lvl4pPr algn="ctr" rtl="0" eaLnBrk="0" fontAlgn="base" hangingPunct="0">
        <a:spcBef>
          <a:spcPct val="0"/>
        </a:spcBef>
        <a:spcAft>
          <a:spcPct val="0"/>
        </a:spcAft>
        <a:defRPr sz="4000">
          <a:solidFill>
            <a:srgbClr val="333399"/>
          </a:solidFill>
          <a:latin typeface="Comic Sans MS" pitchFamily="66" charset="0"/>
        </a:defRPr>
      </a:lvl4pPr>
      <a:lvl5pPr algn="ctr" rtl="0" eaLnBrk="0" fontAlgn="base" hangingPunct="0">
        <a:spcBef>
          <a:spcPct val="0"/>
        </a:spcBef>
        <a:spcAft>
          <a:spcPct val="0"/>
        </a:spcAft>
        <a:defRPr sz="4000">
          <a:solidFill>
            <a:srgbClr val="333399"/>
          </a:solidFill>
          <a:latin typeface="Comic Sans MS" pitchFamily="66" charset="0"/>
        </a:defRPr>
      </a:lvl5pPr>
      <a:lvl6pPr marL="457200" algn="ctr" rtl="0" eaLnBrk="0" fontAlgn="base" hangingPunct="0">
        <a:spcBef>
          <a:spcPct val="0"/>
        </a:spcBef>
        <a:spcAft>
          <a:spcPct val="0"/>
        </a:spcAft>
        <a:defRPr sz="4000">
          <a:solidFill>
            <a:srgbClr val="333399"/>
          </a:solidFill>
          <a:latin typeface="Comic Sans MS" pitchFamily="66" charset="0"/>
        </a:defRPr>
      </a:lvl6pPr>
      <a:lvl7pPr marL="914400" algn="ctr" rtl="0" eaLnBrk="0" fontAlgn="base" hangingPunct="0">
        <a:spcBef>
          <a:spcPct val="0"/>
        </a:spcBef>
        <a:spcAft>
          <a:spcPct val="0"/>
        </a:spcAft>
        <a:defRPr sz="4000">
          <a:solidFill>
            <a:srgbClr val="333399"/>
          </a:solidFill>
          <a:latin typeface="Comic Sans MS" pitchFamily="66" charset="0"/>
        </a:defRPr>
      </a:lvl7pPr>
      <a:lvl8pPr marL="1371600" algn="ctr" rtl="0" eaLnBrk="0" fontAlgn="base" hangingPunct="0">
        <a:spcBef>
          <a:spcPct val="0"/>
        </a:spcBef>
        <a:spcAft>
          <a:spcPct val="0"/>
        </a:spcAft>
        <a:defRPr sz="4000">
          <a:solidFill>
            <a:srgbClr val="333399"/>
          </a:solidFill>
          <a:latin typeface="Comic Sans MS" pitchFamily="66" charset="0"/>
        </a:defRPr>
      </a:lvl8pPr>
      <a:lvl9pPr marL="1828800" algn="ctr" rtl="0" eaLnBrk="0" fontAlgn="base" hangingPunct="0">
        <a:spcBef>
          <a:spcPct val="0"/>
        </a:spcBef>
        <a:spcAft>
          <a:spcPct val="0"/>
        </a:spcAft>
        <a:defRPr sz="4000">
          <a:solidFill>
            <a:srgbClr val="333399"/>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rgbClr val="33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333399"/>
          </a:solidFill>
          <a:latin typeface="+mn-lt"/>
        </a:defRPr>
      </a:lvl2pPr>
      <a:lvl3pPr marL="1143000" indent="-228600" algn="l" rtl="0" eaLnBrk="0" fontAlgn="base" hangingPunct="0">
        <a:spcBef>
          <a:spcPct val="20000"/>
        </a:spcBef>
        <a:spcAft>
          <a:spcPct val="0"/>
        </a:spcAft>
        <a:buChar char="•"/>
        <a:defRPr sz="2400" b="1">
          <a:solidFill>
            <a:srgbClr val="333399"/>
          </a:solidFill>
          <a:latin typeface="+mn-lt"/>
        </a:defRPr>
      </a:lvl3pPr>
      <a:lvl4pPr marL="1600200" indent="-228600" algn="l" rtl="0" eaLnBrk="0" fontAlgn="base" hangingPunct="0">
        <a:spcBef>
          <a:spcPct val="20000"/>
        </a:spcBef>
        <a:spcAft>
          <a:spcPct val="0"/>
        </a:spcAft>
        <a:buChar char="–"/>
        <a:defRPr sz="2000" b="1">
          <a:solidFill>
            <a:srgbClr val="333399"/>
          </a:solidFill>
          <a:latin typeface="+mn-lt"/>
        </a:defRPr>
      </a:lvl4pPr>
      <a:lvl5pPr marL="2057400" indent="-228600" algn="l" rtl="0" eaLnBrk="0" fontAlgn="base" hangingPunct="0">
        <a:spcBef>
          <a:spcPct val="20000"/>
        </a:spcBef>
        <a:spcAft>
          <a:spcPct val="0"/>
        </a:spcAft>
        <a:buChar char="»"/>
        <a:defRPr sz="2000" b="1">
          <a:solidFill>
            <a:srgbClr val="333399"/>
          </a:solidFill>
          <a:latin typeface="+mn-lt"/>
        </a:defRPr>
      </a:lvl5pPr>
      <a:lvl6pPr marL="2514600" indent="-228600" algn="l" rtl="0" eaLnBrk="0" fontAlgn="base" hangingPunct="0">
        <a:spcBef>
          <a:spcPct val="20000"/>
        </a:spcBef>
        <a:spcAft>
          <a:spcPct val="0"/>
        </a:spcAft>
        <a:buChar char="»"/>
        <a:defRPr sz="2000" b="1">
          <a:solidFill>
            <a:srgbClr val="333399"/>
          </a:solidFill>
          <a:latin typeface="+mn-lt"/>
        </a:defRPr>
      </a:lvl6pPr>
      <a:lvl7pPr marL="2971800" indent="-228600" algn="l" rtl="0" eaLnBrk="0" fontAlgn="base" hangingPunct="0">
        <a:spcBef>
          <a:spcPct val="20000"/>
        </a:spcBef>
        <a:spcAft>
          <a:spcPct val="0"/>
        </a:spcAft>
        <a:buChar char="»"/>
        <a:defRPr sz="2000" b="1">
          <a:solidFill>
            <a:srgbClr val="333399"/>
          </a:solidFill>
          <a:latin typeface="+mn-lt"/>
        </a:defRPr>
      </a:lvl7pPr>
      <a:lvl8pPr marL="3429000" indent="-228600" algn="l" rtl="0" eaLnBrk="0" fontAlgn="base" hangingPunct="0">
        <a:spcBef>
          <a:spcPct val="20000"/>
        </a:spcBef>
        <a:spcAft>
          <a:spcPct val="0"/>
        </a:spcAft>
        <a:buChar char="»"/>
        <a:defRPr sz="2000" b="1">
          <a:solidFill>
            <a:srgbClr val="333399"/>
          </a:solidFill>
          <a:latin typeface="+mn-lt"/>
        </a:defRPr>
      </a:lvl8pPr>
      <a:lvl9pPr marL="3886200" indent="-228600" algn="l" rtl="0" eaLnBrk="0" fontAlgn="base" hangingPunct="0">
        <a:spcBef>
          <a:spcPct val="20000"/>
        </a:spcBef>
        <a:spcAft>
          <a:spcPct val="0"/>
        </a:spcAft>
        <a:buChar char="»"/>
        <a:defRPr sz="2000" b="1">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rgbClr val="333399"/>
                </a:solidFill>
                <a:latin typeface="Comic Sans MS" pitchFamily="66" charset="0"/>
              </a:defRPr>
            </a:lvl1pPr>
            <a:lvl2pPr marL="742950" indent="-285750">
              <a:defRPr>
                <a:solidFill>
                  <a:srgbClr val="333399"/>
                </a:solidFill>
                <a:latin typeface="Comic Sans MS" pitchFamily="66" charset="0"/>
              </a:defRPr>
            </a:lvl2pPr>
            <a:lvl3pPr marL="1143000" indent="-228600">
              <a:defRPr>
                <a:solidFill>
                  <a:srgbClr val="333399"/>
                </a:solidFill>
                <a:latin typeface="Comic Sans MS" pitchFamily="66" charset="0"/>
              </a:defRPr>
            </a:lvl3pPr>
            <a:lvl4pPr marL="1600200" indent="-228600">
              <a:defRPr>
                <a:solidFill>
                  <a:srgbClr val="333399"/>
                </a:solidFill>
                <a:latin typeface="Comic Sans MS" pitchFamily="66" charset="0"/>
              </a:defRPr>
            </a:lvl4pPr>
            <a:lvl5pPr marL="2057400" indent="-228600">
              <a:defRPr>
                <a:solidFill>
                  <a:srgbClr val="333399"/>
                </a:solidFill>
                <a:latin typeface="Comic Sans MS" pitchFamily="66" charset="0"/>
              </a:defRPr>
            </a:lvl5pPr>
            <a:lvl6pPr marL="2514600" indent="-228600" eaLnBrk="0" fontAlgn="base" hangingPunct="0">
              <a:spcBef>
                <a:spcPct val="0"/>
              </a:spcBef>
              <a:spcAft>
                <a:spcPct val="0"/>
              </a:spcAft>
              <a:defRPr>
                <a:solidFill>
                  <a:srgbClr val="333399"/>
                </a:solidFill>
                <a:latin typeface="Comic Sans MS" pitchFamily="66" charset="0"/>
              </a:defRPr>
            </a:lvl6pPr>
            <a:lvl7pPr marL="2971800" indent="-228600" eaLnBrk="0" fontAlgn="base" hangingPunct="0">
              <a:spcBef>
                <a:spcPct val="0"/>
              </a:spcBef>
              <a:spcAft>
                <a:spcPct val="0"/>
              </a:spcAft>
              <a:defRPr>
                <a:solidFill>
                  <a:srgbClr val="333399"/>
                </a:solidFill>
                <a:latin typeface="Comic Sans MS" pitchFamily="66" charset="0"/>
              </a:defRPr>
            </a:lvl7pPr>
            <a:lvl8pPr marL="3429000" indent="-228600" eaLnBrk="0" fontAlgn="base" hangingPunct="0">
              <a:spcBef>
                <a:spcPct val="0"/>
              </a:spcBef>
              <a:spcAft>
                <a:spcPct val="0"/>
              </a:spcAft>
              <a:defRPr>
                <a:solidFill>
                  <a:srgbClr val="333399"/>
                </a:solidFill>
                <a:latin typeface="Comic Sans MS" pitchFamily="66" charset="0"/>
              </a:defRPr>
            </a:lvl8pPr>
            <a:lvl9pPr marL="3886200" indent="-228600" eaLnBrk="0" fontAlgn="base" hangingPunct="0">
              <a:spcBef>
                <a:spcPct val="0"/>
              </a:spcBef>
              <a:spcAft>
                <a:spcPct val="0"/>
              </a:spcAft>
              <a:defRPr>
                <a:solidFill>
                  <a:srgbClr val="333399"/>
                </a:solidFill>
                <a:latin typeface="Comic Sans MS" pitchFamily="66" charset="0"/>
              </a:defRPr>
            </a:lvl9pPr>
          </a:lstStyle>
          <a:p>
            <a:fld id="{011EEB94-BA2D-45DC-A07C-2A88131A009D}" type="slidenum">
              <a:rPr lang="en-US" smtClean="0">
                <a:solidFill>
                  <a:schemeClr val="tx1"/>
                </a:solidFill>
                <a:latin typeface="Times New Roman" pitchFamily="18" charset="0"/>
              </a:rPr>
              <a:pPr/>
              <a:t>1</a:t>
            </a:fld>
            <a:endParaRPr lang="en-US" dirty="0" smtClean="0">
              <a:solidFill>
                <a:schemeClr val="tx1"/>
              </a:solidFill>
              <a:latin typeface="Times New Roman" pitchFamily="18" charset="0"/>
            </a:endParaRPr>
          </a:p>
        </p:txBody>
      </p:sp>
      <p:sp>
        <p:nvSpPr>
          <p:cNvPr id="26627" name="Rectangle 2"/>
          <p:cNvSpPr>
            <a:spLocks noGrp="1" noChangeArrowheads="1"/>
          </p:cNvSpPr>
          <p:nvPr>
            <p:ph type="ctrTitle"/>
          </p:nvPr>
        </p:nvSpPr>
        <p:spPr>
          <a:xfrm>
            <a:off x="685800" y="2667000"/>
            <a:ext cx="7772400" cy="1143000"/>
          </a:xfrm>
        </p:spPr>
        <p:txBody>
          <a:bodyPr/>
          <a:lstStyle/>
          <a:p>
            <a:r>
              <a:rPr lang="en-GB" b="1" dirty="0" smtClean="0">
                <a:latin typeface="Arial" charset="0"/>
              </a:rPr>
              <a:t>O </a:t>
            </a:r>
            <a:r>
              <a:rPr lang="en-GB" b="1" dirty="0" err="1" smtClean="0">
                <a:latin typeface="Arial" charset="0"/>
              </a:rPr>
              <a:t>na</a:t>
            </a:r>
            <a:r>
              <a:rPr lang="x-none" b="1" dirty="0" smtClean="0">
                <a:latin typeface="Arial" charset="0"/>
              </a:rPr>
              <a:t>č</a:t>
            </a:r>
            <a:r>
              <a:rPr lang="en-GB" b="1" dirty="0" err="1" smtClean="0">
                <a:latin typeface="Arial" charset="0"/>
              </a:rPr>
              <a:t>inima</a:t>
            </a:r>
            <a:r>
              <a:rPr lang="en-GB" b="1" dirty="0" smtClean="0">
                <a:latin typeface="Arial" charset="0"/>
              </a:rPr>
              <a:t> </a:t>
            </a:r>
            <a:r>
              <a:rPr lang="x-none" b="1" dirty="0" smtClean="0">
                <a:latin typeface="Arial" charset="0"/>
              </a:rPr>
              <a:t>adresiranja i</a:t>
            </a:r>
            <a:br>
              <a:rPr lang="x-none" b="1" dirty="0" smtClean="0">
                <a:latin typeface="Arial" charset="0"/>
              </a:rPr>
            </a:br>
            <a:r>
              <a:rPr lang="en-GB" b="1" dirty="0" err="1" smtClean="0">
                <a:latin typeface="Arial" charset="0"/>
              </a:rPr>
              <a:t>adresnosti</a:t>
            </a:r>
            <a:r>
              <a:rPr lang="en-GB" b="1" dirty="0" smtClean="0">
                <a:latin typeface="Arial" charset="0"/>
              </a:rPr>
              <a:t> </a:t>
            </a:r>
            <a:r>
              <a:rPr lang="en-GB" b="1" dirty="0" err="1" smtClean="0">
                <a:latin typeface="Arial" charset="0"/>
              </a:rPr>
              <a:t>instrukcija</a:t>
            </a:r>
            <a:r>
              <a:rPr lang="en-GB" b="1" dirty="0" smtClean="0">
                <a:latin typeface="Arial" charset="0"/>
              </a:rPr>
              <a:t> </a:t>
            </a:r>
            <a:r>
              <a:rPr lang="en-GB" dirty="0" smtClean="0">
                <a:latin typeface="Arial" charset="0"/>
              </a:rPr>
              <a:t/>
            </a:r>
            <a:br>
              <a:rPr lang="en-GB" dirty="0" smtClean="0">
                <a:latin typeface="Arial" charset="0"/>
              </a:rPr>
            </a:br>
            <a:r>
              <a:rPr lang="x-none" sz="2800" dirty="0" smtClean="0">
                <a:latin typeface="Arial" charset="0"/>
              </a:rPr>
              <a:t>(</a:t>
            </a:r>
            <a:r>
              <a:rPr lang="en-GB" sz="2800" dirty="0" err="1" smtClean="0">
                <a:latin typeface="Arial" charset="0"/>
              </a:rPr>
              <a:t>primeri</a:t>
            </a:r>
            <a:r>
              <a:rPr lang="en-GB" sz="2800" dirty="0" smtClean="0">
                <a:latin typeface="Arial" charset="0"/>
              </a:rPr>
              <a:t> </a:t>
            </a:r>
            <a:r>
              <a:rPr lang="en-GB" sz="2800" dirty="0" err="1" smtClean="0">
                <a:latin typeface="Arial" charset="0"/>
              </a:rPr>
              <a:t>na</a:t>
            </a:r>
            <a:r>
              <a:rPr lang="en-GB" sz="2800" dirty="0" smtClean="0">
                <a:latin typeface="Arial" charset="0"/>
              </a:rPr>
              <a:t> </a:t>
            </a:r>
            <a:r>
              <a:rPr lang="en-GB" sz="2800" dirty="0" err="1" smtClean="0">
                <a:latin typeface="Arial" charset="0"/>
              </a:rPr>
              <a:t>bazi</a:t>
            </a:r>
            <a:r>
              <a:rPr lang="en-GB" sz="2800" dirty="0" smtClean="0">
                <a:latin typeface="Arial" charset="0"/>
              </a:rPr>
              <a:t> MCS96 </a:t>
            </a:r>
            <a:r>
              <a:rPr lang="en-GB" sz="2800" dirty="0" err="1" smtClean="0">
                <a:latin typeface="Arial" charset="0"/>
              </a:rPr>
              <a:t>instrukcijskog</a:t>
            </a:r>
            <a:r>
              <a:rPr lang="en-GB" sz="2800" dirty="0" smtClean="0">
                <a:latin typeface="Arial" charset="0"/>
              </a:rPr>
              <a:t> seta</a:t>
            </a:r>
            <a:r>
              <a:rPr lang="x-none" sz="2800" dirty="0" smtClean="0">
                <a:latin typeface="Arial" charset="0"/>
              </a:rPr>
              <a:t>)</a:t>
            </a:r>
            <a:endParaRPr lang="en-GB" sz="2800" dirty="0"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9776"/>
            <a:ext cx="8352927" cy="1143000"/>
          </a:xfrm>
        </p:spPr>
        <p:txBody>
          <a:bodyPr/>
          <a:lstStyle/>
          <a:p>
            <a:r>
              <a:rPr lang="x-none" dirty="0" smtClean="0"/>
              <a:t>Načini adresiranja</a:t>
            </a:r>
            <a:endParaRPr lang="en-US" sz="2800"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10</a:t>
            </a:fld>
            <a:endParaRPr lang="en-US"/>
          </a:p>
        </p:txBody>
      </p:sp>
      <p:sp>
        <p:nvSpPr>
          <p:cNvPr id="6" name="TextBox 5"/>
          <p:cNvSpPr txBox="1"/>
          <p:nvPr/>
        </p:nvSpPr>
        <p:spPr>
          <a:xfrm>
            <a:off x="467544" y="1844824"/>
            <a:ext cx="5256584" cy="646331"/>
          </a:xfrm>
          <a:prstGeom prst="rect">
            <a:avLst/>
          </a:prstGeom>
          <a:noFill/>
        </p:spPr>
        <p:txBody>
          <a:bodyPr wrap="square" rtlCol="0">
            <a:spAutoFit/>
          </a:bodyPr>
          <a:lstStyle/>
          <a:p>
            <a:r>
              <a:rPr lang="x-none" b="1" dirty="0" smtClean="0">
                <a:solidFill>
                  <a:srgbClr val="C00000"/>
                </a:solidFill>
              </a:rPr>
              <a:t>REGISTARSKI DIREKTNO: </a:t>
            </a:r>
            <a:r>
              <a:rPr lang="x-none" dirty="0" smtClean="0"/>
              <a:t>Operand predstavlja </a:t>
            </a:r>
            <a:r>
              <a:rPr lang="x-none" b="1" dirty="0" smtClean="0"/>
              <a:t>adresu registra</a:t>
            </a:r>
            <a:r>
              <a:rPr lang="x-none" dirty="0" smtClean="0"/>
              <a:t>.</a:t>
            </a:r>
            <a:endParaRPr lang="en-US" dirty="0"/>
          </a:p>
        </p:txBody>
      </p:sp>
      <p:sp>
        <p:nvSpPr>
          <p:cNvPr id="8" name="TextBox 7"/>
          <p:cNvSpPr txBox="1"/>
          <p:nvPr/>
        </p:nvSpPr>
        <p:spPr>
          <a:xfrm>
            <a:off x="5724128" y="1844824"/>
            <a:ext cx="3168352" cy="1200329"/>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 at 30h </a:t>
            </a:r>
          </a:p>
          <a:p>
            <a:r>
              <a:rPr lang="x-none" b="1" dirty="0" smtClean="0">
                <a:solidFill>
                  <a:schemeClr val="tx1"/>
                </a:solidFill>
                <a:latin typeface="Courier New" pitchFamily="49" charset="0"/>
                <a:cs typeface="Courier New" pitchFamily="49" charset="0"/>
              </a:rPr>
              <a:t>Ax: dsw 1;</a:t>
            </a:r>
          </a:p>
          <a:p>
            <a:r>
              <a:rPr lang="x-none" b="1" dirty="0" smtClean="0">
                <a:solidFill>
                  <a:schemeClr val="tx1"/>
                </a:solidFill>
                <a:latin typeface="Courier New" pitchFamily="49" charset="0"/>
                <a:cs typeface="Courier New" pitchFamily="49" charset="0"/>
              </a:rPr>
              <a:t>Bx: dsw 1;</a:t>
            </a:r>
          </a:p>
          <a:p>
            <a:r>
              <a:rPr lang="x-none" b="1" dirty="0" smtClean="0">
                <a:solidFill>
                  <a:schemeClr val="tx1"/>
                </a:solidFill>
                <a:latin typeface="Courier New" pitchFamily="49" charset="0"/>
                <a:cs typeface="Courier New" pitchFamily="49" charset="0"/>
              </a:rPr>
              <a:t>Cx: dsw 1;</a:t>
            </a:r>
            <a:endParaRPr lang="en-US" b="1" dirty="0">
              <a:solidFill>
                <a:schemeClr val="tx1"/>
              </a:solidFill>
              <a:latin typeface="Courier New" pitchFamily="49" charset="0"/>
              <a:cs typeface="Courier New" pitchFamily="49" charset="0"/>
            </a:endParaRPr>
          </a:p>
        </p:txBody>
      </p:sp>
      <p:sp>
        <p:nvSpPr>
          <p:cNvPr id="12" name="TextBox 11"/>
          <p:cNvSpPr txBox="1"/>
          <p:nvPr/>
        </p:nvSpPr>
        <p:spPr>
          <a:xfrm>
            <a:off x="450057" y="2538770"/>
            <a:ext cx="5256584" cy="1754326"/>
          </a:xfrm>
          <a:prstGeom prst="rect">
            <a:avLst/>
          </a:prstGeom>
          <a:noFill/>
        </p:spPr>
        <p:txBody>
          <a:bodyPr wrap="square" rtlCol="0">
            <a:spAutoFit/>
          </a:bodyPr>
          <a:lstStyle/>
          <a:p>
            <a:r>
              <a:rPr lang="x-none" b="1" dirty="0" smtClean="0"/>
              <a:t>Primeri:</a:t>
            </a:r>
          </a:p>
          <a:p>
            <a:r>
              <a:rPr lang="x-none" b="1" dirty="0" smtClean="0">
                <a:solidFill>
                  <a:schemeClr val="tx1"/>
                </a:solidFill>
              </a:rPr>
              <a:t>ADD	Ax</a:t>
            </a:r>
            <a:r>
              <a:rPr lang="x-none" b="1" dirty="0">
                <a:solidFill>
                  <a:schemeClr val="tx1"/>
                </a:solidFill>
              </a:rPr>
              <a:t>, Bx, </a:t>
            </a:r>
            <a:r>
              <a:rPr lang="x-none" b="1" dirty="0" smtClean="0">
                <a:solidFill>
                  <a:schemeClr val="tx1"/>
                </a:solidFill>
              </a:rPr>
              <a:t>Cx</a:t>
            </a:r>
          </a:p>
          <a:p>
            <a:r>
              <a:rPr lang="x-none" b="1" dirty="0" smtClean="0">
                <a:solidFill>
                  <a:schemeClr val="tx1"/>
                </a:solidFill>
              </a:rPr>
              <a:t>ADD</a:t>
            </a:r>
            <a:r>
              <a:rPr lang="x-none" b="1" dirty="0">
                <a:solidFill>
                  <a:schemeClr val="tx1"/>
                </a:solidFill>
              </a:rPr>
              <a:t>	Ax, </a:t>
            </a:r>
            <a:r>
              <a:rPr lang="x-none" b="1" dirty="0" smtClean="0">
                <a:solidFill>
                  <a:schemeClr val="tx1"/>
                </a:solidFill>
              </a:rPr>
              <a:t>Bx</a:t>
            </a:r>
          </a:p>
          <a:p>
            <a:r>
              <a:rPr lang="x-none" b="1" dirty="0" smtClean="0">
                <a:solidFill>
                  <a:schemeClr val="tx1"/>
                </a:solidFill>
              </a:rPr>
              <a:t>INC	Cx</a:t>
            </a:r>
          </a:p>
          <a:p>
            <a:r>
              <a:rPr lang="x-none" b="1" dirty="0">
                <a:solidFill>
                  <a:schemeClr val="tx1"/>
                </a:solidFill>
              </a:rPr>
              <a:t>LD	Bx, Ax</a:t>
            </a:r>
          </a:p>
          <a:p>
            <a:endParaRPr lang="en-US" dirty="0"/>
          </a:p>
        </p:txBody>
      </p:sp>
      <p:grpSp>
        <p:nvGrpSpPr>
          <p:cNvPr id="25" name="Group 24"/>
          <p:cNvGrpSpPr/>
          <p:nvPr/>
        </p:nvGrpSpPr>
        <p:grpSpPr>
          <a:xfrm>
            <a:off x="1384598" y="2838831"/>
            <a:ext cx="7507883" cy="1244412"/>
            <a:chOff x="1384598" y="3140968"/>
            <a:chExt cx="7507883" cy="1244412"/>
          </a:xfrm>
        </p:grpSpPr>
        <p:sp>
          <p:nvSpPr>
            <p:cNvPr id="3" name="Oval 2"/>
            <p:cNvSpPr/>
            <p:nvPr/>
          </p:nvSpPr>
          <p:spPr bwMode="auto">
            <a:xfrm>
              <a:off x="2358802" y="3140968"/>
              <a:ext cx="432048" cy="360040"/>
            </a:xfrm>
            <a:prstGeom prst="ellipse">
              <a:avLst/>
            </a:prstGeom>
            <a:noFill/>
            <a:ln w="254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3" name="Oval 12"/>
            <p:cNvSpPr/>
            <p:nvPr/>
          </p:nvSpPr>
          <p:spPr bwMode="auto">
            <a:xfrm>
              <a:off x="1888654" y="3404617"/>
              <a:ext cx="432048" cy="360040"/>
            </a:xfrm>
            <a:prstGeom prst="ellipse">
              <a:avLst/>
            </a:prstGeom>
            <a:noFill/>
            <a:ln w="254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4" name="Oval 13"/>
            <p:cNvSpPr/>
            <p:nvPr/>
          </p:nvSpPr>
          <p:spPr bwMode="auto">
            <a:xfrm>
              <a:off x="1879129" y="3966964"/>
              <a:ext cx="432048" cy="360040"/>
            </a:xfrm>
            <a:prstGeom prst="ellipse">
              <a:avLst/>
            </a:prstGeom>
            <a:noFill/>
            <a:ln w="254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5" name="TextBox 4"/>
            <p:cNvSpPr txBox="1"/>
            <p:nvPr/>
          </p:nvSpPr>
          <p:spPr>
            <a:xfrm>
              <a:off x="2987825" y="3462050"/>
              <a:ext cx="5904656" cy="923330"/>
            </a:xfrm>
            <a:prstGeom prst="rect">
              <a:avLst/>
            </a:prstGeom>
            <a:noFill/>
            <a:ln>
              <a:solidFill>
                <a:srgbClr val="C00000"/>
              </a:solidFill>
            </a:ln>
          </p:spPr>
          <p:txBody>
            <a:bodyPr wrap="square" rtlCol="0">
              <a:spAutoFit/>
            </a:bodyPr>
            <a:lstStyle/>
            <a:p>
              <a:r>
                <a:rPr lang="x-none" dirty="0" smtClean="0"/>
                <a:t>Operandi koji određuju da su instrukcije adresirane </a:t>
              </a:r>
              <a:r>
                <a:rPr lang="x-none" dirty="0" smtClean="0">
                  <a:solidFill>
                    <a:srgbClr val="C00000"/>
                  </a:solidFill>
                </a:rPr>
                <a:t>registarki direktnim </a:t>
              </a:r>
              <a:r>
                <a:rPr lang="x-none" dirty="0" smtClean="0"/>
                <a:t>načinom adresiranja.</a:t>
              </a:r>
            </a:p>
            <a:p>
              <a:r>
                <a:rPr lang="x-none" dirty="0" smtClean="0"/>
                <a:t>Svi ostali operandi su </a:t>
              </a:r>
              <a:r>
                <a:rPr lang="x-none" b="1" u="sng" dirty="0" smtClean="0"/>
                <a:t>uvek</a:t>
              </a:r>
              <a:r>
                <a:rPr lang="x-none" dirty="0" smtClean="0"/>
                <a:t> </a:t>
              </a:r>
              <a:r>
                <a:rPr lang="x-none" u="sng" dirty="0" smtClean="0"/>
                <a:t>adrese registara</a:t>
              </a:r>
              <a:r>
                <a:rPr lang="x-none" dirty="0" smtClean="0"/>
                <a:t>.</a:t>
              </a:r>
              <a:endParaRPr lang="en-US" dirty="0"/>
            </a:p>
          </p:txBody>
        </p:sp>
        <p:sp>
          <p:nvSpPr>
            <p:cNvPr id="15" name="Oval 14"/>
            <p:cNvSpPr/>
            <p:nvPr/>
          </p:nvSpPr>
          <p:spPr bwMode="auto">
            <a:xfrm>
              <a:off x="1384598" y="3669407"/>
              <a:ext cx="432048" cy="360040"/>
            </a:xfrm>
            <a:prstGeom prst="ellipse">
              <a:avLst/>
            </a:prstGeom>
            <a:noFill/>
            <a:ln w="254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cxnSp>
          <p:nvCxnSpPr>
            <p:cNvPr id="16" name="Straight Arrow Connector 15"/>
            <p:cNvCxnSpPr/>
            <p:nvPr/>
          </p:nvCxnSpPr>
          <p:spPr bwMode="auto">
            <a:xfrm flipH="1" flipV="1">
              <a:off x="2727579" y="3448282"/>
              <a:ext cx="260246" cy="136355"/>
            </a:xfrm>
            <a:prstGeom prst="straightConnector1">
              <a:avLst/>
            </a:prstGeom>
            <a:solidFill>
              <a:schemeClr val="bg1"/>
            </a:solidFill>
            <a:ln w="19050" cap="flat" cmpd="sng" algn="ctr">
              <a:solidFill>
                <a:srgbClr val="C00000"/>
              </a:solidFill>
              <a:prstDash val="solid"/>
              <a:round/>
              <a:headEnd type="none" w="sm" len="sm"/>
              <a:tailEnd type="arrow"/>
            </a:ln>
            <a:effectLst/>
          </p:spPr>
        </p:cxnSp>
        <p:cxnSp>
          <p:nvCxnSpPr>
            <p:cNvPr id="18" name="Straight Arrow Connector 17"/>
            <p:cNvCxnSpPr/>
            <p:nvPr/>
          </p:nvCxnSpPr>
          <p:spPr bwMode="auto">
            <a:xfrm flipH="1">
              <a:off x="2320702" y="3589970"/>
              <a:ext cx="667123" cy="1"/>
            </a:xfrm>
            <a:prstGeom prst="straightConnector1">
              <a:avLst/>
            </a:prstGeom>
            <a:solidFill>
              <a:schemeClr val="bg1"/>
            </a:solidFill>
            <a:ln w="19050" cap="flat" cmpd="sng" algn="ctr">
              <a:solidFill>
                <a:srgbClr val="C00000"/>
              </a:solidFill>
              <a:prstDash val="solid"/>
              <a:round/>
              <a:headEnd type="none" w="sm" len="sm"/>
              <a:tailEnd type="arrow"/>
            </a:ln>
            <a:effectLst/>
          </p:spPr>
        </p:cxnSp>
        <p:cxnSp>
          <p:nvCxnSpPr>
            <p:cNvPr id="20" name="Straight Arrow Connector 19"/>
            <p:cNvCxnSpPr>
              <a:endCxn id="15" idx="6"/>
            </p:cNvCxnSpPr>
            <p:nvPr/>
          </p:nvCxnSpPr>
          <p:spPr bwMode="auto">
            <a:xfrm flipH="1">
              <a:off x="1816646" y="3589971"/>
              <a:ext cx="1171180" cy="259456"/>
            </a:xfrm>
            <a:prstGeom prst="straightConnector1">
              <a:avLst/>
            </a:prstGeom>
            <a:solidFill>
              <a:schemeClr val="bg1"/>
            </a:solidFill>
            <a:ln w="19050" cap="flat" cmpd="sng" algn="ctr">
              <a:solidFill>
                <a:srgbClr val="C00000"/>
              </a:solidFill>
              <a:prstDash val="solid"/>
              <a:round/>
              <a:headEnd type="none" w="sm" len="sm"/>
              <a:tailEnd type="arrow"/>
            </a:ln>
            <a:effectLst/>
          </p:spPr>
        </p:cxnSp>
        <p:cxnSp>
          <p:nvCxnSpPr>
            <p:cNvPr id="23" name="Straight Arrow Connector 22"/>
            <p:cNvCxnSpPr/>
            <p:nvPr/>
          </p:nvCxnSpPr>
          <p:spPr bwMode="auto">
            <a:xfrm flipH="1">
              <a:off x="2311177" y="3589971"/>
              <a:ext cx="676649" cy="518912"/>
            </a:xfrm>
            <a:prstGeom prst="straightConnector1">
              <a:avLst/>
            </a:prstGeom>
            <a:solidFill>
              <a:schemeClr val="bg1"/>
            </a:solidFill>
            <a:ln w="19050" cap="flat" cmpd="sng" algn="ctr">
              <a:solidFill>
                <a:srgbClr val="C00000"/>
              </a:solidFill>
              <a:prstDash val="solid"/>
              <a:round/>
              <a:headEnd type="none" w="sm" len="sm"/>
              <a:tailEnd type="arrow"/>
            </a:ln>
            <a:effectLst/>
          </p:spPr>
        </p:cxnSp>
      </p:grpSp>
      <p:sp>
        <p:nvSpPr>
          <p:cNvPr id="26" name="TextBox 25"/>
          <p:cNvSpPr txBox="1"/>
          <p:nvPr/>
        </p:nvSpPr>
        <p:spPr>
          <a:xfrm>
            <a:off x="454645" y="4471376"/>
            <a:ext cx="8424937" cy="646331"/>
          </a:xfrm>
          <a:prstGeom prst="rect">
            <a:avLst/>
          </a:prstGeom>
          <a:noFill/>
        </p:spPr>
        <p:txBody>
          <a:bodyPr wrap="square" rtlCol="0">
            <a:spAutoFit/>
          </a:bodyPr>
          <a:lstStyle/>
          <a:p>
            <a:r>
              <a:rPr lang="x-none" b="1" dirty="0" smtClean="0">
                <a:solidFill>
                  <a:srgbClr val="C00000"/>
                </a:solidFill>
              </a:rPr>
              <a:t>NEPOSREDNO: </a:t>
            </a:r>
            <a:r>
              <a:rPr lang="x-none" dirty="0" smtClean="0"/>
              <a:t>Sâm operand </a:t>
            </a:r>
            <a:r>
              <a:rPr lang="x-none" b="1" dirty="0" smtClean="0"/>
              <a:t>je podatak </a:t>
            </a:r>
            <a:r>
              <a:rPr lang="x-none" dirty="0" smtClean="0"/>
              <a:t>koji učestvuje u operacij</a:t>
            </a:r>
            <a:r>
              <a:rPr lang="en-US" dirty="0" smtClean="0"/>
              <a:t>i</a:t>
            </a:r>
            <a:r>
              <a:rPr lang="x-none" dirty="0" smtClean="0"/>
              <a:t>. Prvi </a:t>
            </a:r>
            <a:r>
              <a:rPr lang="x-none" dirty="0"/>
              <a:t>karakter </a:t>
            </a:r>
            <a:r>
              <a:rPr lang="x-none" dirty="0" smtClean="0"/>
              <a:t>operanda je znak </a:t>
            </a:r>
            <a:r>
              <a:rPr lang="x-none" b="1" dirty="0" smtClean="0"/>
              <a:t>#</a:t>
            </a:r>
            <a:endParaRPr lang="en-US" b="1" dirty="0"/>
          </a:p>
        </p:txBody>
      </p:sp>
      <p:sp>
        <p:nvSpPr>
          <p:cNvPr id="27" name="TextBox 26"/>
          <p:cNvSpPr txBox="1"/>
          <p:nvPr/>
        </p:nvSpPr>
        <p:spPr>
          <a:xfrm>
            <a:off x="437159" y="5107419"/>
            <a:ext cx="5256584" cy="1477328"/>
          </a:xfrm>
          <a:prstGeom prst="rect">
            <a:avLst/>
          </a:prstGeom>
          <a:noFill/>
        </p:spPr>
        <p:txBody>
          <a:bodyPr wrap="square" rtlCol="0">
            <a:spAutoFit/>
          </a:bodyPr>
          <a:lstStyle/>
          <a:p>
            <a:r>
              <a:rPr lang="x-none" b="1" dirty="0" smtClean="0"/>
              <a:t>Primeri:</a:t>
            </a:r>
          </a:p>
          <a:p>
            <a:r>
              <a:rPr lang="x-none" b="1" dirty="0" smtClean="0">
                <a:solidFill>
                  <a:schemeClr val="tx1"/>
                </a:solidFill>
              </a:rPr>
              <a:t>ADD</a:t>
            </a:r>
            <a:r>
              <a:rPr lang="x-none" b="1" dirty="0">
                <a:solidFill>
                  <a:schemeClr val="tx1"/>
                </a:solidFill>
              </a:rPr>
              <a:t>	Ax, </a:t>
            </a:r>
            <a:r>
              <a:rPr lang="x-none" b="1" dirty="0" smtClean="0">
                <a:solidFill>
                  <a:schemeClr val="tx1"/>
                </a:solidFill>
              </a:rPr>
              <a:t>#15</a:t>
            </a:r>
          </a:p>
          <a:p>
            <a:r>
              <a:rPr lang="x-none" b="1" dirty="0" smtClean="0">
                <a:solidFill>
                  <a:schemeClr val="tx1"/>
                </a:solidFill>
              </a:rPr>
              <a:t>LD</a:t>
            </a:r>
            <a:r>
              <a:rPr lang="x-none" b="1" dirty="0">
                <a:solidFill>
                  <a:schemeClr val="tx1"/>
                </a:solidFill>
              </a:rPr>
              <a:t>	Bx, </a:t>
            </a:r>
            <a:r>
              <a:rPr lang="x-none" b="1" dirty="0" smtClean="0">
                <a:solidFill>
                  <a:schemeClr val="tx1"/>
                </a:solidFill>
              </a:rPr>
              <a:t>#234h</a:t>
            </a:r>
          </a:p>
          <a:p>
            <a:r>
              <a:rPr lang="x-none" b="1" dirty="0" smtClean="0">
                <a:solidFill>
                  <a:schemeClr val="tx1"/>
                </a:solidFill>
              </a:rPr>
              <a:t>LDB	Cx, #</a:t>
            </a:r>
            <a:r>
              <a:rPr lang="en-US" b="1" dirty="0" smtClean="0">
                <a:solidFill>
                  <a:schemeClr val="tx1"/>
                </a:solidFill>
              </a:rPr>
              <a:t> ’A’</a:t>
            </a:r>
            <a:endParaRPr lang="x-none" b="1" dirty="0">
              <a:solidFill>
                <a:schemeClr val="tx1"/>
              </a:solidFill>
            </a:endParaRPr>
          </a:p>
          <a:p>
            <a:endParaRPr lang="en-US" dirty="0"/>
          </a:p>
        </p:txBody>
      </p:sp>
      <p:sp>
        <p:nvSpPr>
          <p:cNvPr id="29" name="Oval 28"/>
          <p:cNvSpPr/>
          <p:nvPr/>
        </p:nvSpPr>
        <p:spPr bwMode="auto">
          <a:xfrm>
            <a:off x="1816646" y="5339759"/>
            <a:ext cx="910934" cy="969562"/>
          </a:xfrm>
          <a:prstGeom prst="ellipse">
            <a:avLst/>
          </a:prstGeom>
          <a:noFill/>
          <a:ln w="254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32" name="TextBox 31"/>
          <p:cNvSpPr txBox="1"/>
          <p:nvPr/>
        </p:nvSpPr>
        <p:spPr>
          <a:xfrm>
            <a:off x="3016205" y="5255751"/>
            <a:ext cx="5904656" cy="981561"/>
          </a:xfrm>
          <a:prstGeom prst="rect">
            <a:avLst/>
          </a:prstGeom>
          <a:noFill/>
          <a:ln>
            <a:solidFill>
              <a:srgbClr val="C00000"/>
            </a:solidFill>
          </a:ln>
        </p:spPr>
        <p:txBody>
          <a:bodyPr wrap="square" rtlCol="0">
            <a:noAutofit/>
          </a:bodyPr>
          <a:lstStyle/>
          <a:p>
            <a:r>
              <a:rPr lang="x-none" dirty="0" smtClean="0"/>
              <a:t>Operandi koji određuju da su instrukcije adresirane </a:t>
            </a:r>
            <a:r>
              <a:rPr lang="en-US" dirty="0" err="1" smtClean="0">
                <a:solidFill>
                  <a:srgbClr val="C00000"/>
                </a:solidFill>
              </a:rPr>
              <a:t>neposrednim</a:t>
            </a:r>
            <a:r>
              <a:rPr lang="en-US" dirty="0" smtClean="0">
                <a:solidFill>
                  <a:srgbClr val="C00000"/>
                </a:solidFill>
              </a:rPr>
              <a:t> </a:t>
            </a:r>
            <a:r>
              <a:rPr lang="x-none" dirty="0" smtClean="0"/>
              <a:t>načinom adresiranja.</a:t>
            </a:r>
          </a:p>
          <a:p>
            <a:r>
              <a:rPr lang="x-none" dirty="0" smtClean="0"/>
              <a:t>Svi ostali operandi su </a:t>
            </a:r>
            <a:r>
              <a:rPr lang="x-none" b="1" u="sng" dirty="0" smtClean="0"/>
              <a:t>uvek</a:t>
            </a:r>
            <a:r>
              <a:rPr lang="x-none" dirty="0" smtClean="0"/>
              <a:t> </a:t>
            </a:r>
            <a:r>
              <a:rPr lang="x-none" u="sng" dirty="0" smtClean="0"/>
              <a:t>adrese registara</a:t>
            </a:r>
            <a:r>
              <a:rPr lang="x-none" dirty="0" smtClean="0"/>
              <a:t>.</a:t>
            </a:r>
            <a:endParaRPr lang="en-US" dirty="0"/>
          </a:p>
        </p:txBody>
      </p:sp>
      <p:cxnSp>
        <p:nvCxnSpPr>
          <p:cNvPr id="34" name="Straight Arrow Connector 33"/>
          <p:cNvCxnSpPr/>
          <p:nvPr/>
        </p:nvCxnSpPr>
        <p:spPr bwMode="auto">
          <a:xfrm flipH="1">
            <a:off x="2745329" y="5516711"/>
            <a:ext cx="260246" cy="229820"/>
          </a:xfrm>
          <a:prstGeom prst="straightConnector1">
            <a:avLst/>
          </a:prstGeom>
          <a:solidFill>
            <a:schemeClr val="bg1"/>
          </a:solidFill>
          <a:ln w="19050" cap="flat" cmpd="sng" algn="ctr">
            <a:solidFill>
              <a:srgbClr val="C00000"/>
            </a:solidFill>
            <a:prstDash val="solid"/>
            <a:round/>
            <a:headEnd type="none" w="sm" len="sm"/>
            <a:tailEnd type="arrow"/>
          </a:ln>
          <a:effectLst/>
        </p:spPr>
      </p:cxnSp>
    </p:spTree>
    <p:extLst>
      <p:ext uri="{BB962C8B-B14F-4D97-AF65-F5344CB8AC3E}">
        <p14:creationId xmlns="" xmlns:p14="http://schemas.microsoft.com/office/powerpoint/2010/main" val="213418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9"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9776"/>
            <a:ext cx="8352927" cy="1143000"/>
          </a:xfrm>
        </p:spPr>
        <p:txBody>
          <a:bodyPr/>
          <a:lstStyle/>
          <a:p>
            <a:r>
              <a:rPr lang="x-none" dirty="0" smtClean="0"/>
              <a:t>Načini adresiranja - </a:t>
            </a:r>
            <a:r>
              <a:rPr lang="x-none" dirty="0" smtClean="0">
                <a:solidFill>
                  <a:srgbClr val="C00000"/>
                </a:solidFill>
              </a:rPr>
              <a:t>posredno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11</a:t>
            </a:fld>
            <a:endParaRPr lang="en-US" dirty="0"/>
          </a:p>
        </p:txBody>
      </p:sp>
      <p:sp>
        <p:nvSpPr>
          <p:cNvPr id="6" name="TextBox 5"/>
          <p:cNvSpPr txBox="1"/>
          <p:nvPr/>
        </p:nvSpPr>
        <p:spPr>
          <a:xfrm>
            <a:off x="467544" y="1580599"/>
            <a:ext cx="5256584" cy="1200329"/>
          </a:xfrm>
          <a:prstGeom prst="rect">
            <a:avLst/>
          </a:prstGeom>
          <a:noFill/>
        </p:spPr>
        <p:txBody>
          <a:bodyPr wrap="square" rtlCol="0">
            <a:spAutoFit/>
          </a:bodyPr>
          <a:lstStyle/>
          <a:p>
            <a:r>
              <a:rPr lang="x-none" smtClean="0"/>
              <a:t>Operand </a:t>
            </a:r>
            <a:r>
              <a:rPr lang="sr-Latn-CS" dirty="0" smtClean="0"/>
              <a:t>je označen</a:t>
            </a:r>
            <a:r>
              <a:rPr lang="en-US" dirty="0" smtClean="0"/>
              <a:t> </a:t>
            </a:r>
            <a:r>
              <a:rPr lang="en-US" dirty="0" err="1" smtClean="0"/>
              <a:t>uglastim</a:t>
            </a:r>
            <a:r>
              <a:rPr lang="en-US" dirty="0" smtClean="0"/>
              <a:t> </a:t>
            </a:r>
            <a:r>
              <a:rPr lang="x-none" dirty="0" smtClean="0"/>
              <a:t>z</a:t>
            </a:r>
            <a:r>
              <a:rPr lang="en-US" dirty="0" err="1" smtClean="0"/>
              <a:t>agradama</a:t>
            </a:r>
            <a:r>
              <a:rPr lang="en-US" dirty="0" smtClean="0"/>
              <a:t> </a:t>
            </a:r>
            <a:r>
              <a:rPr lang="sr-Latn-CS" dirty="0" smtClean="0"/>
              <a:t>u kojima je </a:t>
            </a:r>
            <a:r>
              <a:rPr lang="x-none" smtClean="0"/>
              <a:t>16-bitni </a:t>
            </a:r>
            <a:r>
              <a:rPr lang="x-none" dirty="0" smtClean="0"/>
              <a:t>registar - </a:t>
            </a:r>
            <a:r>
              <a:rPr lang="x-none" b="1" dirty="0" smtClean="0"/>
              <a:t>pokazivač</a:t>
            </a:r>
            <a:r>
              <a:rPr lang="x-none" smtClean="0"/>
              <a:t>. Pokazivač </a:t>
            </a:r>
            <a:r>
              <a:rPr lang="x-none" dirty="0" smtClean="0"/>
              <a:t>sadrži adresu podatka koji učestvuje u operaciji</a:t>
            </a:r>
            <a:endParaRPr lang="en-US" dirty="0"/>
          </a:p>
        </p:txBody>
      </p:sp>
      <p:sp>
        <p:nvSpPr>
          <p:cNvPr id="8" name="TextBox 7"/>
          <p:cNvSpPr txBox="1"/>
          <p:nvPr/>
        </p:nvSpPr>
        <p:spPr>
          <a:xfrm>
            <a:off x="5724128" y="1580599"/>
            <a:ext cx="3168352" cy="2308324"/>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a:t>
            </a:r>
          </a:p>
          <a:p>
            <a:r>
              <a:rPr lang="x-none" b="1" dirty="0" smtClean="0">
                <a:solidFill>
                  <a:schemeClr val="tx1"/>
                </a:solidFill>
                <a:latin typeface="Courier New" pitchFamily="49" charset="0"/>
                <a:cs typeface="Courier New" pitchFamily="49" charset="0"/>
              </a:rPr>
              <a:t>Pokaz:  dsw 1;</a:t>
            </a:r>
          </a:p>
          <a:p>
            <a:r>
              <a:rPr lang="x-none" b="1" dirty="0">
                <a:solidFill>
                  <a:schemeClr val="tx1"/>
                </a:solidFill>
                <a:latin typeface="Courier New" pitchFamily="49" charset="0"/>
                <a:cs typeface="Courier New" pitchFamily="49" charset="0"/>
              </a:rPr>
              <a:t>A</a:t>
            </a:r>
            <a:r>
              <a:rPr lang="x-none" b="1" dirty="0" smtClean="0">
                <a:solidFill>
                  <a:schemeClr val="tx1"/>
                </a:solidFill>
                <a:latin typeface="Courier New" pitchFamily="49" charset="0"/>
                <a:cs typeface="Courier New" pitchFamily="49" charset="0"/>
              </a:rPr>
              <a:t>x:     dsw 1;</a:t>
            </a:r>
          </a:p>
          <a:p>
            <a:r>
              <a:rPr lang="x-none" b="1" dirty="0" smtClean="0">
                <a:solidFill>
                  <a:schemeClr val="tx1"/>
                </a:solidFill>
                <a:latin typeface="Courier New" pitchFamily="49" charset="0"/>
                <a:cs typeface="Courier New" pitchFamily="49" charset="0"/>
              </a:rPr>
              <a:t>Slovo:  dsb 1;</a:t>
            </a:r>
          </a:p>
          <a:p>
            <a:endParaRPr lang="en-US" b="1" dirty="0" smtClean="0">
              <a:solidFill>
                <a:schemeClr val="tx1"/>
              </a:solidFill>
              <a:latin typeface="Courier New" pitchFamily="49" charset="0"/>
              <a:cs typeface="Courier New" pitchFamily="49" charset="0"/>
            </a:endParaRPr>
          </a:p>
          <a:p>
            <a:r>
              <a:rPr lang="x-none" b="1" dirty="0" smtClean="0">
                <a:solidFill>
                  <a:schemeClr val="tx1"/>
                </a:solidFill>
                <a:latin typeface="Courier New" pitchFamily="49" charset="0"/>
                <a:cs typeface="Courier New" pitchFamily="49" charset="0"/>
              </a:rPr>
              <a:t>CSEG at 5000h</a:t>
            </a:r>
          </a:p>
          <a:p>
            <a:r>
              <a:rPr lang="x-none" b="1" dirty="0" smtClean="0">
                <a:solidFill>
                  <a:schemeClr val="tx1"/>
                </a:solidFill>
                <a:latin typeface="Courier New" pitchFamily="49" charset="0"/>
                <a:cs typeface="Courier New" pitchFamily="49" charset="0"/>
              </a:rPr>
              <a:t>Broj:   dcw 123;</a:t>
            </a:r>
          </a:p>
          <a:p>
            <a:r>
              <a:rPr lang="x-none" b="1" dirty="0" smtClean="0">
                <a:solidFill>
                  <a:schemeClr val="tx1"/>
                </a:solidFill>
                <a:latin typeface="Courier New" pitchFamily="49" charset="0"/>
                <a:cs typeface="Courier New" pitchFamily="49" charset="0"/>
              </a:rPr>
              <a:t>Poruka: dcb </a:t>
            </a:r>
            <a:r>
              <a:rPr lang="en-US" b="1" dirty="0" smtClean="0">
                <a:solidFill>
                  <a:schemeClr val="tx1"/>
                </a:solidFill>
                <a:latin typeface="Courier New" pitchFamily="49" charset="0"/>
                <a:cs typeface="Courier New" pitchFamily="49" charset="0"/>
              </a:rPr>
              <a:t>‘Abc’,0</a:t>
            </a:r>
            <a:r>
              <a:rPr lang="x-none" b="1" smtClean="0">
                <a:solidFill>
                  <a:schemeClr val="tx1"/>
                </a:solidFill>
                <a:latin typeface="Courier New" pitchFamily="49" charset="0"/>
                <a:cs typeface="Courier New" pitchFamily="49" charset="0"/>
              </a:rPr>
              <a:t>; </a:t>
            </a:r>
            <a:endParaRPr lang="en-US" b="1" dirty="0">
              <a:solidFill>
                <a:schemeClr val="tx1"/>
              </a:solidFill>
              <a:latin typeface="Courier New" pitchFamily="49" charset="0"/>
              <a:cs typeface="Courier New" pitchFamily="49" charset="0"/>
            </a:endParaRPr>
          </a:p>
        </p:txBody>
      </p:sp>
      <p:sp>
        <p:nvSpPr>
          <p:cNvPr id="12" name="TextBox 11"/>
          <p:cNvSpPr txBox="1"/>
          <p:nvPr/>
        </p:nvSpPr>
        <p:spPr>
          <a:xfrm>
            <a:off x="450057" y="2754794"/>
            <a:ext cx="5256584" cy="1138773"/>
          </a:xfrm>
          <a:prstGeom prst="rect">
            <a:avLst/>
          </a:prstGeom>
          <a:noFill/>
        </p:spPr>
        <p:txBody>
          <a:bodyPr wrap="square" rtlCol="0">
            <a:spAutoFit/>
          </a:bodyPr>
          <a:lstStyle/>
          <a:p>
            <a:r>
              <a:rPr lang="x-none" b="1" dirty="0" smtClean="0"/>
              <a:t>Primer1:</a:t>
            </a:r>
          </a:p>
          <a:p>
            <a:r>
              <a:rPr lang="x-none" dirty="0">
                <a:solidFill>
                  <a:schemeClr val="tx1"/>
                </a:solidFill>
              </a:rPr>
              <a:t>LD	</a:t>
            </a:r>
            <a:r>
              <a:rPr lang="x-none" dirty="0" smtClean="0">
                <a:solidFill>
                  <a:schemeClr val="tx1"/>
                </a:solidFill>
              </a:rPr>
              <a:t>Pokaz, </a:t>
            </a:r>
            <a:r>
              <a:rPr lang="x-none" smtClean="0">
                <a:solidFill>
                  <a:schemeClr val="tx1"/>
                </a:solidFill>
              </a:rPr>
              <a:t>#Broj</a:t>
            </a:r>
            <a:r>
              <a:rPr lang="sr-Latn-CS" dirty="0" smtClean="0">
                <a:solidFill>
                  <a:schemeClr val="tx1"/>
                </a:solidFill>
              </a:rPr>
              <a:t> </a:t>
            </a:r>
            <a:r>
              <a:rPr lang="x-none" sz="1400" smtClean="0">
                <a:solidFill>
                  <a:schemeClr val="tx1"/>
                </a:solidFill>
              </a:rPr>
              <a:t>;</a:t>
            </a:r>
            <a:r>
              <a:rPr lang="sr-Latn-CS" sz="1400" dirty="0" smtClean="0">
                <a:solidFill>
                  <a:schemeClr val="tx1"/>
                </a:solidFill>
              </a:rPr>
              <a:t> </a:t>
            </a:r>
            <a:r>
              <a:rPr lang="x-none" sz="1400" smtClean="0">
                <a:solidFill>
                  <a:schemeClr val="tx1">
                    <a:lumMod val="65000"/>
                    <a:lumOff val="35000"/>
                  </a:schemeClr>
                </a:solidFill>
              </a:rPr>
              <a:t>U </a:t>
            </a:r>
            <a:r>
              <a:rPr lang="x-none" sz="1400" dirty="0" smtClean="0">
                <a:solidFill>
                  <a:schemeClr val="tx1">
                    <a:lumMod val="65000"/>
                    <a:lumOff val="35000"/>
                  </a:schemeClr>
                </a:solidFill>
              </a:rPr>
              <a:t>reg. </a:t>
            </a:r>
            <a:r>
              <a:rPr lang="x-none" sz="1400" b="1" dirty="0" smtClean="0">
                <a:solidFill>
                  <a:schemeClr val="tx1">
                    <a:lumMod val="65000"/>
                    <a:lumOff val="35000"/>
                  </a:schemeClr>
                </a:solidFill>
              </a:rPr>
              <a:t>Pokaz</a:t>
            </a:r>
            <a:r>
              <a:rPr lang="x-none" sz="1400" dirty="0" smtClean="0">
                <a:solidFill>
                  <a:schemeClr val="tx1">
                    <a:lumMod val="65000"/>
                    <a:lumOff val="35000"/>
                  </a:schemeClr>
                </a:solidFill>
              </a:rPr>
              <a:t> će ubaciti 5000h</a:t>
            </a:r>
            <a:endParaRPr lang="x-none" sz="1400" dirty="0">
              <a:solidFill>
                <a:schemeClr val="tx1">
                  <a:lumMod val="65000"/>
                  <a:lumOff val="35000"/>
                </a:schemeClr>
              </a:solidFill>
            </a:endParaRPr>
          </a:p>
          <a:p>
            <a:r>
              <a:rPr lang="x-none" b="1" dirty="0" smtClean="0">
                <a:solidFill>
                  <a:schemeClr val="tx1"/>
                </a:solidFill>
              </a:rPr>
              <a:t>LD	Ax</a:t>
            </a:r>
            <a:r>
              <a:rPr lang="x-none" b="1" dirty="0">
                <a:solidFill>
                  <a:schemeClr val="tx1"/>
                </a:solidFill>
              </a:rPr>
              <a:t>, </a:t>
            </a:r>
            <a:r>
              <a:rPr lang="en-US" b="1" dirty="0">
                <a:solidFill>
                  <a:schemeClr val="tx1"/>
                </a:solidFill>
              </a:rPr>
              <a:t>[</a:t>
            </a:r>
            <a:r>
              <a:rPr lang="x-none" b="1" smtClean="0">
                <a:solidFill>
                  <a:schemeClr val="tx1"/>
                </a:solidFill>
              </a:rPr>
              <a:t>Pokaz</a:t>
            </a:r>
            <a:r>
              <a:rPr lang="en-US" b="1" dirty="0" smtClean="0">
                <a:solidFill>
                  <a:schemeClr val="tx1"/>
                </a:solidFill>
              </a:rPr>
              <a:t>]</a:t>
            </a:r>
            <a:r>
              <a:rPr lang="sr-Latn-CS" b="1" dirty="0" smtClean="0">
                <a:solidFill>
                  <a:schemeClr val="tx1"/>
                </a:solidFill>
              </a:rPr>
              <a:t> </a:t>
            </a:r>
            <a:r>
              <a:rPr lang="x-none" sz="1400" smtClean="0">
                <a:solidFill>
                  <a:schemeClr val="tx1"/>
                </a:solidFill>
              </a:rPr>
              <a:t>;</a:t>
            </a:r>
            <a:r>
              <a:rPr lang="x-none" sz="1400" smtClean="0">
                <a:solidFill>
                  <a:schemeClr val="tx1">
                    <a:lumMod val="65000"/>
                    <a:lumOff val="35000"/>
                  </a:schemeClr>
                </a:solidFill>
              </a:rPr>
              <a:t> </a:t>
            </a:r>
            <a:r>
              <a:rPr lang="x-none" sz="1400" dirty="0">
                <a:solidFill>
                  <a:schemeClr val="tx1">
                    <a:lumMod val="65000"/>
                    <a:lumOff val="35000"/>
                  </a:schemeClr>
                </a:solidFill>
              </a:rPr>
              <a:t>U reg. </a:t>
            </a:r>
            <a:r>
              <a:rPr lang="x-none" sz="1400" b="1" dirty="0" smtClean="0">
                <a:solidFill>
                  <a:schemeClr val="tx1">
                    <a:lumMod val="65000"/>
                    <a:lumOff val="35000"/>
                  </a:schemeClr>
                </a:solidFill>
              </a:rPr>
              <a:t>Ax</a:t>
            </a:r>
            <a:r>
              <a:rPr lang="x-none" sz="1400" dirty="0" smtClean="0">
                <a:solidFill>
                  <a:schemeClr val="tx1">
                    <a:lumMod val="65000"/>
                    <a:lumOff val="35000"/>
                  </a:schemeClr>
                </a:solidFill>
              </a:rPr>
              <a:t> </a:t>
            </a:r>
            <a:r>
              <a:rPr lang="x-none" sz="1400" dirty="0">
                <a:solidFill>
                  <a:schemeClr val="tx1">
                    <a:lumMod val="65000"/>
                    <a:lumOff val="35000"/>
                  </a:schemeClr>
                </a:solidFill>
              </a:rPr>
              <a:t>će ubaciti </a:t>
            </a:r>
            <a:r>
              <a:rPr lang="x-none" sz="1400" dirty="0" smtClean="0">
                <a:solidFill>
                  <a:schemeClr val="tx1">
                    <a:lumMod val="65000"/>
                    <a:lumOff val="35000"/>
                  </a:schemeClr>
                </a:solidFill>
              </a:rPr>
              <a:t>podatak sa 		</a:t>
            </a:r>
            <a:r>
              <a:rPr lang="x-none" sz="1400" smtClean="0">
                <a:solidFill>
                  <a:schemeClr val="tx1">
                    <a:lumMod val="65000"/>
                    <a:lumOff val="35000"/>
                  </a:schemeClr>
                </a:solidFill>
              </a:rPr>
              <a:t>         </a:t>
            </a:r>
            <a:r>
              <a:rPr lang="sr-Latn-CS" sz="1400" dirty="0" smtClean="0">
                <a:solidFill>
                  <a:schemeClr val="tx1">
                    <a:lumMod val="65000"/>
                    <a:lumOff val="35000"/>
                  </a:schemeClr>
                </a:solidFill>
              </a:rPr>
              <a:t>;</a:t>
            </a:r>
            <a:r>
              <a:rPr lang="x-none" sz="1400" smtClean="0">
                <a:solidFill>
                  <a:schemeClr val="tx1">
                    <a:lumMod val="65000"/>
                    <a:lumOff val="35000"/>
                  </a:schemeClr>
                </a:solidFill>
              </a:rPr>
              <a:t> </a:t>
            </a:r>
            <a:r>
              <a:rPr lang="x-none" sz="1400" dirty="0" smtClean="0">
                <a:solidFill>
                  <a:schemeClr val="tx1">
                    <a:lumMod val="65000"/>
                    <a:lumOff val="35000"/>
                  </a:schemeClr>
                </a:solidFill>
              </a:rPr>
              <a:t>adrese 5000h (odnosno, 007Bh)</a:t>
            </a:r>
            <a:endParaRPr lang="x-none" sz="1400" dirty="0">
              <a:solidFill>
                <a:schemeClr val="tx1">
                  <a:lumMod val="65000"/>
                  <a:lumOff val="35000"/>
                </a:schemeClr>
              </a:solidFill>
            </a:endParaRPr>
          </a:p>
        </p:txBody>
      </p:sp>
      <p:sp>
        <p:nvSpPr>
          <p:cNvPr id="22" name="TextBox 21"/>
          <p:cNvSpPr txBox="1"/>
          <p:nvPr/>
        </p:nvSpPr>
        <p:spPr>
          <a:xfrm>
            <a:off x="7020272" y="3917374"/>
            <a:ext cx="1872208" cy="1815882"/>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dirty="0" smtClean="0">
                <a:solidFill>
                  <a:schemeClr val="tx1"/>
                </a:solidFill>
              </a:rPr>
              <a:t>5000h: </a:t>
            </a:r>
            <a:r>
              <a:rPr lang="x-none" sz="1600" b="1" dirty="0" smtClean="0">
                <a:solidFill>
                  <a:schemeClr val="tx1"/>
                </a:solidFill>
              </a:rPr>
              <a:t>7B</a:t>
            </a:r>
            <a:r>
              <a:rPr lang="x-none" sz="1600" b="1" baseline="-25000" dirty="0" smtClean="0">
                <a:solidFill>
                  <a:schemeClr val="tx1"/>
                </a:solidFill>
              </a:rPr>
              <a:t>16</a:t>
            </a:r>
          </a:p>
          <a:p>
            <a:pPr algn="r"/>
            <a:r>
              <a:rPr lang="x-none" sz="1600" b="1" dirty="0" smtClean="0">
                <a:solidFill>
                  <a:schemeClr val="tx1"/>
                </a:solidFill>
              </a:rPr>
              <a:t>00</a:t>
            </a:r>
            <a:r>
              <a:rPr lang="x-none" sz="1600" b="1" baseline="-25000" dirty="0" smtClean="0">
                <a:solidFill>
                  <a:schemeClr val="tx1"/>
                </a:solidFill>
              </a:rPr>
              <a:t>16</a:t>
            </a:r>
          </a:p>
          <a:p>
            <a:pPr algn="r"/>
            <a:r>
              <a:rPr lang="x-none" sz="1600" dirty="0" smtClean="0">
                <a:solidFill>
                  <a:schemeClr val="tx1"/>
                </a:solidFill>
              </a:rPr>
              <a:t>5002h</a:t>
            </a:r>
            <a:r>
              <a:rPr lang="x-none" sz="1600" dirty="0">
                <a:solidFill>
                  <a:schemeClr val="tx1"/>
                </a:solidFill>
              </a:rPr>
              <a:t>: </a:t>
            </a:r>
            <a:r>
              <a:rPr lang="x-none" sz="1600" b="1" dirty="0" smtClean="0">
                <a:solidFill>
                  <a:schemeClr val="tx1"/>
                </a:solidFill>
              </a:rPr>
              <a:t>41</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62</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63</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00</a:t>
            </a:r>
            <a:r>
              <a:rPr lang="x-none" sz="1600" b="1" baseline="-25000" dirty="0" smtClean="0">
                <a:solidFill>
                  <a:schemeClr val="tx1"/>
                </a:solidFill>
              </a:rPr>
              <a:t>16</a:t>
            </a:r>
            <a:endParaRPr lang="x-none" sz="1600" b="1" baseline="-25000" dirty="0">
              <a:solidFill>
                <a:schemeClr val="tx1"/>
              </a:solidFill>
            </a:endParaRPr>
          </a:p>
        </p:txBody>
      </p:sp>
      <p:sp>
        <p:nvSpPr>
          <p:cNvPr id="24" name="TextBox 23"/>
          <p:cNvSpPr txBox="1"/>
          <p:nvPr/>
        </p:nvSpPr>
        <p:spPr>
          <a:xfrm>
            <a:off x="409378" y="4592161"/>
            <a:ext cx="6538886" cy="923330"/>
          </a:xfrm>
          <a:prstGeom prst="rect">
            <a:avLst/>
          </a:prstGeom>
          <a:noFill/>
        </p:spPr>
        <p:txBody>
          <a:bodyPr wrap="square" rtlCol="0">
            <a:spAutoFit/>
          </a:bodyPr>
          <a:lstStyle/>
          <a:p>
            <a:r>
              <a:rPr lang="x-none" b="1" dirty="0" smtClean="0"/>
              <a:t>Primer2:</a:t>
            </a:r>
          </a:p>
          <a:p>
            <a:r>
              <a:rPr lang="x-none" dirty="0">
                <a:solidFill>
                  <a:schemeClr val="tx1"/>
                </a:solidFill>
              </a:rPr>
              <a:t>LD	</a:t>
            </a:r>
            <a:r>
              <a:rPr lang="x-none" dirty="0" smtClean="0">
                <a:solidFill>
                  <a:schemeClr val="tx1"/>
                </a:solidFill>
              </a:rPr>
              <a:t>Pokaz, </a:t>
            </a:r>
            <a:r>
              <a:rPr lang="x-none" smtClean="0">
                <a:solidFill>
                  <a:schemeClr val="tx1"/>
                </a:solidFill>
              </a:rPr>
              <a:t>#Poruka</a:t>
            </a:r>
            <a:r>
              <a:rPr lang="sr-Latn-CS" dirty="0" smtClean="0">
                <a:solidFill>
                  <a:schemeClr val="tx1"/>
                </a:solidFill>
              </a:rPr>
              <a:t> </a:t>
            </a:r>
            <a:r>
              <a:rPr lang="x-none" sz="1400" smtClean="0">
                <a:solidFill>
                  <a:schemeClr val="tx1"/>
                </a:solidFill>
              </a:rPr>
              <a:t>;</a:t>
            </a:r>
            <a:r>
              <a:rPr lang="x-none" smtClean="0">
                <a:solidFill>
                  <a:schemeClr val="tx1"/>
                </a:solidFill>
              </a:rPr>
              <a:t> </a:t>
            </a:r>
            <a:r>
              <a:rPr lang="x-none" sz="1400" dirty="0" smtClean="0">
                <a:solidFill>
                  <a:schemeClr val="tx1">
                    <a:lumMod val="65000"/>
                    <a:lumOff val="35000"/>
                  </a:schemeClr>
                </a:solidFill>
              </a:rPr>
              <a:t>U reg. </a:t>
            </a:r>
            <a:r>
              <a:rPr lang="x-none" sz="1400" b="1" dirty="0" smtClean="0">
                <a:solidFill>
                  <a:schemeClr val="tx1">
                    <a:lumMod val="65000"/>
                    <a:lumOff val="35000"/>
                  </a:schemeClr>
                </a:solidFill>
              </a:rPr>
              <a:t>Pokaz</a:t>
            </a:r>
            <a:r>
              <a:rPr lang="x-none" sz="1400" dirty="0" smtClean="0">
                <a:solidFill>
                  <a:schemeClr val="tx1">
                    <a:lumMod val="65000"/>
                    <a:lumOff val="35000"/>
                  </a:schemeClr>
                </a:solidFill>
              </a:rPr>
              <a:t> će ubaciti 5002h</a:t>
            </a:r>
            <a:endParaRPr lang="x-none" sz="1400" dirty="0">
              <a:solidFill>
                <a:schemeClr val="tx1">
                  <a:lumMod val="65000"/>
                  <a:lumOff val="35000"/>
                </a:schemeClr>
              </a:solidFill>
            </a:endParaRPr>
          </a:p>
          <a:p>
            <a:r>
              <a:rPr lang="x-none" b="1" dirty="0" smtClean="0">
                <a:solidFill>
                  <a:schemeClr val="tx1"/>
                </a:solidFill>
              </a:rPr>
              <a:t>LDB	Slovo, </a:t>
            </a:r>
            <a:r>
              <a:rPr lang="en-US" b="1" dirty="0">
                <a:solidFill>
                  <a:schemeClr val="tx1"/>
                </a:solidFill>
              </a:rPr>
              <a:t>[</a:t>
            </a:r>
            <a:r>
              <a:rPr lang="x-none" b="1" smtClean="0">
                <a:solidFill>
                  <a:schemeClr val="tx1"/>
                </a:solidFill>
              </a:rPr>
              <a:t>Pokaz</a:t>
            </a:r>
            <a:r>
              <a:rPr lang="en-US" b="1" dirty="0" smtClean="0">
                <a:solidFill>
                  <a:schemeClr val="tx1"/>
                </a:solidFill>
              </a:rPr>
              <a:t>]</a:t>
            </a:r>
            <a:r>
              <a:rPr lang="sr-Latn-CS" b="1" dirty="0" smtClean="0">
                <a:solidFill>
                  <a:schemeClr val="tx1"/>
                </a:solidFill>
              </a:rPr>
              <a:t> </a:t>
            </a:r>
            <a:r>
              <a:rPr lang="x-none" sz="1400" b="1" smtClean="0">
                <a:solidFill>
                  <a:schemeClr val="tx1"/>
                </a:solidFill>
              </a:rPr>
              <a:t>;</a:t>
            </a:r>
            <a:r>
              <a:rPr lang="x-none" sz="1400" smtClean="0">
                <a:solidFill>
                  <a:schemeClr val="tx1">
                    <a:lumMod val="65000"/>
                    <a:lumOff val="35000"/>
                  </a:schemeClr>
                </a:solidFill>
              </a:rPr>
              <a:t>  </a:t>
            </a:r>
            <a:r>
              <a:rPr lang="x-none" sz="1400" dirty="0" smtClean="0">
                <a:solidFill>
                  <a:schemeClr val="tx1">
                    <a:lumMod val="65000"/>
                    <a:lumOff val="35000"/>
                  </a:schemeClr>
                </a:solidFill>
              </a:rPr>
              <a:t>U </a:t>
            </a:r>
            <a:r>
              <a:rPr lang="x-none" sz="1400" dirty="0">
                <a:solidFill>
                  <a:schemeClr val="tx1">
                    <a:lumMod val="65000"/>
                    <a:lumOff val="35000"/>
                  </a:schemeClr>
                </a:solidFill>
              </a:rPr>
              <a:t>reg. </a:t>
            </a:r>
            <a:r>
              <a:rPr lang="x-none" sz="1400" b="1" dirty="0" smtClean="0">
                <a:solidFill>
                  <a:schemeClr val="tx1">
                    <a:lumMod val="65000"/>
                    <a:lumOff val="35000"/>
                  </a:schemeClr>
                </a:solidFill>
              </a:rPr>
              <a:t>Slovo</a:t>
            </a:r>
            <a:r>
              <a:rPr lang="x-none" sz="1400" dirty="0" smtClean="0">
                <a:solidFill>
                  <a:schemeClr val="tx1">
                    <a:lumMod val="65000"/>
                    <a:lumOff val="35000"/>
                  </a:schemeClr>
                </a:solidFill>
              </a:rPr>
              <a:t> </a:t>
            </a:r>
            <a:r>
              <a:rPr lang="x-none" sz="1400" dirty="0">
                <a:solidFill>
                  <a:schemeClr val="tx1">
                    <a:lumMod val="65000"/>
                    <a:lumOff val="35000"/>
                  </a:schemeClr>
                </a:solidFill>
              </a:rPr>
              <a:t>će </a:t>
            </a:r>
            <a:r>
              <a:rPr lang="x-none" sz="1400" dirty="0" smtClean="0">
                <a:solidFill>
                  <a:schemeClr val="tx1">
                    <a:lumMod val="65000"/>
                    <a:lumOff val="35000"/>
                  </a:schemeClr>
                </a:solidFill>
              </a:rPr>
              <a:t>ubaciti </a:t>
            </a:r>
            <a:r>
              <a:rPr lang="en-US" sz="1400" dirty="0" smtClean="0">
                <a:solidFill>
                  <a:schemeClr val="tx1">
                    <a:lumMod val="65000"/>
                    <a:lumOff val="35000"/>
                  </a:schemeClr>
                </a:solidFill>
              </a:rPr>
              <a:t>‘</a:t>
            </a:r>
            <a:r>
              <a:rPr lang="x-none" sz="1400" b="1" dirty="0" smtClean="0">
                <a:solidFill>
                  <a:schemeClr val="tx1">
                    <a:lumMod val="65000"/>
                    <a:lumOff val="35000"/>
                  </a:schemeClr>
                </a:solidFill>
              </a:rPr>
              <a:t>A</a:t>
            </a:r>
            <a:r>
              <a:rPr lang="en-US" sz="1400" dirty="0" smtClean="0">
                <a:solidFill>
                  <a:schemeClr val="tx1">
                    <a:lumMod val="65000"/>
                    <a:lumOff val="35000"/>
                  </a:schemeClr>
                </a:solidFill>
              </a:rPr>
              <a:t>’</a:t>
            </a:r>
            <a:endParaRPr lang="x-none" sz="1400" dirty="0">
              <a:solidFill>
                <a:schemeClr val="tx1">
                  <a:lumMod val="65000"/>
                  <a:lumOff val="35000"/>
                </a:schemeClr>
              </a:solidFill>
            </a:endParaRPr>
          </a:p>
        </p:txBody>
      </p:sp>
      <p:sp>
        <p:nvSpPr>
          <p:cNvPr id="28" name="TextBox 27"/>
          <p:cNvSpPr txBox="1"/>
          <p:nvPr/>
        </p:nvSpPr>
        <p:spPr>
          <a:xfrm>
            <a:off x="409378" y="3945830"/>
            <a:ext cx="5818806" cy="646331"/>
          </a:xfrm>
          <a:prstGeom prst="rect">
            <a:avLst/>
          </a:prstGeom>
          <a:noFill/>
        </p:spPr>
        <p:txBody>
          <a:bodyPr wrap="square" rtlCol="0">
            <a:spAutoFit/>
          </a:bodyPr>
          <a:lstStyle/>
          <a:p>
            <a:r>
              <a:rPr lang="x-none" dirty="0" smtClean="0"/>
              <a:t>Ove dve instrukcije imaju isti efekat kao instrukcija: </a:t>
            </a:r>
            <a:r>
              <a:rPr lang="x-none" dirty="0" smtClean="0">
                <a:solidFill>
                  <a:schemeClr val="tx1"/>
                </a:solidFill>
              </a:rPr>
              <a:t>LD 	Ax, Broj;            </a:t>
            </a:r>
            <a:r>
              <a:rPr lang="x-none" sz="1400" b="1" dirty="0" smtClean="0">
                <a:solidFill>
                  <a:schemeClr val="tx1">
                    <a:lumMod val="65000"/>
                    <a:lumOff val="35000"/>
                  </a:schemeClr>
                </a:solidFill>
              </a:rPr>
              <a:t>Ax</a:t>
            </a:r>
            <a:r>
              <a:rPr lang="x-none" sz="1400" dirty="0" smtClean="0">
                <a:solidFill>
                  <a:schemeClr val="tx1">
                    <a:lumMod val="65000"/>
                    <a:lumOff val="35000"/>
                  </a:schemeClr>
                </a:solidFill>
              </a:rPr>
              <a:t> postaje 007Bh u oba primera</a:t>
            </a:r>
            <a:endParaRPr lang="en-US" sz="1400" dirty="0">
              <a:solidFill>
                <a:schemeClr val="tx1">
                  <a:lumMod val="65000"/>
                  <a:lumOff val="35000"/>
                </a:schemeClr>
              </a:solidFill>
            </a:endParaRPr>
          </a:p>
        </p:txBody>
      </p:sp>
      <p:sp>
        <p:nvSpPr>
          <p:cNvPr id="30" name="TextBox 29"/>
          <p:cNvSpPr txBox="1"/>
          <p:nvPr/>
        </p:nvSpPr>
        <p:spPr>
          <a:xfrm>
            <a:off x="418952" y="5446965"/>
            <a:ext cx="7753447" cy="646331"/>
          </a:xfrm>
          <a:prstGeom prst="rect">
            <a:avLst/>
          </a:prstGeom>
          <a:noFill/>
        </p:spPr>
        <p:txBody>
          <a:bodyPr wrap="square" rtlCol="0">
            <a:spAutoFit/>
          </a:bodyPr>
          <a:lstStyle/>
          <a:p>
            <a:r>
              <a:rPr lang="en-US" dirty="0" smtClean="0">
                <a:solidFill>
                  <a:schemeClr val="tx1"/>
                </a:solidFill>
              </a:rPr>
              <a:t>INC</a:t>
            </a:r>
            <a:r>
              <a:rPr lang="x-none">
                <a:solidFill>
                  <a:schemeClr val="tx1"/>
                </a:solidFill>
              </a:rPr>
              <a:t>	</a:t>
            </a:r>
            <a:r>
              <a:rPr lang="x-none" smtClean="0">
                <a:solidFill>
                  <a:schemeClr val="tx1"/>
                </a:solidFill>
              </a:rPr>
              <a:t>Pokaz</a:t>
            </a:r>
            <a:r>
              <a:rPr lang="sr-Latn-CS" dirty="0" smtClean="0">
                <a:solidFill>
                  <a:schemeClr val="tx1"/>
                </a:solidFill>
              </a:rPr>
              <a:t>                </a:t>
            </a:r>
            <a:r>
              <a:rPr lang="x-none" smtClean="0">
                <a:solidFill>
                  <a:schemeClr val="tx1"/>
                </a:solidFill>
              </a:rPr>
              <a:t>;</a:t>
            </a:r>
            <a:r>
              <a:rPr lang="sr-Latn-CS" dirty="0" smtClean="0">
                <a:solidFill>
                  <a:schemeClr val="tx1"/>
                </a:solidFill>
              </a:rPr>
              <a:t>  </a:t>
            </a:r>
            <a:r>
              <a:rPr lang="en-US" sz="1400" dirty="0" err="1" smtClean="0">
                <a:solidFill>
                  <a:schemeClr val="tx1">
                    <a:lumMod val="65000"/>
                    <a:lumOff val="35000"/>
                  </a:schemeClr>
                </a:solidFill>
              </a:rPr>
              <a:t>Menja</a:t>
            </a:r>
            <a:r>
              <a:rPr lang="en-US" sz="1400" dirty="0" smtClean="0">
                <a:solidFill>
                  <a:schemeClr val="tx1">
                    <a:lumMod val="65000"/>
                    <a:lumOff val="35000"/>
                  </a:schemeClr>
                </a:solidFill>
              </a:rPr>
              <a:t> </a:t>
            </a:r>
            <a:r>
              <a:rPr lang="en-US" sz="1400" dirty="0" err="1" smtClean="0">
                <a:solidFill>
                  <a:schemeClr val="tx1">
                    <a:lumMod val="65000"/>
                    <a:lumOff val="35000"/>
                  </a:schemeClr>
                </a:solidFill>
              </a:rPr>
              <a:t>sadr</a:t>
            </a:r>
            <a:r>
              <a:rPr lang="x-none" sz="1400" dirty="0" smtClean="0">
                <a:solidFill>
                  <a:schemeClr val="tx1">
                    <a:lumMod val="65000"/>
                    <a:lumOff val="35000"/>
                  </a:schemeClr>
                </a:solidFill>
              </a:rPr>
              <a:t>ž</a:t>
            </a:r>
            <a:r>
              <a:rPr lang="en-US" sz="1400" dirty="0" err="1" smtClean="0">
                <a:solidFill>
                  <a:schemeClr val="tx1">
                    <a:lumMod val="65000"/>
                    <a:lumOff val="35000"/>
                  </a:schemeClr>
                </a:solidFill>
              </a:rPr>
              <a:t>aj</a:t>
            </a:r>
            <a:r>
              <a:rPr lang="en-US" sz="1400" dirty="0" smtClean="0">
                <a:solidFill>
                  <a:schemeClr val="tx1">
                    <a:lumMod val="65000"/>
                    <a:lumOff val="35000"/>
                  </a:schemeClr>
                </a:solidFill>
              </a:rPr>
              <a:t> reg.</a:t>
            </a:r>
            <a:r>
              <a:rPr lang="x-none" sz="1400" dirty="0" smtClean="0">
                <a:solidFill>
                  <a:schemeClr val="tx1">
                    <a:lumMod val="65000"/>
                    <a:lumOff val="35000"/>
                  </a:schemeClr>
                </a:solidFill>
              </a:rPr>
              <a:t> </a:t>
            </a:r>
            <a:r>
              <a:rPr lang="x-none" sz="1400" b="1" dirty="0" smtClean="0">
                <a:solidFill>
                  <a:schemeClr val="tx1">
                    <a:lumMod val="65000"/>
                    <a:lumOff val="35000"/>
                  </a:schemeClr>
                </a:solidFill>
              </a:rPr>
              <a:t>Pokaz</a:t>
            </a:r>
            <a:r>
              <a:rPr lang="x-none" sz="1400" dirty="0" smtClean="0">
                <a:solidFill>
                  <a:schemeClr val="tx1">
                    <a:lumMod val="65000"/>
                    <a:lumOff val="35000"/>
                  </a:schemeClr>
                </a:solidFill>
              </a:rPr>
              <a:t> na 5003h</a:t>
            </a:r>
            <a:endParaRPr lang="x-none" sz="1400" dirty="0">
              <a:solidFill>
                <a:schemeClr val="tx1">
                  <a:lumMod val="65000"/>
                  <a:lumOff val="35000"/>
                </a:schemeClr>
              </a:solidFill>
            </a:endParaRPr>
          </a:p>
          <a:p>
            <a:r>
              <a:rPr lang="x-none" b="1" dirty="0" smtClean="0">
                <a:solidFill>
                  <a:schemeClr val="tx1"/>
                </a:solidFill>
              </a:rPr>
              <a:t>LDB	Slovo, </a:t>
            </a:r>
            <a:r>
              <a:rPr lang="en-US" b="1" dirty="0">
                <a:solidFill>
                  <a:schemeClr val="tx1"/>
                </a:solidFill>
              </a:rPr>
              <a:t>[</a:t>
            </a:r>
            <a:r>
              <a:rPr lang="x-none" b="1" smtClean="0">
                <a:solidFill>
                  <a:schemeClr val="tx1"/>
                </a:solidFill>
              </a:rPr>
              <a:t>Pokaz</a:t>
            </a:r>
            <a:r>
              <a:rPr lang="en-US" b="1" dirty="0" smtClean="0">
                <a:solidFill>
                  <a:schemeClr val="tx1"/>
                </a:solidFill>
              </a:rPr>
              <a:t>]</a:t>
            </a:r>
            <a:r>
              <a:rPr lang="sr-Latn-CS" b="1" dirty="0" smtClean="0">
                <a:solidFill>
                  <a:schemeClr val="tx1"/>
                </a:solidFill>
              </a:rPr>
              <a:t> </a:t>
            </a:r>
            <a:r>
              <a:rPr lang="x-none" sz="1400" b="1" smtClean="0">
                <a:solidFill>
                  <a:schemeClr val="tx1"/>
                </a:solidFill>
              </a:rPr>
              <a:t>;</a:t>
            </a:r>
            <a:r>
              <a:rPr lang="x-none" sz="1400" smtClean="0">
                <a:solidFill>
                  <a:schemeClr val="tx1">
                    <a:lumMod val="65000"/>
                    <a:lumOff val="35000"/>
                  </a:schemeClr>
                </a:solidFill>
              </a:rPr>
              <a:t>  </a:t>
            </a:r>
            <a:r>
              <a:rPr lang="x-none" sz="1400" dirty="0" smtClean="0">
                <a:solidFill>
                  <a:schemeClr val="tx1">
                    <a:lumMod val="65000"/>
                    <a:lumOff val="35000"/>
                  </a:schemeClr>
                </a:solidFill>
              </a:rPr>
              <a:t>Sada će ova ista instrukcija u </a:t>
            </a:r>
            <a:r>
              <a:rPr lang="x-none" sz="1400" dirty="0">
                <a:solidFill>
                  <a:schemeClr val="tx1">
                    <a:lumMod val="65000"/>
                    <a:lumOff val="35000"/>
                  </a:schemeClr>
                </a:solidFill>
              </a:rPr>
              <a:t>reg. </a:t>
            </a:r>
            <a:r>
              <a:rPr lang="x-none" sz="1400" b="1" dirty="0" smtClean="0">
                <a:solidFill>
                  <a:schemeClr val="tx1">
                    <a:lumMod val="65000"/>
                    <a:lumOff val="35000"/>
                  </a:schemeClr>
                </a:solidFill>
              </a:rPr>
              <a:t>Slovo</a:t>
            </a:r>
            <a:r>
              <a:rPr lang="x-none" sz="1400" dirty="0" smtClean="0">
                <a:solidFill>
                  <a:schemeClr val="tx1">
                    <a:lumMod val="65000"/>
                    <a:lumOff val="35000"/>
                  </a:schemeClr>
                </a:solidFill>
              </a:rPr>
              <a:t> ubaciti </a:t>
            </a:r>
            <a:r>
              <a:rPr lang="en-US" sz="1400" dirty="0" smtClean="0">
                <a:solidFill>
                  <a:schemeClr val="tx1">
                    <a:lumMod val="65000"/>
                    <a:lumOff val="35000"/>
                  </a:schemeClr>
                </a:solidFill>
              </a:rPr>
              <a:t>‘</a:t>
            </a:r>
            <a:r>
              <a:rPr lang="x-none" sz="1400" b="1" dirty="0" smtClean="0">
                <a:solidFill>
                  <a:schemeClr val="tx1">
                    <a:lumMod val="65000"/>
                    <a:lumOff val="35000"/>
                  </a:schemeClr>
                </a:solidFill>
              </a:rPr>
              <a:t>b</a:t>
            </a:r>
            <a:r>
              <a:rPr lang="en-US" sz="1400" dirty="0" smtClean="0">
                <a:solidFill>
                  <a:schemeClr val="tx1">
                    <a:lumMod val="65000"/>
                    <a:lumOff val="35000"/>
                  </a:schemeClr>
                </a:solidFill>
              </a:rPr>
              <a:t>’</a:t>
            </a:r>
            <a:endParaRPr lang="x-none" sz="1400" dirty="0">
              <a:solidFill>
                <a:schemeClr val="tx1">
                  <a:lumMod val="65000"/>
                  <a:lumOff val="35000"/>
                </a:schemeClr>
              </a:solidFill>
            </a:endParaRPr>
          </a:p>
        </p:txBody>
      </p:sp>
    </p:spTree>
    <p:extLst>
      <p:ext uri="{BB962C8B-B14F-4D97-AF65-F5344CB8AC3E}">
        <p14:creationId xmlns="" xmlns:p14="http://schemas.microsoft.com/office/powerpoint/2010/main" val="95664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animBg="1"/>
      <p:bldP spid="24" grpId="0"/>
      <p:bldP spid="28"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9776"/>
            <a:ext cx="8352927" cy="1143000"/>
          </a:xfrm>
        </p:spPr>
        <p:txBody>
          <a:bodyPr/>
          <a:lstStyle/>
          <a:p>
            <a:r>
              <a:rPr lang="x-none" dirty="0" smtClean="0"/>
              <a:t>Načini </a:t>
            </a:r>
            <a:r>
              <a:rPr lang="x-none" smtClean="0"/>
              <a:t>adresiranja – </a:t>
            </a:r>
            <a:r>
              <a:rPr lang="x-none" smtClean="0">
                <a:solidFill>
                  <a:srgbClr val="C00000"/>
                </a:solidFill>
              </a:rPr>
              <a:t>posredno</a:t>
            </a:r>
            <a:r>
              <a:rPr lang="sr-Latn-CS" dirty="0" smtClean="0">
                <a:solidFill>
                  <a:srgbClr val="C00000"/>
                </a:solidFill>
              </a:rPr>
              <a:t> sa uvećavanjem</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12</a:t>
            </a:fld>
            <a:endParaRPr lang="en-US" dirty="0"/>
          </a:p>
        </p:txBody>
      </p:sp>
      <p:sp>
        <p:nvSpPr>
          <p:cNvPr id="6" name="TextBox 5"/>
          <p:cNvSpPr txBox="1"/>
          <p:nvPr/>
        </p:nvSpPr>
        <p:spPr>
          <a:xfrm>
            <a:off x="381000" y="1580599"/>
            <a:ext cx="5410200" cy="2062103"/>
          </a:xfrm>
          <a:prstGeom prst="rect">
            <a:avLst/>
          </a:prstGeom>
          <a:noFill/>
        </p:spPr>
        <p:txBody>
          <a:bodyPr wrap="square" rtlCol="0">
            <a:spAutoFit/>
          </a:bodyPr>
          <a:lstStyle/>
          <a:p>
            <a:r>
              <a:rPr lang="x-none" smtClean="0"/>
              <a:t>Operand </a:t>
            </a:r>
            <a:r>
              <a:rPr lang="sr-Latn-CS" dirty="0" smtClean="0"/>
              <a:t>je označen </a:t>
            </a:r>
            <a:r>
              <a:rPr lang="en-US" dirty="0" err="1" smtClean="0"/>
              <a:t>uglastim</a:t>
            </a:r>
            <a:r>
              <a:rPr lang="en-US" dirty="0" smtClean="0"/>
              <a:t> </a:t>
            </a:r>
            <a:r>
              <a:rPr lang="x-none" smtClean="0"/>
              <a:t>z</a:t>
            </a:r>
            <a:r>
              <a:rPr lang="en-US" dirty="0" err="1" smtClean="0"/>
              <a:t>agradama</a:t>
            </a:r>
            <a:r>
              <a:rPr lang="sr-Latn-CS" dirty="0" smtClean="0"/>
              <a:t> u kojima</a:t>
            </a:r>
            <a:r>
              <a:rPr lang="en-US" dirty="0" smtClean="0"/>
              <a:t> </a:t>
            </a:r>
            <a:r>
              <a:rPr lang="x-none" dirty="0" smtClean="0"/>
              <a:t>je 16-bitni registar - </a:t>
            </a:r>
            <a:r>
              <a:rPr lang="x-none" b="1" smtClean="0"/>
              <a:t>pokazivač</a:t>
            </a:r>
            <a:r>
              <a:rPr lang="x-none" smtClean="0"/>
              <a:t>.</a:t>
            </a:r>
            <a:r>
              <a:rPr lang="sr-Latn-CS" dirty="0" smtClean="0"/>
              <a:t> Iza zatvorene zagrade stoji znak </a:t>
            </a:r>
            <a:r>
              <a:rPr lang="sr-Latn-CS" sz="2000" b="1" dirty="0" smtClean="0"/>
              <a:t>+</a:t>
            </a:r>
            <a:r>
              <a:rPr lang="sr-Latn-CS" b="1" dirty="0" smtClean="0"/>
              <a:t>.</a:t>
            </a:r>
            <a:r>
              <a:rPr lang="x-none" smtClean="0"/>
              <a:t> Pokazivač </a:t>
            </a:r>
            <a:r>
              <a:rPr lang="x-none" dirty="0" smtClean="0"/>
              <a:t>sadrži adresu podatka koji učestvuje </a:t>
            </a:r>
            <a:r>
              <a:rPr lang="x-none" smtClean="0"/>
              <a:t>u operaciji</a:t>
            </a:r>
            <a:r>
              <a:rPr lang="sr-Latn-CS" dirty="0" smtClean="0"/>
              <a:t>. </a:t>
            </a:r>
          </a:p>
          <a:p>
            <a:r>
              <a:rPr lang="sr-Latn-CS" dirty="0" smtClean="0"/>
              <a:t>Po završetku operacije, pokazivač se sam uveća za 1, 2 ili 4, zavisno od toga da li je operacija nad 8, 16 ili 32-bitnim podacima</a:t>
            </a:r>
            <a:endParaRPr lang="en-US" dirty="0"/>
          </a:p>
        </p:txBody>
      </p:sp>
      <p:sp>
        <p:nvSpPr>
          <p:cNvPr id="8" name="TextBox 7"/>
          <p:cNvSpPr txBox="1"/>
          <p:nvPr/>
        </p:nvSpPr>
        <p:spPr>
          <a:xfrm>
            <a:off x="5724128" y="1580599"/>
            <a:ext cx="3168352" cy="2308324"/>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a:t>
            </a:r>
          </a:p>
          <a:p>
            <a:r>
              <a:rPr lang="x-none" b="1" dirty="0" smtClean="0">
                <a:solidFill>
                  <a:schemeClr val="tx1"/>
                </a:solidFill>
                <a:latin typeface="Courier New" pitchFamily="49" charset="0"/>
                <a:cs typeface="Courier New" pitchFamily="49" charset="0"/>
              </a:rPr>
              <a:t>Pokaz:  dsw 1;</a:t>
            </a:r>
          </a:p>
          <a:p>
            <a:r>
              <a:rPr lang="x-none" b="1" dirty="0">
                <a:solidFill>
                  <a:schemeClr val="tx1"/>
                </a:solidFill>
                <a:latin typeface="Courier New" pitchFamily="49" charset="0"/>
                <a:cs typeface="Courier New" pitchFamily="49" charset="0"/>
              </a:rPr>
              <a:t>A</a:t>
            </a:r>
            <a:r>
              <a:rPr lang="x-none" b="1" dirty="0" smtClean="0">
                <a:solidFill>
                  <a:schemeClr val="tx1"/>
                </a:solidFill>
                <a:latin typeface="Courier New" pitchFamily="49" charset="0"/>
                <a:cs typeface="Courier New" pitchFamily="49" charset="0"/>
              </a:rPr>
              <a:t>x:     dsw 1;</a:t>
            </a:r>
          </a:p>
          <a:p>
            <a:r>
              <a:rPr lang="x-none" b="1" dirty="0" smtClean="0">
                <a:solidFill>
                  <a:schemeClr val="tx1"/>
                </a:solidFill>
                <a:latin typeface="Courier New" pitchFamily="49" charset="0"/>
                <a:cs typeface="Courier New" pitchFamily="49" charset="0"/>
              </a:rPr>
              <a:t>Slovo:  dsb 1;</a:t>
            </a:r>
          </a:p>
          <a:p>
            <a:endParaRPr lang="en-US" b="1" dirty="0" smtClean="0">
              <a:solidFill>
                <a:schemeClr val="tx1"/>
              </a:solidFill>
              <a:latin typeface="Courier New" pitchFamily="49" charset="0"/>
              <a:cs typeface="Courier New" pitchFamily="49" charset="0"/>
            </a:endParaRPr>
          </a:p>
          <a:p>
            <a:r>
              <a:rPr lang="x-none" b="1" dirty="0" smtClean="0">
                <a:solidFill>
                  <a:schemeClr val="tx1"/>
                </a:solidFill>
                <a:latin typeface="Courier New" pitchFamily="49" charset="0"/>
                <a:cs typeface="Courier New" pitchFamily="49" charset="0"/>
              </a:rPr>
              <a:t>CSEG at 5000h</a:t>
            </a:r>
          </a:p>
          <a:p>
            <a:r>
              <a:rPr lang="x-none" b="1" dirty="0" smtClean="0">
                <a:solidFill>
                  <a:schemeClr val="tx1"/>
                </a:solidFill>
                <a:latin typeface="Courier New" pitchFamily="49" charset="0"/>
                <a:cs typeface="Courier New" pitchFamily="49" charset="0"/>
              </a:rPr>
              <a:t>Broj:   dcw 123;</a:t>
            </a:r>
          </a:p>
          <a:p>
            <a:r>
              <a:rPr lang="x-none" b="1" dirty="0" smtClean="0">
                <a:solidFill>
                  <a:schemeClr val="tx1"/>
                </a:solidFill>
                <a:latin typeface="Courier New" pitchFamily="49" charset="0"/>
                <a:cs typeface="Courier New" pitchFamily="49" charset="0"/>
              </a:rPr>
              <a:t>Poruka: dcb </a:t>
            </a:r>
            <a:r>
              <a:rPr lang="en-US" b="1" dirty="0" smtClean="0">
                <a:solidFill>
                  <a:schemeClr val="tx1"/>
                </a:solidFill>
                <a:latin typeface="Courier New" pitchFamily="49" charset="0"/>
                <a:cs typeface="Courier New" pitchFamily="49" charset="0"/>
              </a:rPr>
              <a:t>‘Abc’,0</a:t>
            </a:r>
            <a:r>
              <a:rPr lang="x-none" b="1" smtClean="0">
                <a:solidFill>
                  <a:schemeClr val="tx1"/>
                </a:solidFill>
                <a:latin typeface="Courier New" pitchFamily="49" charset="0"/>
                <a:cs typeface="Courier New" pitchFamily="49" charset="0"/>
              </a:rPr>
              <a:t>;</a:t>
            </a:r>
            <a:endParaRPr lang="en-US" b="1" dirty="0">
              <a:solidFill>
                <a:schemeClr val="tx1"/>
              </a:solidFill>
              <a:latin typeface="Courier New" pitchFamily="49" charset="0"/>
              <a:cs typeface="Courier New" pitchFamily="49" charset="0"/>
            </a:endParaRPr>
          </a:p>
        </p:txBody>
      </p:sp>
      <p:sp>
        <p:nvSpPr>
          <p:cNvPr id="22" name="TextBox 21"/>
          <p:cNvSpPr txBox="1"/>
          <p:nvPr/>
        </p:nvSpPr>
        <p:spPr>
          <a:xfrm>
            <a:off x="7020272" y="3917374"/>
            <a:ext cx="1872208" cy="1815882"/>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dirty="0" smtClean="0">
                <a:solidFill>
                  <a:schemeClr val="tx1"/>
                </a:solidFill>
              </a:rPr>
              <a:t>5000h: </a:t>
            </a:r>
            <a:r>
              <a:rPr lang="x-none" sz="1600" b="1" dirty="0" smtClean="0">
                <a:solidFill>
                  <a:schemeClr val="tx1"/>
                </a:solidFill>
              </a:rPr>
              <a:t>7B</a:t>
            </a:r>
            <a:r>
              <a:rPr lang="x-none" sz="1600" b="1" baseline="-25000" dirty="0" smtClean="0">
                <a:solidFill>
                  <a:schemeClr val="tx1"/>
                </a:solidFill>
              </a:rPr>
              <a:t>16</a:t>
            </a:r>
          </a:p>
          <a:p>
            <a:pPr algn="r"/>
            <a:r>
              <a:rPr lang="x-none" sz="1600" b="1" dirty="0" smtClean="0">
                <a:solidFill>
                  <a:schemeClr val="tx1"/>
                </a:solidFill>
              </a:rPr>
              <a:t>00</a:t>
            </a:r>
            <a:r>
              <a:rPr lang="x-none" sz="1600" b="1" baseline="-25000" dirty="0" smtClean="0">
                <a:solidFill>
                  <a:schemeClr val="tx1"/>
                </a:solidFill>
              </a:rPr>
              <a:t>16</a:t>
            </a:r>
          </a:p>
          <a:p>
            <a:pPr algn="r"/>
            <a:r>
              <a:rPr lang="x-none" sz="1600" dirty="0" smtClean="0">
                <a:solidFill>
                  <a:schemeClr val="tx1"/>
                </a:solidFill>
              </a:rPr>
              <a:t>5002h</a:t>
            </a:r>
            <a:r>
              <a:rPr lang="x-none" sz="1600" dirty="0">
                <a:solidFill>
                  <a:schemeClr val="tx1"/>
                </a:solidFill>
              </a:rPr>
              <a:t>: </a:t>
            </a:r>
            <a:r>
              <a:rPr lang="x-none" sz="1600" b="1" dirty="0" smtClean="0">
                <a:solidFill>
                  <a:schemeClr val="tx1"/>
                </a:solidFill>
              </a:rPr>
              <a:t>41</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62</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63</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00</a:t>
            </a:r>
            <a:r>
              <a:rPr lang="x-none" sz="1600" b="1" baseline="-25000" dirty="0" smtClean="0">
                <a:solidFill>
                  <a:schemeClr val="tx1"/>
                </a:solidFill>
              </a:rPr>
              <a:t>16</a:t>
            </a:r>
            <a:endParaRPr lang="x-none" sz="1600" b="1" baseline="-25000" dirty="0">
              <a:solidFill>
                <a:schemeClr val="tx1"/>
              </a:solidFill>
            </a:endParaRPr>
          </a:p>
        </p:txBody>
      </p:sp>
      <p:sp>
        <p:nvSpPr>
          <p:cNvPr id="24" name="TextBox 23"/>
          <p:cNvSpPr txBox="1"/>
          <p:nvPr/>
        </p:nvSpPr>
        <p:spPr>
          <a:xfrm>
            <a:off x="381000" y="5338227"/>
            <a:ext cx="7010400" cy="1138773"/>
          </a:xfrm>
          <a:prstGeom prst="rect">
            <a:avLst/>
          </a:prstGeom>
          <a:noFill/>
        </p:spPr>
        <p:txBody>
          <a:bodyPr wrap="square" rtlCol="0">
            <a:spAutoFit/>
          </a:bodyPr>
          <a:lstStyle/>
          <a:p>
            <a:r>
              <a:rPr lang="x-none" b="1" dirty="0" smtClean="0"/>
              <a:t>Primer2:</a:t>
            </a:r>
          </a:p>
          <a:p>
            <a:r>
              <a:rPr lang="x-none" dirty="0">
                <a:solidFill>
                  <a:schemeClr val="tx1"/>
                </a:solidFill>
              </a:rPr>
              <a:t>LD	</a:t>
            </a:r>
            <a:r>
              <a:rPr lang="x-none" dirty="0" smtClean="0">
                <a:solidFill>
                  <a:schemeClr val="tx1"/>
                </a:solidFill>
              </a:rPr>
              <a:t>Pokaz, </a:t>
            </a:r>
            <a:r>
              <a:rPr lang="x-none" smtClean="0">
                <a:solidFill>
                  <a:schemeClr val="tx1"/>
                </a:solidFill>
              </a:rPr>
              <a:t>#Poruka</a:t>
            </a:r>
            <a:r>
              <a:rPr lang="sr-Latn-CS" dirty="0" smtClean="0">
                <a:solidFill>
                  <a:schemeClr val="tx1"/>
                </a:solidFill>
              </a:rPr>
              <a:t> </a:t>
            </a:r>
            <a:r>
              <a:rPr lang="x-none" sz="1400" smtClean="0">
                <a:solidFill>
                  <a:schemeClr val="tx1"/>
                </a:solidFill>
              </a:rPr>
              <a:t>;</a:t>
            </a:r>
            <a:r>
              <a:rPr lang="x-none" smtClean="0">
                <a:solidFill>
                  <a:schemeClr val="tx1"/>
                </a:solidFill>
              </a:rPr>
              <a:t> </a:t>
            </a:r>
            <a:r>
              <a:rPr lang="x-none" sz="1400" dirty="0" smtClean="0">
                <a:solidFill>
                  <a:schemeClr val="tx1">
                    <a:lumMod val="65000"/>
                    <a:lumOff val="35000"/>
                  </a:schemeClr>
                </a:solidFill>
              </a:rPr>
              <a:t>U reg. </a:t>
            </a:r>
            <a:r>
              <a:rPr lang="x-none" sz="1400" b="1" dirty="0" smtClean="0">
                <a:solidFill>
                  <a:schemeClr val="tx1">
                    <a:lumMod val="65000"/>
                    <a:lumOff val="35000"/>
                  </a:schemeClr>
                </a:solidFill>
              </a:rPr>
              <a:t>Pokaz</a:t>
            </a:r>
            <a:r>
              <a:rPr lang="x-none" sz="1400" dirty="0" smtClean="0">
                <a:solidFill>
                  <a:schemeClr val="tx1">
                    <a:lumMod val="65000"/>
                    <a:lumOff val="35000"/>
                  </a:schemeClr>
                </a:solidFill>
              </a:rPr>
              <a:t> će ubaciti 5002h</a:t>
            </a:r>
            <a:endParaRPr lang="x-none" sz="1400" dirty="0">
              <a:solidFill>
                <a:schemeClr val="tx1">
                  <a:lumMod val="65000"/>
                  <a:lumOff val="35000"/>
                </a:schemeClr>
              </a:solidFill>
            </a:endParaRPr>
          </a:p>
          <a:p>
            <a:r>
              <a:rPr lang="x-none" b="1" dirty="0" smtClean="0">
                <a:solidFill>
                  <a:schemeClr val="tx1"/>
                </a:solidFill>
              </a:rPr>
              <a:t>LDB	Slovo, </a:t>
            </a:r>
            <a:r>
              <a:rPr lang="en-US" b="1" dirty="0">
                <a:solidFill>
                  <a:schemeClr val="tx1"/>
                </a:solidFill>
              </a:rPr>
              <a:t>[</a:t>
            </a:r>
            <a:r>
              <a:rPr lang="x-none" b="1" smtClean="0">
                <a:solidFill>
                  <a:schemeClr val="tx1"/>
                </a:solidFill>
              </a:rPr>
              <a:t>Pokaz</a:t>
            </a:r>
            <a:r>
              <a:rPr lang="en-US" b="1" dirty="0" smtClean="0">
                <a:solidFill>
                  <a:schemeClr val="tx1"/>
                </a:solidFill>
              </a:rPr>
              <a:t>]</a:t>
            </a:r>
            <a:r>
              <a:rPr lang="sr-Latn-CS" b="1" dirty="0" smtClean="0">
                <a:solidFill>
                  <a:schemeClr val="tx1"/>
                </a:solidFill>
              </a:rPr>
              <a:t>+</a:t>
            </a:r>
            <a:r>
              <a:rPr lang="x-none" sz="1400" smtClean="0">
                <a:solidFill>
                  <a:schemeClr val="tx1"/>
                </a:solidFill>
              </a:rPr>
              <a:t>;</a:t>
            </a:r>
            <a:r>
              <a:rPr lang="x-none" sz="1400" smtClean="0">
                <a:solidFill>
                  <a:schemeClr val="tx1">
                    <a:lumMod val="65000"/>
                    <a:lumOff val="35000"/>
                  </a:schemeClr>
                </a:solidFill>
              </a:rPr>
              <a:t> U </a:t>
            </a:r>
            <a:r>
              <a:rPr lang="x-none" sz="1400" dirty="0">
                <a:solidFill>
                  <a:schemeClr val="tx1">
                    <a:lumMod val="65000"/>
                    <a:lumOff val="35000"/>
                  </a:schemeClr>
                </a:solidFill>
              </a:rPr>
              <a:t>reg. </a:t>
            </a:r>
            <a:r>
              <a:rPr lang="x-none" sz="1400" b="1" dirty="0" smtClean="0">
                <a:solidFill>
                  <a:schemeClr val="tx1">
                    <a:lumMod val="65000"/>
                    <a:lumOff val="35000"/>
                  </a:schemeClr>
                </a:solidFill>
              </a:rPr>
              <a:t>Slovo</a:t>
            </a:r>
            <a:r>
              <a:rPr lang="x-none" sz="1400" dirty="0" smtClean="0">
                <a:solidFill>
                  <a:schemeClr val="tx1">
                    <a:lumMod val="65000"/>
                    <a:lumOff val="35000"/>
                  </a:schemeClr>
                </a:solidFill>
              </a:rPr>
              <a:t> </a:t>
            </a:r>
            <a:r>
              <a:rPr lang="x-none" sz="1400" dirty="0">
                <a:solidFill>
                  <a:schemeClr val="tx1">
                    <a:lumMod val="65000"/>
                    <a:lumOff val="35000"/>
                  </a:schemeClr>
                </a:solidFill>
              </a:rPr>
              <a:t>će </a:t>
            </a:r>
            <a:r>
              <a:rPr lang="x-none" sz="1400" dirty="0" smtClean="0">
                <a:solidFill>
                  <a:schemeClr val="tx1">
                    <a:lumMod val="65000"/>
                    <a:lumOff val="35000"/>
                  </a:schemeClr>
                </a:solidFill>
              </a:rPr>
              <a:t>ubaciti </a:t>
            </a:r>
            <a:r>
              <a:rPr lang="en-US" sz="1400" dirty="0" smtClean="0">
                <a:solidFill>
                  <a:schemeClr val="tx1">
                    <a:lumMod val="65000"/>
                    <a:lumOff val="35000"/>
                  </a:schemeClr>
                </a:solidFill>
              </a:rPr>
              <a:t>‘</a:t>
            </a:r>
            <a:r>
              <a:rPr lang="x-none" sz="1400" b="1" smtClean="0">
                <a:solidFill>
                  <a:schemeClr val="tx1">
                    <a:lumMod val="65000"/>
                    <a:lumOff val="35000"/>
                  </a:schemeClr>
                </a:solidFill>
              </a:rPr>
              <a:t>A</a:t>
            </a:r>
            <a:r>
              <a:rPr lang="en-US" sz="1400" dirty="0" smtClean="0">
                <a:solidFill>
                  <a:schemeClr val="tx1">
                    <a:lumMod val="65000"/>
                    <a:lumOff val="35000"/>
                  </a:schemeClr>
                </a:solidFill>
              </a:rPr>
              <a:t>’</a:t>
            </a:r>
            <a:r>
              <a:rPr lang="sr-Latn-CS" sz="1400" dirty="0" smtClean="0">
                <a:solidFill>
                  <a:schemeClr val="tx1">
                    <a:lumMod val="65000"/>
                    <a:lumOff val="35000"/>
                  </a:schemeClr>
                </a:solidFill>
              </a:rPr>
              <a:t>, a Pokaz će se uvećati 		               ; na 5003h (za 1 jer je operacija nad bajtima)</a:t>
            </a:r>
            <a:endParaRPr lang="x-none" sz="1400" dirty="0">
              <a:solidFill>
                <a:schemeClr val="tx1">
                  <a:lumMod val="65000"/>
                  <a:lumOff val="35000"/>
                </a:schemeClr>
              </a:solidFill>
            </a:endParaRPr>
          </a:p>
        </p:txBody>
      </p:sp>
      <p:sp>
        <p:nvSpPr>
          <p:cNvPr id="11" name="TextBox 10"/>
          <p:cNvSpPr txBox="1"/>
          <p:nvPr/>
        </p:nvSpPr>
        <p:spPr>
          <a:xfrm>
            <a:off x="381000" y="4271427"/>
            <a:ext cx="6934200" cy="923330"/>
          </a:xfrm>
          <a:prstGeom prst="rect">
            <a:avLst/>
          </a:prstGeom>
          <a:noFill/>
        </p:spPr>
        <p:txBody>
          <a:bodyPr wrap="square" rtlCol="0">
            <a:spAutoFit/>
          </a:bodyPr>
          <a:lstStyle/>
          <a:p>
            <a:r>
              <a:rPr lang="x-none" b="1" dirty="0" smtClean="0"/>
              <a:t>Primer1:</a:t>
            </a:r>
          </a:p>
          <a:p>
            <a:r>
              <a:rPr lang="x-none" dirty="0">
                <a:solidFill>
                  <a:schemeClr val="tx1"/>
                </a:solidFill>
              </a:rPr>
              <a:t>LD	</a:t>
            </a:r>
            <a:r>
              <a:rPr lang="x-none" dirty="0" smtClean="0">
                <a:solidFill>
                  <a:schemeClr val="tx1"/>
                </a:solidFill>
              </a:rPr>
              <a:t>Pokaz, </a:t>
            </a:r>
            <a:r>
              <a:rPr lang="x-none" smtClean="0">
                <a:solidFill>
                  <a:schemeClr val="tx1"/>
                </a:solidFill>
              </a:rPr>
              <a:t>#Broj</a:t>
            </a:r>
            <a:r>
              <a:rPr lang="sr-Latn-CS" dirty="0" smtClean="0">
                <a:solidFill>
                  <a:schemeClr val="tx1"/>
                </a:solidFill>
              </a:rPr>
              <a:t> </a:t>
            </a:r>
            <a:r>
              <a:rPr lang="x-none" sz="1400" smtClean="0">
                <a:solidFill>
                  <a:schemeClr val="tx1"/>
                </a:solidFill>
              </a:rPr>
              <a:t>;</a:t>
            </a:r>
            <a:r>
              <a:rPr lang="x-none" smtClean="0">
                <a:solidFill>
                  <a:schemeClr val="tx1"/>
                </a:solidFill>
              </a:rPr>
              <a:t> </a:t>
            </a:r>
            <a:r>
              <a:rPr lang="x-none" sz="1400" dirty="0" smtClean="0">
                <a:solidFill>
                  <a:schemeClr val="tx1">
                    <a:lumMod val="65000"/>
                    <a:lumOff val="35000"/>
                  </a:schemeClr>
                </a:solidFill>
              </a:rPr>
              <a:t>U reg. </a:t>
            </a:r>
            <a:r>
              <a:rPr lang="x-none" sz="1400" b="1" dirty="0" smtClean="0">
                <a:solidFill>
                  <a:schemeClr val="tx1">
                    <a:lumMod val="65000"/>
                    <a:lumOff val="35000"/>
                  </a:schemeClr>
                </a:solidFill>
              </a:rPr>
              <a:t>Pokaz</a:t>
            </a:r>
            <a:r>
              <a:rPr lang="x-none" sz="1400" dirty="0" smtClean="0">
                <a:solidFill>
                  <a:schemeClr val="tx1">
                    <a:lumMod val="65000"/>
                    <a:lumOff val="35000"/>
                  </a:schemeClr>
                </a:solidFill>
              </a:rPr>
              <a:t> će ubaciti 5000h</a:t>
            </a:r>
            <a:endParaRPr lang="x-none" sz="1400" dirty="0">
              <a:solidFill>
                <a:schemeClr val="tx1">
                  <a:lumMod val="65000"/>
                  <a:lumOff val="35000"/>
                </a:schemeClr>
              </a:solidFill>
            </a:endParaRPr>
          </a:p>
          <a:p>
            <a:r>
              <a:rPr lang="x-none" b="1" dirty="0" smtClean="0">
                <a:solidFill>
                  <a:schemeClr val="tx1"/>
                </a:solidFill>
              </a:rPr>
              <a:t>LD	Ax</a:t>
            </a:r>
            <a:r>
              <a:rPr lang="x-none" b="1" dirty="0">
                <a:solidFill>
                  <a:schemeClr val="tx1"/>
                </a:solidFill>
              </a:rPr>
              <a:t>, </a:t>
            </a:r>
            <a:r>
              <a:rPr lang="en-US" b="1" dirty="0">
                <a:solidFill>
                  <a:schemeClr val="tx1"/>
                </a:solidFill>
              </a:rPr>
              <a:t>[</a:t>
            </a:r>
            <a:r>
              <a:rPr lang="x-none" b="1" smtClean="0">
                <a:solidFill>
                  <a:schemeClr val="tx1"/>
                </a:solidFill>
              </a:rPr>
              <a:t>Pokaz</a:t>
            </a:r>
            <a:r>
              <a:rPr lang="en-US" b="1" dirty="0" smtClean="0">
                <a:solidFill>
                  <a:schemeClr val="tx1"/>
                </a:solidFill>
              </a:rPr>
              <a:t>]</a:t>
            </a:r>
            <a:r>
              <a:rPr lang="sr-Latn-CS" b="1" dirty="0" smtClean="0">
                <a:solidFill>
                  <a:schemeClr val="tx1"/>
                </a:solidFill>
              </a:rPr>
              <a:t>+</a:t>
            </a:r>
            <a:endParaRPr lang="x-none" sz="1400" dirty="0">
              <a:solidFill>
                <a:schemeClr val="tx1">
                  <a:lumMod val="65000"/>
                  <a:lumOff val="35000"/>
                </a:schemeClr>
              </a:solidFill>
            </a:endParaRPr>
          </a:p>
        </p:txBody>
      </p:sp>
      <p:sp>
        <p:nvSpPr>
          <p:cNvPr id="13" name="TextBox 12"/>
          <p:cNvSpPr txBox="1"/>
          <p:nvPr/>
        </p:nvSpPr>
        <p:spPr>
          <a:xfrm>
            <a:off x="381000" y="3657600"/>
            <a:ext cx="5256584" cy="646331"/>
          </a:xfrm>
          <a:prstGeom prst="rect">
            <a:avLst/>
          </a:prstGeom>
          <a:noFill/>
        </p:spPr>
        <p:txBody>
          <a:bodyPr wrap="square" rtlCol="0">
            <a:spAutoFit/>
          </a:bodyPr>
          <a:lstStyle/>
          <a:p>
            <a:r>
              <a:rPr lang="sr-Latn-CS" dirty="0" smtClean="0"/>
              <a:t>Puno ime ovog načina adresiranja je</a:t>
            </a:r>
          </a:p>
          <a:p>
            <a:r>
              <a:rPr lang="sr-Latn-CS" b="1" dirty="0" smtClean="0">
                <a:solidFill>
                  <a:srgbClr val="C00000"/>
                </a:solidFill>
              </a:rPr>
              <a:t>Posredno sa post auto-inkrementiranjem</a:t>
            </a:r>
            <a:endParaRPr lang="en-US" b="1" dirty="0">
              <a:solidFill>
                <a:srgbClr val="C00000"/>
              </a:solidFill>
            </a:endParaRPr>
          </a:p>
        </p:txBody>
      </p:sp>
      <p:sp>
        <p:nvSpPr>
          <p:cNvPr id="12" name="TextBox 11"/>
          <p:cNvSpPr txBox="1"/>
          <p:nvPr/>
        </p:nvSpPr>
        <p:spPr>
          <a:xfrm>
            <a:off x="2733675" y="4848225"/>
            <a:ext cx="4419600" cy="523220"/>
          </a:xfrm>
          <a:prstGeom prst="rect">
            <a:avLst/>
          </a:prstGeom>
          <a:noFill/>
        </p:spPr>
        <p:txBody>
          <a:bodyPr wrap="square" rtlCol="0">
            <a:spAutoFit/>
          </a:bodyPr>
          <a:lstStyle/>
          <a:p>
            <a:r>
              <a:rPr lang="x-none" sz="1400" smtClean="0">
                <a:solidFill>
                  <a:srgbClr val="000000"/>
                </a:solidFill>
              </a:rPr>
              <a:t>;</a:t>
            </a:r>
            <a:r>
              <a:rPr lang="x-none" sz="1400" smtClean="0">
                <a:solidFill>
                  <a:srgbClr val="000000">
                    <a:lumMod val="65000"/>
                    <a:lumOff val="35000"/>
                  </a:srgbClr>
                </a:solidFill>
              </a:rPr>
              <a:t> U reg. </a:t>
            </a:r>
            <a:r>
              <a:rPr lang="x-none" sz="1400" b="1" smtClean="0">
                <a:solidFill>
                  <a:srgbClr val="000000">
                    <a:lumMod val="65000"/>
                    <a:lumOff val="35000"/>
                  </a:srgbClr>
                </a:solidFill>
              </a:rPr>
              <a:t>Ax</a:t>
            </a:r>
            <a:r>
              <a:rPr lang="x-none" sz="1400" smtClean="0">
                <a:solidFill>
                  <a:srgbClr val="000000">
                    <a:lumMod val="65000"/>
                    <a:lumOff val="35000"/>
                  </a:srgbClr>
                </a:solidFill>
              </a:rPr>
              <a:t> će ubaciti podatak sa </a:t>
            </a:r>
            <a:r>
              <a:rPr lang="x-none" sz="1400" smtClean="0">
                <a:solidFill>
                  <a:srgbClr val="000000">
                    <a:lumMod val="65000"/>
                    <a:lumOff val="35000"/>
                  </a:srgbClr>
                </a:solidFill>
              </a:rPr>
              <a:t>adrese </a:t>
            </a:r>
            <a:r>
              <a:rPr lang="x-none" sz="1400" smtClean="0">
                <a:solidFill>
                  <a:srgbClr val="000000">
                    <a:lumMod val="65000"/>
                    <a:lumOff val="35000"/>
                  </a:srgbClr>
                </a:solidFill>
              </a:rPr>
              <a:t>5000h</a:t>
            </a:r>
            <a:r>
              <a:rPr lang="sr-Latn-CS" sz="1400" dirty="0" smtClean="0">
                <a:solidFill>
                  <a:srgbClr val="000000">
                    <a:lumMod val="65000"/>
                    <a:lumOff val="35000"/>
                  </a:srgbClr>
                </a:solidFill>
              </a:rPr>
              <a:t> ;</a:t>
            </a:r>
            <a:r>
              <a:rPr lang="x-none" sz="1400" smtClean="0">
                <a:solidFill>
                  <a:srgbClr val="000000">
                    <a:lumMod val="65000"/>
                    <a:lumOff val="35000"/>
                  </a:srgbClr>
                </a:solidFill>
              </a:rPr>
              <a:t>(odnosno, 007Bh)</a:t>
            </a:r>
            <a:r>
              <a:rPr lang="sr-Latn-CS" sz="1400" dirty="0" smtClean="0">
                <a:solidFill>
                  <a:srgbClr val="000000">
                    <a:lumMod val="65000"/>
                    <a:lumOff val="35000"/>
                  </a:srgbClr>
                </a:solidFill>
              </a:rPr>
              <a:t>, a </a:t>
            </a:r>
            <a:r>
              <a:rPr lang="sr-Latn-CS" sz="1400" b="1" dirty="0" smtClean="0">
                <a:solidFill>
                  <a:srgbClr val="000000">
                    <a:lumMod val="65000"/>
                    <a:lumOff val="35000"/>
                  </a:srgbClr>
                </a:solidFill>
              </a:rPr>
              <a:t>Pokaz</a:t>
            </a:r>
            <a:r>
              <a:rPr lang="sr-Latn-CS" sz="1400" dirty="0" smtClean="0">
                <a:solidFill>
                  <a:srgbClr val="000000">
                    <a:lumMod val="65000"/>
                    <a:lumOff val="35000"/>
                  </a:srgbClr>
                </a:solidFill>
              </a:rPr>
              <a:t> će se uvećati na 5002h</a:t>
            </a:r>
            <a:endParaRPr lang="en-US" dirty="0"/>
          </a:p>
        </p:txBody>
      </p:sp>
    </p:spTree>
    <p:extLst>
      <p:ext uri="{BB962C8B-B14F-4D97-AF65-F5344CB8AC3E}">
        <p14:creationId xmlns="" xmlns:p14="http://schemas.microsoft.com/office/powerpoint/2010/main" val="95664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1" grpId="0"/>
      <p:bldP spid="13"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9776"/>
            <a:ext cx="8352927" cy="1143000"/>
          </a:xfrm>
        </p:spPr>
        <p:txBody>
          <a:bodyPr/>
          <a:lstStyle/>
          <a:p>
            <a:r>
              <a:rPr lang="x-none" dirty="0" smtClean="0"/>
              <a:t>Načini adresiranja </a:t>
            </a:r>
            <a:r>
              <a:rPr lang="x-none" smtClean="0"/>
              <a:t>- </a:t>
            </a:r>
            <a:r>
              <a:rPr lang="sr-Latn-CS" dirty="0" smtClean="0">
                <a:solidFill>
                  <a:srgbClr val="C00000"/>
                </a:solidFill>
              </a:rPr>
              <a:t>indeksno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13</a:t>
            </a:fld>
            <a:endParaRPr lang="en-US" dirty="0"/>
          </a:p>
        </p:txBody>
      </p:sp>
      <p:sp>
        <p:nvSpPr>
          <p:cNvPr id="6" name="TextBox 5"/>
          <p:cNvSpPr txBox="1"/>
          <p:nvPr/>
        </p:nvSpPr>
        <p:spPr>
          <a:xfrm>
            <a:off x="467544" y="1580599"/>
            <a:ext cx="5256584" cy="1754326"/>
          </a:xfrm>
          <a:prstGeom prst="rect">
            <a:avLst/>
          </a:prstGeom>
          <a:noFill/>
        </p:spPr>
        <p:txBody>
          <a:bodyPr wrap="square" rtlCol="0">
            <a:spAutoFit/>
          </a:bodyPr>
          <a:lstStyle/>
          <a:p>
            <a:r>
              <a:rPr lang="x-none" smtClean="0"/>
              <a:t>Operand </a:t>
            </a:r>
            <a:r>
              <a:rPr lang="sr-Latn-CS" dirty="0" smtClean="0"/>
              <a:t>je označen</a:t>
            </a:r>
            <a:r>
              <a:rPr lang="en-US" dirty="0" smtClean="0"/>
              <a:t> </a:t>
            </a:r>
            <a:r>
              <a:rPr lang="en-US" dirty="0" err="1" smtClean="0"/>
              <a:t>uglastim</a:t>
            </a:r>
            <a:r>
              <a:rPr lang="en-US" dirty="0" smtClean="0"/>
              <a:t> </a:t>
            </a:r>
            <a:r>
              <a:rPr lang="x-none" dirty="0" smtClean="0"/>
              <a:t>z</a:t>
            </a:r>
            <a:r>
              <a:rPr lang="en-US" dirty="0" err="1" smtClean="0"/>
              <a:t>agradama</a:t>
            </a:r>
            <a:r>
              <a:rPr lang="en-US" dirty="0" smtClean="0"/>
              <a:t> </a:t>
            </a:r>
            <a:r>
              <a:rPr lang="sr-Latn-CS" dirty="0" smtClean="0"/>
              <a:t>u kojima </a:t>
            </a:r>
            <a:r>
              <a:rPr lang="x-none" smtClean="0"/>
              <a:t>je 16-bitni </a:t>
            </a:r>
            <a:r>
              <a:rPr lang="sr-Latn-CS" b="1" dirty="0" smtClean="0"/>
              <a:t>indeks-</a:t>
            </a:r>
            <a:r>
              <a:rPr lang="x-none" b="1" smtClean="0"/>
              <a:t>registar</a:t>
            </a:r>
            <a:r>
              <a:rPr lang="x-none" smtClean="0"/>
              <a:t>. </a:t>
            </a:r>
            <a:r>
              <a:rPr lang="sr-Latn-CS" dirty="0" smtClean="0"/>
              <a:t>Ispred otvorene uglaste zagrade se upisuje označeni broj </a:t>
            </a:r>
            <a:r>
              <a:rPr lang="sr-Latn-CS" b="1" dirty="0" smtClean="0"/>
              <a:t>ofset</a:t>
            </a:r>
            <a:r>
              <a:rPr lang="sr-Latn-CS" dirty="0" smtClean="0"/>
              <a:t>. Po</a:t>
            </a:r>
            <a:r>
              <a:rPr lang="x-none" smtClean="0"/>
              <a:t>dat</a:t>
            </a:r>
            <a:r>
              <a:rPr lang="sr-Latn-CS" dirty="0" smtClean="0"/>
              <a:t>a</a:t>
            </a:r>
            <a:r>
              <a:rPr lang="x-none" smtClean="0"/>
              <a:t>k koji učestvuje u operaciji</a:t>
            </a:r>
            <a:r>
              <a:rPr lang="sr-Latn-CS" dirty="0" smtClean="0"/>
              <a:t> nalazi se na adresi koja je zbir sadržaja indeks-registra  i ofseta.</a:t>
            </a:r>
            <a:endParaRPr lang="en-US" dirty="0"/>
          </a:p>
        </p:txBody>
      </p:sp>
      <p:sp>
        <p:nvSpPr>
          <p:cNvPr id="8" name="TextBox 7"/>
          <p:cNvSpPr txBox="1"/>
          <p:nvPr/>
        </p:nvSpPr>
        <p:spPr>
          <a:xfrm>
            <a:off x="5724128" y="1580599"/>
            <a:ext cx="3168352" cy="2308324"/>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a:t>
            </a:r>
          </a:p>
          <a:p>
            <a:r>
              <a:rPr lang="sr-Latn-CS" b="1" dirty="0" smtClean="0">
                <a:solidFill>
                  <a:schemeClr val="tx1"/>
                </a:solidFill>
                <a:latin typeface="Courier New" pitchFamily="49" charset="0"/>
                <a:cs typeface="Courier New" pitchFamily="49" charset="0"/>
              </a:rPr>
              <a:t>Indx</a:t>
            </a:r>
            <a:r>
              <a:rPr lang="x-none" b="1" smtClean="0">
                <a:solidFill>
                  <a:schemeClr val="tx1"/>
                </a:solidFill>
                <a:latin typeface="Courier New" pitchFamily="49" charset="0"/>
                <a:cs typeface="Courier New" pitchFamily="49" charset="0"/>
              </a:rPr>
              <a:t>: </a:t>
            </a:r>
            <a:r>
              <a:rPr lang="sr-Latn-CS" b="1" dirty="0" smtClean="0">
                <a:solidFill>
                  <a:schemeClr val="tx1"/>
                </a:solidFill>
                <a:latin typeface="Courier New" pitchFamily="49" charset="0"/>
                <a:cs typeface="Courier New" pitchFamily="49" charset="0"/>
              </a:rPr>
              <a:t>  </a:t>
            </a:r>
            <a:r>
              <a:rPr lang="x-none" b="1" smtClean="0">
                <a:solidFill>
                  <a:schemeClr val="tx1"/>
                </a:solidFill>
                <a:latin typeface="Courier New" pitchFamily="49" charset="0"/>
                <a:cs typeface="Courier New" pitchFamily="49" charset="0"/>
              </a:rPr>
              <a:t>dsw </a:t>
            </a:r>
            <a:r>
              <a:rPr lang="x-none" b="1" dirty="0" smtClean="0">
                <a:solidFill>
                  <a:schemeClr val="tx1"/>
                </a:solidFill>
                <a:latin typeface="Courier New" pitchFamily="49" charset="0"/>
                <a:cs typeface="Courier New" pitchFamily="49" charset="0"/>
              </a:rPr>
              <a:t>1;</a:t>
            </a:r>
          </a:p>
          <a:p>
            <a:r>
              <a:rPr lang="x-none" b="1" dirty="0">
                <a:solidFill>
                  <a:schemeClr val="tx1"/>
                </a:solidFill>
                <a:latin typeface="Courier New" pitchFamily="49" charset="0"/>
                <a:cs typeface="Courier New" pitchFamily="49" charset="0"/>
              </a:rPr>
              <a:t>A</a:t>
            </a:r>
            <a:r>
              <a:rPr lang="x-none" b="1" dirty="0" smtClean="0">
                <a:solidFill>
                  <a:schemeClr val="tx1"/>
                </a:solidFill>
                <a:latin typeface="Courier New" pitchFamily="49" charset="0"/>
                <a:cs typeface="Courier New" pitchFamily="49" charset="0"/>
              </a:rPr>
              <a:t>x:     dsw 1;</a:t>
            </a:r>
          </a:p>
          <a:p>
            <a:r>
              <a:rPr lang="x-none" b="1" dirty="0" smtClean="0">
                <a:solidFill>
                  <a:schemeClr val="tx1"/>
                </a:solidFill>
                <a:latin typeface="Courier New" pitchFamily="49" charset="0"/>
                <a:cs typeface="Courier New" pitchFamily="49" charset="0"/>
              </a:rPr>
              <a:t>Slovo:  dsb 1;</a:t>
            </a:r>
          </a:p>
          <a:p>
            <a:endParaRPr lang="en-US" b="1" dirty="0" smtClean="0">
              <a:solidFill>
                <a:schemeClr val="tx1"/>
              </a:solidFill>
              <a:latin typeface="Courier New" pitchFamily="49" charset="0"/>
              <a:cs typeface="Courier New" pitchFamily="49" charset="0"/>
            </a:endParaRPr>
          </a:p>
          <a:p>
            <a:r>
              <a:rPr lang="x-none" b="1" dirty="0" smtClean="0">
                <a:solidFill>
                  <a:schemeClr val="tx1"/>
                </a:solidFill>
                <a:latin typeface="Courier New" pitchFamily="49" charset="0"/>
                <a:cs typeface="Courier New" pitchFamily="49" charset="0"/>
              </a:rPr>
              <a:t>CSEG at 5000h</a:t>
            </a:r>
          </a:p>
          <a:p>
            <a:r>
              <a:rPr lang="x-none" b="1" dirty="0" smtClean="0">
                <a:solidFill>
                  <a:schemeClr val="tx1"/>
                </a:solidFill>
                <a:latin typeface="Courier New" pitchFamily="49" charset="0"/>
                <a:cs typeface="Courier New" pitchFamily="49" charset="0"/>
              </a:rPr>
              <a:t>Broj:   </a:t>
            </a:r>
            <a:r>
              <a:rPr lang="x-none" b="1" smtClean="0">
                <a:solidFill>
                  <a:schemeClr val="tx1"/>
                </a:solidFill>
                <a:latin typeface="Courier New" pitchFamily="49" charset="0"/>
                <a:cs typeface="Courier New" pitchFamily="49" charset="0"/>
              </a:rPr>
              <a:t>dcw 123</a:t>
            </a:r>
            <a:r>
              <a:rPr lang="sr-Latn-CS" b="1" dirty="0" smtClean="0">
                <a:solidFill>
                  <a:schemeClr val="tx1"/>
                </a:solidFill>
                <a:latin typeface="Courier New" pitchFamily="49" charset="0"/>
                <a:cs typeface="Courier New" pitchFamily="49" charset="0"/>
              </a:rPr>
              <a:t>,456h</a:t>
            </a:r>
            <a:r>
              <a:rPr lang="x-none" b="1" smtClean="0">
                <a:solidFill>
                  <a:schemeClr val="tx1"/>
                </a:solidFill>
                <a:latin typeface="Courier New" pitchFamily="49" charset="0"/>
                <a:cs typeface="Courier New" pitchFamily="49" charset="0"/>
              </a:rPr>
              <a:t>;</a:t>
            </a:r>
            <a:endParaRPr lang="x-none" b="1" dirty="0" smtClean="0">
              <a:solidFill>
                <a:schemeClr val="tx1"/>
              </a:solidFill>
              <a:latin typeface="Courier New" pitchFamily="49" charset="0"/>
              <a:cs typeface="Courier New" pitchFamily="49" charset="0"/>
            </a:endParaRPr>
          </a:p>
          <a:p>
            <a:r>
              <a:rPr lang="x-none" b="1" dirty="0" smtClean="0">
                <a:solidFill>
                  <a:schemeClr val="tx1"/>
                </a:solidFill>
                <a:latin typeface="Courier New" pitchFamily="49" charset="0"/>
                <a:cs typeface="Courier New" pitchFamily="49" charset="0"/>
              </a:rPr>
              <a:t>Poruka: dcb </a:t>
            </a:r>
            <a:r>
              <a:rPr lang="en-US" b="1" dirty="0" smtClean="0">
                <a:solidFill>
                  <a:schemeClr val="tx1"/>
                </a:solidFill>
                <a:latin typeface="Courier New" pitchFamily="49" charset="0"/>
                <a:cs typeface="Courier New" pitchFamily="49" charset="0"/>
              </a:rPr>
              <a:t>‘Abc’,0</a:t>
            </a:r>
            <a:r>
              <a:rPr lang="x-none" b="1" smtClean="0">
                <a:solidFill>
                  <a:schemeClr val="tx1"/>
                </a:solidFill>
                <a:latin typeface="Courier New" pitchFamily="49" charset="0"/>
                <a:cs typeface="Courier New" pitchFamily="49" charset="0"/>
              </a:rPr>
              <a:t>;  </a:t>
            </a:r>
            <a:endParaRPr lang="en-US" b="1" dirty="0">
              <a:solidFill>
                <a:schemeClr val="tx1"/>
              </a:solidFill>
              <a:latin typeface="Courier New" pitchFamily="49" charset="0"/>
              <a:cs typeface="Courier New" pitchFamily="49" charset="0"/>
            </a:endParaRPr>
          </a:p>
        </p:txBody>
      </p:sp>
      <p:sp>
        <p:nvSpPr>
          <p:cNvPr id="12" name="TextBox 11"/>
          <p:cNvSpPr txBox="1"/>
          <p:nvPr/>
        </p:nvSpPr>
        <p:spPr>
          <a:xfrm>
            <a:off x="381000" y="3429000"/>
            <a:ext cx="5256584" cy="923330"/>
          </a:xfrm>
          <a:prstGeom prst="rect">
            <a:avLst/>
          </a:prstGeom>
          <a:noFill/>
        </p:spPr>
        <p:txBody>
          <a:bodyPr wrap="square" rtlCol="0">
            <a:spAutoFit/>
          </a:bodyPr>
          <a:lstStyle/>
          <a:p>
            <a:r>
              <a:rPr lang="x-none" b="1" smtClean="0"/>
              <a:t>Primer1:</a:t>
            </a:r>
            <a:endParaRPr lang="x-none" b="1" dirty="0" smtClean="0"/>
          </a:p>
          <a:p>
            <a:r>
              <a:rPr lang="x-none" dirty="0">
                <a:solidFill>
                  <a:schemeClr val="tx1"/>
                </a:solidFill>
              </a:rPr>
              <a:t>LD</a:t>
            </a:r>
            <a:r>
              <a:rPr lang="x-none">
                <a:solidFill>
                  <a:schemeClr val="tx1"/>
                </a:solidFill>
              </a:rPr>
              <a:t>	</a:t>
            </a:r>
            <a:r>
              <a:rPr lang="sr-Latn-CS" dirty="0" smtClean="0">
                <a:solidFill>
                  <a:schemeClr val="tx1"/>
                </a:solidFill>
              </a:rPr>
              <a:t>Indx</a:t>
            </a:r>
            <a:r>
              <a:rPr lang="x-none" smtClean="0">
                <a:solidFill>
                  <a:schemeClr val="tx1"/>
                </a:solidFill>
              </a:rPr>
              <a:t>, #Broj</a:t>
            </a:r>
            <a:r>
              <a:rPr lang="sr-Latn-CS" dirty="0" smtClean="0">
                <a:solidFill>
                  <a:schemeClr val="tx1"/>
                </a:solidFill>
              </a:rPr>
              <a:t> </a:t>
            </a:r>
            <a:r>
              <a:rPr lang="x-none" sz="1400" smtClean="0">
                <a:solidFill>
                  <a:schemeClr val="tx1"/>
                </a:solidFill>
              </a:rPr>
              <a:t>;</a:t>
            </a:r>
            <a:r>
              <a:rPr lang="sr-Latn-CS" sz="1400" dirty="0" smtClean="0">
                <a:solidFill>
                  <a:schemeClr val="tx1"/>
                </a:solidFill>
              </a:rPr>
              <a:t> </a:t>
            </a:r>
            <a:r>
              <a:rPr lang="x-none" sz="1400" smtClean="0">
                <a:solidFill>
                  <a:schemeClr val="tx1">
                    <a:lumMod val="65000"/>
                    <a:lumOff val="35000"/>
                  </a:schemeClr>
                </a:solidFill>
              </a:rPr>
              <a:t>U </a:t>
            </a:r>
            <a:r>
              <a:rPr lang="x-none" sz="1400" dirty="0" smtClean="0">
                <a:solidFill>
                  <a:schemeClr val="tx1">
                    <a:lumMod val="65000"/>
                    <a:lumOff val="35000"/>
                  </a:schemeClr>
                </a:solidFill>
              </a:rPr>
              <a:t>reg</a:t>
            </a:r>
            <a:r>
              <a:rPr lang="x-none" sz="1400" smtClean="0">
                <a:solidFill>
                  <a:schemeClr val="tx1">
                    <a:lumMod val="65000"/>
                    <a:lumOff val="35000"/>
                  </a:schemeClr>
                </a:solidFill>
              </a:rPr>
              <a:t>. </a:t>
            </a:r>
            <a:r>
              <a:rPr lang="sr-Latn-CS" sz="1400" b="1" dirty="0" smtClean="0">
                <a:solidFill>
                  <a:schemeClr val="tx1">
                    <a:lumMod val="65000"/>
                    <a:lumOff val="35000"/>
                  </a:schemeClr>
                </a:solidFill>
              </a:rPr>
              <a:t>Indx</a:t>
            </a:r>
            <a:r>
              <a:rPr lang="x-none" sz="1400" smtClean="0">
                <a:solidFill>
                  <a:schemeClr val="tx1">
                    <a:lumMod val="65000"/>
                    <a:lumOff val="35000"/>
                  </a:schemeClr>
                </a:solidFill>
              </a:rPr>
              <a:t> </a:t>
            </a:r>
            <a:r>
              <a:rPr lang="x-none" sz="1400" dirty="0" smtClean="0">
                <a:solidFill>
                  <a:schemeClr val="tx1">
                    <a:lumMod val="65000"/>
                    <a:lumOff val="35000"/>
                  </a:schemeClr>
                </a:solidFill>
              </a:rPr>
              <a:t>će ubaciti 5000h</a:t>
            </a:r>
            <a:endParaRPr lang="x-none" sz="1400" dirty="0">
              <a:solidFill>
                <a:schemeClr val="tx1">
                  <a:lumMod val="65000"/>
                  <a:lumOff val="35000"/>
                </a:schemeClr>
              </a:solidFill>
            </a:endParaRPr>
          </a:p>
          <a:p>
            <a:r>
              <a:rPr lang="x-none" b="1" dirty="0" smtClean="0">
                <a:solidFill>
                  <a:schemeClr val="tx1"/>
                </a:solidFill>
              </a:rPr>
              <a:t>LD	Ax</a:t>
            </a:r>
            <a:r>
              <a:rPr lang="x-none" b="1">
                <a:solidFill>
                  <a:schemeClr val="tx1"/>
                </a:solidFill>
              </a:rPr>
              <a:t>, </a:t>
            </a:r>
            <a:r>
              <a:rPr lang="sr-Latn-CS" b="1" dirty="0" smtClean="0">
                <a:solidFill>
                  <a:schemeClr val="tx1"/>
                </a:solidFill>
              </a:rPr>
              <a:t>2</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endParaRPr lang="x-none" sz="1400" dirty="0">
              <a:solidFill>
                <a:schemeClr val="tx1">
                  <a:lumMod val="65000"/>
                  <a:lumOff val="35000"/>
                </a:schemeClr>
              </a:solidFill>
            </a:endParaRPr>
          </a:p>
        </p:txBody>
      </p:sp>
      <p:sp>
        <p:nvSpPr>
          <p:cNvPr id="22" name="TextBox 21"/>
          <p:cNvSpPr txBox="1"/>
          <p:nvPr/>
        </p:nvSpPr>
        <p:spPr>
          <a:xfrm>
            <a:off x="7020272" y="3917374"/>
            <a:ext cx="1872208" cy="2308324"/>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dirty="0" smtClean="0">
                <a:solidFill>
                  <a:schemeClr val="tx1"/>
                </a:solidFill>
              </a:rPr>
              <a:t>5000h: </a:t>
            </a:r>
            <a:r>
              <a:rPr lang="x-none" sz="1600" b="1" dirty="0" smtClean="0">
                <a:solidFill>
                  <a:schemeClr val="tx1"/>
                </a:solidFill>
              </a:rPr>
              <a:t>7B</a:t>
            </a:r>
            <a:r>
              <a:rPr lang="x-none" sz="1600" b="1" baseline="-25000" dirty="0" smtClean="0">
                <a:solidFill>
                  <a:schemeClr val="tx1"/>
                </a:solidFill>
              </a:rPr>
              <a:t>16</a:t>
            </a:r>
          </a:p>
          <a:p>
            <a:pPr algn="r"/>
            <a:r>
              <a:rPr lang="x-none" sz="1600" b="1" dirty="0" smtClean="0">
                <a:solidFill>
                  <a:schemeClr val="tx1"/>
                </a:solidFill>
              </a:rPr>
              <a:t>00</a:t>
            </a:r>
            <a:r>
              <a:rPr lang="x-none" sz="1600" b="1" baseline="-25000" dirty="0" smtClean="0">
                <a:solidFill>
                  <a:schemeClr val="tx1"/>
                </a:solidFill>
              </a:rPr>
              <a:t>16</a:t>
            </a:r>
          </a:p>
          <a:p>
            <a:pPr algn="r"/>
            <a:r>
              <a:rPr lang="sr-Latn-CS" sz="1600" b="1" dirty="0" smtClean="0">
                <a:solidFill>
                  <a:schemeClr val="tx1"/>
                </a:solidFill>
              </a:rPr>
              <a:t>56</a:t>
            </a:r>
            <a:r>
              <a:rPr lang="x-none" sz="1600" b="1" baseline="-25000" smtClean="0">
                <a:solidFill>
                  <a:schemeClr val="tx1"/>
                </a:solidFill>
              </a:rPr>
              <a:t>16</a:t>
            </a:r>
          </a:p>
          <a:p>
            <a:pPr algn="r"/>
            <a:r>
              <a:rPr lang="sr-Latn-CS" sz="1600" b="1" dirty="0" smtClean="0">
                <a:solidFill>
                  <a:schemeClr val="tx1"/>
                </a:solidFill>
              </a:rPr>
              <a:t>04</a:t>
            </a:r>
            <a:r>
              <a:rPr lang="x-none" sz="1600" b="1" baseline="-25000" smtClean="0">
                <a:solidFill>
                  <a:schemeClr val="tx1"/>
                </a:solidFill>
              </a:rPr>
              <a:t>16</a:t>
            </a:r>
          </a:p>
          <a:p>
            <a:pPr algn="r"/>
            <a:r>
              <a:rPr lang="x-none" sz="1600" smtClean="0">
                <a:solidFill>
                  <a:schemeClr val="tx1"/>
                </a:solidFill>
              </a:rPr>
              <a:t>500</a:t>
            </a:r>
            <a:r>
              <a:rPr lang="sr-Latn-CS" sz="1600" dirty="0" smtClean="0">
                <a:solidFill>
                  <a:schemeClr val="tx1"/>
                </a:solidFill>
              </a:rPr>
              <a:t>4</a:t>
            </a:r>
            <a:r>
              <a:rPr lang="x-none" sz="1600" smtClean="0">
                <a:solidFill>
                  <a:schemeClr val="tx1"/>
                </a:solidFill>
              </a:rPr>
              <a:t>h</a:t>
            </a:r>
            <a:r>
              <a:rPr lang="x-none" sz="1600" dirty="0">
                <a:solidFill>
                  <a:schemeClr val="tx1"/>
                </a:solidFill>
              </a:rPr>
              <a:t>: </a:t>
            </a:r>
            <a:r>
              <a:rPr lang="x-none" sz="1600" b="1" dirty="0" smtClean="0">
                <a:solidFill>
                  <a:schemeClr val="tx1"/>
                </a:solidFill>
              </a:rPr>
              <a:t>41</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62</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63</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00</a:t>
            </a:r>
            <a:r>
              <a:rPr lang="x-none" sz="1600" b="1" baseline="-25000" dirty="0" smtClean="0">
                <a:solidFill>
                  <a:schemeClr val="tx1"/>
                </a:solidFill>
              </a:rPr>
              <a:t>16</a:t>
            </a:r>
            <a:endParaRPr lang="x-none" sz="1600" b="1" baseline="-25000" dirty="0">
              <a:solidFill>
                <a:schemeClr val="tx1"/>
              </a:solidFill>
            </a:endParaRPr>
          </a:p>
        </p:txBody>
      </p:sp>
      <p:sp>
        <p:nvSpPr>
          <p:cNvPr id="24" name="TextBox 23"/>
          <p:cNvSpPr txBox="1"/>
          <p:nvPr/>
        </p:nvSpPr>
        <p:spPr>
          <a:xfrm>
            <a:off x="409378" y="4592161"/>
            <a:ext cx="6538886" cy="923330"/>
          </a:xfrm>
          <a:prstGeom prst="rect">
            <a:avLst/>
          </a:prstGeom>
          <a:noFill/>
        </p:spPr>
        <p:txBody>
          <a:bodyPr wrap="square" rtlCol="0">
            <a:spAutoFit/>
          </a:bodyPr>
          <a:lstStyle/>
          <a:p>
            <a:r>
              <a:rPr lang="x-none" b="1" dirty="0" smtClean="0"/>
              <a:t>Primer2:</a:t>
            </a:r>
          </a:p>
          <a:p>
            <a:r>
              <a:rPr lang="x-none" dirty="0">
                <a:solidFill>
                  <a:schemeClr val="tx1"/>
                </a:solidFill>
              </a:rPr>
              <a:t>LD</a:t>
            </a:r>
            <a:r>
              <a:rPr lang="x-none">
                <a:solidFill>
                  <a:schemeClr val="tx1"/>
                </a:solidFill>
              </a:rPr>
              <a:t>	</a:t>
            </a:r>
            <a:r>
              <a:rPr lang="sr-Latn-CS" dirty="0" smtClean="0">
                <a:solidFill>
                  <a:schemeClr val="tx1"/>
                </a:solidFill>
              </a:rPr>
              <a:t> Indx</a:t>
            </a:r>
            <a:r>
              <a:rPr lang="x-none" smtClean="0">
                <a:solidFill>
                  <a:schemeClr val="tx1"/>
                </a:solidFill>
              </a:rPr>
              <a:t>, #</a:t>
            </a:r>
            <a:r>
              <a:rPr lang="sr-Latn-CS" dirty="0" smtClean="0">
                <a:solidFill>
                  <a:schemeClr val="tx1"/>
                </a:solidFill>
              </a:rPr>
              <a:t>0 	        </a:t>
            </a:r>
            <a:r>
              <a:rPr lang="x-none" sz="1400" smtClean="0">
                <a:solidFill>
                  <a:schemeClr val="tx1"/>
                </a:solidFill>
              </a:rPr>
              <a:t>;</a:t>
            </a:r>
            <a:r>
              <a:rPr lang="x-none" smtClean="0">
                <a:solidFill>
                  <a:schemeClr val="tx1"/>
                </a:solidFill>
              </a:rPr>
              <a:t> </a:t>
            </a:r>
            <a:r>
              <a:rPr lang="sr-Latn-CS" sz="1400" b="1" dirty="0" smtClean="0">
                <a:solidFill>
                  <a:schemeClr val="tx1">
                    <a:lumMod val="65000"/>
                    <a:lumOff val="35000"/>
                  </a:schemeClr>
                </a:solidFill>
              </a:rPr>
              <a:t>Indx</a:t>
            </a:r>
            <a:r>
              <a:rPr lang="sr-Latn-CS" sz="1400" dirty="0" smtClean="0">
                <a:solidFill>
                  <a:schemeClr val="tx1"/>
                </a:solidFill>
              </a:rPr>
              <a:t> </a:t>
            </a:r>
            <a:r>
              <a:rPr lang="x-none" sz="1400" b="1" smtClean="0">
                <a:solidFill>
                  <a:schemeClr val="tx1">
                    <a:lumMod val="65000"/>
                    <a:lumOff val="35000"/>
                  </a:schemeClr>
                </a:solidFill>
                <a:sym typeface="Symbol"/>
              </a:rPr>
              <a:t></a:t>
            </a:r>
            <a:r>
              <a:rPr lang="sr-Latn-CS" sz="1400" b="1" dirty="0" smtClean="0">
                <a:solidFill>
                  <a:schemeClr val="tx1">
                    <a:lumMod val="65000"/>
                    <a:lumOff val="35000"/>
                  </a:schemeClr>
                </a:solidFill>
                <a:sym typeface="Symbol"/>
              </a:rPr>
              <a:t> </a:t>
            </a:r>
            <a:r>
              <a:rPr lang="sr-Latn-CS" sz="1400" dirty="0" smtClean="0">
                <a:solidFill>
                  <a:schemeClr val="tx1">
                    <a:lumMod val="65000"/>
                    <a:lumOff val="35000"/>
                  </a:schemeClr>
                </a:solidFill>
              </a:rPr>
              <a:t>0</a:t>
            </a:r>
            <a:endParaRPr lang="x-none" sz="1400" dirty="0">
              <a:solidFill>
                <a:schemeClr val="tx1">
                  <a:lumMod val="65000"/>
                  <a:lumOff val="35000"/>
                </a:schemeClr>
              </a:solidFill>
            </a:endParaRPr>
          </a:p>
          <a:p>
            <a:r>
              <a:rPr lang="x-none" b="1" dirty="0" smtClean="0">
                <a:solidFill>
                  <a:schemeClr val="tx1"/>
                </a:solidFill>
              </a:rPr>
              <a:t>LDB	Slovo</a:t>
            </a:r>
            <a:r>
              <a:rPr lang="x-none" b="1" smtClean="0">
                <a:solidFill>
                  <a:schemeClr val="tx1"/>
                </a:solidFill>
              </a:rPr>
              <a:t>, </a:t>
            </a:r>
            <a:r>
              <a:rPr lang="sr-Latn-CS" b="1" dirty="0" smtClean="0">
                <a:solidFill>
                  <a:schemeClr val="tx1"/>
                </a:solidFill>
              </a:rPr>
              <a:t>Poruka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x-none" sz="1400" b="1" smtClean="0">
                <a:solidFill>
                  <a:schemeClr val="tx1"/>
                </a:solidFill>
              </a:rPr>
              <a:t>;</a:t>
            </a:r>
            <a:r>
              <a:rPr lang="x-none" sz="1400" smtClean="0">
                <a:solidFill>
                  <a:schemeClr val="tx1">
                    <a:lumMod val="65000"/>
                    <a:lumOff val="35000"/>
                  </a:schemeClr>
                </a:solidFill>
              </a:rPr>
              <a:t> </a:t>
            </a:r>
            <a:r>
              <a:rPr lang="x-none" sz="1400" b="1" smtClean="0">
                <a:solidFill>
                  <a:schemeClr val="tx1">
                    <a:lumMod val="65000"/>
                    <a:lumOff val="35000"/>
                  </a:schemeClr>
                </a:solidFill>
              </a:rPr>
              <a:t>Slovo</a:t>
            </a:r>
            <a:r>
              <a:rPr lang="x-none" sz="1400" smtClean="0">
                <a:solidFill>
                  <a:schemeClr val="tx1">
                    <a:lumMod val="65000"/>
                    <a:lumOff val="35000"/>
                  </a:schemeClr>
                </a:solidFill>
              </a:rPr>
              <a:t> </a:t>
            </a:r>
            <a:r>
              <a:rPr lang="x-none" sz="1400" b="1" smtClean="0">
                <a:solidFill>
                  <a:schemeClr val="tx1">
                    <a:lumMod val="65000"/>
                    <a:lumOff val="35000"/>
                  </a:schemeClr>
                </a:solidFill>
                <a:sym typeface="Symbol"/>
              </a:rPr>
              <a:t></a:t>
            </a:r>
            <a:r>
              <a:rPr lang="sr-Latn-CS" sz="1400" b="1" dirty="0" smtClean="0">
                <a:solidFill>
                  <a:schemeClr val="tx1">
                    <a:lumMod val="65000"/>
                    <a:lumOff val="35000"/>
                  </a:schemeClr>
                </a:solidFill>
                <a:sym typeface="Symbol"/>
              </a:rPr>
              <a:t> </a:t>
            </a:r>
            <a:r>
              <a:rPr lang="en-US" sz="1400" dirty="0" smtClean="0">
                <a:solidFill>
                  <a:schemeClr val="tx1">
                    <a:lumMod val="65000"/>
                    <a:lumOff val="35000"/>
                  </a:schemeClr>
                </a:solidFill>
              </a:rPr>
              <a:t>‘</a:t>
            </a:r>
            <a:r>
              <a:rPr lang="x-none" sz="1400" b="1" dirty="0" smtClean="0">
                <a:solidFill>
                  <a:schemeClr val="tx1">
                    <a:lumMod val="65000"/>
                    <a:lumOff val="35000"/>
                  </a:schemeClr>
                </a:solidFill>
              </a:rPr>
              <a:t>A</a:t>
            </a:r>
            <a:r>
              <a:rPr lang="en-US" sz="1400" dirty="0" smtClean="0">
                <a:solidFill>
                  <a:schemeClr val="tx1">
                    <a:lumMod val="65000"/>
                    <a:lumOff val="35000"/>
                  </a:schemeClr>
                </a:solidFill>
              </a:rPr>
              <a:t>’</a:t>
            </a:r>
            <a:endParaRPr lang="x-none" sz="1400" dirty="0">
              <a:solidFill>
                <a:schemeClr val="tx1">
                  <a:lumMod val="65000"/>
                  <a:lumOff val="35000"/>
                </a:schemeClr>
              </a:solidFill>
            </a:endParaRPr>
          </a:p>
        </p:txBody>
      </p:sp>
      <p:sp>
        <p:nvSpPr>
          <p:cNvPr id="30" name="TextBox 29"/>
          <p:cNvSpPr txBox="1"/>
          <p:nvPr/>
        </p:nvSpPr>
        <p:spPr>
          <a:xfrm>
            <a:off x="418952" y="5446965"/>
            <a:ext cx="7753447" cy="646331"/>
          </a:xfrm>
          <a:prstGeom prst="rect">
            <a:avLst/>
          </a:prstGeom>
          <a:noFill/>
        </p:spPr>
        <p:txBody>
          <a:bodyPr wrap="square" rtlCol="0">
            <a:spAutoFit/>
          </a:bodyPr>
          <a:lstStyle/>
          <a:p>
            <a:r>
              <a:rPr lang="en-US" dirty="0" smtClean="0">
                <a:solidFill>
                  <a:schemeClr val="tx1"/>
                </a:solidFill>
              </a:rPr>
              <a:t>INC</a:t>
            </a:r>
            <a:r>
              <a:rPr lang="x-none">
                <a:solidFill>
                  <a:schemeClr val="tx1"/>
                </a:solidFill>
              </a:rPr>
              <a:t>	</a:t>
            </a:r>
            <a:r>
              <a:rPr lang="sr-Latn-CS" dirty="0" smtClean="0">
                <a:solidFill>
                  <a:schemeClr val="tx1"/>
                </a:solidFill>
              </a:rPr>
              <a:t>Indx		        </a:t>
            </a:r>
            <a:r>
              <a:rPr lang="x-none" smtClean="0">
                <a:solidFill>
                  <a:schemeClr val="tx1"/>
                </a:solidFill>
              </a:rPr>
              <a:t>;</a:t>
            </a:r>
            <a:r>
              <a:rPr lang="sr-Latn-CS" dirty="0" smtClean="0">
                <a:solidFill>
                  <a:schemeClr val="tx1"/>
                </a:solidFill>
              </a:rPr>
              <a:t> </a:t>
            </a:r>
            <a:r>
              <a:rPr lang="en-US" sz="1400" dirty="0" err="1" smtClean="0">
                <a:solidFill>
                  <a:schemeClr val="tx1">
                    <a:lumMod val="65000"/>
                    <a:lumOff val="35000"/>
                  </a:schemeClr>
                </a:solidFill>
              </a:rPr>
              <a:t>Menja</a:t>
            </a:r>
            <a:r>
              <a:rPr lang="en-US" sz="1400" dirty="0" smtClean="0">
                <a:solidFill>
                  <a:schemeClr val="tx1">
                    <a:lumMod val="65000"/>
                    <a:lumOff val="35000"/>
                  </a:schemeClr>
                </a:solidFill>
              </a:rPr>
              <a:t> </a:t>
            </a:r>
            <a:r>
              <a:rPr lang="en-US" sz="1400" dirty="0" err="1" smtClean="0">
                <a:solidFill>
                  <a:schemeClr val="tx1">
                    <a:lumMod val="65000"/>
                    <a:lumOff val="35000"/>
                  </a:schemeClr>
                </a:solidFill>
              </a:rPr>
              <a:t>sadr</a:t>
            </a:r>
            <a:r>
              <a:rPr lang="x-none" sz="1400" dirty="0" smtClean="0">
                <a:solidFill>
                  <a:schemeClr val="tx1">
                    <a:lumMod val="65000"/>
                    <a:lumOff val="35000"/>
                  </a:schemeClr>
                </a:solidFill>
              </a:rPr>
              <a:t>ž</a:t>
            </a:r>
            <a:r>
              <a:rPr lang="en-US" sz="1400" dirty="0" err="1" smtClean="0">
                <a:solidFill>
                  <a:schemeClr val="tx1">
                    <a:lumMod val="65000"/>
                    <a:lumOff val="35000"/>
                  </a:schemeClr>
                </a:solidFill>
              </a:rPr>
              <a:t>aj</a:t>
            </a:r>
            <a:r>
              <a:rPr lang="en-US" sz="1400" dirty="0" smtClean="0">
                <a:solidFill>
                  <a:schemeClr val="tx1">
                    <a:lumMod val="65000"/>
                    <a:lumOff val="35000"/>
                  </a:schemeClr>
                </a:solidFill>
              </a:rPr>
              <a:t> reg.</a:t>
            </a:r>
            <a:r>
              <a:rPr lang="x-none" sz="1400" smtClean="0">
                <a:solidFill>
                  <a:schemeClr val="tx1">
                    <a:lumMod val="65000"/>
                    <a:lumOff val="35000"/>
                  </a:schemeClr>
                </a:solidFill>
              </a:rPr>
              <a:t> </a:t>
            </a:r>
            <a:r>
              <a:rPr lang="en-US" sz="1400" b="1" dirty="0" err="1" smtClean="0">
                <a:solidFill>
                  <a:schemeClr val="tx1">
                    <a:lumMod val="65000"/>
                    <a:lumOff val="35000"/>
                  </a:schemeClr>
                </a:solidFill>
              </a:rPr>
              <a:t>Indx</a:t>
            </a:r>
            <a:r>
              <a:rPr lang="en-US" sz="1400" b="1" dirty="0" smtClean="0">
                <a:solidFill>
                  <a:schemeClr val="tx1">
                    <a:lumMod val="65000"/>
                    <a:lumOff val="35000"/>
                  </a:schemeClr>
                </a:solidFill>
              </a:rPr>
              <a:t> </a:t>
            </a:r>
            <a:r>
              <a:rPr lang="x-none" sz="1400" smtClean="0">
                <a:solidFill>
                  <a:schemeClr val="tx1">
                    <a:lumMod val="65000"/>
                    <a:lumOff val="35000"/>
                  </a:schemeClr>
                </a:solidFill>
              </a:rPr>
              <a:t>na </a:t>
            </a:r>
            <a:r>
              <a:rPr lang="sr-Latn-CS" sz="1400" dirty="0" smtClean="0">
                <a:solidFill>
                  <a:schemeClr val="tx1">
                    <a:lumMod val="65000"/>
                    <a:lumOff val="35000"/>
                  </a:schemeClr>
                </a:solidFill>
              </a:rPr>
              <a:t>1</a:t>
            </a:r>
            <a:endParaRPr lang="x-none" sz="1400" dirty="0">
              <a:solidFill>
                <a:schemeClr val="tx1">
                  <a:lumMod val="65000"/>
                  <a:lumOff val="35000"/>
                </a:schemeClr>
              </a:solidFill>
            </a:endParaRPr>
          </a:p>
          <a:p>
            <a:r>
              <a:rPr lang="x-none" b="1" dirty="0" smtClean="0">
                <a:solidFill>
                  <a:schemeClr val="tx1"/>
                </a:solidFill>
              </a:rPr>
              <a:t>LDB	Slovo</a:t>
            </a:r>
            <a:r>
              <a:rPr lang="x-none" b="1" smtClean="0">
                <a:solidFill>
                  <a:schemeClr val="tx1"/>
                </a:solidFill>
              </a:rPr>
              <a:t>, </a:t>
            </a:r>
            <a:r>
              <a:rPr lang="sr-Latn-CS" b="1" dirty="0" smtClean="0">
                <a:solidFill>
                  <a:schemeClr val="tx1"/>
                </a:solidFill>
              </a:rPr>
              <a:t>Poruka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r>
              <a:rPr lang="sr-Latn-CS" b="1" dirty="0" smtClean="0">
                <a:solidFill>
                  <a:schemeClr val="tx1"/>
                </a:solidFill>
              </a:rPr>
              <a:t> </a:t>
            </a:r>
            <a:r>
              <a:rPr lang="x-none" sz="1400" b="1" smtClean="0">
                <a:solidFill>
                  <a:schemeClr val="tx1"/>
                </a:solidFill>
              </a:rPr>
              <a:t>;</a:t>
            </a:r>
            <a:r>
              <a:rPr lang="x-none" sz="1400" smtClean="0">
                <a:solidFill>
                  <a:schemeClr val="tx1">
                    <a:lumMod val="65000"/>
                    <a:lumOff val="35000"/>
                  </a:schemeClr>
                </a:solidFill>
              </a:rPr>
              <a:t> </a:t>
            </a:r>
            <a:r>
              <a:rPr lang="x-none" sz="1400" b="1" smtClean="0">
                <a:solidFill>
                  <a:schemeClr val="tx1">
                    <a:lumMod val="65000"/>
                    <a:lumOff val="35000"/>
                  </a:schemeClr>
                </a:solidFill>
              </a:rPr>
              <a:t>Slovo</a:t>
            </a:r>
            <a:r>
              <a:rPr lang="x-none" sz="1400" smtClean="0">
                <a:solidFill>
                  <a:schemeClr val="tx1">
                    <a:lumMod val="65000"/>
                    <a:lumOff val="35000"/>
                  </a:schemeClr>
                </a:solidFill>
              </a:rPr>
              <a:t> </a:t>
            </a:r>
            <a:r>
              <a:rPr lang="x-none" sz="1400" b="1" smtClean="0">
                <a:solidFill>
                  <a:schemeClr val="tx1">
                    <a:lumMod val="65000"/>
                    <a:lumOff val="35000"/>
                  </a:schemeClr>
                </a:solidFill>
                <a:sym typeface="Symbol"/>
              </a:rPr>
              <a:t></a:t>
            </a:r>
            <a:r>
              <a:rPr lang="sr-Latn-CS" sz="1400" b="1" dirty="0" smtClean="0">
                <a:solidFill>
                  <a:schemeClr val="tx1">
                    <a:lumMod val="65000"/>
                    <a:lumOff val="35000"/>
                  </a:schemeClr>
                </a:solidFill>
                <a:sym typeface="Symbol"/>
              </a:rPr>
              <a:t> </a:t>
            </a:r>
            <a:r>
              <a:rPr lang="en-US" sz="1400" dirty="0" smtClean="0">
                <a:solidFill>
                  <a:schemeClr val="tx1">
                    <a:lumMod val="65000"/>
                    <a:lumOff val="35000"/>
                  </a:schemeClr>
                </a:solidFill>
              </a:rPr>
              <a:t>‘</a:t>
            </a:r>
            <a:r>
              <a:rPr lang="x-none" sz="1400" b="1" dirty="0" smtClean="0">
                <a:solidFill>
                  <a:schemeClr val="tx1">
                    <a:lumMod val="65000"/>
                    <a:lumOff val="35000"/>
                  </a:schemeClr>
                </a:solidFill>
              </a:rPr>
              <a:t>b</a:t>
            </a:r>
            <a:r>
              <a:rPr lang="en-US" sz="1400" dirty="0" smtClean="0">
                <a:solidFill>
                  <a:schemeClr val="tx1">
                    <a:lumMod val="65000"/>
                    <a:lumOff val="35000"/>
                  </a:schemeClr>
                </a:solidFill>
              </a:rPr>
              <a:t>’</a:t>
            </a:r>
            <a:endParaRPr lang="x-none" sz="1400" dirty="0">
              <a:solidFill>
                <a:schemeClr val="tx1">
                  <a:lumMod val="65000"/>
                  <a:lumOff val="35000"/>
                </a:schemeClr>
              </a:solidFill>
            </a:endParaRPr>
          </a:p>
        </p:txBody>
      </p:sp>
      <p:sp>
        <p:nvSpPr>
          <p:cNvPr id="10" name="TextBox 9"/>
          <p:cNvSpPr txBox="1"/>
          <p:nvPr/>
        </p:nvSpPr>
        <p:spPr>
          <a:xfrm>
            <a:off x="2647950" y="3962400"/>
            <a:ext cx="3124200" cy="523220"/>
          </a:xfrm>
          <a:prstGeom prst="rect">
            <a:avLst/>
          </a:prstGeom>
          <a:noFill/>
        </p:spPr>
        <p:txBody>
          <a:bodyPr wrap="square" rtlCol="0">
            <a:spAutoFit/>
          </a:bodyPr>
          <a:lstStyle/>
          <a:p>
            <a:pPr lvl="0"/>
            <a:r>
              <a:rPr lang="x-none" sz="1400" smtClean="0">
                <a:solidFill>
                  <a:srgbClr val="000000"/>
                </a:solidFill>
              </a:rPr>
              <a:t>;</a:t>
            </a:r>
            <a:r>
              <a:rPr lang="x-none" sz="1400" smtClean="0">
                <a:solidFill>
                  <a:srgbClr val="000000">
                    <a:lumMod val="65000"/>
                    <a:lumOff val="35000"/>
                  </a:srgbClr>
                </a:solidFill>
              </a:rPr>
              <a:t> U reg. </a:t>
            </a:r>
            <a:r>
              <a:rPr lang="x-none" sz="1400" b="1" smtClean="0">
                <a:solidFill>
                  <a:srgbClr val="000000">
                    <a:lumMod val="65000"/>
                    <a:lumOff val="35000"/>
                  </a:srgbClr>
                </a:solidFill>
              </a:rPr>
              <a:t>Ax</a:t>
            </a:r>
            <a:r>
              <a:rPr lang="x-none" sz="1400" smtClean="0">
                <a:solidFill>
                  <a:srgbClr val="000000">
                    <a:lumMod val="65000"/>
                    <a:lumOff val="35000"/>
                  </a:srgbClr>
                </a:solidFill>
              </a:rPr>
              <a:t> će ubaciti podatak sa </a:t>
            </a:r>
            <a:r>
              <a:rPr lang="x-none" sz="1400" smtClean="0">
                <a:solidFill>
                  <a:srgbClr val="000000">
                    <a:lumMod val="65000"/>
                    <a:lumOff val="35000"/>
                  </a:srgbClr>
                </a:solidFill>
              </a:rPr>
              <a:t>	</a:t>
            </a:r>
            <a:endParaRPr lang="sr-Latn-CS" sz="1400" dirty="0" smtClean="0">
              <a:solidFill>
                <a:srgbClr val="000000">
                  <a:lumMod val="65000"/>
                  <a:lumOff val="35000"/>
                </a:srgbClr>
              </a:solidFill>
            </a:endParaRPr>
          </a:p>
          <a:p>
            <a:pPr lvl="0"/>
            <a:r>
              <a:rPr lang="sr-Latn-CS" sz="1400" dirty="0" smtClean="0">
                <a:solidFill>
                  <a:srgbClr val="000000">
                    <a:lumMod val="65000"/>
                    <a:lumOff val="35000"/>
                  </a:srgbClr>
                </a:solidFill>
              </a:rPr>
              <a:t>;</a:t>
            </a:r>
            <a:r>
              <a:rPr lang="x-none" sz="1400" smtClean="0">
                <a:solidFill>
                  <a:srgbClr val="000000">
                    <a:lumMod val="65000"/>
                    <a:lumOff val="35000"/>
                  </a:srgbClr>
                </a:solidFill>
              </a:rPr>
              <a:t> </a:t>
            </a:r>
            <a:r>
              <a:rPr lang="x-none" sz="1400" smtClean="0">
                <a:solidFill>
                  <a:srgbClr val="000000">
                    <a:lumMod val="65000"/>
                    <a:lumOff val="35000"/>
                  </a:srgbClr>
                </a:solidFill>
              </a:rPr>
              <a:t>adrese 500</a:t>
            </a:r>
            <a:r>
              <a:rPr lang="sr-Latn-CS" sz="1400" dirty="0" smtClean="0">
                <a:solidFill>
                  <a:srgbClr val="000000">
                    <a:lumMod val="65000"/>
                    <a:lumOff val="35000"/>
                  </a:srgbClr>
                </a:solidFill>
              </a:rPr>
              <a:t>2</a:t>
            </a:r>
            <a:r>
              <a:rPr lang="x-none" sz="1400" smtClean="0">
                <a:solidFill>
                  <a:srgbClr val="000000">
                    <a:lumMod val="65000"/>
                    <a:lumOff val="35000"/>
                  </a:srgbClr>
                </a:solidFill>
              </a:rPr>
              <a:t>h (odnosno, 0</a:t>
            </a:r>
            <a:r>
              <a:rPr lang="sr-Latn-CS" sz="1400" dirty="0" smtClean="0">
                <a:solidFill>
                  <a:srgbClr val="000000">
                    <a:lumMod val="65000"/>
                    <a:lumOff val="35000"/>
                  </a:srgbClr>
                </a:solidFill>
              </a:rPr>
              <a:t>456</a:t>
            </a:r>
            <a:r>
              <a:rPr lang="x-none" sz="1400" smtClean="0">
                <a:solidFill>
                  <a:srgbClr val="000000">
                    <a:lumMod val="65000"/>
                    <a:lumOff val="35000"/>
                  </a:srgbClr>
                </a:solidFill>
              </a:rPr>
              <a:t>h)</a:t>
            </a:r>
            <a:endParaRPr lang="x-none" sz="1400" dirty="0">
              <a:solidFill>
                <a:srgbClr val="000000">
                  <a:lumMod val="65000"/>
                  <a:lumOff val="35000"/>
                </a:srgbClr>
              </a:solidFill>
            </a:endParaRPr>
          </a:p>
        </p:txBody>
      </p:sp>
    </p:spTree>
    <p:extLst>
      <p:ext uri="{BB962C8B-B14F-4D97-AF65-F5344CB8AC3E}">
        <p14:creationId xmlns="" xmlns:p14="http://schemas.microsoft.com/office/powerpoint/2010/main" val="95664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animBg="1"/>
      <p:bldP spid="24" grpId="0"/>
      <p:bldP spid="30"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9776"/>
            <a:ext cx="8352927" cy="1143000"/>
          </a:xfrm>
        </p:spPr>
        <p:txBody>
          <a:bodyPr/>
          <a:lstStyle/>
          <a:p>
            <a:r>
              <a:rPr lang="sr-Latn-CS" dirty="0" smtClean="0"/>
              <a:t>Razlika u pristupu tabelama</a:t>
            </a:r>
            <a:r>
              <a:rPr lang="x-none" smtClean="0"/>
              <a:t>- </a:t>
            </a:r>
            <a:r>
              <a:rPr lang="sr-Latn-CS" dirty="0" smtClean="0">
                <a:solidFill>
                  <a:srgbClr val="C00000"/>
                </a:solidFill>
              </a:rPr>
              <a:t>posredno</a:t>
            </a:r>
            <a:r>
              <a:rPr lang="sr-Latn-CS" dirty="0" smtClean="0"/>
              <a:t> / </a:t>
            </a:r>
            <a:r>
              <a:rPr lang="sr-Latn-CS" dirty="0" smtClean="0">
                <a:solidFill>
                  <a:srgbClr val="C00000"/>
                </a:solidFill>
              </a:rPr>
              <a:t>indeksno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14</a:t>
            </a:fld>
            <a:endParaRPr lang="en-US" dirty="0"/>
          </a:p>
        </p:txBody>
      </p:sp>
      <p:sp>
        <p:nvSpPr>
          <p:cNvPr id="6" name="TextBox 5"/>
          <p:cNvSpPr txBox="1"/>
          <p:nvPr/>
        </p:nvSpPr>
        <p:spPr>
          <a:xfrm>
            <a:off x="381000" y="1580599"/>
            <a:ext cx="5256584" cy="923330"/>
          </a:xfrm>
          <a:prstGeom prst="rect">
            <a:avLst/>
          </a:prstGeom>
          <a:noFill/>
        </p:spPr>
        <p:txBody>
          <a:bodyPr wrap="square" rtlCol="0">
            <a:spAutoFit/>
          </a:bodyPr>
          <a:lstStyle/>
          <a:p>
            <a:r>
              <a:rPr lang="sr-Latn-CS" dirty="0" smtClean="0"/>
              <a:t>Složenim podacima (tabelama nizovima, poljima...) se može pristupiti posrednim ili indeksnim načinom adresiranja </a:t>
            </a:r>
            <a:endParaRPr lang="en-US" dirty="0"/>
          </a:p>
        </p:txBody>
      </p:sp>
      <p:sp>
        <p:nvSpPr>
          <p:cNvPr id="8" name="TextBox 7"/>
          <p:cNvSpPr txBox="1"/>
          <p:nvPr/>
        </p:nvSpPr>
        <p:spPr>
          <a:xfrm>
            <a:off x="5724128" y="1580599"/>
            <a:ext cx="3168352" cy="2031325"/>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a:t>
            </a:r>
          </a:p>
          <a:p>
            <a:r>
              <a:rPr lang="sr-Latn-CS" b="1" dirty="0" smtClean="0">
                <a:solidFill>
                  <a:schemeClr val="tx1"/>
                </a:solidFill>
                <a:latin typeface="Courier New" pitchFamily="49" charset="0"/>
                <a:cs typeface="Courier New" pitchFamily="49" charset="0"/>
              </a:rPr>
              <a:t>Pokaz</a:t>
            </a:r>
            <a:r>
              <a:rPr lang="x-none" b="1" smtClean="0">
                <a:solidFill>
                  <a:schemeClr val="tx1"/>
                </a:solidFill>
                <a:latin typeface="Courier New" pitchFamily="49" charset="0"/>
                <a:cs typeface="Courier New" pitchFamily="49" charset="0"/>
              </a:rPr>
              <a:t>:  dsw 1;</a:t>
            </a:r>
          </a:p>
          <a:p>
            <a:r>
              <a:rPr lang="sr-Latn-CS" b="1" dirty="0" smtClean="0">
                <a:solidFill>
                  <a:schemeClr val="tx1"/>
                </a:solidFill>
                <a:latin typeface="Courier New" pitchFamily="49" charset="0"/>
                <a:cs typeface="Courier New" pitchFamily="49" charset="0"/>
              </a:rPr>
              <a:t>Indx</a:t>
            </a:r>
            <a:r>
              <a:rPr lang="x-none" b="1" smtClean="0">
                <a:solidFill>
                  <a:schemeClr val="tx1"/>
                </a:solidFill>
                <a:latin typeface="Courier New" pitchFamily="49" charset="0"/>
                <a:cs typeface="Courier New" pitchFamily="49" charset="0"/>
              </a:rPr>
              <a:t>: </a:t>
            </a:r>
            <a:r>
              <a:rPr lang="sr-Latn-CS" b="1" dirty="0" smtClean="0">
                <a:solidFill>
                  <a:schemeClr val="tx1"/>
                </a:solidFill>
                <a:latin typeface="Courier New" pitchFamily="49" charset="0"/>
                <a:cs typeface="Courier New" pitchFamily="49" charset="0"/>
              </a:rPr>
              <a:t>  </a:t>
            </a:r>
            <a:r>
              <a:rPr lang="x-none" b="1" smtClean="0">
                <a:solidFill>
                  <a:schemeClr val="tx1"/>
                </a:solidFill>
                <a:latin typeface="Courier New" pitchFamily="49" charset="0"/>
                <a:cs typeface="Courier New" pitchFamily="49" charset="0"/>
              </a:rPr>
              <a:t>dsw </a:t>
            </a:r>
            <a:r>
              <a:rPr lang="x-none" b="1" dirty="0" smtClean="0">
                <a:solidFill>
                  <a:schemeClr val="tx1"/>
                </a:solidFill>
                <a:latin typeface="Courier New" pitchFamily="49" charset="0"/>
                <a:cs typeface="Courier New" pitchFamily="49" charset="0"/>
              </a:rPr>
              <a:t>1;</a:t>
            </a:r>
          </a:p>
          <a:p>
            <a:r>
              <a:rPr lang="x-none" b="1" smtClean="0">
                <a:solidFill>
                  <a:schemeClr val="tx1"/>
                </a:solidFill>
                <a:latin typeface="Courier New" pitchFamily="49" charset="0"/>
                <a:cs typeface="Courier New" pitchFamily="49" charset="0"/>
              </a:rPr>
              <a:t>Slovo</a:t>
            </a:r>
            <a:r>
              <a:rPr lang="x-none" b="1" dirty="0" smtClean="0">
                <a:solidFill>
                  <a:schemeClr val="tx1"/>
                </a:solidFill>
                <a:latin typeface="Courier New" pitchFamily="49" charset="0"/>
                <a:cs typeface="Courier New" pitchFamily="49" charset="0"/>
              </a:rPr>
              <a:t>:  dsb 1;</a:t>
            </a:r>
          </a:p>
          <a:p>
            <a:endParaRPr lang="en-US" b="1" dirty="0" smtClean="0">
              <a:solidFill>
                <a:schemeClr val="tx1"/>
              </a:solidFill>
              <a:latin typeface="Courier New" pitchFamily="49" charset="0"/>
              <a:cs typeface="Courier New" pitchFamily="49" charset="0"/>
            </a:endParaRPr>
          </a:p>
          <a:p>
            <a:r>
              <a:rPr lang="x-none" b="1" dirty="0" smtClean="0">
                <a:solidFill>
                  <a:schemeClr val="tx1"/>
                </a:solidFill>
                <a:latin typeface="Courier New" pitchFamily="49" charset="0"/>
                <a:cs typeface="Courier New" pitchFamily="49" charset="0"/>
              </a:rPr>
              <a:t>CSEG at 5000h</a:t>
            </a:r>
          </a:p>
          <a:p>
            <a:r>
              <a:rPr lang="x-none" b="1" smtClean="0">
                <a:solidFill>
                  <a:schemeClr val="tx1"/>
                </a:solidFill>
                <a:latin typeface="Courier New" pitchFamily="49" charset="0"/>
                <a:cs typeface="Courier New" pitchFamily="49" charset="0"/>
              </a:rPr>
              <a:t>Poruka</a:t>
            </a:r>
            <a:r>
              <a:rPr lang="x-none" b="1" dirty="0" smtClean="0">
                <a:solidFill>
                  <a:schemeClr val="tx1"/>
                </a:solidFill>
                <a:latin typeface="Courier New" pitchFamily="49" charset="0"/>
                <a:cs typeface="Courier New" pitchFamily="49" charset="0"/>
              </a:rPr>
              <a:t>: dcb </a:t>
            </a:r>
            <a:r>
              <a:rPr lang="en-US" b="1" dirty="0" smtClean="0">
                <a:solidFill>
                  <a:schemeClr val="tx1"/>
                </a:solidFill>
                <a:latin typeface="Courier New" pitchFamily="49" charset="0"/>
                <a:cs typeface="Courier New" pitchFamily="49" charset="0"/>
              </a:rPr>
              <a:t>‘Abc’,0</a:t>
            </a:r>
            <a:r>
              <a:rPr lang="x-none" b="1" smtClean="0">
                <a:solidFill>
                  <a:schemeClr val="tx1"/>
                </a:solidFill>
                <a:latin typeface="Courier New" pitchFamily="49" charset="0"/>
                <a:cs typeface="Courier New" pitchFamily="49" charset="0"/>
              </a:rPr>
              <a:t>;  </a:t>
            </a:r>
            <a:endParaRPr lang="en-US" b="1" dirty="0">
              <a:solidFill>
                <a:schemeClr val="tx1"/>
              </a:solidFill>
              <a:latin typeface="Courier New" pitchFamily="49" charset="0"/>
              <a:cs typeface="Courier New" pitchFamily="49" charset="0"/>
            </a:endParaRPr>
          </a:p>
        </p:txBody>
      </p:sp>
      <p:sp>
        <p:nvSpPr>
          <p:cNvPr id="12" name="TextBox 11"/>
          <p:cNvSpPr txBox="1"/>
          <p:nvPr/>
        </p:nvSpPr>
        <p:spPr>
          <a:xfrm>
            <a:off x="381000" y="2514600"/>
            <a:ext cx="5256584" cy="1692771"/>
          </a:xfrm>
          <a:prstGeom prst="rect">
            <a:avLst/>
          </a:prstGeom>
          <a:noFill/>
        </p:spPr>
        <p:txBody>
          <a:bodyPr wrap="square" rtlCol="0">
            <a:spAutoFit/>
          </a:bodyPr>
          <a:lstStyle/>
          <a:p>
            <a:r>
              <a:rPr lang="sr-Latn-CS" b="1" dirty="0" smtClean="0"/>
              <a:t>Pristup </a:t>
            </a:r>
            <a:r>
              <a:rPr lang="sr-Latn-CS" b="1" dirty="0" smtClean="0">
                <a:solidFill>
                  <a:srgbClr val="C00000"/>
                </a:solidFill>
              </a:rPr>
              <a:t>posrednim</a:t>
            </a:r>
            <a:r>
              <a:rPr lang="sr-Latn-CS" b="1" dirty="0" smtClean="0"/>
              <a:t> adresiranjem</a:t>
            </a:r>
            <a:r>
              <a:rPr lang="x-none" b="1" smtClean="0"/>
              <a:t>:</a:t>
            </a:r>
            <a:endParaRPr lang="sr-Latn-CS" b="1" dirty="0" smtClean="0"/>
          </a:p>
          <a:p>
            <a:r>
              <a:rPr lang="sr-Latn-CS" dirty="0" smtClean="0"/>
              <a:t>Pokazivač sadrži </a:t>
            </a:r>
            <a:r>
              <a:rPr lang="sr-Latn-CS" u="sng" dirty="0" smtClean="0"/>
              <a:t>aps. adresu </a:t>
            </a:r>
            <a:r>
              <a:rPr lang="sr-Latn-CS" dirty="0" smtClean="0"/>
              <a:t>tekućeg podatka</a:t>
            </a:r>
            <a:endParaRPr lang="x-none" dirty="0" smtClean="0"/>
          </a:p>
          <a:p>
            <a:endParaRPr lang="sr-Latn-CS" dirty="0" smtClean="0">
              <a:solidFill>
                <a:schemeClr val="tx1"/>
              </a:solidFill>
            </a:endParaRPr>
          </a:p>
          <a:p>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chemeClr val="tx1"/>
                </a:solidFill>
              </a:rPr>
              <a:t>[</a:t>
            </a:r>
            <a:r>
              <a:rPr lang="sr-Latn-CS" b="1" dirty="0" smtClean="0">
                <a:solidFill>
                  <a:schemeClr val="tx1"/>
                </a:solidFill>
              </a:rPr>
              <a:t>Pokaz</a:t>
            </a:r>
            <a:r>
              <a:rPr lang="en-US" b="1" dirty="0" smtClean="0">
                <a:solidFill>
                  <a:schemeClr val="tx1"/>
                </a:solidFill>
              </a:rPr>
              <a:t>]</a:t>
            </a:r>
            <a:endParaRPr lang="sr-Latn-CS" b="1" dirty="0" smtClean="0">
              <a:solidFill>
                <a:schemeClr val="tx1"/>
              </a:solidFill>
            </a:endParaRPr>
          </a:p>
          <a:p>
            <a:r>
              <a:rPr lang="sr-Latn-CS" sz="1400" b="1" dirty="0" smtClean="0">
                <a:solidFill>
                  <a:schemeClr val="tx1"/>
                </a:solidFill>
              </a:rPr>
              <a:t>...</a:t>
            </a:r>
            <a:endParaRPr lang="x-none" sz="1400" b="1" dirty="0">
              <a:solidFill>
                <a:schemeClr val="tx1">
                  <a:lumMod val="65000"/>
                  <a:lumOff val="35000"/>
                </a:schemeClr>
              </a:solidFill>
            </a:endParaRPr>
          </a:p>
        </p:txBody>
      </p:sp>
      <p:sp>
        <p:nvSpPr>
          <p:cNvPr id="22" name="TextBox 21"/>
          <p:cNvSpPr txBox="1"/>
          <p:nvPr/>
        </p:nvSpPr>
        <p:spPr>
          <a:xfrm>
            <a:off x="7020272" y="3917374"/>
            <a:ext cx="1872208" cy="1323439"/>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dirty="0" smtClean="0">
                <a:solidFill>
                  <a:schemeClr val="tx1"/>
                </a:solidFill>
              </a:rPr>
              <a:t>5000h</a:t>
            </a:r>
            <a:r>
              <a:rPr lang="x-none" sz="1600" smtClean="0">
                <a:solidFill>
                  <a:schemeClr val="tx1"/>
                </a:solidFill>
              </a:rPr>
              <a:t>: </a:t>
            </a:r>
            <a:r>
              <a:rPr lang="x-none" sz="1600" b="1" smtClean="0">
                <a:solidFill>
                  <a:schemeClr val="tx1"/>
                </a:solidFill>
              </a:rPr>
              <a:t>41</a:t>
            </a:r>
            <a:r>
              <a:rPr lang="x-none" sz="1600" b="1" baseline="-2500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62</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63</a:t>
            </a:r>
            <a:r>
              <a:rPr lang="x-none" sz="1600" b="1" baseline="-25000" dirty="0" smtClean="0">
                <a:solidFill>
                  <a:schemeClr val="tx1"/>
                </a:solidFill>
              </a:rPr>
              <a:t>16</a:t>
            </a:r>
            <a:endParaRPr lang="x-none" sz="1600" b="1" baseline="-25000" dirty="0">
              <a:solidFill>
                <a:schemeClr val="tx1"/>
              </a:solidFill>
            </a:endParaRPr>
          </a:p>
          <a:p>
            <a:pPr algn="r"/>
            <a:r>
              <a:rPr lang="x-none" sz="1600" b="1" dirty="0" smtClean="0">
                <a:solidFill>
                  <a:schemeClr val="tx1"/>
                </a:solidFill>
              </a:rPr>
              <a:t>00</a:t>
            </a:r>
            <a:r>
              <a:rPr lang="x-none" sz="1600" b="1" baseline="-25000" dirty="0" smtClean="0">
                <a:solidFill>
                  <a:schemeClr val="tx1"/>
                </a:solidFill>
              </a:rPr>
              <a:t>16</a:t>
            </a:r>
            <a:endParaRPr lang="x-none" sz="1600" b="1" baseline="-25000" dirty="0">
              <a:solidFill>
                <a:schemeClr val="tx1"/>
              </a:solidFill>
            </a:endParaRPr>
          </a:p>
        </p:txBody>
      </p:sp>
      <p:sp>
        <p:nvSpPr>
          <p:cNvPr id="24" name="TextBox 23"/>
          <p:cNvSpPr txBox="1"/>
          <p:nvPr/>
        </p:nvSpPr>
        <p:spPr>
          <a:xfrm>
            <a:off x="409378" y="4592161"/>
            <a:ext cx="6538886" cy="1692771"/>
          </a:xfrm>
          <a:prstGeom prst="rect">
            <a:avLst/>
          </a:prstGeom>
          <a:noFill/>
        </p:spPr>
        <p:txBody>
          <a:bodyPr wrap="square" rtlCol="0">
            <a:spAutoFit/>
          </a:bodyPr>
          <a:lstStyle/>
          <a:p>
            <a:r>
              <a:rPr lang="sr-Latn-CS" b="1" dirty="0" smtClean="0"/>
              <a:t>Pristup </a:t>
            </a:r>
            <a:r>
              <a:rPr lang="sr-Latn-CS" b="1" dirty="0" smtClean="0">
                <a:solidFill>
                  <a:srgbClr val="C00000"/>
                </a:solidFill>
              </a:rPr>
              <a:t>Indeksnim</a:t>
            </a:r>
            <a:r>
              <a:rPr lang="sr-Latn-CS" b="1" dirty="0" smtClean="0"/>
              <a:t> adresiranjem</a:t>
            </a:r>
            <a:r>
              <a:rPr lang="x-none" b="1" smtClean="0"/>
              <a:t>:</a:t>
            </a:r>
            <a:endParaRPr lang="sr-Latn-CS" b="1" dirty="0" smtClean="0"/>
          </a:p>
          <a:p>
            <a:r>
              <a:rPr lang="sr-Latn-CS" dirty="0" smtClean="0"/>
              <a:t>Indeksni registar sadrži </a:t>
            </a:r>
            <a:r>
              <a:rPr lang="sr-Latn-CS" u="sng" dirty="0" smtClean="0"/>
              <a:t>relativnu adresu</a:t>
            </a:r>
            <a:r>
              <a:rPr lang="sr-Latn-CS" dirty="0" smtClean="0"/>
              <a:t> tekućeg podatka</a:t>
            </a:r>
            <a:endParaRPr lang="x-none" smtClean="0"/>
          </a:p>
          <a:p>
            <a:endParaRPr lang="x-none" b="1" smtClean="0"/>
          </a:p>
          <a:p>
            <a:r>
              <a:rPr lang="x-none" b="1" smtClean="0">
                <a:solidFill>
                  <a:schemeClr val="tx1"/>
                </a:solidFill>
              </a:rPr>
              <a:t>LD</a:t>
            </a:r>
            <a:r>
              <a:rPr lang="x-none" b="1">
                <a:solidFill>
                  <a:schemeClr val="tx1"/>
                </a:solidFill>
              </a:rPr>
              <a:t>	</a:t>
            </a:r>
            <a:r>
              <a:rPr lang="sr-Latn-CS" b="1" dirty="0" smtClean="0">
                <a:solidFill>
                  <a:schemeClr val="tx1"/>
                </a:solidFill>
              </a:rPr>
              <a:t>Indx</a:t>
            </a:r>
            <a:r>
              <a:rPr lang="x-none" b="1" smtClean="0">
                <a:solidFill>
                  <a:schemeClr val="tx1"/>
                </a:solidFill>
              </a:rPr>
              <a:t>, #</a:t>
            </a:r>
            <a:r>
              <a:rPr lang="sr-Latn-CS" b="1" dirty="0" smtClean="0">
                <a:solidFill>
                  <a:schemeClr val="tx1"/>
                </a:solidFill>
              </a:rPr>
              <a:t>0 </a:t>
            </a:r>
            <a:r>
              <a:rPr lang="sr-Latn-CS" dirty="0" smtClean="0">
                <a:solidFill>
                  <a:schemeClr val="tx1"/>
                </a:solidFill>
              </a:rPr>
              <a:t>	</a:t>
            </a:r>
            <a:endParaRPr lang="x-none" sz="1400" dirty="0">
              <a:solidFill>
                <a:schemeClr val="tx1">
                  <a:lumMod val="65000"/>
                  <a:lumOff val="35000"/>
                </a:schemeClr>
              </a:solidFill>
            </a:endParaRPr>
          </a:p>
          <a:p>
            <a:r>
              <a:rPr lang="x-none" b="1" dirty="0" smtClean="0">
                <a:solidFill>
                  <a:schemeClr val="tx1"/>
                </a:solidFill>
              </a:rPr>
              <a:t>LDB	Slovo</a:t>
            </a:r>
            <a:r>
              <a:rPr lang="x-none" b="1" smtClean="0">
                <a:solidFill>
                  <a:schemeClr val="tx1"/>
                </a:solidFill>
              </a:rPr>
              <a:t>, </a:t>
            </a:r>
            <a:r>
              <a:rPr lang="sr-Latn-CS" b="1" dirty="0" smtClean="0">
                <a:solidFill>
                  <a:schemeClr val="tx1"/>
                </a:solidFill>
              </a:rPr>
              <a:t>Poruka </a:t>
            </a:r>
            <a:r>
              <a:rPr lang="en-US" b="1" dirty="0" smtClean="0">
                <a:solidFill>
                  <a:schemeClr val="tx1"/>
                </a:solidFill>
              </a:rPr>
              <a:t>[</a:t>
            </a:r>
            <a:r>
              <a:rPr lang="sr-Latn-CS" b="1" dirty="0" smtClean="0">
                <a:solidFill>
                  <a:schemeClr val="tx1"/>
                </a:solidFill>
              </a:rPr>
              <a:t>Indx</a:t>
            </a:r>
            <a:r>
              <a:rPr lang="en-US" b="1" dirty="0" smtClean="0">
                <a:solidFill>
                  <a:schemeClr val="tx1"/>
                </a:solidFill>
              </a:rPr>
              <a:t>]</a:t>
            </a:r>
            <a:endParaRPr lang="sr-Latn-CS" b="1" dirty="0" smtClean="0">
              <a:solidFill>
                <a:schemeClr val="tx1"/>
              </a:solidFill>
            </a:endParaRPr>
          </a:p>
          <a:p>
            <a:r>
              <a:rPr lang="sr-Latn-CS" sz="1400" b="1" dirty="0" smtClean="0">
                <a:solidFill>
                  <a:schemeClr val="tx1"/>
                </a:solidFill>
              </a:rPr>
              <a:t>...</a:t>
            </a:r>
            <a:endParaRPr lang="x-none" sz="1400" dirty="0">
              <a:solidFill>
                <a:schemeClr val="tx1">
                  <a:lumMod val="65000"/>
                  <a:lumOff val="35000"/>
                </a:schemeClr>
              </a:solidFill>
            </a:endParaRPr>
          </a:p>
        </p:txBody>
      </p:sp>
      <p:sp>
        <p:nvSpPr>
          <p:cNvPr id="10" name="TextBox 9"/>
          <p:cNvSpPr txBox="1"/>
          <p:nvPr/>
        </p:nvSpPr>
        <p:spPr>
          <a:xfrm>
            <a:off x="3352800" y="3352800"/>
            <a:ext cx="2362200" cy="369332"/>
          </a:xfrm>
          <a:prstGeom prst="rect">
            <a:avLst/>
          </a:prstGeom>
          <a:solidFill>
            <a:schemeClr val="bg1"/>
          </a:solidFill>
          <a:ln w="34925">
            <a:solidFill>
              <a:srgbClr val="0033CC"/>
            </a:solidFill>
          </a:ln>
        </p:spPr>
        <p:txBody>
          <a:bodyPr wrap="square" rtlCol="0">
            <a:spAutoFit/>
          </a:bodyPr>
          <a:lstStyle/>
          <a:p>
            <a:pPr algn="ctr"/>
            <a:r>
              <a:rPr lang="sr-Latn-CS" b="1" dirty="0" smtClean="0"/>
              <a:t>Faza inicijalizacije</a:t>
            </a:r>
            <a:endParaRPr lang="en-US" b="1" dirty="0"/>
          </a:p>
        </p:txBody>
      </p:sp>
      <p:sp>
        <p:nvSpPr>
          <p:cNvPr id="13" name="TextBox 12"/>
          <p:cNvSpPr txBox="1"/>
          <p:nvPr/>
        </p:nvSpPr>
        <p:spPr>
          <a:xfrm>
            <a:off x="4191000" y="3810000"/>
            <a:ext cx="2362200" cy="646331"/>
          </a:xfrm>
          <a:prstGeom prst="rect">
            <a:avLst/>
          </a:prstGeom>
          <a:solidFill>
            <a:schemeClr val="bg1"/>
          </a:solidFill>
          <a:ln w="34925">
            <a:solidFill>
              <a:srgbClr val="0033CC"/>
            </a:solidFill>
          </a:ln>
        </p:spPr>
        <p:txBody>
          <a:bodyPr wrap="square" rtlCol="0">
            <a:spAutoFit/>
          </a:bodyPr>
          <a:lstStyle/>
          <a:p>
            <a:pPr algn="ctr"/>
            <a:r>
              <a:rPr lang="sr-Latn-CS" b="1" dirty="0" smtClean="0"/>
              <a:t>Faza preuzimanja podatka</a:t>
            </a:r>
            <a:endParaRPr lang="en-US" b="1" dirty="0"/>
          </a:p>
        </p:txBody>
      </p:sp>
      <p:cxnSp>
        <p:nvCxnSpPr>
          <p:cNvPr id="15" name="Straight Arrow Connector 14"/>
          <p:cNvCxnSpPr>
            <a:stCxn id="10" idx="1"/>
          </p:cNvCxnSpPr>
          <p:nvPr/>
        </p:nvCxnSpPr>
        <p:spPr bwMode="auto">
          <a:xfrm rot="10800000" flipV="1">
            <a:off x="3133726" y="3537466"/>
            <a:ext cx="219075" cy="5834"/>
          </a:xfrm>
          <a:prstGeom prst="straightConnector1">
            <a:avLst/>
          </a:prstGeom>
          <a:solidFill>
            <a:schemeClr val="bg1"/>
          </a:solidFill>
          <a:ln w="25400" cap="flat" cmpd="sng" algn="ctr">
            <a:solidFill>
              <a:srgbClr val="0033CC"/>
            </a:solidFill>
            <a:prstDash val="solid"/>
            <a:round/>
            <a:headEnd type="none" w="sm" len="sm"/>
            <a:tailEnd type="arrow"/>
          </a:ln>
          <a:effectLst/>
        </p:spPr>
      </p:cxnSp>
      <p:cxnSp>
        <p:nvCxnSpPr>
          <p:cNvPr id="16" name="Straight Arrow Connector 15"/>
          <p:cNvCxnSpPr/>
          <p:nvPr/>
        </p:nvCxnSpPr>
        <p:spPr bwMode="auto">
          <a:xfrm rot="10800000">
            <a:off x="2971800" y="3810000"/>
            <a:ext cx="1238250" cy="308492"/>
          </a:xfrm>
          <a:prstGeom prst="straightConnector1">
            <a:avLst/>
          </a:prstGeom>
          <a:solidFill>
            <a:schemeClr val="bg1"/>
          </a:solidFill>
          <a:ln w="25400" cap="flat" cmpd="sng" algn="ctr">
            <a:solidFill>
              <a:srgbClr val="0033CC"/>
            </a:solidFill>
            <a:prstDash val="solid"/>
            <a:round/>
            <a:headEnd type="none" w="sm" len="sm"/>
            <a:tailEnd type="arrow"/>
          </a:ln>
          <a:effectLst/>
        </p:spPr>
      </p:cxnSp>
      <p:cxnSp>
        <p:nvCxnSpPr>
          <p:cNvPr id="19" name="Straight Arrow Connector 18"/>
          <p:cNvCxnSpPr>
            <a:stCxn id="10" idx="1"/>
          </p:cNvCxnSpPr>
          <p:nvPr/>
        </p:nvCxnSpPr>
        <p:spPr bwMode="auto">
          <a:xfrm rot="10800000" flipV="1">
            <a:off x="1905000" y="3537466"/>
            <a:ext cx="1447800" cy="2025134"/>
          </a:xfrm>
          <a:prstGeom prst="straightConnector1">
            <a:avLst/>
          </a:prstGeom>
          <a:solidFill>
            <a:schemeClr val="bg1"/>
          </a:solidFill>
          <a:ln w="25400" cap="flat" cmpd="sng" algn="ctr">
            <a:solidFill>
              <a:srgbClr val="0033CC"/>
            </a:solidFill>
            <a:prstDash val="solid"/>
            <a:round/>
            <a:headEnd type="none" w="sm" len="sm"/>
            <a:tailEnd type="arrow"/>
          </a:ln>
          <a:effectLst/>
        </p:spPr>
      </p:cxnSp>
      <p:cxnSp>
        <p:nvCxnSpPr>
          <p:cNvPr id="26" name="Straight Arrow Connector 25"/>
          <p:cNvCxnSpPr/>
          <p:nvPr/>
        </p:nvCxnSpPr>
        <p:spPr bwMode="auto">
          <a:xfrm rot="5400000">
            <a:off x="2667000" y="4267200"/>
            <a:ext cx="1676400" cy="1371600"/>
          </a:xfrm>
          <a:prstGeom prst="straightConnector1">
            <a:avLst/>
          </a:prstGeom>
          <a:solidFill>
            <a:schemeClr val="bg1"/>
          </a:solidFill>
          <a:ln w="25400" cap="flat" cmpd="sng" algn="ctr">
            <a:solidFill>
              <a:srgbClr val="0033CC"/>
            </a:solidFill>
            <a:prstDash val="solid"/>
            <a:round/>
            <a:headEnd type="none" w="sm" len="sm"/>
            <a:tailEnd type="arrow"/>
          </a:ln>
          <a:effectLst/>
        </p:spPr>
      </p:cxnSp>
    </p:spTree>
    <p:extLst>
      <p:ext uri="{BB962C8B-B14F-4D97-AF65-F5344CB8AC3E}">
        <p14:creationId xmlns="" xmlns:p14="http://schemas.microsoft.com/office/powerpoint/2010/main" val="95664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0"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78" y="19050"/>
            <a:ext cx="8352927" cy="1143000"/>
          </a:xfrm>
        </p:spPr>
        <p:txBody>
          <a:bodyPr/>
          <a:lstStyle/>
          <a:p>
            <a:r>
              <a:rPr lang="en-US" dirty="0" smtClean="0"/>
              <a:t>P</a:t>
            </a:r>
            <a:r>
              <a:rPr lang="sr-Latn-CS" dirty="0" smtClean="0"/>
              <a:t>ristup tabelama</a:t>
            </a:r>
            <a:r>
              <a:rPr lang="x-none" smtClean="0"/>
              <a:t>- </a:t>
            </a:r>
            <a:r>
              <a:rPr lang="sr-Latn-CS" dirty="0" smtClean="0">
                <a:solidFill>
                  <a:srgbClr val="C00000"/>
                </a:solidFill>
              </a:rPr>
              <a:t>posredno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15</a:t>
            </a:fld>
            <a:endParaRPr lang="en-US" dirty="0"/>
          </a:p>
        </p:txBody>
      </p:sp>
      <p:sp>
        <p:nvSpPr>
          <p:cNvPr id="8" name="TextBox 7"/>
          <p:cNvSpPr txBox="1"/>
          <p:nvPr/>
        </p:nvSpPr>
        <p:spPr>
          <a:xfrm>
            <a:off x="5724128" y="1580599"/>
            <a:ext cx="3343672" cy="1846659"/>
          </a:xfrm>
          <a:prstGeom prst="rect">
            <a:avLst/>
          </a:prstGeom>
          <a:solidFill>
            <a:schemeClr val="bg1"/>
          </a:solidFill>
          <a:ln w="31750">
            <a:solidFill>
              <a:schemeClr val="tx1"/>
            </a:solidFill>
          </a:ln>
        </p:spPr>
        <p:txBody>
          <a:bodyPr wrap="square" rIns="9144" rtlCol="0">
            <a:spAutoFit/>
          </a:bodyPr>
          <a:lstStyle/>
          <a:p>
            <a:r>
              <a:rPr lang="x-none" sz="1600" b="1" dirty="0" smtClean="0">
                <a:solidFill>
                  <a:schemeClr val="tx1"/>
                </a:solidFill>
                <a:latin typeface="Courier New" pitchFamily="49" charset="0"/>
                <a:cs typeface="Courier New" pitchFamily="49" charset="0"/>
              </a:rPr>
              <a:t>RSEG</a:t>
            </a:r>
          </a:p>
          <a:p>
            <a:r>
              <a:rPr lang="sr-Latn-CS" sz="1600" b="1" dirty="0" smtClean="0">
                <a:solidFill>
                  <a:schemeClr val="tx1"/>
                </a:solidFill>
                <a:latin typeface="Courier New" pitchFamily="49" charset="0"/>
                <a:cs typeface="Courier New" pitchFamily="49" charset="0"/>
              </a:rPr>
              <a:t>Pokaz</a:t>
            </a:r>
            <a:r>
              <a:rPr lang="x-none" sz="1600" b="1" smtClean="0">
                <a:solidFill>
                  <a:schemeClr val="tx1"/>
                </a:solidFill>
                <a:latin typeface="Courier New" pitchFamily="49" charset="0"/>
                <a:cs typeface="Courier New" pitchFamily="49" charset="0"/>
              </a:rPr>
              <a:t>:  dsw 1;</a:t>
            </a:r>
            <a:r>
              <a:rPr lang="en-US" sz="1600" b="1" dirty="0" smtClean="0">
                <a:solidFill>
                  <a:schemeClr val="tx1"/>
                </a:solidFill>
                <a:latin typeface="Courier New" pitchFamily="49" charset="0"/>
                <a:cs typeface="Courier New" pitchFamily="49" charset="0"/>
              </a:rPr>
              <a:t>   </a:t>
            </a:r>
            <a:endParaRPr lang="x-none" sz="1600" b="1" smtClean="0">
              <a:solidFill>
                <a:srgbClr val="FF0000"/>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Slovo</a:t>
            </a:r>
            <a:r>
              <a:rPr lang="x-none" sz="1600" b="1" dirty="0" smtClean="0">
                <a:solidFill>
                  <a:schemeClr val="tx1"/>
                </a:solidFill>
                <a:latin typeface="Courier New" pitchFamily="49" charset="0"/>
                <a:cs typeface="Courier New" pitchFamily="49" charset="0"/>
              </a:rPr>
              <a:t>:  dsb </a:t>
            </a:r>
            <a:r>
              <a:rPr lang="x-none" sz="1600" b="1" smtClean="0">
                <a:solidFill>
                  <a:schemeClr val="tx1"/>
                </a:solidFill>
                <a:latin typeface="Courier New" pitchFamily="49" charset="0"/>
                <a:cs typeface="Courier New" pitchFamily="49" charset="0"/>
              </a:rPr>
              <a:t>1;</a:t>
            </a:r>
            <a:r>
              <a:rPr lang="en-US" sz="1600" b="1" dirty="0" smtClean="0">
                <a:solidFill>
                  <a:schemeClr val="tx1"/>
                </a:solidFill>
                <a:latin typeface="Courier New" pitchFamily="49" charset="0"/>
                <a:cs typeface="Courier New" pitchFamily="49" charset="0"/>
              </a:rPr>
              <a:t>      </a:t>
            </a:r>
            <a:endParaRPr lang="x-none" sz="1600" b="1" dirty="0" smtClean="0">
              <a:solidFill>
                <a:srgbClr val="FF0000"/>
              </a:solidFill>
              <a:latin typeface="Courier New" pitchFamily="49" charset="0"/>
              <a:cs typeface="Courier New" pitchFamily="49" charset="0"/>
            </a:endParaRPr>
          </a:p>
          <a:p>
            <a:r>
              <a:rPr lang="en-US" sz="1600" b="1" dirty="0" smtClean="0">
                <a:solidFill>
                  <a:schemeClr val="tx1"/>
                </a:solidFill>
                <a:latin typeface="Courier New" pitchFamily="49" charset="0"/>
                <a:cs typeface="Courier New" pitchFamily="49" charset="0"/>
              </a:rPr>
              <a:t>DISP </a:t>
            </a:r>
            <a:r>
              <a:rPr lang="en-US" sz="1600" b="1" dirty="0" err="1" smtClean="0">
                <a:solidFill>
                  <a:schemeClr val="tx1"/>
                </a:solidFill>
                <a:latin typeface="Courier New" pitchFamily="49" charset="0"/>
                <a:cs typeface="Courier New" pitchFamily="49" charset="0"/>
              </a:rPr>
              <a:t>equ</a:t>
            </a:r>
            <a:r>
              <a:rPr lang="en-US" sz="1600" b="1" dirty="0" smtClean="0">
                <a:solidFill>
                  <a:schemeClr val="tx1"/>
                </a:solidFill>
                <a:latin typeface="Courier New" pitchFamily="49" charset="0"/>
                <a:cs typeface="Courier New" pitchFamily="49" charset="0"/>
              </a:rPr>
              <a:t> 0C001h</a:t>
            </a:r>
          </a:p>
          <a:p>
            <a:endParaRPr lang="en-US" sz="1600" b="1" dirty="0" smtClean="0">
              <a:solidFill>
                <a:schemeClr val="tx1"/>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CSEG </a:t>
            </a:r>
            <a:r>
              <a:rPr lang="x-none" sz="1600" b="1" dirty="0" smtClean="0">
                <a:solidFill>
                  <a:schemeClr val="tx1"/>
                </a:solidFill>
                <a:latin typeface="Courier New" pitchFamily="49" charset="0"/>
                <a:cs typeface="Courier New" pitchFamily="49" charset="0"/>
              </a:rPr>
              <a:t>at 5000h</a:t>
            </a:r>
          </a:p>
          <a:p>
            <a:r>
              <a:rPr lang="x-none" sz="1600" b="1" smtClean="0">
                <a:solidFill>
                  <a:schemeClr val="tx1"/>
                </a:solidFill>
                <a:latin typeface="Courier New" pitchFamily="49" charset="0"/>
                <a:cs typeface="Courier New" pitchFamily="49" charset="0"/>
              </a:rPr>
              <a:t>Poruka: dcb</a:t>
            </a:r>
            <a:r>
              <a:rPr lang="en-US" sz="1600" b="1" dirty="0" smtClean="0">
                <a:solidFill>
                  <a:schemeClr val="tx1"/>
                </a:solidFill>
                <a:latin typeface="Courier New" pitchFamily="49" charset="0"/>
                <a:cs typeface="Courier New" pitchFamily="49" charset="0"/>
              </a:rPr>
              <a:t> ‘</a:t>
            </a:r>
            <a:r>
              <a:rPr lang="en-US" sz="1600" b="1" dirty="0" err="1" smtClean="0">
                <a:solidFill>
                  <a:schemeClr val="tx1"/>
                </a:solidFill>
                <a:latin typeface="Courier New" pitchFamily="49" charset="0"/>
                <a:cs typeface="Courier New" pitchFamily="49" charset="0"/>
              </a:rPr>
              <a:t>Dobar</a:t>
            </a:r>
            <a:r>
              <a:rPr lang="en-US" sz="1600" b="1" dirty="0" smtClean="0">
                <a:solidFill>
                  <a:schemeClr val="tx1"/>
                </a:solidFill>
                <a:latin typeface="Courier New" pitchFamily="49" charset="0"/>
                <a:cs typeface="Courier New" pitchFamily="49" charset="0"/>
              </a:rPr>
              <a:t> dan’,0</a:t>
            </a:r>
            <a:r>
              <a:rPr lang="x-none" sz="1600" b="1" smtClean="0">
                <a:solidFill>
                  <a:schemeClr val="tx1"/>
                </a:solidFill>
                <a:latin typeface="Courier New" pitchFamily="49" charset="0"/>
                <a:cs typeface="Courier New" pitchFamily="49" charset="0"/>
              </a:rPr>
              <a:t>;  </a:t>
            </a:r>
            <a:endParaRPr lang="en-US" sz="1600" b="1" dirty="0">
              <a:solidFill>
                <a:schemeClr val="tx1"/>
              </a:solidFill>
              <a:latin typeface="Courier New" pitchFamily="49" charset="0"/>
              <a:cs typeface="Courier New" pitchFamily="49" charset="0"/>
            </a:endParaRPr>
          </a:p>
        </p:txBody>
      </p:sp>
      <p:sp>
        <p:nvSpPr>
          <p:cNvPr id="12" name="TextBox 11"/>
          <p:cNvSpPr txBox="1"/>
          <p:nvPr/>
        </p:nvSpPr>
        <p:spPr>
          <a:xfrm>
            <a:off x="381000" y="1576627"/>
            <a:ext cx="5256584" cy="1754326"/>
          </a:xfrm>
          <a:prstGeom prst="rect">
            <a:avLst/>
          </a:prstGeom>
          <a:noFill/>
        </p:spPr>
        <p:txBody>
          <a:bodyPr wrap="square" rtlCol="0">
            <a:spAutoFit/>
          </a:bodyPr>
          <a:lstStyle/>
          <a:p>
            <a:r>
              <a:rPr lang="en-US" b="1" dirty="0" smtClean="0">
                <a:solidFill>
                  <a:schemeClr val="tx1"/>
                </a:solidFill>
              </a:rPr>
              <a:t>	  </a:t>
            </a:r>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en-US" b="1" dirty="0" err="1" smtClean="0">
                <a:solidFill>
                  <a:schemeClr val="tx1"/>
                </a:solidFill>
              </a:rPr>
              <a:t>Ima_jos</a:t>
            </a:r>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rgbClr val="C00000"/>
                </a:solidFill>
              </a:rPr>
              <a:t>[</a:t>
            </a:r>
            <a:r>
              <a:rPr lang="sr-Latn-CS" b="1" dirty="0" smtClean="0">
                <a:solidFill>
                  <a:srgbClr val="C00000"/>
                </a:solidFill>
              </a:rPr>
              <a:t>Pokaz</a:t>
            </a:r>
            <a:r>
              <a:rPr lang="en-US" b="1" dirty="0" smtClean="0">
                <a:solidFill>
                  <a:srgbClr val="C00000"/>
                </a:solidFill>
              </a:rPr>
              <a:t>]+</a:t>
            </a:r>
          </a:p>
          <a:p>
            <a:r>
              <a:rPr lang="en-US" b="1" dirty="0" smtClean="0">
                <a:solidFill>
                  <a:schemeClr val="tx1"/>
                </a:solidFill>
              </a:rPr>
              <a:t>	</a:t>
            </a:r>
            <a:r>
              <a:rPr lang="en-US" b="1" dirty="0">
                <a:solidFill>
                  <a:schemeClr val="tx1"/>
                </a:solidFill>
              </a:rPr>
              <a:t>  STB	</a:t>
            </a:r>
            <a:r>
              <a:rPr lang="en-US" b="1" dirty="0" err="1" smtClean="0">
                <a:solidFill>
                  <a:schemeClr val="tx1"/>
                </a:solidFill>
              </a:rPr>
              <a:t>Slovo</a:t>
            </a:r>
            <a:r>
              <a:rPr lang="en-US" b="1" dirty="0">
                <a:solidFill>
                  <a:schemeClr val="tx1"/>
                </a:solidFill>
              </a:rPr>
              <a:t>, DISP	</a:t>
            </a:r>
          </a:p>
          <a:p>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p>
          <a:p>
            <a:r>
              <a:rPr lang="en-US" b="1" dirty="0" smtClean="0">
                <a:solidFill>
                  <a:schemeClr val="tx1"/>
                </a:solidFill>
              </a:rPr>
              <a:t>	</a:t>
            </a:r>
            <a:r>
              <a:rPr lang="en-US" b="1" dirty="0">
                <a:solidFill>
                  <a:schemeClr val="tx1"/>
                </a:solidFill>
              </a:rPr>
              <a:t>  BNE	</a:t>
            </a:r>
            <a:r>
              <a:rPr lang="en-US" b="1" dirty="0" err="1">
                <a:solidFill>
                  <a:schemeClr val="tx1"/>
                </a:solidFill>
              </a:rPr>
              <a:t>Ima_jos</a:t>
            </a:r>
            <a:endParaRPr lang="en-US" b="1" dirty="0">
              <a:solidFill>
                <a:schemeClr val="tx1"/>
              </a:solidFill>
            </a:endParaRPr>
          </a:p>
          <a:p>
            <a:r>
              <a:rPr lang="sr-Latn-CS" b="1" dirty="0" smtClean="0">
                <a:solidFill>
                  <a:schemeClr val="tx1"/>
                </a:solidFill>
              </a:rPr>
              <a:t>	  ...</a:t>
            </a:r>
            <a:endParaRPr lang="en-US" b="1" dirty="0" smtClean="0">
              <a:solidFill>
                <a:schemeClr val="tx1"/>
              </a:solidFill>
            </a:endParaRPr>
          </a:p>
        </p:txBody>
      </p:sp>
      <p:sp>
        <p:nvSpPr>
          <p:cNvPr id="22" name="TextBox 21"/>
          <p:cNvSpPr txBox="1"/>
          <p:nvPr/>
        </p:nvSpPr>
        <p:spPr>
          <a:xfrm>
            <a:off x="7195592" y="3465115"/>
            <a:ext cx="1872208" cy="2800767"/>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smtClean="0">
                <a:solidFill>
                  <a:schemeClr val="tx1"/>
                </a:solidFill>
              </a:rPr>
              <a:t>5000h:</a:t>
            </a:r>
            <a:r>
              <a:rPr lang="en-US" sz="1600" dirty="0" smtClean="0">
                <a:solidFill>
                  <a:schemeClr val="tx1"/>
                </a:solidFill>
              </a:rPr>
              <a:t>	       </a:t>
            </a:r>
            <a:r>
              <a:rPr lang="en-US" sz="1600" b="1" dirty="0" smtClean="0">
                <a:solidFill>
                  <a:schemeClr val="tx1"/>
                </a:solidFill>
              </a:rPr>
              <a:t>‘D’</a:t>
            </a:r>
            <a:endParaRPr lang="x-none" sz="1600" b="1" baseline="-25000" dirty="0">
              <a:solidFill>
                <a:schemeClr val="tx1"/>
              </a:solidFill>
            </a:endParaRPr>
          </a:p>
          <a:p>
            <a:pPr algn="r"/>
            <a:r>
              <a:rPr lang="en-US" sz="1600" b="1" dirty="0" smtClean="0">
                <a:solidFill>
                  <a:schemeClr val="tx1"/>
                </a:solidFill>
              </a:rPr>
              <a:t>‘o’</a:t>
            </a:r>
            <a:endParaRPr lang="x-none" sz="1600" b="1" baseline="-25000" dirty="0">
              <a:solidFill>
                <a:schemeClr val="tx1"/>
              </a:solidFill>
            </a:endParaRPr>
          </a:p>
          <a:p>
            <a:pPr algn="r"/>
            <a:r>
              <a:rPr lang="en-US" sz="1600" b="1" dirty="0" smtClean="0">
                <a:solidFill>
                  <a:schemeClr val="tx1"/>
                </a:solidFill>
              </a:rPr>
              <a:t>‘b’</a:t>
            </a:r>
            <a:endParaRPr lang="x-none" sz="1600" b="1" baseline="-25000" dirty="0">
              <a:solidFill>
                <a:schemeClr val="tx1"/>
              </a:solidFill>
            </a:endParaRPr>
          </a:p>
          <a:p>
            <a:pPr algn="r"/>
            <a:r>
              <a:rPr lang="en-US" sz="1600" b="1" dirty="0" smtClean="0">
                <a:solidFill>
                  <a:schemeClr val="tx1"/>
                </a:solidFill>
              </a:rPr>
              <a:t>‘a’</a:t>
            </a:r>
          </a:p>
          <a:p>
            <a:pPr algn="r"/>
            <a:r>
              <a:rPr lang="en-US" sz="1600" b="1" dirty="0" smtClean="0">
                <a:solidFill>
                  <a:schemeClr val="tx1"/>
                </a:solidFill>
              </a:rPr>
              <a:t>‘r’</a:t>
            </a:r>
          </a:p>
          <a:p>
            <a:pPr algn="r"/>
            <a:r>
              <a:rPr lang="en-US" sz="1600" b="1" dirty="0" smtClean="0">
                <a:solidFill>
                  <a:schemeClr val="tx1"/>
                </a:solidFill>
              </a:rPr>
              <a:t>‘ ‘</a:t>
            </a:r>
          </a:p>
          <a:p>
            <a:pPr algn="r"/>
            <a:r>
              <a:rPr lang="en-US" sz="1600" b="1" dirty="0" smtClean="0">
                <a:solidFill>
                  <a:schemeClr val="tx1"/>
                </a:solidFill>
              </a:rPr>
              <a:t>‘d’</a:t>
            </a:r>
          </a:p>
          <a:p>
            <a:pPr algn="r"/>
            <a:r>
              <a:rPr lang="en-US" sz="1600" b="1" dirty="0" smtClean="0">
                <a:solidFill>
                  <a:schemeClr val="tx1"/>
                </a:solidFill>
              </a:rPr>
              <a:t>‘a’</a:t>
            </a:r>
          </a:p>
          <a:p>
            <a:pPr algn="r"/>
            <a:r>
              <a:rPr lang="en-US" sz="1600" b="1" dirty="0" smtClean="0">
                <a:solidFill>
                  <a:schemeClr val="tx1"/>
                </a:solidFill>
              </a:rPr>
              <a:t>‘n’</a:t>
            </a:r>
          </a:p>
          <a:p>
            <a:pPr algn="r"/>
            <a:r>
              <a:rPr lang="en-US" sz="1600" b="1" dirty="0" smtClean="0">
                <a:solidFill>
                  <a:schemeClr val="tx1"/>
                </a:solidFill>
              </a:rPr>
              <a:t>00</a:t>
            </a:r>
            <a:endParaRPr lang="x-none" sz="1600" b="1" dirty="0">
              <a:solidFill>
                <a:schemeClr val="tx1"/>
              </a:solidFill>
            </a:endParaRPr>
          </a:p>
        </p:txBody>
      </p:sp>
      <p:sp>
        <p:nvSpPr>
          <p:cNvPr id="3" name="Rectangle 2"/>
          <p:cNvSpPr/>
          <p:nvPr/>
        </p:nvSpPr>
        <p:spPr bwMode="auto">
          <a:xfrm>
            <a:off x="1524000" y="1628775"/>
            <a:ext cx="2590800" cy="26670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5" name="Right Arrow 4"/>
          <p:cNvSpPr/>
          <p:nvPr/>
        </p:nvSpPr>
        <p:spPr bwMode="auto">
          <a:xfrm>
            <a:off x="8207896" y="3810000"/>
            <a:ext cx="478904" cy="152400"/>
          </a:xfrm>
          <a:prstGeom prst="rightArrow">
            <a:avLst/>
          </a:prstGeom>
          <a:solidFill>
            <a:schemeClr val="bg1"/>
          </a:solid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9" name="TextBox 8"/>
          <p:cNvSpPr txBox="1"/>
          <p:nvPr/>
        </p:nvSpPr>
        <p:spPr>
          <a:xfrm>
            <a:off x="381000" y="3581400"/>
            <a:ext cx="4343400" cy="2862322"/>
          </a:xfrm>
          <a:prstGeom prst="rect">
            <a:avLst/>
          </a:prstGeom>
          <a:noFill/>
        </p:spPr>
        <p:txBody>
          <a:bodyPr wrap="square" rtlCol="0">
            <a:spAutoFit/>
          </a:bodyPr>
          <a:lstStyle/>
          <a:p>
            <a:r>
              <a:rPr lang="sr-Latn-CS" dirty="0" smtClean="0">
                <a:solidFill>
                  <a:schemeClr val="tx1"/>
                </a:solidFill>
                <a:latin typeface="Arial" pitchFamily="34" charset="0"/>
                <a:cs typeface="Arial" pitchFamily="34" charset="0"/>
              </a:rPr>
              <a:t>Varijanta bez ispisivanja NULL karaktera:</a:t>
            </a:r>
          </a:p>
          <a:p>
            <a:endParaRPr lang="sr-Latn-CS" b="1" dirty="0" smtClean="0">
              <a:solidFill>
                <a:schemeClr val="tx1"/>
              </a:solidFill>
            </a:endParaRPr>
          </a:p>
          <a:p>
            <a:r>
              <a:rPr lang="en-US" b="1" dirty="0" smtClean="0">
                <a:solidFill>
                  <a:schemeClr val="tx1"/>
                </a:solidFill>
              </a:rPr>
              <a:t>	  </a:t>
            </a:r>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en-US" b="1" dirty="0" err="1" smtClean="0">
                <a:solidFill>
                  <a:schemeClr val="tx1"/>
                </a:solidFill>
              </a:rPr>
              <a:t>Ima_jos</a:t>
            </a:r>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chemeClr val="tx1"/>
                </a:solidFill>
              </a:rPr>
              <a:t>[</a:t>
            </a:r>
            <a:r>
              <a:rPr lang="sr-Latn-CS" b="1" dirty="0" smtClean="0">
                <a:solidFill>
                  <a:schemeClr val="tx1"/>
                </a:solidFill>
              </a:rPr>
              <a:t>Pokaz</a:t>
            </a:r>
            <a:r>
              <a:rPr lang="en-US" b="1" dirty="0" smtClean="0">
                <a:solidFill>
                  <a:schemeClr val="tx1"/>
                </a:solidFill>
              </a:rPr>
              <a:t>]+</a:t>
            </a:r>
          </a:p>
          <a:p>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endParaRPr lang="sr-Latn-CS" b="1" dirty="0" smtClean="0">
              <a:solidFill>
                <a:schemeClr val="tx1"/>
              </a:solidFill>
            </a:endParaRPr>
          </a:p>
          <a:p>
            <a:r>
              <a:rPr lang="sr-Latn-CS" b="1" dirty="0" smtClean="0">
                <a:solidFill>
                  <a:schemeClr val="tx1"/>
                </a:solidFill>
              </a:rPr>
              <a:t>	  BE	Dalje</a:t>
            </a:r>
            <a:endParaRPr lang="en-US" b="1" dirty="0" smtClean="0">
              <a:solidFill>
                <a:schemeClr val="tx1"/>
              </a:solidFill>
            </a:endParaRPr>
          </a:p>
          <a:p>
            <a:r>
              <a:rPr lang="en-US" b="1" dirty="0" smtClean="0">
                <a:solidFill>
                  <a:schemeClr val="tx1"/>
                </a:solidFill>
              </a:rPr>
              <a:t>	</a:t>
            </a:r>
            <a:r>
              <a:rPr lang="en-US" b="1" dirty="0">
                <a:solidFill>
                  <a:schemeClr val="tx1"/>
                </a:solidFill>
              </a:rPr>
              <a:t>  </a:t>
            </a:r>
            <a:r>
              <a:rPr lang="sr-Latn-CS" b="1" dirty="0" smtClean="0">
                <a:solidFill>
                  <a:schemeClr val="tx1"/>
                </a:solidFill>
              </a:rPr>
              <a:t>  </a:t>
            </a:r>
            <a:r>
              <a:rPr lang="en-US" b="1" dirty="0" smtClean="0">
                <a:solidFill>
                  <a:schemeClr val="tx1"/>
                </a:solidFill>
              </a:rPr>
              <a:t>STB</a:t>
            </a:r>
            <a:r>
              <a:rPr lang="en-US" b="1" dirty="0">
                <a:solidFill>
                  <a:schemeClr val="tx1"/>
                </a:solidFill>
              </a:rPr>
              <a:t>	</a:t>
            </a:r>
            <a:r>
              <a:rPr lang="sr-Latn-CS" b="1" dirty="0" smtClean="0">
                <a:solidFill>
                  <a:schemeClr val="tx1"/>
                </a:solidFill>
              </a:rPr>
              <a:t>  </a:t>
            </a:r>
            <a:r>
              <a:rPr lang="en-US" b="1" dirty="0" err="1" smtClean="0">
                <a:solidFill>
                  <a:schemeClr val="tx1"/>
                </a:solidFill>
              </a:rPr>
              <a:t>Slovo</a:t>
            </a:r>
            <a:r>
              <a:rPr lang="en-US" b="1" dirty="0">
                <a:solidFill>
                  <a:schemeClr val="tx1"/>
                </a:solidFill>
              </a:rPr>
              <a:t>, DISP	</a:t>
            </a:r>
          </a:p>
          <a:p>
            <a:r>
              <a:rPr lang="en-US" b="1" dirty="0" smtClean="0">
                <a:solidFill>
                  <a:schemeClr val="tx1"/>
                </a:solidFill>
              </a:rPr>
              <a:t>	  </a:t>
            </a:r>
            <a:r>
              <a:rPr lang="sr-Latn-CS" b="1" dirty="0" smtClean="0">
                <a:solidFill>
                  <a:schemeClr val="tx1"/>
                </a:solidFill>
              </a:rPr>
              <a:t>  </a:t>
            </a:r>
            <a:r>
              <a:rPr lang="en-US" b="1" dirty="0" smtClean="0">
                <a:solidFill>
                  <a:schemeClr val="tx1"/>
                </a:solidFill>
              </a:rPr>
              <a:t>B</a:t>
            </a:r>
            <a:r>
              <a:rPr lang="sr-Latn-CS" b="1" dirty="0" smtClean="0">
                <a:solidFill>
                  <a:schemeClr val="tx1"/>
                </a:solidFill>
              </a:rPr>
              <a:t>R</a:t>
            </a:r>
            <a:r>
              <a:rPr lang="en-US" b="1" dirty="0" smtClean="0">
                <a:solidFill>
                  <a:schemeClr val="tx1"/>
                </a:solidFill>
              </a:rPr>
              <a:t>	</a:t>
            </a:r>
            <a:r>
              <a:rPr lang="sr-Latn-CS" b="1" dirty="0" smtClean="0">
                <a:solidFill>
                  <a:schemeClr val="tx1"/>
                </a:solidFill>
              </a:rPr>
              <a:t>  </a:t>
            </a:r>
            <a:r>
              <a:rPr lang="en-US" b="1" dirty="0" err="1" smtClean="0">
                <a:solidFill>
                  <a:schemeClr val="tx1"/>
                </a:solidFill>
              </a:rPr>
              <a:t>Ima_jos</a:t>
            </a:r>
            <a:endParaRPr lang="sr-Latn-CS" b="1" dirty="0" smtClean="0">
              <a:solidFill>
                <a:schemeClr val="tx1"/>
              </a:solidFill>
            </a:endParaRPr>
          </a:p>
          <a:p>
            <a:r>
              <a:rPr lang="sr-Latn-CS" b="1" dirty="0" smtClean="0">
                <a:solidFill>
                  <a:schemeClr val="tx1"/>
                </a:solidFill>
              </a:rPr>
              <a:t>	  Dalje:</a:t>
            </a:r>
          </a:p>
          <a:p>
            <a:r>
              <a:rPr lang="sr-Latn-CS" b="1" dirty="0" smtClean="0">
                <a:solidFill>
                  <a:schemeClr val="tx1"/>
                </a:solidFill>
              </a:rPr>
              <a:t>	  ...</a:t>
            </a:r>
            <a:endParaRPr lang="en-US" b="1" dirty="0" smtClean="0">
              <a:solidFill>
                <a:schemeClr val="tx1"/>
              </a:solidFill>
            </a:endParaRPr>
          </a:p>
        </p:txBody>
      </p:sp>
      <p:sp>
        <p:nvSpPr>
          <p:cNvPr id="13" name="TextBox 12"/>
          <p:cNvSpPr txBox="1"/>
          <p:nvPr/>
        </p:nvSpPr>
        <p:spPr>
          <a:xfrm>
            <a:off x="7848600" y="1792069"/>
            <a:ext cx="1066800" cy="646331"/>
          </a:xfrm>
          <a:prstGeom prst="rect">
            <a:avLst/>
          </a:prstGeom>
          <a:noFill/>
        </p:spPr>
        <p:txBody>
          <a:bodyPr wrap="square" rtlCol="0">
            <a:spAutoFit/>
          </a:bodyPr>
          <a:lstStyle/>
          <a:p>
            <a:r>
              <a:rPr lang="sr-Latn-CS" b="1" dirty="0" smtClean="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5000h</a:t>
            </a:r>
            <a:endParaRPr lang="sr-Latn-CS" b="1" dirty="0" smtClean="0">
              <a:solidFill>
                <a:srgbClr val="FF0000"/>
              </a:solidFill>
              <a:latin typeface="Courier New" pitchFamily="49" charset="0"/>
              <a:cs typeface="Courier New" pitchFamily="49" charset="0"/>
            </a:endParaRPr>
          </a:p>
          <a:p>
            <a:r>
              <a:rPr lang="sr-Latn-CS" b="1" dirty="0" smtClean="0">
                <a:solidFill>
                  <a:srgbClr val="FF0000"/>
                </a:solidFill>
                <a:latin typeface="Courier New" pitchFamily="49" charset="0"/>
                <a:cs typeface="Courier New" pitchFamily="49" charset="0"/>
              </a:rPr>
              <a:t> ?</a:t>
            </a:r>
          </a:p>
        </p:txBody>
      </p:sp>
      <p:sp>
        <p:nvSpPr>
          <p:cNvPr id="14" name="TextBox 13"/>
          <p:cNvSpPr txBox="1"/>
          <p:nvPr/>
        </p:nvSpPr>
        <p:spPr>
          <a:xfrm>
            <a:off x="7772400" y="1066800"/>
            <a:ext cx="1371600" cy="523220"/>
          </a:xfrm>
          <a:prstGeom prst="rect">
            <a:avLst/>
          </a:prstGeom>
          <a:noFill/>
        </p:spPr>
        <p:txBody>
          <a:bodyPr wrap="square" rtlCol="0">
            <a:spAutoFit/>
          </a:bodyPr>
          <a:lstStyle/>
          <a:p>
            <a:r>
              <a:rPr lang="sr-Latn-CS" sz="1400" dirty="0" smtClean="0">
                <a:solidFill>
                  <a:srgbClr val="FF0000"/>
                </a:solidFill>
              </a:rPr>
              <a:t>Sadržaj </a:t>
            </a:r>
            <a:r>
              <a:rPr lang="sr-Latn-CS" sz="1400" b="1" dirty="0" smtClean="0">
                <a:solidFill>
                  <a:srgbClr val="FF0000"/>
                </a:solidFill>
              </a:rPr>
              <a:t>posle</a:t>
            </a:r>
            <a:r>
              <a:rPr lang="sr-Latn-CS" sz="1400" dirty="0" smtClean="0">
                <a:solidFill>
                  <a:srgbClr val="FF0000"/>
                </a:solidFill>
              </a:rPr>
              <a:t> instrukcije:</a:t>
            </a:r>
            <a:endParaRPr lang="en-US" sz="1400" dirty="0">
              <a:solidFill>
                <a:srgbClr val="FF0000"/>
              </a:solidFill>
            </a:endParaRPr>
          </a:p>
        </p:txBody>
      </p:sp>
      <p:cxnSp>
        <p:nvCxnSpPr>
          <p:cNvPr id="16" name="Straight Arrow Connector 15"/>
          <p:cNvCxnSpPr>
            <a:stCxn id="3" idx="3"/>
            <a:endCxn id="14" idx="1"/>
          </p:cNvCxnSpPr>
          <p:nvPr/>
        </p:nvCxnSpPr>
        <p:spPr bwMode="auto">
          <a:xfrm flipV="1">
            <a:off x="4114800" y="1328410"/>
            <a:ext cx="3657600" cy="433715"/>
          </a:xfrm>
          <a:prstGeom prst="straightConnector1">
            <a:avLst/>
          </a:prstGeom>
          <a:solidFill>
            <a:schemeClr val="bg1"/>
          </a:solidFill>
          <a:ln w="25400" cap="flat" cmpd="sng" algn="ctr">
            <a:solidFill>
              <a:srgbClr val="FF0000"/>
            </a:solidFill>
            <a:prstDash val="solid"/>
            <a:round/>
            <a:headEnd type="arrow" w="sm" len="sm"/>
            <a:tailEnd type="none"/>
          </a:ln>
          <a:effectLst/>
        </p:spPr>
      </p:cxnSp>
      <p:sp>
        <p:nvSpPr>
          <p:cNvPr id="15" name="TextBox 14"/>
          <p:cNvSpPr txBox="1"/>
          <p:nvPr/>
        </p:nvSpPr>
        <p:spPr>
          <a:xfrm>
            <a:off x="3505200" y="3739277"/>
            <a:ext cx="4343400" cy="2585323"/>
          </a:xfrm>
          <a:prstGeom prst="rect">
            <a:avLst/>
          </a:prstGeom>
          <a:noFill/>
        </p:spPr>
        <p:txBody>
          <a:bodyPr wrap="square" rtlCol="0">
            <a:spAutoFit/>
          </a:bodyPr>
          <a:lstStyle/>
          <a:p>
            <a:r>
              <a:rPr lang="en-US" dirty="0" smtClean="0">
                <a:solidFill>
                  <a:schemeClr val="tx1"/>
                </a:solidFill>
                <a:latin typeface="Arial" pitchFamily="34" charset="0"/>
                <a:cs typeface="Arial" pitchFamily="34" charset="0"/>
              </a:rPr>
              <a:t>	</a:t>
            </a:r>
            <a:r>
              <a:rPr lang="x-none" dirty="0" smtClean="0">
                <a:solidFill>
                  <a:schemeClr val="tx1"/>
                </a:solidFill>
                <a:latin typeface="Arial" pitchFamily="34" charset="0"/>
                <a:cs typeface="Arial" pitchFamily="34" charset="0"/>
              </a:rPr>
              <a:t>   </a:t>
            </a:r>
            <a:r>
              <a:rPr lang="en-US" dirty="0" smtClean="0">
                <a:solidFill>
                  <a:schemeClr val="tx1"/>
                </a:solidFill>
                <a:latin typeface="Arial" pitchFamily="34" charset="0"/>
                <a:cs typeface="Arial" pitchFamily="34" charset="0"/>
              </a:rPr>
              <a:t>A </a:t>
            </a:r>
            <a:r>
              <a:rPr lang="en-US" dirty="0" err="1" smtClean="0">
                <a:solidFill>
                  <a:schemeClr val="tx1"/>
                </a:solidFill>
                <a:latin typeface="Arial" pitchFamily="34" charset="0"/>
                <a:cs typeface="Arial" pitchFamily="34" charset="0"/>
              </a:rPr>
              <a:t>mo</a:t>
            </a:r>
            <a:r>
              <a:rPr lang="x-none" dirty="0" smtClean="0">
                <a:solidFill>
                  <a:schemeClr val="tx1"/>
                </a:solidFill>
                <a:latin typeface="Arial" pitchFamily="34" charset="0"/>
                <a:cs typeface="Arial" pitchFamily="34" charset="0"/>
              </a:rPr>
              <a:t>ž</a:t>
            </a:r>
            <a:r>
              <a:rPr lang="en-US" dirty="0" smtClean="0">
                <a:solidFill>
                  <a:schemeClr val="tx1"/>
                </a:solidFill>
                <a:latin typeface="Arial" pitchFamily="34" charset="0"/>
                <a:cs typeface="Arial" pitchFamily="34" charset="0"/>
              </a:rPr>
              <a:t>e i:</a:t>
            </a:r>
            <a:endParaRPr lang="sr-Latn-CS" dirty="0" smtClean="0">
              <a:solidFill>
                <a:schemeClr val="tx1"/>
              </a:solidFill>
              <a:latin typeface="Arial" pitchFamily="34" charset="0"/>
              <a:cs typeface="Arial" pitchFamily="34" charset="0"/>
            </a:endParaRPr>
          </a:p>
          <a:p>
            <a:endParaRPr lang="sr-Latn-CS" b="1" dirty="0" smtClean="0">
              <a:solidFill>
                <a:schemeClr val="tx1"/>
              </a:solidFill>
            </a:endParaRPr>
          </a:p>
          <a:p>
            <a:r>
              <a:rPr lang="en-US" b="1" dirty="0" smtClean="0">
                <a:solidFill>
                  <a:schemeClr val="tx1"/>
                </a:solidFill>
              </a:rPr>
              <a:t>	  </a:t>
            </a:r>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chemeClr val="tx1"/>
                </a:solidFill>
              </a:rPr>
              <a:t>[</a:t>
            </a:r>
            <a:r>
              <a:rPr lang="sr-Latn-CS" b="1" dirty="0" smtClean="0">
                <a:solidFill>
                  <a:schemeClr val="tx1"/>
                </a:solidFill>
              </a:rPr>
              <a:t>Pokaz</a:t>
            </a:r>
            <a:r>
              <a:rPr lang="en-US" b="1" dirty="0" smtClean="0">
                <a:solidFill>
                  <a:schemeClr val="tx1"/>
                </a:solidFill>
              </a:rPr>
              <a:t>]+</a:t>
            </a:r>
          </a:p>
          <a:p>
            <a:r>
              <a:rPr lang="en-US" b="1" dirty="0" err="1">
                <a:solidFill>
                  <a:schemeClr val="tx1"/>
                </a:solidFill>
              </a:rPr>
              <a:t>Ima_jos</a:t>
            </a:r>
            <a:r>
              <a:rPr lang="en-US" b="1" dirty="0">
                <a:solidFill>
                  <a:schemeClr val="tx1"/>
                </a:solidFill>
              </a:rPr>
              <a:t>: </a:t>
            </a:r>
            <a:r>
              <a:rPr lang="en-US" b="1" dirty="0" smtClean="0">
                <a:solidFill>
                  <a:schemeClr val="tx1"/>
                </a:solidFill>
              </a:rPr>
              <a:t>STB</a:t>
            </a:r>
            <a:r>
              <a:rPr lang="en-US" b="1" dirty="0">
                <a:solidFill>
                  <a:schemeClr val="tx1"/>
                </a:solidFill>
              </a:rPr>
              <a:t>	</a:t>
            </a:r>
            <a:r>
              <a:rPr lang="en-US" b="1" dirty="0" err="1" smtClean="0">
                <a:solidFill>
                  <a:schemeClr val="tx1"/>
                </a:solidFill>
              </a:rPr>
              <a:t>Slovo</a:t>
            </a:r>
            <a:r>
              <a:rPr lang="en-US" b="1" dirty="0">
                <a:solidFill>
                  <a:schemeClr val="tx1"/>
                </a:solidFill>
              </a:rPr>
              <a:t>, DISP</a:t>
            </a:r>
          </a:p>
          <a:p>
            <a:r>
              <a:rPr lang="en-US" b="1" dirty="0" smtClean="0">
                <a:solidFill>
                  <a:schemeClr val="tx1"/>
                </a:solidFill>
              </a:rPr>
              <a:t>	  </a:t>
            </a:r>
            <a:r>
              <a:rPr lang="x-none" b="1" smtClean="0">
                <a:solidFill>
                  <a:schemeClr val="tx1"/>
                </a:solidFill>
              </a:rPr>
              <a:t>LD</a:t>
            </a:r>
            <a:r>
              <a:rPr lang="sr-Latn-CS" b="1" dirty="0">
                <a:solidFill>
                  <a:schemeClr val="tx1"/>
                </a:solidFill>
              </a:rPr>
              <a:t>B</a:t>
            </a:r>
            <a:r>
              <a:rPr lang="x-none" b="1">
                <a:solidFill>
                  <a:schemeClr val="tx1"/>
                </a:solidFill>
              </a:rPr>
              <a:t>	</a:t>
            </a:r>
            <a:r>
              <a:rPr lang="sr-Latn-CS" b="1" dirty="0">
                <a:solidFill>
                  <a:schemeClr val="tx1"/>
                </a:solidFill>
              </a:rPr>
              <a:t>Slovo</a:t>
            </a:r>
            <a:r>
              <a:rPr lang="x-none" b="1">
                <a:solidFill>
                  <a:schemeClr val="tx1"/>
                </a:solidFill>
              </a:rPr>
              <a:t>, </a:t>
            </a:r>
            <a:r>
              <a:rPr lang="en-US" b="1" dirty="0">
                <a:solidFill>
                  <a:schemeClr val="tx1"/>
                </a:solidFill>
              </a:rPr>
              <a:t>[</a:t>
            </a:r>
            <a:r>
              <a:rPr lang="sr-Latn-CS" b="1" dirty="0">
                <a:solidFill>
                  <a:schemeClr val="tx1"/>
                </a:solidFill>
              </a:rPr>
              <a:t>Pokaz</a:t>
            </a:r>
            <a:r>
              <a:rPr lang="en-US" b="1" dirty="0">
                <a:solidFill>
                  <a:schemeClr val="tx1"/>
                </a:solidFill>
              </a:rPr>
              <a:t>]+</a:t>
            </a:r>
          </a:p>
          <a:p>
            <a:r>
              <a:rPr lang="en-US" b="1" dirty="0">
                <a:solidFill>
                  <a:schemeClr val="tx1"/>
                </a:solidFill>
              </a:rPr>
              <a:t>	</a:t>
            </a:r>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endParaRPr lang="sr-Latn-CS" b="1" dirty="0" smtClean="0">
              <a:solidFill>
                <a:schemeClr val="tx1"/>
              </a:solidFill>
            </a:endParaRPr>
          </a:p>
          <a:p>
            <a:r>
              <a:rPr lang="sr-Latn-CS" b="1" dirty="0" smtClean="0">
                <a:solidFill>
                  <a:schemeClr val="tx1"/>
                </a:solidFill>
              </a:rPr>
              <a:t>	 </a:t>
            </a:r>
            <a:r>
              <a:rPr lang="en-US" b="1" dirty="0" smtClean="0">
                <a:solidFill>
                  <a:schemeClr val="tx1"/>
                </a:solidFill>
              </a:rPr>
              <a:t> BNE</a:t>
            </a:r>
            <a:r>
              <a:rPr lang="en-US" b="1" dirty="0">
                <a:solidFill>
                  <a:schemeClr val="tx1"/>
                </a:solidFill>
              </a:rPr>
              <a:t>	</a:t>
            </a:r>
            <a:r>
              <a:rPr lang="en-US" b="1" dirty="0" err="1">
                <a:solidFill>
                  <a:schemeClr val="tx1"/>
                </a:solidFill>
              </a:rPr>
              <a:t>Ima_jos</a:t>
            </a:r>
            <a:endParaRPr lang="en-US" b="1" dirty="0">
              <a:solidFill>
                <a:schemeClr val="tx1"/>
              </a:solidFill>
            </a:endParaRPr>
          </a:p>
          <a:p>
            <a:r>
              <a:rPr lang="sr-Latn-CS" b="1" dirty="0" smtClean="0">
                <a:solidFill>
                  <a:schemeClr val="tx1"/>
                </a:solidFill>
              </a:rPr>
              <a:t>	  ...</a:t>
            </a:r>
            <a:endParaRPr lang="en-US" b="1" dirty="0" smtClean="0">
              <a:solidFill>
                <a:schemeClr val="tx1"/>
              </a:solidFill>
            </a:endParaRPr>
          </a:p>
        </p:txBody>
      </p:sp>
    </p:spTree>
    <p:extLst>
      <p:ext uri="{BB962C8B-B14F-4D97-AF65-F5344CB8AC3E}">
        <p14:creationId xmlns="" xmlns:p14="http://schemas.microsoft.com/office/powerpoint/2010/main" val="74915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2000"/>
                                        <p:tgtEl>
                                          <p:spTgt spid="9"/>
                                        </p:tgtEl>
                                      </p:cBhvr>
                                    </p:animEffect>
                                    <p:set>
                                      <p:cBhvr>
                                        <p:cTn id="11" dur="1" fill="hold">
                                          <p:stCondLst>
                                            <p:cond delay="1999"/>
                                          </p:stCondLst>
                                        </p:cTn>
                                        <p:tgtEl>
                                          <p:spTgt spid="9"/>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2000"/>
                                        <p:tgtEl>
                                          <p:spTgt spid="15"/>
                                        </p:tgtEl>
                                      </p:cBhvr>
                                    </p:animEffect>
                                    <p:set>
                                      <p:cBhvr>
                                        <p:cTn id="18" dur="1" fill="hold">
                                          <p:stCondLst>
                                            <p:cond delay="1999"/>
                                          </p:stCondLst>
                                        </p:cTn>
                                        <p:tgtEl>
                                          <p:spTgt spid="15"/>
                                        </p:tgtEl>
                                        <p:attrNameLst>
                                          <p:attrName>style.visibility</p:attrName>
                                        </p:attrNameLst>
                                      </p:cBhvr>
                                      <p:to>
                                        <p:strVal val="hidden"/>
                                      </p:to>
                                    </p:set>
                                  </p:childTnLst>
                                </p:cTn>
                              </p:par>
                            </p:childTnLst>
                          </p:cTn>
                        </p:par>
                        <p:par>
                          <p:cTn id="19" fill="hold">
                            <p:stCondLst>
                              <p:cond delay="2000"/>
                            </p:stCondLst>
                            <p:childTnLst>
                              <p:par>
                                <p:cTn id="20" presetID="1"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p:bldP spid="9" grpId="1"/>
      <p:bldP spid="13" grpId="0"/>
      <p:bldP spid="14" grpId="0"/>
      <p:bldP spid="15" grpId="0"/>
      <p:bldP spid="1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78" y="19050"/>
            <a:ext cx="8352927" cy="1143000"/>
          </a:xfrm>
        </p:spPr>
        <p:txBody>
          <a:bodyPr/>
          <a:lstStyle/>
          <a:p>
            <a:r>
              <a:rPr lang="en-US" dirty="0" smtClean="0"/>
              <a:t>P</a:t>
            </a:r>
            <a:r>
              <a:rPr lang="sr-Latn-CS" dirty="0" smtClean="0"/>
              <a:t>ristup tabelama</a:t>
            </a:r>
            <a:r>
              <a:rPr lang="x-none" smtClean="0"/>
              <a:t>- </a:t>
            </a:r>
            <a:r>
              <a:rPr lang="sr-Latn-CS" dirty="0" smtClean="0">
                <a:solidFill>
                  <a:srgbClr val="C00000"/>
                </a:solidFill>
              </a:rPr>
              <a:t>posredno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16</a:t>
            </a:fld>
            <a:endParaRPr lang="en-US" dirty="0"/>
          </a:p>
        </p:txBody>
      </p:sp>
      <p:sp>
        <p:nvSpPr>
          <p:cNvPr id="8" name="TextBox 7"/>
          <p:cNvSpPr txBox="1"/>
          <p:nvPr/>
        </p:nvSpPr>
        <p:spPr>
          <a:xfrm>
            <a:off x="5724128" y="1580599"/>
            <a:ext cx="3343672" cy="1846659"/>
          </a:xfrm>
          <a:prstGeom prst="rect">
            <a:avLst/>
          </a:prstGeom>
          <a:solidFill>
            <a:schemeClr val="bg1"/>
          </a:solidFill>
          <a:ln w="31750">
            <a:solidFill>
              <a:schemeClr val="tx1"/>
            </a:solidFill>
          </a:ln>
        </p:spPr>
        <p:txBody>
          <a:bodyPr wrap="square" rIns="9144" rtlCol="0">
            <a:spAutoFit/>
          </a:bodyPr>
          <a:lstStyle/>
          <a:p>
            <a:r>
              <a:rPr lang="x-none" sz="1600" b="1" dirty="0" smtClean="0">
                <a:solidFill>
                  <a:schemeClr val="tx1"/>
                </a:solidFill>
                <a:latin typeface="Courier New" pitchFamily="49" charset="0"/>
                <a:cs typeface="Courier New" pitchFamily="49" charset="0"/>
              </a:rPr>
              <a:t>RSEG</a:t>
            </a:r>
          </a:p>
          <a:p>
            <a:r>
              <a:rPr lang="sr-Latn-CS" sz="1600" b="1" dirty="0" smtClean="0">
                <a:solidFill>
                  <a:schemeClr val="tx1"/>
                </a:solidFill>
                <a:latin typeface="Courier New" pitchFamily="49" charset="0"/>
                <a:cs typeface="Courier New" pitchFamily="49" charset="0"/>
              </a:rPr>
              <a:t>Pokaz</a:t>
            </a:r>
            <a:r>
              <a:rPr lang="x-none" sz="1600" b="1" smtClean="0">
                <a:solidFill>
                  <a:schemeClr val="tx1"/>
                </a:solidFill>
                <a:latin typeface="Courier New" pitchFamily="49" charset="0"/>
                <a:cs typeface="Courier New" pitchFamily="49" charset="0"/>
              </a:rPr>
              <a:t>:  dsw 1;</a:t>
            </a:r>
            <a:r>
              <a:rPr lang="en-US" sz="1600" b="1" dirty="0" smtClean="0">
                <a:solidFill>
                  <a:schemeClr val="tx1"/>
                </a:solidFill>
                <a:latin typeface="Courier New" pitchFamily="49" charset="0"/>
                <a:cs typeface="Courier New" pitchFamily="49" charset="0"/>
              </a:rPr>
              <a:t>   </a:t>
            </a:r>
            <a:endParaRPr lang="x-none" sz="1600" b="1" smtClean="0">
              <a:solidFill>
                <a:srgbClr val="FF0000"/>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Slovo</a:t>
            </a:r>
            <a:r>
              <a:rPr lang="x-none" sz="1600" b="1" dirty="0" smtClean="0">
                <a:solidFill>
                  <a:schemeClr val="tx1"/>
                </a:solidFill>
                <a:latin typeface="Courier New" pitchFamily="49" charset="0"/>
                <a:cs typeface="Courier New" pitchFamily="49" charset="0"/>
              </a:rPr>
              <a:t>:  dsb </a:t>
            </a:r>
            <a:r>
              <a:rPr lang="x-none" sz="1600" b="1" smtClean="0">
                <a:solidFill>
                  <a:schemeClr val="tx1"/>
                </a:solidFill>
                <a:latin typeface="Courier New" pitchFamily="49" charset="0"/>
                <a:cs typeface="Courier New" pitchFamily="49" charset="0"/>
              </a:rPr>
              <a:t>1;</a:t>
            </a:r>
            <a:r>
              <a:rPr lang="en-US" sz="1600" b="1" dirty="0" smtClean="0">
                <a:solidFill>
                  <a:schemeClr val="tx1"/>
                </a:solidFill>
                <a:latin typeface="Courier New" pitchFamily="49" charset="0"/>
                <a:cs typeface="Courier New" pitchFamily="49" charset="0"/>
              </a:rPr>
              <a:t>      </a:t>
            </a:r>
            <a:endParaRPr lang="x-none" sz="1600" b="1" dirty="0" smtClean="0">
              <a:solidFill>
                <a:srgbClr val="FF0000"/>
              </a:solidFill>
              <a:latin typeface="Courier New" pitchFamily="49" charset="0"/>
              <a:cs typeface="Courier New" pitchFamily="49" charset="0"/>
            </a:endParaRPr>
          </a:p>
          <a:p>
            <a:r>
              <a:rPr lang="en-US" sz="1600" b="1" dirty="0" smtClean="0">
                <a:solidFill>
                  <a:schemeClr val="tx1"/>
                </a:solidFill>
                <a:latin typeface="Courier New" pitchFamily="49" charset="0"/>
                <a:cs typeface="Courier New" pitchFamily="49" charset="0"/>
              </a:rPr>
              <a:t>DISP </a:t>
            </a:r>
            <a:r>
              <a:rPr lang="en-US" sz="1600" b="1" dirty="0" err="1" smtClean="0">
                <a:solidFill>
                  <a:schemeClr val="tx1"/>
                </a:solidFill>
                <a:latin typeface="Courier New" pitchFamily="49" charset="0"/>
                <a:cs typeface="Courier New" pitchFamily="49" charset="0"/>
              </a:rPr>
              <a:t>equ</a:t>
            </a:r>
            <a:r>
              <a:rPr lang="en-US" sz="1600" b="1" dirty="0" smtClean="0">
                <a:solidFill>
                  <a:schemeClr val="tx1"/>
                </a:solidFill>
                <a:latin typeface="Courier New" pitchFamily="49" charset="0"/>
                <a:cs typeface="Courier New" pitchFamily="49" charset="0"/>
              </a:rPr>
              <a:t> 0C001h</a:t>
            </a:r>
          </a:p>
          <a:p>
            <a:endParaRPr lang="en-US" sz="1600" b="1" dirty="0" smtClean="0">
              <a:solidFill>
                <a:schemeClr val="tx1"/>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CSEG </a:t>
            </a:r>
            <a:r>
              <a:rPr lang="x-none" sz="1600" b="1" dirty="0" smtClean="0">
                <a:solidFill>
                  <a:schemeClr val="tx1"/>
                </a:solidFill>
                <a:latin typeface="Courier New" pitchFamily="49" charset="0"/>
                <a:cs typeface="Courier New" pitchFamily="49" charset="0"/>
              </a:rPr>
              <a:t>at 5000h</a:t>
            </a:r>
          </a:p>
          <a:p>
            <a:r>
              <a:rPr lang="x-none" sz="1600" b="1" smtClean="0">
                <a:solidFill>
                  <a:schemeClr val="tx1"/>
                </a:solidFill>
                <a:latin typeface="Courier New" pitchFamily="49" charset="0"/>
                <a:cs typeface="Courier New" pitchFamily="49" charset="0"/>
              </a:rPr>
              <a:t>Poruka: dcb</a:t>
            </a:r>
            <a:r>
              <a:rPr lang="en-US" sz="1600" b="1" dirty="0" smtClean="0">
                <a:solidFill>
                  <a:schemeClr val="tx1"/>
                </a:solidFill>
                <a:latin typeface="Courier New" pitchFamily="49" charset="0"/>
                <a:cs typeface="Courier New" pitchFamily="49" charset="0"/>
              </a:rPr>
              <a:t> ‘</a:t>
            </a:r>
            <a:r>
              <a:rPr lang="en-US" sz="1600" b="1" dirty="0" err="1" smtClean="0">
                <a:solidFill>
                  <a:schemeClr val="tx1"/>
                </a:solidFill>
                <a:latin typeface="Courier New" pitchFamily="49" charset="0"/>
                <a:cs typeface="Courier New" pitchFamily="49" charset="0"/>
              </a:rPr>
              <a:t>Dobar</a:t>
            </a:r>
            <a:r>
              <a:rPr lang="en-US" sz="1600" b="1" dirty="0" smtClean="0">
                <a:solidFill>
                  <a:schemeClr val="tx1"/>
                </a:solidFill>
                <a:latin typeface="Courier New" pitchFamily="49" charset="0"/>
                <a:cs typeface="Courier New" pitchFamily="49" charset="0"/>
              </a:rPr>
              <a:t> dan’,0</a:t>
            </a:r>
            <a:r>
              <a:rPr lang="x-none" sz="1600" b="1" smtClean="0">
                <a:solidFill>
                  <a:schemeClr val="tx1"/>
                </a:solidFill>
                <a:latin typeface="Courier New" pitchFamily="49" charset="0"/>
                <a:cs typeface="Courier New" pitchFamily="49" charset="0"/>
              </a:rPr>
              <a:t>;  </a:t>
            </a:r>
            <a:endParaRPr lang="en-US" sz="1600" b="1" dirty="0">
              <a:solidFill>
                <a:schemeClr val="tx1"/>
              </a:solidFill>
              <a:latin typeface="Courier New" pitchFamily="49" charset="0"/>
              <a:cs typeface="Courier New" pitchFamily="49" charset="0"/>
            </a:endParaRPr>
          </a:p>
        </p:txBody>
      </p:sp>
      <p:sp>
        <p:nvSpPr>
          <p:cNvPr id="12" name="TextBox 11"/>
          <p:cNvSpPr txBox="1"/>
          <p:nvPr/>
        </p:nvSpPr>
        <p:spPr>
          <a:xfrm>
            <a:off x="381000" y="1576627"/>
            <a:ext cx="5256584" cy="1754326"/>
          </a:xfrm>
          <a:prstGeom prst="rect">
            <a:avLst/>
          </a:prstGeom>
          <a:noFill/>
        </p:spPr>
        <p:txBody>
          <a:bodyPr wrap="square" rtlCol="0">
            <a:spAutoFit/>
          </a:bodyPr>
          <a:lstStyle/>
          <a:p>
            <a:r>
              <a:rPr lang="en-US" b="1" dirty="0" smtClean="0">
                <a:solidFill>
                  <a:schemeClr val="tx1"/>
                </a:solidFill>
              </a:rPr>
              <a:t>	  </a:t>
            </a:r>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en-US" b="1" dirty="0" err="1" smtClean="0">
                <a:solidFill>
                  <a:schemeClr val="tx1"/>
                </a:solidFill>
              </a:rPr>
              <a:t>Ima_jos</a:t>
            </a:r>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rgbClr val="C00000"/>
                </a:solidFill>
              </a:rPr>
              <a:t>[</a:t>
            </a:r>
            <a:r>
              <a:rPr lang="sr-Latn-CS" b="1" dirty="0" smtClean="0">
                <a:solidFill>
                  <a:srgbClr val="C00000"/>
                </a:solidFill>
              </a:rPr>
              <a:t>Pokaz</a:t>
            </a:r>
            <a:r>
              <a:rPr lang="en-US" b="1" dirty="0" smtClean="0">
                <a:solidFill>
                  <a:srgbClr val="C00000"/>
                </a:solidFill>
              </a:rPr>
              <a:t>]</a:t>
            </a:r>
            <a:r>
              <a:rPr lang="sr-Latn-CS" b="1" dirty="0" smtClean="0">
                <a:solidFill>
                  <a:srgbClr val="C00000"/>
                </a:solidFill>
              </a:rPr>
              <a:t>+</a:t>
            </a:r>
            <a:endParaRPr lang="en-US" b="1" dirty="0" smtClean="0">
              <a:solidFill>
                <a:srgbClr val="C00000"/>
              </a:solidFill>
            </a:endParaRPr>
          </a:p>
          <a:p>
            <a:r>
              <a:rPr lang="en-US" b="1" dirty="0" smtClean="0">
                <a:solidFill>
                  <a:schemeClr val="tx1"/>
                </a:solidFill>
              </a:rPr>
              <a:t>	</a:t>
            </a:r>
            <a:r>
              <a:rPr lang="en-US" b="1" dirty="0">
                <a:solidFill>
                  <a:schemeClr val="tx1"/>
                </a:solidFill>
              </a:rPr>
              <a:t>  STB	</a:t>
            </a:r>
            <a:r>
              <a:rPr lang="en-US" b="1" dirty="0" err="1" smtClean="0">
                <a:solidFill>
                  <a:schemeClr val="tx1"/>
                </a:solidFill>
              </a:rPr>
              <a:t>Slovo</a:t>
            </a:r>
            <a:r>
              <a:rPr lang="en-US" b="1" dirty="0">
                <a:solidFill>
                  <a:schemeClr val="tx1"/>
                </a:solidFill>
              </a:rPr>
              <a:t>, DISP	</a:t>
            </a:r>
          </a:p>
          <a:p>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p>
          <a:p>
            <a:r>
              <a:rPr lang="en-US" b="1" dirty="0" smtClean="0">
                <a:solidFill>
                  <a:schemeClr val="tx1"/>
                </a:solidFill>
              </a:rPr>
              <a:t>	  BNE	</a:t>
            </a:r>
            <a:r>
              <a:rPr lang="en-US" b="1" dirty="0" err="1" smtClean="0">
                <a:solidFill>
                  <a:schemeClr val="tx1"/>
                </a:solidFill>
              </a:rPr>
              <a:t>Ima_jos</a:t>
            </a:r>
            <a:endParaRPr lang="sr-Latn-CS" b="1" dirty="0" smtClean="0">
              <a:solidFill>
                <a:schemeClr val="tx1"/>
              </a:solidFill>
            </a:endParaRPr>
          </a:p>
          <a:p>
            <a:r>
              <a:rPr lang="sr-Latn-CS" b="1" dirty="0" smtClean="0">
                <a:solidFill>
                  <a:schemeClr val="tx1"/>
                </a:solidFill>
              </a:rPr>
              <a:t>	  ...</a:t>
            </a:r>
            <a:endParaRPr lang="en-US" b="1" dirty="0" smtClean="0">
              <a:solidFill>
                <a:schemeClr val="tx1"/>
              </a:solidFill>
            </a:endParaRPr>
          </a:p>
        </p:txBody>
      </p:sp>
      <p:sp>
        <p:nvSpPr>
          <p:cNvPr id="22" name="TextBox 21"/>
          <p:cNvSpPr txBox="1"/>
          <p:nvPr/>
        </p:nvSpPr>
        <p:spPr>
          <a:xfrm>
            <a:off x="7195592" y="3465115"/>
            <a:ext cx="1872208" cy="2800767"/>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smtClean="0">
                <a:solidFill>
                  <a:schemeClr val="tx1"/>
                </a:solidFill>
              </a:rPr>
              <a:t>5000h:</a:t>
            </a:r>
            <a:r>
              <a:rPr lang="en-US" sz="1600" dirty="0" smtClean="0">
                <a:solidFill>
                  <a:schemeClr val="tx1"/>
                </a:solidFill>
              </a:rPr>
              <a:t>	       </a:t>
            </a:r>
            <a:r>
              <a:rPr lang="en-US" sz="1600" b="1" dirty="0" smtClean="0">
                <a:solidFill>
                  <a:schemeClr val="tx1"/>
                </a:solidFill>
              </a:rPr>
              <a:t>‘D’</a:t>
            </a:r>
            <a:endParaRPr lang="x-none" sz="1600" b="1" baseline="-25000" dirty="0">
              <a:solidFill>
                <a:schemeClr val="tx1"/>
              </a:solidFill>
            </a:endParaRPr>
          </a:p>
          <a:p>
            <a:pPr algn="r"/>
            <a:r>
              <a:rPr lang="en-US" sz="1600" b="1" dirty="0" smtClean="0">
                <a:solidFill>
                  <a:schemeClr val="tx1"/>
                </a:solidFill>
              </a:rPr>
              <a:t>‘o’</a:t>
            </a:r>
            <a:endParaRPr lang="x-none" sz="1600" b="1" baseline="-25000" dirty="0">
              <a:solidFill>
                <a:schemeClr val="tx1"/>
              </a:solidFill>
            </a:endParaRPr>
          </a:p>
          <a:p>
            <a:pPr algn="r"/>
            <a:r>
              <a:rPr lang="en-US" sz="1600" b="1" dirty="0" smtClean="0">
                <a:solidFill>
                  <a:schemeClr val="tx1"/>
                </a:solidFill>
              </a:rPr>
              <a:t>‘b’</a:t>
            </a:r>
            <a:endParaRPr lang="x-none" sz="1600" b="1" baseline="-25000" dirty="0">
              <a:solidFill>
                <a:schemeClr val="tx1"/>
              </a:solidFill>
            </a:endParaRPr>
          </a:p>
          <a:p>
            <a:pPr algn="r"/>
            <a:r>
              <a:rPr lang="en-US" sz="1600" b="1" dirty="0" smtClean="0">
                <a:solidFill>
                  <a:schemeClr val="tx1"/>
                </a:solidFill>
              </a:rPr>
              <a:t>‘a’</a:t>
            </a:r>
          </a:p>
          <a:p>
            <a:pPr algn="r"/>
            <a:r>
              <a:rPr lang="en-US" sz="1600" b="1" dirty="0" smtClean="0">
                <a:solidFill>
                  <a:schemeClr val="tx1"/>
                </a:solidFill>
              </a:rPr>
              <a:t>‘r’</a:t>
            </a:r>
          </a:p>
          <a:p>
            <a:pPr algn="r"/>
            <a:r>
              <a:rPr lang="en-US" sz="1600" b="1" dirty="0" smtClean="0">
                <a:solidFill>
                  <a:schemeClr val="tx1"/>
                </a:solidFill>
              </a:rPr>
              <a:t>‘ ‘</a:t>
            </a:r>
          </a:p>
          <a:p>
            <a:pPr algn="r"/>
            <a:r>
              <a:rPr lang="en-US" sz="1600" b="1" dirty="0" smtClean="0">
                <a:solidFill>
                  <a:schemeClr val="tx1"/>
                </a:solidFill>
              </a:rPr>
              <a:t>‘d’</a:t>
            </a:r>
          </a:p>
          <a:p>
            <a:pPr algn="r"/>
            <a:r>
              <a:rPr lang="en-US" sz="1600" b="1" dirty="0" smtClean="0">
                <a:solidFill>
                  <a:schemeClr val="tx1"/>
                </a:solidFill>
              </a:rPr>
              <a:t>‘a’</a:t>
            </a:r>
          </a:p>
          <a:p>
            <a:pPr algn="r"/>
            <a:r>
              <a:rPr lang="en-US" sz="1600" b="1" dirty="0" smtClean="0">
                <a:solidFill>
                  <a:schemeClr val="tx1"/>
                </a:solidFill>
              </a:rPr>
              <a:t>‘n’</a:t>
            </a:r>
          </a:p>
          <a:p>
            <a:pPr algn="r"/>
            <a:r>
              <a:rPr lang="en-US" sz="1600" b="1" dirty="0" smtClean="0">
                <a:solidFill>
                  <a:schemeClr val="tx1"/>
                </a:solidFill>
              </a:rPr>
              <a:t>00</a:t>
            </a:r>
            <a:endParaRPr lang="x-none" sz="1600" b="1" dirty="0">
              <a:solidFill>
                <a:schemeClr val="tx1"/>
              </a:solidFill>
            </a:endParaRPr>
          </a:p>
        </p:txBody>
      </p:sp>
      <p:sp>
        <p:nvSpPr>
          <p:cNvPr id="3" name="Rectangle 2"/>
          <p:cNvSpPr/>
          <p:nvPr/>
        </p:nvSpPr>
        <p:spPr bwMode="auto">
          <a:xfrm>
            <a:off x="1524000" y="1904449"/>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5" name="Right Arrow 4"/>
          <p:cNvSpPr/>
          <p:nvPr/>
        </p:nvSpPr>
        <p:spPr bwMode="auto">
          <a:xfrm>
            <a:off x="8207896" y="4038600"/>
            <a:ext cx="478904" cy="152400"/>
          </a:xfrm>
          <a:prstGeom prst="rightArrow">
            <a:avLst/>
          </a:prstGeom>
          <a:solidFill>
            <a:schemeClr val="bg1"/>
          </a:solid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3" name="TextBox 12"/>
          <p:cNvSpPr txBox="1"/>
          <p:nvPr/>
        </p:nvSpPr>
        <p:spPr>
          <a:xfrm>
            <a:off x="7848600" y="1792069"/>
            <a:ext cx="1295400" cy="646331"/>
          </a:xfrm>
          <a:prstGeom prst="rect">
            <a:avLst/>
          </a:prstGeom>
          <a:noFill/>
        </p:spPr>
        <p:txBody>
          <a:bodyPr wrap="square" rtlCol="0">
            <a:spAutoFit/>
          </a:bodyPr>
          <a:lstStyle/>
          <a:p>
            <a:r>
              <a:rPr lang="sr-Latn-CS" b="1" dirty="0" smtClean="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500</a:t>
            </a:r>
            <a:r>
              <a:rPr lang="sr-Latn-CS" b="1" dirty="0" smtClean="0">
                <a:solidFill>
                  <a:srgbClr val="FF0000"/>
                </a:solidFill>
                <a:latin typeface="Courier New" pitchFamily="49" charset="0"/>
                <a:cs typeface="Courier New" pitchFamily="49" charset="0"/>
              </a:rPr>
              <a:t>1</a:t>
            </a:r>
            <a:r>
              <a:rPr lang="en-US" b="1" dirty="0" smtClean="0">
                <a:solidFill>
                  <a:srgbClr val="FF0000"/>
                </a:solidFill>
                <a:latin typeface="Courier New" pitchFamily="49" charset="0"/>
                <a:cs typeface="Courier New" pitchFamily="49" charset="0"/>
              </a:rPr>
              <a:t>h</a:t>
            </a:r>
            <a:endParaRPr lang="sr-Latn-CS" b="1" dirty="0" smtClean="0">
              <a:solidFill>
                <a:srgbClr val="FF0000"/>
              </a:solidFill>
              <a:latin typeface="Courier New" pitchFamily="49" charset="0"/>
              <a:cs typeface="Courier New" pitchFamily="49" charset="0"/>
            </a:endParaRPr>
          </a:p>
          <a:p>
            <a:r>
              <a:rPr lang="sr-Latn-CS" b="1" dirty="0" smtClean="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‘D’</a:t>
            </a:r>
            <a:r>
              <a:rPr lang="en-US" sz="1400" dirty="0" smtClean="0">
                <a:solidFill>
                  <a:srgbClr val="FF0000"/>
                </a:solidFill>
                <a:latin typeface="Courier New" pitchFamily="49" charset="0"/>
                <a:cs typeface="Courier New" pitchFamily="49" charset="0"/>
              </a:rPr>
              <a:t>(44h)</a:t>
            </a:r>
            <a:endParaRPr lang="sr-Latn-CS" sz="1400" dirty="0" smtClean="0">
              <a:solidFill>
                <a:srgbClr val="FF0000"/>
              </a:solidFill>
              <a:latin typeface="Courier New" pitchFamily="49" charset="0"/>
              <a:cs typeface="Courier New" pitchFamily="49" charset="0"/>
            </a:endParaRPr>
          </a:p>
        </p:txBody>
      </p:sp>
      <p:sp>
        <p:nvSpPr>
          <p:cNvPr id="14" name="TextBox 13"/>
          <p:cNvSpPr txBox="1"/>
          <p:nvPr/>
        </p:nvSpPr>
        <p:spPr>
          <a:xfrm>
            <a:off x="7772400" y="1066800"/>
            <a:ext cx="1371600" cy="523220"/>
          </a:xfrm>
          <a:prstGeom prst="rect">
            <a:avLst/>
          </a:prstGeom>
          <a:noFill/>
        </p:spPr>
        <p:txBody>
          <a:bodyPr wrap="square" rtlCol="0">
            <a:spAutoFit/>
          </a:bodyPr>
          <a:lstStyle/>
          <a:p>
            <a:r>
              <a:rPr lang="sr-Latn-CS" sz="1400" dirty="0" smtClean="0">
                <a:solidFill>
                  <a:srgbClr val="FF0000"/>
                </a:solidFill>
              </a:rPr>
              <a:t>Sadržaj </a:t>
            </a:r>
            <a:r>
              <a:rPr lang="sr-Latn-CS" sz="1400" b="1" dirty="0" smtClean="0">
                <a:solidFill>
                  <a:srgbClr val="FF0000"/>
                </a:solidFill>
              </a:rPr>
              <a:t>posle</a:t>
            </a:r>
            <a:r>
              <a:rPr lang="sr-Latn-CS" sz="1400" dirty="0" smtClean="0">
                <a:solidFill>
                  <a:srgbClr val="FF0000"/>
                </a:solidFill>
              </a:rPr>
              <a:t> instrukcije:</a:t>
            </a:r>
            <a:endParaRPr lang="en-US" sz="1400" dirty="0">
              <a:solidFill>
                <a:srgbClr val="FF0000"/>
              </a:solidFill>
            </a:endParaRPr>
          </a:p>
        </p:txBody>
      </p:sp>
      <p:sp>
        <p:nvSpPr>
          <p:cNvPr id="15" name="Rectangle 14"/>
          <p:cNvSpPr/>
          <p:nvPr/>
        </p:nvSpPr>
        <p:spPr bwMode="auto">
          <a:xfrm>
            <a:off x="1524000" y="2152650"/>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7" name="Rectangle 16"/>
          <p:cNvSpPr/>
          <p:nvPr/>
        </p:nvSpPr>
        <p:spPr bwMode="auto">
          <a:xfrm>
            <a:off x="1524000" y="2438400"/>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8" name="Rectangle 17"/>
          <p:cNvSpPr/>
          <p:nvPr/>
        </p:nvSpPr>
        <p:spPr bwMode="auto">
          <a:xfrm>
            <a:off x="1524000" y="2733675"/>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Tree>
    <p:extLst>
      <p:ext uri="{BB962C8B-B14F-4D97-AF65-F5344CB8AC3E}">
        <p14:creationId xmlns="" xmlns:p14="http://schemas.microsoft.com/office/powerpoint/2010/main" val="74915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5"/>
                                        </p:tgtEl>
                                        <p:attrNameLst>
                                          <p:attrName>style.visibility</p:attrName>
                                        </p:attrNameLst>
                                      </p:cBhvr>
                                      <p:to>
                                        <p:strVal val="hidden"/>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7"/>
                                        </p:tgtEl>
                                        <p:attrNameLst>
                                          <p:attrName>style.visibility</p:attrName>
                                        </p:attrNameLst>
                                      </p:cBhvr>
                                      <p:to>
                                        <p:strVal val="hidden"/>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5" grpId="1" animBg="1"/>
      <p:bldP spid="17" grpId="0" animBg="1"/>
      <p:bldP spid="17" grpId="1"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78" y="19050"/>
            <a:ext cx="8352927" cy="1143000"/>
          </a:xfrm>
        </p:spPr>
        <p:txBody>
          <a:bodyPr/>
          <a:lstStyle/>
          <a:p>
            <a:r>
              <a:rPr lang="en-US" dirty="0" smtClean="0"/>
              <a:t>P</a:t>
            </a:r>
            <a:r>
              <a:rPr lang="sr-Latn-CS" dirty="0" smtClean="0"/>
              <a:t>ristup tabelama</a:t>
            </a:r>
            <a:r>
              <a:rPr lang="x-none" smtClean="0"/>
              <a:t>- </a:t>
            </a:r>
            <a:r>
              <a:rPr lang="sr-Latn-CS" dirty="0" smtClean="0">
                <a:solidFill>
                  <a:srgbClr val="C00000"/>
                </a:solidFill>
              </a:rPr>
              <a:t>posredno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17</a:t>
            </a:fld>
            <a:endParaRPr lang="en-US" dirty="0"/>
          </a:p>
        </p:txBody>
      </p:sp>
      <p:sp>
        <p:nvSpPr>
          <p:cNvPr id="8" name="TextBox 7"/>
          <p:cNvSpPr txBox="1"/>
          <p:nvPr/>
        </p:nvSpPr>
        <p:spPr>
          <a:xfrm>
            <a:off x="5724128" y="1580599"/>
            <a:ext cx="3343672" cy="1846659"/>
          </a:xfrm>
          <a:prstGeom prst="rect">
            <a:avLst/>
          </a:prstGeom>
          <a:solidFill>
            <a:schemeClr val="bg1"/>
          </a:solidFill>
          <a:ln w="31750">
            <a:solidFill>
              <a:schemeClr val="tx1"/>
            </a:solidFill>
          </a:ln>
        </p:spPr>
        <p:txBody>
          <a:bodyPr wrap="square" rIns="9144" rtlCol="0">
            <a:spAutoFit/>
          </a:bodyPr>
          <a:lstStyle/>
          <a:p>
            <a:r>
              <a:rPr lang="x-none" sz="1600" b="1" dirty="0" smtClean="0">
                <a:solidFill>
                  <a:schemeClr val="tx1"/>
                </a:solidFill>
                <a:latin typeface="Courier New" pitchFamily="49" charset="0"/>
                <a:cs typeface="Courier New" pitchFamily="49" charset="0"/>
              </a:rPr>
              <a:t>RSEG</a:t>
            </a:r>
          </a:p>
          <a:p>
            <a:r>
              <a:rPr lang="sr-Latn-CS" sz="1600" b="1" dirty="0" smtClean="0">
                <a:solidFill>
                  <a:schemeClr val="tx1"/>
                </a:solidFill>
                <a:latin typeface="Courier New" pitchFamily="49" charset="0"/>
                <a:cs typeface="Courier New" pitchFamily="49" charset="0"/>
              </a:rPr>
              <a:t>Pokaz</a:t>
            </a:r>
            <a:r>
              <a:rPr lang="x-none" sz="1600" b="1" smtClean="0">
                <a:solidFill>
                  <a:schemeClr val="tx1"/>
                </a:solidFill>
                <a:latin typeface="Courier New" pitchFamily="49" charset="0"/>
                <a:cs typeface="Courier New" pitchFamily="49" charset="0"/>
              </a:rPr>
              <a:t>:  dsw 1;</a:t>
            </a:r>
            <a:r>
              <a:rPr lang="en-US" sz="1600" b="1" dirty="0" smtClean="0">
                <a:solidFill>
                  <a:schemeClr val="tx1"/>
                </a:solidFill>
                <a:latin typeface="Courier New" pitchFamily="49" charset="0"/>
                <a:cs typeface="Courier New" pitchFamily="49" charset="0"/>
              </a:rPr>
              <a:t>   </a:t>
            </a:r>
            <a:endParaRPr lang="x-none" sz="1600" b="1" smtClean="0">
              <a:solidFill>
                <a:srgbClr val="FF0000"/>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Slovo</a:t>
            </a:r>
            <a:r>
              <a:rPr lang="x-none" sz="1600" b="1" dirty="0" smtClean="0">
                <a:solidFill>
                  <a:schemeClr val="tx1"/>
                </a:solidFill>
                <a:latin typeface="Courier New" pitchFamily="49" charset="0"/>
                <a:cs typeface="Courier New" pitchFamily="49" charset="0"/>
              </a:rPr>
              <a:t>:  dsb </a:t>
            </a:r>
            <a:r>
              <a:rPr lang="x-none" sz="1600" b="1" smtClean="0">
                <a:solidFill>
                  <a:schemeClr val="tx1"/>
                </a:solidFill>
                <a:latin typeface="Courier New" pitchFamily="49" charset="0"/>
                <a:cs typeface="Courier New" pitchFamily="49" charset="0"/>
              </a:rPr>
              <a:t>1;</a:t>
            </a:r>
            <a:r>
              <a:rPr lang="en-US" sz="1600" b="1" dirty="0" smtClean="0">
                <a:solidFill>
                  <a:schemeClr val="tx1"/>
                </a:solidFill>
                <a:latin typeface="Courier New" pitchFamily="49" charset="0"/>
                <a:cs typeface="Courier New" pitchFamily="49" charset="0"/>
              </a:rPr>
              <a:t>      </a:t>
            </a:r>
            <a:endParaRPr lang="x-none" sz="1600" b="1" dirty="0" smtClean="0">
              <a:solidFill>
                <a:srgbClr val="FF0000"/>
              </a:solidFill>
              <a:latin typeface="Courier New" pitchFamily="49" charset="0"/>
              <a:cs typeface="Courier New" pitchFamily="49" charset="0"/>
            </a:endParaRPr>
          </a:p>
          <a:p>
            <a:r>
              <a:rPr lang="en-US" sz="1600" b="1" dirty="0" smtClean="0">
                <a:solidFill>
                  <a:schemeClr val="tx1"/>
                </a:solidFill>
                <a:latin typeface="Courier New" pitchFamily="49" charset="0"/>
                <a:cs typeface="Courier New" pitchFamily="49" charset="0"/>
              </a:rPr>
              <a:t>DISP </a:t>
            </a:r>
            <a:r>
              <a:rPr lang="en-US" sz="1600" b="1" dirty="0" err="1" smtClean="0">
                <a:solidFill>
                  <a:schemeClr val="tx1"/>
                </a:solidFill>
                <a:latin typeface="Courier New" pitchFamily="49" charset="0"/>
                <a:cs typeface="Courier New" pitchFamily="49" charset="0"/>
              </a:rPr>
              <a:t>equ</a:t>
            </a:r>
            <a:r>
              <a:rPr lang="en-US" sz="1600" b="1" dirty="0" smtClean="0">
                <a:solidFill>
                  <a:schemeClr val="tx1"/>
                </a:solidFill>
                <a:latin typeface="Courier New" pitchFamily="49" charset="0"/>
                <a:cs typeface="Courier New" pitchFamily="49" charset="0"/>
              </a:rPr>
              <a:t> 0C001h</a:t>
            </a:r>
          </a:p>
          <a:p>
            <a:endParaRPr lang="en-US" sz="1600" b="1" dirty="0" smtClean="0">
              <a:solidFill>
                <a:schemeClr val="tx1"/>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CSEG </a:t>
            </a:r>
            <a:r>
              <a:rPr lang="x-none" sz="1600" b="1" dirty="0" smtClean="0">
                <a:solidFill>
                  <a:schemeClr val="tx1"/>
                </a:solidFill>
                <a:latin typeface="Courier New" pitchFamily="49" charset="0"/>
                <a:cs typeface="Courier New" pitchFamily="49" charset="0"/>
              </a:rPr>
              <a:t>at 5000h</a:t>
            </a:r>
          </a:p>
          <a:p>
            <a:r>
              <a:rPr lang="x-none" sz="1600" b="1" smtClean="0">
                <a:solidFill>
                  <a:schemeClr val="tx1"/>
                </a:solidFill>
                <a:latin typeface="Courier New" pitchFamily="49" charset="0"/>
                <a:cs typeface="Courier New" pitchFamily="49" charset="0"/>
              </a:rPr>
              <a:t>Poruka: dcb</a:t>
            </a:r>
            <a:r>
              <a:rPr lang="en-US" sz="1600" b="1" dirty="0" smtClean="0">
                <a:solidFill>
                  <a:schemeClr val="tx1"/>
                </a:solidFill>
                <a:latin typeface="Courier New" pitchFamily="49" charset="0"/>
                <a:cs typeface="Courier New" pitchFamily="49" charset="0"/>
              </a:rPr>
              <a:t> ‘</a:t>
            </a:r>
            <a:r>
              <a:rPr lang="en-US" sz="1600" b="1" dirty="0" err="1" smtClean="0">
                <a:solidFill>
                  <a:schemeClr val="tx1"/>
                </a:solidFill>
                <a:latin typeface="Courier New" pitchFamily="49" charset="0"/>
                <a:cs typeface="Courier New" pitchFamily="49" charset="0"/>
              </a:rPr>
              <a:t>Dobar</a:t>
            </a:r>
            <a:r>
              <a:rPr lang="en-US" sz="1600" b="1" dirty="0" smtClean="0">
                <a:solidFill>
                  <a:schemeClr val="tx1"/>
                </a:solidFill>
                <a:latin typeface="Courier New" pitchFamily="49" charset="0"/>
                <a:cs typeface="Courier New" pitchFamily="49" charset="0"/>
              </a:rPr>
              <a:t> dan’,0</a:t>
            </a:r>
            <a:r>
              <a:rPr lang="x-none" sz="1600" b="1" smtClean="0">
                <a:solidFill>
                  <a:schemeClr val="tx1"/>
                </a:solidFill>
                <a:latin typeface="Courier New" pitchFamily="49" charset="0"/>
                <a:cs typeface="Courier New" pitchFamily="49" charset="0"/>
              </a:rPr>
              <a:t>;  </a:t>
            </a:r>
            <a:endParaRPr lang="en-US" sz="1600" b="1" dirty="0">
              <a:solidFill>
                <a:schemeClr val="tx1"/>
              </a:solidFill>
              <a:latin typeface="Courier New" pitchFamily="49" charset="0"/>
              <a:cs typeface="Courier New" pitchFamily="49" charset="0"/>
            </a:endParaRPr>
          </a:p>
        </p:txBody>
      </p:sp>
      <p:sp>
        <p:nvSpPr>
          <p:cNvPr id="12" name="TextBox 11"/>
          <p:cNvSpPr txBox="1"/>
          <p:nvPr/>
        </p:nvSpPr>
        <p:spPr>
          <a:xfrm>
            <a:off x="381000" y="1576627"/>
            <a:ext cx="5256584" cy="1754326"/>
          </a:xfrm>
          <a:prstGeom prst="rect">
            <a:avLst/>
          </a:prstGeom>
          <a:noFill/>
        </p:spPr>
        <p:txBody>
          <a:bodyPr wrap="square" rtlCol="0">
            <a:spAutoFit/>
          </a:bodyPr>
          <a:lstStyle/>
          <a:p>
            <a:r>
              <a:rPr lang="en-US" b="1" dirty="0" smtClean="0">
                <a:solidFill>
                  <a:schemeClr val="tx1"/>
                </a:solidFill>
              </a:rPr>
              <a:t>	  </a:t>
            </a:r>
            <a:r>
              <a:rPr lang="x-none" b="1" smtClean="0">
                <a:solidFill>
                  <a:schemeClr val="tx1"/>
                </a:solidFill>
              </a:rPr>
              <a:t>LD	</a:t>
            </a:r>
            <a:r>
              <a:rPr lang="sr-Latn-CS" b="1" dirty="0" smtClean="0">
                <a:solidFill>
                  <a:schemeClr val="tx1"/>
                </a:solidFill>
              </a:rPr>
              <a:t>Pokaz</a:t>
            </a:r>
            <a:r>
              <a:rPr lang="x-none" b="1" smtClean="0">
                <a:solidFill>
                  <a:schemeClr val="tx1"/>
                </a:solidFill>
              </a:rPr>
              <a:t>, #</a:t>
            </a:r>
            <a:r>
              <a:rPr lang="sr-Latn-CS" b="1" dirty="0" smtClean="0">
                <a:solidFill>
                  <a:schemeClr val="tx1"/>
                </a:solidFill>
              </a:rPr>
              <a:t>Poruka</a:t>
            </a:r>
            <a:endParaRPr lang="x-none" sz="1400" b="1" dirty="0">
              <a:solidFill>
                <a:schemeClr val="tx1">
                  <a:lumMod val="65000"/>
                  <a:lumOff val="35000"/>
                </a:schemeClr>
              </a:solidFill>
            </a:endParaRPr>
          </a:p>
          <a:p>
            <a:r>
              <a:rPr lang="en-US" b="1" dirty="0" err="1" smtClean="0">
                <a:solidFill>
                  <a:schemeClr val="tx1"/>
                </a:solidFill>
              </a:rPr>
              <a:t>Ima_jos</a:t>
            </a:r>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smtClean="0">
                <a:solidFill>
                  <a:srgbClr val="C00000"/>
                </a:solidFill>
              </a:rPr>
              <a:t>[</a:t>
            </a:r>
            <a:r>
              <a:rPr lang="sr-Latn-CS" b="1" dirty="0" smtClean="0">
                <a:solidFill>
                  <a:srgbClr val="C00000"/>
                </a:solidFill>
              </a:rPr>
              <a:t>Pokaz</a:t>
            </a:r>
            <a:r>
              <a:rPr lang="en-US" b="1" dirty="0" smtClean="0">
                <a:solidFill>
                  <a:srgbClr val="C00000"/>
                </a:solidFill>
              </a:rPr>
              <a:t>]</a:t>
            </a:r>
            <a:r>
              <a:rPr lang="sr-Latn-CS" b="1" dirty="0" smtClean="0">
                <a:solidFill>
                  <a:srgbClr val="C00000"/>
                </a:solidFill>
              </a:rPr>
              <a:t>+</a:t>
            </a:r>
            <a:endParaRPr lang="en-US" b="1" dirty="0" smtClean="0">
              <a:solidFill>
                <a:srgbClr val="C00000"/>
              </a:solidFill>
            </a:endParaRPr>
          </a:p>
          <a:p>
            <a:r>
              <a:rPr lang="en-US" b="1" dirty="0" smtClean="0">
                <a:solidFill>
                  <a:schemeClr val="tx1"/>
                </a:solidFill>
              </a:rPr>
              <a:t>	</a:t>
            </a:r>
            <a:r>
              <a:rPr lang="en-US" b="1" dirty="0">
                <a:solidFill>
                  <a:schemeClr val="tx1"/>
                </a:solidFill>
              </a:rPr>
              <a:t>  STB	</a:t>
            </a:r>
            <a:r>
              <a:rPr lang="en-US" b="1" dirty="0" err="1" smtClean="0">
                <a:solidFill>
                  <a:schemeClr val="tx1"/>
                </a:solidFill>
              </a:rPr>
              <a:t>Slovo</a:t>
            </a:r>
            <a:r>
              <a:rPr lang="en-US" b="1" dirty="0">
                <a:solidFill>
                  <a:schemeClr val="tx1"/>
                </a:solidFill>
              </a:rPr>
              <a:t>, DISP	</a:t>
            </a:r>
          </a:p>
          <a:p>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p>
          <a:p>
            <a:r>
              <a:rPr lang="en-US" b="1" dirty="0" smtClean="0">
                <a:solidFill>
                  <a:schemeClr val="tx1"/>
                </a:solidFill>
              </a:rPr>
              <a:t>	  BNE	</a:t>
            </a:r>
            <a:r>
              <a:rPr lang="en-US" b="1" dirty="0" err="1" smtClean="0">
                <a:solidFill>
                  <a:schemeClr val="tx1"/>
                </a:solidFill>
              </a:rPr>
              <a:t>Ima_jos</a:t>
            </a:r>
            <a:endParaRPr lang="sr-Latn-CS" b="1" dirty="0" smtClean="0">
              <a:solidFill>
                <a:schemeClr val="tx1"/>
              </a:solidFill>
            </a:endParaRPr>
          </a:p>
          <a:p>
            <a:r>
              <a:rPr lang="sr-Latn-CS" b="1" dirty="0" smtClean="0">
                <a:solidFill>
                  <a:schemeClr val="tx1"/>
                </a:solidFill>
              </a:rPr>
              <a:t>	  ...</a:t>
            </a:r>
            <a:endParaRPr lang="en-US" b="1" dirty="0" smtClean="0">
              <a:solidFill>
                <a:schemeClr val="tx1"/>
              </a:solidFill>
            </a:endParaRPr>
          </a:p>
        </p:txBody>
      </p:sp>
      <p:sp>
        <p:nvSpPr>
          <p:cNvPr id="22" name="TextBox 21"/>
          <p:cNvSpPr txBox="1"/>
          <p:nvPr/>
        </p:nvSpPr>
        <p:spPr>
          <a:xfrm>
            <a:off x="7195592" y="3465115"/>
            <a:ext cx="1872208" cy="2800767"/>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smtClean="0">
                <a:solidFill>
                  <a:schemeClr val="tx1"/>
                </a:solidFill>
              </a:rPr>
              <a:t>5000h:</a:t>
            </a:r>
            <a:r>
              <a:rPr lang="en-US" sz="1600" dirty="0" smtClean="0">
                <a:solidFill>
                  <a:schemeClr val="tx1"/>
                </a:solidFill>
              </a:rPr>
              <a:t>	       </a:t>
            </a:r>
            <a:r>
              <a:rPr lang="en-US" sz="1600" b="1" dirty="0" smtClean="0">
                <a:solidFill>
                  <a:schemeClr val="tx1"/>
                </a:solidFill>
              </a:rPr>
              <a:t>‘D’</a:t>
            </a:r>
            <a:endParaRPr lang="x-none" sz="1600" b="1" baseline="-25000" dirty="0">
              <a:solidFill>
                <a:schemeClr val="tx1"/>
              </a:solidFill>
            </a:endParaRPr>
          </a:p>
          <a:p>
            <a:pPr algn="r"/>
            <a:r>
              <a:rPr lang="en-US" sz="1600" b="1" dirty="0" smtClean="0">
                <a:solidFill>
                  <a:schemeClr val="tx1"/>
                </a:solidFill>
              </a:rPr>
              <a:t>‘o’</a:t>
            </a:r>
            <a:endParaRPr lang="x-none" sz="1600" b="1" baseline="-25000" dirty="0">
              <a:solidFill>
                <a:schemeClr val="tx1"/>
              </a:solidFill>
            </a:endParaRPr>
          </a:p>
          <a:p>
            <a:pPr algn="r"/>
            <a:r>
              <a:rPr lang="en-US" sz="1600" b="1" dirty="0" smtClean="0">
                <a:solidFill>
                  <a:schemeClr val="tx1"/>
                </a:solidFill>
              </a:rPr>
              <a:t>‘b’</a:t>
            </a:r>
            <a:endParaRPr lang="x-none" sz="1600" b="1" baseline="-25000" dirty="0">
              <a:solidFill>
                <a:schemeClr val="tx1"/>
              </a:solidFill>
            </a:endParaRPr>
          </a:p>
          <a:p>
            <a:pPr algn="r"/>
            <a:r>
              <a:rPr lang="en-US" sz="1600" b="1" dirty="0" smtClean="0">
                <a:solidFill>
                  <a:schemeClr val="tx1"/>
                </a:solidFill>
              </a:rPr>
              <a:t>‘a’</a:t>
            </a:r>
          </a:p>
          <a:p>
            <a:pPr algn="r"/>
            <a:r>
              <a:rPr lang="en-US" sz="1600" b="1" dirty="0" smtClean="0">
                <a:solidFill>
                  <a:schemeClr val="tx1"/>
                </a:solidFill>
              </a:rPr>
              <a:t>‘r’</a:t>
            </a:r>
          </a:p>
          <a:p>
            <a:pPr algn="r"/>
            <a:r>
              <a:rPr lang="en-US" sz="1600" b="1" dirty="0" smtClean="0">
                <a:solidFill>
                  <a:schemeClr val="tx1"/>
                </a:solidFill>
              </a:rPr>
              <a:t>‘ ‘</a:t>
            </a:r>
          </a:p>
          <a:p>
            <a:pPr algn="r"/>
            <a:r>
              <a:rPr lang="en-US" sz="1600" b="1" dirty="0" smtClean="0">
                <a:solidFill>
                  <a:schemeClr val="tx1"/>
                </a:solidFill>
              </a:rPr>
              <a:t>‘d’</a:t>
            </a:r>
          </a:p>
          <a:p>
            <a:pPr algn="r"/>
            <a:r>
              <a:rPr lang="en-US" sz="1600" b="1" dirty="0" smtClean="0">
                <a:solidFill>
                  <a:schemeClr val="tx1"/>
                </a:solidFill>
              </a:rPr>
              <a:t>‘a’</a:t>
            </a:r>
          </a:p>
          <a:p>
            <a:pPr algn="r"/>
            <a:r>
              <a:rPr lang="en-US" sz="1600" b="1" dirty="0" smtClean="0">
                <a:solidFill>
                  <a:schemeClr val="tx1"/>
                </a:solidFill>
              </a:rPr>
              <a:t>‘n’</a:t>
            </a:r>
          </a:p>
          <a:p>
            <a:pPr algn="r"/>
            <a:r>
              <a:rPr lang="en-US" sz="1600" b="1" dirty="0" smtClean="0">
                <a:solidFill>
                  <a:schemeClr val="tx1"/>
                </a:solidFill>
              </a:rPr>
              <a:t>00</a:t>
            </a:r>
            <a:endParaRPr lang="x-none" sz="1600" b="1" dirty="0">
              <a:solidFill>
                <a:schemeClr val="tx1"/>
              </a:solidFill>
            </a:endParaRPr>
          </a:p>
        </p:txBody>
      </p:sp>
      <p:sp>
        <p:nvSpPr>
          <p:cNvPr id="3" name="Rectangle 2"/>
          <p:cNvSpPr/>
          <p:nvPr/>
        </p:nvSpPr>
        <p:spPr bwMode="auto">
          <a:xfrm>
            <a:off x="1524000" y="1904449"/>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5" name="Right Arrow 4"/>
          <p:cNvSpPr/>
          <p:nvPr/>
        </p:nvSpPr>
        <p:spPr bwMode="auto">
          <a:xfrm>
            <a:off x="8207896" y="4267200"/>
            <a:ext cx="478904" cy="152400"/>
          </a:xfrm>
          <a:prstGeom prst="rightArrow">
            <a:avLst/>
          </a:prstGeom>
          <a:solidFill>
            <a:schemeClr val="bg1"/>
          </a:solid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3" name="TextBox 12"/>
          <p:cNvSpPr txBox="1"/>
          <p:nvPr/>
        </p:nvSpPr>
        <p:spPr>
          <a:xfrm>
            <a:off x="7848600" y="1792069"/>
            <a:ext cx="1295400" cy="646331"/>
          </a:xfrm>
          <a:prstGeom prst="rect">
            <a:avLst/>
          </a:prstGeom>
          <a:noFill/>
        </p:spPr>
        <p:txBody>
          <a:bodyPr wrap="square" rtlCol="0">
            <a:spAutoFit/>
          </a:bodyPr>
          <a:lstStyle/>
          <a:p>
            <a:r>
              <a:rPr lang="sr-Latn-CS" b="1" dirty="0" smtClean="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5002h</a:t>
            </a:r>
            <a:endParaRPr lang="sr-Latn-CS" b="1" dirty="0" smtClean="0">
              <a:solidFill>
                <a:srgbClr val="FF0000"/>
              </a:solidFill>
              <a:latin typeface="Courier New" pitchFamily="49" charset="0"/>
              <a:cs typeface="Courier New" pitchFamily="49" charset="0"/>
            </a:endParaRPr>
          </a:p>
          <a:p>
            <a:r>
              <a:rPr lang="sr-Latn-CS" b="1" dirty="0" smtClean="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‘o’</a:t>
            </a:r>
            <a:r>
              <a:rPr lang="en-US" sz="1400" dirty="0" smtClean="0">
                <a:solidFill>
                  <a:srgbClr val="FF0000"/>
                </a:solidFill>
                <a:latin typeface="Courier New" pitchFamily="49" charset="0"/>
                <a:cs typeface="Courier New" pitchFamily="49" charset="0"/>
              </a:rPr>
              <a:t>(6fh)</a:t>
            </a:r>
            <a:endParaRPr lang="sr-Latn-CS" sz="1400" dirty="0" smtClean="0">
              <a:solidFill>
                <a:srgbClr val="FF0000"/>
              </a:solidFill>
              <a:latin typeface="Courier New" pitchFamily="49" charset="0"/>
              <a:cs typeface="Courier New" pitchFamily="49" charset="0"/>
            </a:endParaRPr>
          </a:p>
        </p:txBody>
      </p:sp>
      <p:sp>
        <p:nvSpPr>
          <p:cNvPr id="14" name="TextBox 13"/>
          <p:cNvSpPr txBox="1"/>
          <p:nvPr/>
        </p:nvSpPr>
        <p:spPr>
          <a:xfrm>
            <a:off x="7772400" y="1066800"/>
            <a:ext cx="1371600" cy="523220"/>
          </a:xfrm>
          <a:prstGeom prst="rect">
            <a:avLst/>
          </a:prstGeom>
          <a:noFill/>
        </p:spPr>
        <p:txBody>
          <a:bodyPr wrap="square" rtlCol="0">
            <a:spAutoFit/>
          </a:bodyPr>
          <a:lstStyle/>
          <a:p>
            <a:r>
              <a:rPr lang="sr-Latn-CS" sz="1400" dirty="0" smtClean="0">
                <a:solidFill>
                  <a:srgbClr val="FF0000"/>
                </a:solidFill>
              </a:rPr>
              <a:t>Sadržaj </a:t>
            </a:r>
            <a:r>
              <a:rPr lang="sr-Latn-CS" sz="1400" b="1" dirty="0" smtClean="0">
                <a:solidFill>
                  <a:srgbClr val="FF0000"/>
                </a:solidFill>
              </a:rPr>
              <a:t>posle</a:t>
            </a:r>
            <a:r>
              <a:rPr lang="sr-Latn-CS" sz="1400" dirty="0" smtClean="0">
                <a:solidFill>
                  <a:srgbClr val="FF0000"/>
                </a:solidFill>
              </a:rPr>
              <a:t> instrukcije:</a:t>
            </a:r>
            <a:endParaRPr lang="en-US" sz="1400" dirty="0">
              <a:solidFill>
                <a:srgbClr val="FF0000"/>
              </a:solidFill>
            </a:endParaRPr>
          </a:p>
        </p:txBody>
      </p:sp>
      <p:sp>
        <p:nvSpPr>
          <p:cNvPr id="15" name="Rectangle 14"/>
          <p:cNvSpPr/>
          <p:nvPr/>
        </p:nvSpPr>
        <p:spPr bwMode="auto">
          <a:xfrm>
            <a:off x="1524000" y="2152650"/>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7" name="Rectangle 16"/>
          <p:cNvSpPr/>
          <p:nvPr/>
        </p:nvSpPr>
        <p:spPr bwMode="auto">
          <a:xfrm>
            <a:off x="1524000" y="2438400"/>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8" name="Rectangle 17"/>
          <p:cNvSpPr/>
          <p:nvPr/>
        </p:nvSpPr>
        <p:spPr bwMode="auto">
          <a:xfrm>
            <a:off x="1524000" y="2733675"/>
            <a:ext cx="2590800" cy="276776"/>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333399"/>
              </a:solidFill>
              <a:effectLst/>
              <a:latin typeface="Comic Sans MS" pitchFamily="66" charset="0"/>
            </a:endParaRPr>
          </a:p>
        </p:txBody>
      </p:sp>
      <p:sp>
        <p:nvSpPr>
          <p:cNvPr id="16" name="TextBox 15"/>
          <p:cNvSpPr txBox="1"/>
          <p:nvPr/>
        </p:nvSpPr>
        <p:spPr>
          <a:xfrm>
            <a:off x="381000" y="3780472"/>
            <a:ext cx="6324600" cy="923330"/>
          </a:xfrm>
          <a:prstGeom prst="rect">
            <a:avLst/>
          </a:prstGeom>
          <a:noFill/>
        </p:spPr>
        <p:txBody>
          <a:bodyPr wrap="square" rtlCol="0">
            <a:spAutoFit/>
          </a:bodyPr>
          <a:lstStyle/>
          <a:p>
            <a:r>
              <a:rPr lang="en-US" dirty="0" err="1" smtClean="0">
                <a:solidFill>
                  <a:schemeClr val="tx1"/>
                </a:solidFill>
                <a:latin typeface="Arial" pitchFamily="34" charset="0"/>
                <a:cs typeface="Arial" pitchFamily="34" charset="0"/>
              </a:rPr>
              <a:t>Kod</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pristupa</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tabeli</a:t>
            </a:r>
            <a:r>
              <a:rPr lang="en-US" dirty="0" smtClean="0">
                <a:solidFill>
                  <a:schemeClr val="tx1"/>
                </a:solidFill>
                <a:latin typeface="Arial" pitchFamily="34" charset="0"/>
                <a:cs typeface="Arial" pitchFamily="34" charset="0"/>
              </a:rPr>
              <a:t> </a:t>
            </a:r>
            <a:r>
              <a:rPr lang="sr-Latn-CS" dirty="0" smtClean="0">
                <a:solidFill>
                  <a:schemeClr val="tx1"/>
                </a:solidFill>
                <a:latin typeface="Arial" pitchFamily="34" charset="0"/>
                <a:cs typeface="Arial" pitchFamily="34" charset="0"/>
              </a:rPr>
              <a:t>posrednim</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adresiranjem</a:t>
            </a:r>
            <a:r>
              <a:rPr lang="en-US" dirty="0" smtClean="0">
                <a:solidFill>
                  <a:schemeClr val="tx1"/>
                </a:solidFill>
                <a:latin typeface="Arial" pitchFamily="34" charset="0"/>
                <a:cs typeface="Arial" pitchFamily="34" charset="0"/>
              </a:rPr>
              <a:t>, </a:t>
            </a:r>
            <a:r>
              <a:rPr lang="sr-Latn-CS" dirty="0" smtClean="0">
                <a:solidFill>
                  <a:schemeClr val="tx1"/>
                </a:solidFill>
                <a:latin typeface="Arial" pitchFamily="34" charset="0"/>
                <a:cs typeface="Arial" pitchFamily="34" charset="0"/>
              </a:rPr>
              <a:t>pokazivač</a:t>
            </a:r>
            <a:r>
              <a:rPr lang="en-US" dirty="0" smtClean="0">
                <a:solidFill>
                  <a:schemeClr val="tx1"/>
                </a:solidFill>
                <a:latin typeface="Arial" pitchFamily="34" charset="0"/>
                <a:cs typeface="Arial" pitchFamily="34" charset="0"/>
              </a:rPr>
              <a:t> (</a:t>
            </a:r>
            <a:r>
              <a:rPr lang="sr-Latn-CS" b="1" dirty="0" smtClean="0">
                <a:solidFill>
                  <a:schemeClr val="tx1"/>
                </a:solidFill>
              </a:rPr>
              <a:t>Pokaz</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sadr</a:t>
            </a:r>
            <a:r>
              <a:rPr lang="sr-Latn-CS" dirty="0" smtClean="0">
                <a:solidFill>
                  <a:schemeClr val="tx1"/>
                </a:solidFill>
                <a:latin typeface="Arial" pitchFamily="34" charset="0"/>
                <a:cs typeface="Arial" pitchFamily="34" charset="0"/>
              </a:rPr>
              <a:t>ž</a:t>
            </a:r>
            <a:r>
              <a:rPr lang="en-US" dirty="0" err="1" smtClean="0">
                <a:solidFill>
                  <a:schemeClr val="tx1"/>
                </a:solidFill>
                <a:latin typeface="Arial" pitchFamily="34" charset="0"/>
                <a:cs typeface="Arial" pitchFamily="34" charset="0"/>
              </a:rPr>
              <a:t>i</a:t>
            </a:r>
            <a:r>
              <a:rPr lang="en-US" dirty="0" smtClean="0">
                <a:solidFill>
                  <a:schemeClr val="tx1"/>
                </a:solidFill>
                <a:latin typeface="Arial" pitchFamily="34" charset="0"/>
                <a:cs typeface="Arial" pitchFamily="34" charset="0"/>
              </a:rPr>
              <a:t> </a:t>
            </a:r>
            <a:r>
              <a:rPr lang="sr-Latn-CS" b="1" dirty="0" smtClean="0">
                <a:solidFill>
                  <a:schemeClr val="tx1"/>
                </a:solidFill>
                <a:latin typeface="Arial" pitchFamily="34" charset="0"/>
                <a:cs typeface="Arial" pitchFamily="34" charset="0"/>
              </a:rPr>
              <a:t>apsolutnu</a:t>
            </a:r>
            <a:r>
              <a:rPr lang="en-US"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adresu</a:t>
            </a:r>
            <a:r>
              <a:rPr lang="sr-Latn-CS" dirty="0" smtClean="0">
                <a:solidFill>
                  <a:schemeClr val="tx1"/>
                </a:solidFill>
                <a:latin typeface="Arial" pitchFamily="34" charset="0"/>
                <a:cs typeface="Arial" pitchFamily="34" charset="0"/>
              </a:rPr>
              <a:t> podatka koji se obrađuje (u primeru, od 5000h do 5009h).</a:t>
            </a:r>
          </a:p>
        </p:txBody>
      </p:sp>
      <p:sp>
        <p:nvSpPr>
          <p:cNvPr id="19" name="TextBox 18"/>
          <p:cNvSpPr txBox="1"/>
          <p:nvPr/>
        </p:nvSpPr>
        <p:spPr>
          <a:xfrm>
            <a:off x="381000" y="4980801"/>
            <a:ext cx="6324600" cy="1200329"/>
          </a:xfrm>
          <a:prstGeom prst="rect">
            <a:avLst/>
          </a:prstGeom>
          <a:noFill/>
        </p:spPr>
        <p:txBody>
          <a:bodyPr wrap="square" rtlCol="0">
            <a:spAutoFit/>
          </a:bodyPr>
          <a:lstStyle/>
          <a:p>
            <a:r>
              <a:rPr lang="sr-Latn-CS" dirty="0">
                <a:solidFill>
                  <a:schemeClr val="tx1"/>
                </a:solidFill>
                <a:latin typeface="Arial" pitchFamily="34" charset="0"/>
                <a:cs typeface="Arial" pitchFamily="34" charset="0"/>
              </a:rPr>
              <a:t>Pokazivač može da se uveća u istoj instrukciji </a:t>
            </a:r>
            <a:r>
              <a:rPr lang="en-US" dirty="0" err="1" smtClean="0">
                <a:solidFill>
                  <a:schemeClr val="tx1"/>
                </a:solidFill>
                <a:latin typeface="Arial" pitchFamily="34" charset="0"/>
                <a:cs typeface="Arial" pitchFamily="34" charset="0"/>
              </a:rPr>
              <a:t>gde</a:t>
            </a:r>
            <a:r>
              <a:rPr lang="en-US" dirty="0" smtClean="0">
                <a:solidFill>
                  <a:schemeClr val="tx1"/>
                </a:solidFill>
                <a:latin typeface="Arial" pitchFamily="34" charset="0"/>
                <a:cs typeface="Arial" pitchFamily="34" charset="0"/>
              </a:rPr>
              <a:t> je </a:t>
            </a:r>
            <a:r>
              <a:rPr lang="en-US" dirty="0" err="1" smtClean="0">
                <a:solidFill>
                  <a:schemeClr val="tx1"/>
                </a:solidFill>
                <a:latin typeface="Arial" pitchFamily="34" charset="0"/>
                <a:cs typeface="Arial" pitchFamily="34" charset="0"/>
              </a:rPr>
              <a:t>preu</a:t>
            </a:r>
            <a:r>
              <a:rPr lang="x-none" dirty="0" smtClean="0">
                <a:solidFill>
                  <a:schemeClr val="tx1"/>
                </a:solidFill>
                <a:latin typeface="Arial" pitchFamily="34" charset="0"/>
                <a:cs typeface="Arial" pitchFamily="34" charset="0"/>
              </a:rPr>
              <a:t>z</a:t>
            </a:r>
            <a:r>
              <a:rPr lang="en-US" dirty="0" err="1" smtClean="0">
                <a:solidFill>
                  <a:schemeClr val="tx1"/>
                </a:solidFill>
                <a:latin typeface="Arial" pitchFamily="34" charset="0"/>
                <a:cs typeface="Arial" pitchFamily="34" charset="0"/>
              </a:rPr>
              <a:t>imanje</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podatka</a:t>
            </a:r>
            <a:r>
              <a:rPr lang="x-none" dirty="0" smtClean="0">
                <a:solidFill>
                  <a:schemeClr val="tx1"/>
                </a:solidFill>
                <a:latin typeface="Arial" pitchFamily="34" charset="0"/>
                <a:cs typeface="Arial" pitchFamily="34" charset="0"/>
              </a:rPr>
              <a:t> pomoću </a:t>
            </a:r>
            <a:r>
              <a:rPr lang="sr-Latn-CS" dirty="0" smtClean="0">
                <a:solidFill>
                  <a:srgbClr val="C00000"/>
                </a:solidFill>
                <a:latin typeface="Arial" pitchFamily="34" charset="0"/>
                <a:cs typeface="Arial" pitchFamily="34" charset="0"/>
              </a:rPr>
              <a:t>posrednog adresiranja sa </a:t>
            </a:r>
            <a:r>
              <a:rPr lang="sr-Latn-CS" dirty="0">
                <a:solidFill>
                  <a:srgbClr val="C00000"/>
                </a:solidFill>
                <a:latin typeface="Arial" pitchFamily="34" charset="0"/>
                <a:cs typeface="Arial" pitchFamily="34" charset="0"/>
              </a:rPr>
              <a:t>automatskim uvećavanjem</a:t>
            </a:r>
            <a:r>
              <a:rPr lang="sr-Latn-CS" dirty="0">
                <a:solidFill>
                  <a:schemeClr val="tx1"/>
                </a:solidFill>
                <a:latin typeface="Arial" pitchFamily="34" charset="0"/>
                <a:cs typeface="Arial" pitchFamily="34" charset="0"/>
              </a:rPr>
              <a:t>, </a:t>
            </a:r>
            <a:r>
              <a:rPr lang="en-US" b="1" dirty="0">
                <a:solidFill>
                  <a:schemeClr val="tx1"/>
                </a:solidFill>
              </a:rPr>
              <a:t>[</a:t>
            </a:r>
            <a:r>
              <a:rPr lang="sr-Latn-CS" b="1" dirty="0">
                <a:solidFill>
                  <a:schemeClr val="tx1"/>
                </a:solidFill>
              </a:rPr>
              <a:t>Pokaz</a:t>
            </a:r>
            <a:r>
              <a:rPr lang="en-US" b="1" dirty="0">
                <a:solidFill>
                  <a:schemeClr val="tx1"/>
                </a:solidFill>
              </a:rPr>
              <a:t>]</a:t>
            </a:r>
            <a:r>
              <a:rPr lang="sr-Latn-CS" b="1" dirty="0">
                <a:solidFill>
                  <a:schemeClr val="tx1"/>
                </a:solidFill>
              </a:rPr>
              <a:t>+</a:t>
            </a:r>
            <a:r>
              <a:rPr lang="en-US" b="1" dirty="0">
                <a:solidFill>
                  <a:schemeClr val="tx1"/>
                </a:solidFill>
              </a:rPr>
              <a:t>.</a:t>
            </a:r>
          </a:p>
          <a:p>
            <a:r>
              <a:rPr lang="en-US" dirty="0">
                <a:solidFill>
                  <a:schemeClr val="tx1"/>
                </a:solidFill>
                <a:latin typeface="Arial" pitchFamily="34" charset="0"/>
                <a:cs typeface="Arial" pitchFamily="34" charset="0"/>
              </a:rPr>
              <a:t>.</a:t>
            </a:r>
            <a:endParaRPr lang="sr-Latn-CS" dirty="0">
              <a:solidFill>
                <a:schemeClr val="tx1"/>
              </a:solidFill>
              <a:latin typeface="Arial" pitchFamily="34" charset="0"/>
              <a:cs typeface="Arial" pitchFamily="34" charset="0"/>
            </a:endParaRPr>
          </a:p>
        </p:txBody>
      </p:sp>
    </p:spTree>
    <p:extLst>
      <p:ext uri="{BB962C8B-B14F-4D97-AF65-F5344CB8AC3E}">
        <p14:creationId xmlns="" xmlns:p14="http://schemas.microsoft.com/office/powerpoint/2010/main" val="74915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5"/>
                                        </p:tgtEl>
                                        <p:attrNameLst>
                                          <p:attrName>style.visibility</p:attrName>
                                        </p:attrNameLst>
                                      </p:cBhvr>
                                      <p:to>
                                        <p:strVal val="hidden"/>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7"/>
                                        </p:tgtEl>
                                        <p:attrNameLst>
                                          <p:attrName>style.visibility</p:attrName>
                                        </p:attrNameLst>
                                      </p:cBhvr>
                                      <p:to>
                                        <p:strVal val="hidden"/>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5" grpId="1" animBg="1"/>
      <p:bldP spid="17" grpId="0" animBg="1"/>
      <p:bldP spid="17" grpId="1" animBg="1"/>
      <p:bldP spid="18" grpId="0" animBg="1"/>
      <p:bldP spid="16"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78" y="19050"/>
            <a:ext cx="8352927" cy="1143000"/>
          </a:xfrm>
        </p:spPr>
        <p:txBody>
          <a:bodyPr/>
          <a:lstStyle/>
          <a:p>
            <a:r>
              <a:rPr lang="en-US" dirty="0" smtClean="0"/>
              <a:t>P</a:t>
            </a:r>
            <a:r>
              <a:rPr lang="sr-Latn-CS" dirty="0" smtClean="0"/>
              <a:t>ristup tabelama</a:t>
            </a:r>
            <a:r>
              <a:rPr lang="x-none" smtClean="0"/>
              <a:t>- </a:t>
            </a:r>
            <a:r>
              <a:rPr lang="en-US" dirty="0" err="1" smtClean="0">
                <a:solidFill>
                  <a:srgbClr val="C00000"/>
                </a:solidFill>
              </a:rPr>
              <a:t>indeksno</a:t>
            </a:r>
            <a:endParaRPr lang="en-US" sz="2800" dirty="0">
              <a:solidFill>
                <a:srgbClr val="C00000"/>
              </a:solidFill>
            </a:endParaRPr>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18</a:t>
            </a:fld>
            <a:endParaRPr lang="en-US" dirty="0"/>
          </a:p>
        </p:txBody>
      </p:sp>
      <p:sp>
        <p:nvSpPr>
          <p:cNvPr id="8" name="TextBox 7"/>
          <p:cNvSpPr txBox="1"/>
          <p:nvPr/>
        </p:nvSpPr>
        <p:spPr>
          <a:xfrm>
            <a:off x="5724128" y="1580599"/>
            <a:ext cx="3343672" cy="1846659"/>
          </a:xfrm>
          <a:prstGeom prst="rect">
            <a:avLst/>
          </a:prstGeom>
          <a:solidFill>
            <a:schemeClr val="bg1"/>
          </a:solidFill>
          <a:ln w="31750">
            <a:solidFill>
              <a:schemeClr val="tx1"/>
            </a:solidFill>
          </a:ln>
        </p:spPr>
        <p:txBody>
          <a:bodyPr wrap="square" rIns="9144" rtlCol="0">
            <a:spAutoFit/>
          </a:bodyPr>
          <a:lstStyle/>
          <a:p>
            <a:r>
              <a:rPr lang="x-none" sz="1600" b="1" dirty="0" smtClean="0">
                <a:solidFill>
                  <a:schemeClr val="tx1"/>
                </a:solidFill>
                <a:latin typeface="Courier New" pitchFamily="49" charset="0"/>
                <a:cs typeface="Courier New" pitchFamily="49" charset="0"/>
              </a:rPr>
              <a:t>RSEG</a:t>
            </a:r>
          </a:p>
          <a:p>
            <a:r>
              <a:rPr lang="en-US" sz="1600" b="1" dirty="0" err="1" smtClean="0">
                <a:solidFill>
                  <a:schemeClr val="tx1"/>
                </a:solidFill>
                <a:latin typeface="Courier New" pitchFamily="49" charset="0"/>
                <a:cs typeface="Courier New" pitchFamily="49" charset="0"/>
              </a:rPr>
              <a:t>Indx</a:t>
            </a:r>
            <a:r>
              <a:rPr lang="x-none" sz="1600" b="1" smtClean="0">
                <a:solidFill>
                  <a:schemeClr val="tx1"/>
                </a:solidFill>
                <a:latin typeface="Courier New" pitchFamily="49" charset="0"/>
                <a:cs typeface="Courier New" pitchFamily="49" charset="0"/>
              </a:rPr>
              <a:t>:  </a:t>
            </a:r>
            <a:r>
              <a:rPr lang="en-US" sz="1600" b="1" dirty="0" smtClean="0">
                <a:solidFill>
                  <a:schemeClr val="tx1"/>
                </a:solidFill>
                <a:latin typeface="Courier New" pitchFamily="49" charset="0"/>
                <a:cs typeface="Courier New" pitchFamily="49" charset="0"/>
              </a:rPr>
              <a:t> </a:t>
            </a:r>
            <a:r>
              <a:rPr lang="x-none" sz="1600" b="1" smtClean="0">
                <a:solidFill>
                  <a:schemeClr val="tx1"/>
                </a:solidFill>
                <a:latin typeface="Courier New" pitchFamily="49" charset="0"/>
                <a:cs typeface="Courier New" pitchFamily="49" charset="0"/>
              </a:rPr>
              <a:t>dsw 1;</a:t>
            </a:r>
            <a:r>
              <a:rPr lang="en-US" sz="1600" b="1" dirty="0" smtClean="0">
                <a:solidFill>
                  <a:schemeClr val="tx1"/>
                </a:solidFill>
                <a:latin typeface="Courier New" pitchFamily="49" charset="0"/>
                <a:cs typeface="Courier New" pitchFamily="49" charset="0"/>
              </a:rPr>
              <a:t>   </a:t>
            </a:r>
            <a:endParaRPr lang="x-none" sz="1600" b="1" smtClean="0">
              <a:solidFill>
                <a:srgbClr val="FF0000"/>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Slovo</a:t>
            </a:r>
            <a:r>
              <a:rPr lang="x-none" sz="1600" b="1" dirty="0" smtClean="0">
                <a:solidFill>
                  <a:schemeClr val="tx1"/>
                </a:solidFill>
                <a:latin typeface="Courier New" pitchFamily="49" charset="0"/>
                <a:cs typeface="Courier New" pitchFamily="49" charset="0"/>
              </a:rPr>
              <a:t>:  dsb </a:t>
            </a:r>
            <a:r>
              <a:rPr lang="x-none" sz="1600" b="1" smtClean="0">
                <a:solidFill>
                  <a:schemeClr val="tx1"/>
                </a:solidFill>
                <a:latin typeface="Courier New" pitchFamily="49" charset="0"/>
                <a:cs typeface="Courier New" pitchFamily="49" charset="0"/>
              </a:rPr>
              <a:t>1;</a:t>
            </a:r>
            <a:r>
              <a:rPr lang="en-US" sz="1600" b="1" dirty="0" smtClean="0">
                <a:solidFill>
                  <a:schemeClr val="tx1"/>
                </a:solidFill>
                <a:latin typeface="Courier New" pitchFamily="49" charset="0"/>
                <a:cs typeface="Courier New" pitchFamily="49" charset="0"/>
              </a:rPr>
              <a:t>      </a:t>
            </a:r>
            <a:endParaRPr lang="x-none" sz="1600" b="1" dirty="0" smtClean="0">
              <a:solidFill>
                <a:srgbClr val="FF0000"/>
              </a:solidFill>
              <a:latin typeface="Courier New" pitchFamily="49" charset="0"/>
              <a:cs typeface="Courier New" pitchFamily="49" charset="0"/>
            </a:endParaRPr>
          </a:p>
          <a:p>
            <a:r>
              <a:rPr lang="en-US" sz="1600" b="1" dirty="0" smtClean="0">
                <a:solidFill>
                  <a:schemeClr val="tx1"/>
                </a:solidFill>
                <a:latin typeface="Courier New" pitchFamily="49" charset="0"/>
                <a:cs typeface="Courier New" pitchFamily="49" charset="0"/>
              </a:rPr>
              <a:t>DISP </a:t>
            </a:r>
            <a:r>
              <a:rPr lang="en-US" sz="1600" b="1" dirty="0" err="1" smtClean="0">
                <a:solidFill>
                  <a:schemeClr val="tx1"/>
                </a:solidFill>
                <a:latin typeface="Courier New" pitchFamily="49" charset="0"/>
                <a:cs typeface="Courier New" pitchFamily="49" charset="0"/>
              </a:rPr>
              <a:t>equ</a:t>
            </a:r>
            <a:r>
              <a:rPr lang="en-US" sz="1600" b="1" dirty="0" smtClean="0">
                <a:solidFill>
                  <a:schemeClr val="tx1"/>
                </a:solidFill>
                <a:latin typeface="Courier New" pitchFamily="49" charset="0"/>
                <a:cs typeface="Courier New" pitchFamily="49" charset="0"/>
              </a:rPr>
              <a:t> 0C001h</a:t>
            </a:r>
          </a:p>
          <a:p>
            <a:endParaRPr lang="en-US" sz="1600" b="1" dirty="0" smtClean="0">
              <a:solidFill>
                <a:schemeClr val="tx1"/>
              </a:solidFill>
              <a:latin typeface="Courier New" pitchFamily="49" charset="0"/>
              <a:cs typeface="Courier New" pitchFamily="49" charset="0"/>
            </a:endParaRPr>
          </a:p>
          <a:p>
            <a:r>
              <a:rPr lang="x-none" sz="1600" b="1" smtClean="0">
                <a:solidFill>
                  <a:schemeClr val="tx1"/>
                </a:solidFill>
                <a:latin typeface="Courier New" pitchFamily="49" charset="0"/>
                <a:cs typeface="Courier New" pitchFamily="49" charset="0"/>
              </a:rPr>
              <a:t>CSEG </a:t>
            </a:r>
            <a:r>
              <a:rPr lang="x-none" sz="1600" b="1" dirty="0" smtClean="0">
                <a:solidFill>
                  <a:schemeClr val="tx1"/>
                </a:solidFill>
                <a:latin typeface="Courier New" pitchFamily="49" charset="0"/>
                <a:cs typeface="Courier New" pitchFamily="49" charset="0"/>
              </a:rPr>
              <a:t>at 5000h</a:t>
            </a:r>
          </a:p>
          <a:p>
            <a:r>
              <a:rPr lang="x-none" sz="1600" b="1" smtClean="0">
                <a:solidFill>
                  <a:schemeClr val="tx1"/>
                </a:solidFill>
                <a:latin typeface="Courier New" pitchFamily="49" charset="0"/>
                <a:cs typeface="Courier New" pitchFamily="49" charset="0"/>
              </a:rPr>
              <a:t>Poruka: dcb</a:t>
            </a:r>
            <a:r>
              <a:rPr lang="en-US" sz="1600" b="1" dirty="0" smtClean="0">
                <a:solidFill>
                  <a:schemeClr val="tx1"/>
                </a:solidFill>
                <a:latin typeface="Courier New" pitchFamily="49" charset="0"/>
                <a:cs typeface="Courier New" pitchFamily="49" charset="0"/>
              </a:rPr>
              <a:t> ‘</a:t>
            </a:r>
            <a:r>
              <a:rPr lang="en-US" sz="1600" b="1" dirty="0" err="1" smtClean="0">
                <a:solidFill>
                  <a:schemeClr val="tx1"/>
                </a:solidFill>
                <a:latin typeface="Courier New" pitchFamily="49" charset="0"/>
                <a:cs typeface="Courier New" pitchFamily="49" charset="0"/>
              </a:rPr>
              <a:t>Dobar</a:t>
            </a:r>
            <a:r>
              <a:rPr lang="en-US" sz="1600" b="1" dirty="0" smtClean="0">
                <a:solidFill>
                  <a:schemeClr val="tx1"/>
                </a:solidFill>
                <a:latin typeface="Courier New" pitchFamily="49" charset="0"/>
                <a:cs typeface="Courier New" pitchFamily="49" charset="0"/>
              </a:rPr>
              <a:t> dan’,0</a:t>
            </a:r>
            <a:r>
              <a:rPr lang="x-none" sz="1600" b="1" smtClean="0">
                <a:solidFill>
                  <a:schemeClr val="tx1"/>
                </a:solidFill>
                <a:latin typeface="Courier New" pitchFamily="49" charset="0"/>
                <a:cs typeface="Courier New" pitchFamily="49" charset="0"/>
              </a:rPr>
              <a:t>;  </a:t>
            </a:r>
            <a:endParaRPr lang="en-US" sz="1600" b="1" dirty="0">
              <a:solidFill>
                <a:schemeClr val="tx1"/>
              </a:solidFill>
              <a:latin typeface="Courier New" pitchFamily="49" charset="0"/>
              <a:cs typeface="Courier New" pitchFamily="49" charset="0"/>
            </a:endParaRPr>
          </a:p>
        </p:txBody>
      </p:sp>
      <p:sp>
        <p:nvSpPr>
          <p:cNvPr id="12" name="TextBox 11"/>
          <p:cNvSpPr txBox="1"/>
          <p:nvPr/>
        </p:nvSpPr>
        <p:spPr>
          <a:xfrm>
            <a:off x="381000" y="1576627"/>
            <a:ext cx="5256584" cy="2031325"/>
          </a:xfrm>
          <a:prstGeom prst="rect">
            <a:avLst/>
          </a:prstGeom>
          <a:noFill/>
        </p:spPr>
        <p:txBody>
          <a:bodyPr wrap="square" rtlCol="0">
            <a:spAutoFit/>
          </a:bodyPr>
          <a:lstStyle/>
          <a:p>
            <a:r>
              <a:rPr lang="en-US" b="1" dirty="0" smtClean="0">
                <a:solidFill>
                  <a:schemeClr val="tx1"/>
                </a:solidFill>
              </a:rPr>
              <a:t>	  </a:t>
            </a:r>
            <a:r>
              <a:rPr lang="x-none" b="1" smtClean="0">
                <a:solidFill>
                  <a:schemeClr val="tx1"/>
                </a:solidFill>
              </a:rPr>
              <a:t>LD	</a:t>
            </a:r>
            <a:r>
              <a:rPr lang="en-US" b="1" dirty="0" err="1" smtClean="0">
                <a:solidFill>
                  <a:schemeClr val="tx1"/>
                </a:solidFill>
              </a:rPr>
              <a:t>Indx</a:t>
            </a:r>
            <a:r>
              <a:rPr lang="x-none" b="1" smtClean="0">
                <a:solidFill>
                  <a:schemeClr val="tx1"/>
                </a:solidFill>
              </a:rPr>
              <a:t>, #</a:t>
            </a:r>
            <a:r>
              <a:rPr lang="en-US" b="1" dirty="0" smtClean="0">
                <a:solidFill>
                  <a:schemeClr val="tx1"/>
                </a:solidFill>
              </a:rPr>
              <a:t>0</a:t>
            </a:r>
            <a:endParaRPr lang="x-none" sz="1400" b="1" dirty="0">
              <a:solidFill>
                <a:schemeClr val="tx1">
                  <a:lumMod val="65000"/>
                  <a:lumOff val="35000"/>
                </a:schemeClr>
              </a:solidFill>
            </a:endParaRPr>
          </a:p>
          <a:p>
            <a:r>
              <a:rPr lang="en-US" b="1" dirty="0" err="1" smtClean="0">
                <a:solidFill>
                  <a:schemeClr val="tx1"/>
                </a:solidFill>
              </a:rPr>
              <a:t>Ima_jos</a:t>
            </a:r>
            <a:r>
              <a:rPr lang="en-US" b="1" dirty="0" smtClean="0">
                <a:solidFill>
                  <a:schemeClr val="tx1"/>
                </a:solidFill>
              </a:rPr>
              <a:t>: </a:t>
            </a:r>
            <a:r>
              <a:rPr lang="x-none" b="1" smtClean="0">
                <a:solidFill>
                  <a:schemeClr val="tx1"/>
                </a:solidFill>
              </a:rPr>
              <a:t>LD</a:t>
            </a:r>
            <a:r>
              <a:rPr lang="sr-Latn-CS" b="1" dirty="0" smtClean="0">
                <a:solidFill>
                  <a:schemeClr val="tx1"/>
                </a:solidFill>
              </a:rPr>
              <a:t>B</a:t>
            </a:r>
            <a:r>
              <a:rPr lang="x-none" b="1" smtClean="0">
                <a:solidFill>
                  <a:schemeClr val="tx1"/>
                </a:solidFill>
              </a:rPr>
              <a:t>	</a:t>
            </a:r>
            <a:r>
              <a:rPr lang="sr-Latn-CS" b="1" dirty="0" smtClean="0">
                <a:solidFill>
                  <a:schemeClr val="tx1"/>
                </a:solidFill>
              </a:rPr>
              <a:t>Slovo</a:t>
            </a:r>
            <a:r>
              <a:rPr lang="x-none" b="1" smtClean="0">
                <a:solidFill>
                  <a:schemeClr val="tx1"/>
                </a:solidFill>
              </a:rPr>
              <a:t>, </a:t>
            </a:r>
            <a:r>
              <a:rPr lang="en-US" b="1" dirty="0" err="1" smtClean="0">
                <a:solidFill>
                  <a:srgbClr val="C00000"/>
                </a:solidFill>
              </a:rPr>
              <a:t>Poruka</a:t>
            </a:r>
            <a:r>
              <a:rPr lang="en-US" b="1" dirty="0" smtClean="0">
                <a:solidFill>
                  <a:srgbClr val="C00000"/>
                </a:solidFill>
              </a:rPr>
              <a:t> [</a:t>
            </a:r>
            <a:r>
              <a:rPr lang="en-US" b="1" dirty="0" err="1" smtClean="0">
                <a:solidFill>
                  <a:srgbClr val="C00000"/>
                </a:solidFill>
              </a:rPr>
              <a:t>Indx</a:t>
            </a:r>
            <a:r>
              <a:rPr lang="en-US" b="1" dirty="0" smtClean="0">
                <a:solidFill>
                  <a:srgbClr val="C00000"/>
                </a:solidFill>
              </a:rPr>
              <a:t>]</a:t>
            </a:r>
          </a:p>
          <a:p>
            <a:r>
              <a:rPr lang="en-US" b="1" dirty="0" smtClean="0">
                <a:solidFill>
                  <a:schemeClr val="tx1"/>
                </a:solidFill>
              </a:rPr>
              <a:t>	</a:t>
            </a:r>
            <a:r>
              <a:rPr lang="en-US" b="1" dirty="0">
                <a:solidFill>
                  <a:schemeClr val="tx1"/>
                </a:solidFill>
              </a:rPr>
              <a:t>  STB	</a:t>
            </a:r>
            <a:r>
              <a:rPr lang="en-US" b="1" dirty="0" err="1" smtClean="0">
                <a:solidFill>
                  <a:schemeClr val="tx1"/>
                </a:solidFill>
              </a:rPr>
              <a:t>Slovo</a:t>
            </a:r>
            <a:r>
              <a:rPr lang="en-US" b="1" dirty="0">
                <a:solidFill>
                  <a:schemeClr val="tx1"/>
                </a:solidFill>
              </a:rPr>
              <a:t>, </a:t>
            </a:r>
            <a:r>
              <a:rPr lang="en-US" b="1" dirty="0" smtClean="0">
                <a:solidFill>
                  <a:schemeClr val="tx1"/>
                </a:solidFill>
              </a:rPr>
              <a:t>DISP</a:t>
            </a:r>
          </a:p>
          <a:p>
            <a:r>
              <a:rPr lang="en-US" b="1" dirty="0" smtClean="0">
                <a:solidFill>
                  <a:schemeClr val="tx1"/>
                </a:solidFill>
              </a:rPr>
              <a:t>	  INC   </a:t>
            </a:r>
            <a:r>
              <a:rPr lang="en-US" b="1" dirty="0" err="1" smtClean="0">
                <a:solidFill>
                  <a:schemeClr val="tx1"/>
                </a:solidFill>
              </a:rPr>
              <a:t>Indx</a:t>
            </a:r>
            <a:r>
              <a:rPr lang="en-US" b="1" dirty="0" smtClean="0">
                <a:solidFill>
                  <a:schemeClr val="tx1"/>
                </a:solidFill>
              </a:rPr>
              <a:t>	</a:t>
            </a:r>
            <a:r>
              <a:rPr lang="en-US" b="1" dirty="0">
                <a:solidFill>
                  <a:schemeClr val="tx1"/>
                </a:solidFill>
              </a:rPr>
              <a:t>	</a:t>
            </a:r>
          </a:p>
          <a:p>
            <a:r>
              <a:rPr lang="en-US" b="1" dirty="0" smtClean="0">
                <a:solidFill>
                  <a:schemeClr val="tx1"/>
                </a:solidFill>
              </a:rPr>
              <a:t>	  CMPB	</a:t>
            </a:r>
            <a:r>
              <a:rPr lang="en-US" b="1" dirty="0" err="1" smtClean="0">
                <a:solidFill>
                  <a:schemeClr val="tx1"/>
                </a:solidFill>
              </a:rPr>
              <a:t>Slovo</a:t>
            </a:r>
            <a:r>
              <a:rPr lang="en-US" b="1" dirty="0" smtClean="0">
                <a:solidFill>
                  <a:schemeClr val="tx1"/>
                </a:solidFill>
              </a:rPr>
              <a:t>, #0</a:t>
            </a:r>
          </a:p>
          <a:p>
            <a:r>
              <a:rPr lang="en-US" b="1" dirty="0" smtClean="0">
                <a:solidFill>
                  <a:schemeClr val="tx1"/>
                </a:solidFill>
              </a:rPr>
              <a:t>	  BNE	</a:t>
            </a:r>
            <a:r>
              <a:rPr lang="en-US" b="1" dirty="0" err="1" smtClean="0">
                <a:solidFill>
                  <a:schemeClr val="tx1"/>
                </a:solidFill>
              </a:rPr>
              <a:t>Ima_jos</a:t>
            </a:r>
            <a:endParaRPr lang="sr-Latn-CS" b="1" dirty="0" smtClean="0">
              <a:solidFill>
                <a:schemeClr val="tx1"/>
              </a:solidFill>
            </a:endParaRPr>
          </a:p>
          <a:p>
            <a:r>
              <a:rPr lang="sr-Latn-CS" b="1" dirty="0" smtClean="0">
                <a:solidFill>
                  <a:schemeClr val="tx1"/>
                </a:solidFill>
              </a:rPr>
              <a:t>	  ...</a:t>
            </a:r>
            <a:endParaRPr lang="en-US" b="1" dirty="0" smtClean="0">
              <a:solidFill>
                <a:schemeClr val="tx1"/>
              </a:solidFill>
            </a:endParaRPr>
          </a:p>
        </p:txBody>
      </p:sp>
      <p:sp>
        <p:nvSpPr>
          <p:cNvPr id="22" name="TextBox 21"/>
          <p:cNvSpPr txBox="1"/>
          <p:nvPr/>
        </p:nvSpPr>
        <p:spPr>
          <a:xfrm>
            <a:off x="7195592" y="3465115"/>
            <a:ext cx="1872208" cy="2800767"/>
          </a:xfrm>
          <a:prstGeom prst="rect">
            <a:avLst/>
          </a:prstGeom>
          <a:solidFill>
            <a:schemeClr val="bg1"/>
          </a:solidFill>
          <a:ln w="31750">
            <a:noFill/>
          </a:ln>
        </p:spPr>
        <p:txBody>
          <a:bodyPr wrap="square" rtlCol="0">
            <a:spAutoFit/>
          </a:bodyPr>
          <a:lstStyle/>
          <a:p>
            <a:pPr algn="r"/>
            <a:r>
              <a:rPr lang="x-none" sz="1600" dirty="0" smtClean="0">
                <a:solidFill>
                  <a:schemeClr val="tx1"/>
                </a:solidFill>
              </a:rPr>
              <a:t>Sadržaj u ROMu:</a:t>
            </a:r>
          </a:p>
          <a:p>
            <a:pPr algn="r"/>
            <a:r>
              <a:rPr lang="x-none" sz="1600" smtClean="0">
                <a:solidFill>
                  <a:schemeClr val="tx1"/>
                </a:solidFill>
              </a:rPr>
              <a:t>5000h:</a:t>
            </a:r>
            <a:r>
              <a:rPr lang="en-US" sz="1600" dirty="0" smtClean="0">
                <a:solidFill>
                  <a:schemeClr val="tx1"/>
                </a:solidFill>
              </a:rPr>
              <a:t>	       </a:t>
            </a:r>
            <a:r>
              <a:rPr lang="en-US" sz="1600" b="1" dirty="0" smtClean="0">
                <a:solidFill>
                  <a:schemeClr val="tx1"/>
                </a:solidFill>
              </a:rPr>
              <a:t>‘D’</a:t>
            </a:r>
            <a:endParaRPr lang="x-none" sz="1600" b="1" baseline="-25000" dirty="0">
              <a:solidFill>
                <a:schemeClr val="tx1"/>
              </a:solidFill>
            </a:endParaRPr>
          </a:p>
          <a:p>
            <a:pPr algn="r"/>
            <a:r>
              <a:rPr lang="en-US" sz="1600" b="1" dirty="0" smtClean="0">
                <a:solidFill>
                  <a:schemeClr val="tx1"/>
                </a:solidFill>
              </a:rPr>
              <a:t>‘o’</a:t>
            </a:r>
            <a:endParaRPr lang="x-none" sz="1600" b="1" baseline="-25000" dirty="0">
              <a:solidFill>
                <a:schemeClr val="tx1"/>
              </a:solidFill>
            </a:endParaRPr>
          </a:p>
          <a:p>
            <a:pPr algn="r"/>
            <a:r>
              <a:rPr lang="en-US" sz="1600" b="1" dirty="0" smtClean="0">
                <a:solidFill>
                  <a:schemeClr val="tx1"/>
                </a:solidFill>
              </a:rPr>
              <a:t>‘b’</a:t>
            </a:r>
            <a:endParaRPr lang="x-none" sz="1600" b="1" baseline="-25000" dirty="0">
              <a:solidFill>
                <a:schemeClr val="tx1"/>
              </a:solidFill>
            </a:endParaRPr>
          </a:p>
          <a:p>
            <a:pPr algn="r"/>
            <a:r>
              <a:rPr lang="en-US" sz="1600" b="1" dirty="0" smtClean="0">
                <a:solidFill>
                  <a:schemeClr val="tx1"/>
                </a:solidFill>
              </a:rPr>
              <a:t>‘a’</a:t>
            </a:r>
          </a:p>
          <a:p>
            <a:pPr algn="r"/>
            <a:r>
              <a:rPr lang="en-US" sz="1600" b="1" dirty="0" smtClean="0">
                <a:solidFill>
                  <a:schemeClr val="tx1"/>
                </a:solidFill>
              </a:rPr>
              <a:t>‘r’</a:t>
            </a:r>
          </a:p>
          <a:p>
            <a:pPr algn="r"/>
            <a:r>
              <a:rPr lang="en-US" sz="1600" b="1" dirty="0" smtClean="0">
                <a:solidFill>
                  <a:schemeClr val="tx1"/>
                </a:solidFill>
              </a:rPr>
              <a:t>‘ ‘</a:t>
            </a:r>
          </a:p>
          <a:p>
            <a:pPr algn="r"/>
            <a:r>
              <a:rPr lang="en-US" sz="1600" b="1" dirty="0" smtClean="0">
                <a:solidFill>
                  <a:schemeClr val="tx1"/>
                </a:solidFill>
              </a:rPr>
              <a:t>‘d’</a:t>
            </a:r>
          </a:p>
          <a:p>
            <a:pPr algn="r"/>
            <a:r>
              <a:rPr lang="en-US" sz="1600" b="1" dirty="0" smtClean="0">
                <a:solidFill>
                  <a:schemeClr val="tx1"/>
                </a:solidFill>
              </a:rPr>
              <a:t>‘a’</a:t>
            </a:r>
          </a:p>
          <a:p>
            <a:pPr algn="r"/>
            <a:r>
              <a:rPr lang="en-US" sz="1600" b="1" dirty="0" smtClean="0">
                <a:solidFill>
                  <a:schemeClr val="tx1"/>
                </a:solidFill>
              </a:rPr>
              <a:t>‘n’</a:t>
            </a:r>
          </a:p>
          <a:p>
            <a:pPr algn="r"/>
            <a:r>
              <a:rPr lang="en-US" sz="1600" b="1" dirty="0" smtClean="0">
                <a:solidFill>
                  <a:schemeClr val="tx1"/>
                </a:solidFill>
              </a:rPr>
              <a:t>00</a:t>
            </a:r>
            <a:endParaRPr lang="x-none" sz="1600" b="1" dirty="0">
              <a:solidFill>
                <a:schemeClr val="tx1"/>
              </a:solidFill>
            </a:endParaRPr>
          </a:p>
        </p:txBody>
      </p:sp>
      <p:sp>
        <p:nvSpPr>
          <p:cNvPr id="9" name="TextBox 8"/>
          <p:cNvSpPr txBox="1"/>
          <p:nvPr/>
        </p:nvSpPr>
        <p:spPr>
          <a:xfrm>
            <a:off x="381000" y="3780472"/>
            <a:ext cx="6324600" cy="923330"/>
          </a:xfrm>
          <a:prstGeom prst="rect">
            <a:avLst/>
          </a:prstGeom>
          <a:noFill/>
        </p:spPr>
        <p:txBody>
          <a:bodyPr wrap="square" rtlCol="0">
            <a:spAutoFit/>
          </a:bodyPr>
          <a:lstStyle/>
          <a:p>
            <a:r>
              <a:rPr lang="en-US" dirty="0" err="1" smtClean="0">
                <a:solidFill>
                  <a:schemeClr val="tx1"/>
                </a:solidFill>
                <a:latin typeface="Arial" pitchFamily="34" charset="0"/>
                <a:cs typeface="Arial" pitchFamily="34" charset="0"/>
              </a:rPr>
              <a:t>Kod</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pristupa</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tabeli</a:t>
            </a:r>
            <a:r>
              <a:rPr lang="en-US" dirty="0" smtClean="0">
                <a:solidFill>
                  <a:schemeClr val="tx1"/>
                </a:solidFill>
                <a:latin typeface="Arial" pitchFamily="34" charset="0"/>
                <a:cs typeface="Arial" pitchFamily="34" charset="0"/>
              </a:rPr>
              <a:t> </a:t>
            </a:r>
            <a:r>
              <a:rPr lang="en-US" dirty="0" err="1" smtClean="0">
                <a:solidFill>
                  <a:srgbClr val="C00000"/>
                </a:solidFill>
                <a:latin typeface="Arial" pitchFamily="34" charset="0"/>
                <a:cs typeface="Arial" pitchFamily="34" charset="0"/>
              </a:rPr>
              <a:t>indeksnim</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adresiranjem</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indeksni</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registar</a:t>
            </a:r>
            <a:r>
              <a:rPr lang="en-US" dirty="0" smtClean="0">
                <a:solidFill>
                  <a:schemeClr val="tx1"/>
                </a:solidFill>
                <a:latin typeface="Arial" pitchFamily="34" charset="0"/>
                <a:cs typeface="Arial" pitchFamily="34" charset="0"/>
              </a:rPr>
              <a:t> (</a:t>
            </a:r>
            <a:r>
              <a:rPr lang="en-US" b="1" dirty="0" err="1" smtClean="0">
                <a:solidFill>
                  <a:schemeClr val="tx1"/>
                </a:solidFill>
              </a:rPr>
              <a:t>Indx</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sadr</a:t>
            </a:r>
            <a:r>
              <a:rPr lang="sr-Latn-CS" dirty="0" smtClean="0">
                <a:solidFill>
                  <a:schemeClr val="tx1"/>
                </a:solidFill>
                <a:latin typeface="Arial" pitchFamily="34" charset="0"/>
                <a:cs typeface="Arial" pitchFamily="34" charset="0"/>
              </a:rPr>
              <a:t>ž</a:t>
            </a:r>
            <a:r>
              <a:rPr lang="en-US" dirty="0" err="1" smtClean="0">
                <a:solidFill>
                  <a:schemeClr val="tx1"/>
                </a:solidFill>
                <a:latin typeface="Arial" pitchFamily="34" charset="0"/>
                <a:cs typeface="Arial" pitchFamily="34" charset="0"/>
              </a:rPr>
              <a:t>i</a:t>
            </a:r>
            <a:r>
              <a:rPr lang="en-US"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relativnu</a:t>
            </a:r>
            <a:r>
              <a:rPr lang="en-US"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adresu</a:t>
            </a:r>
            <a:r>
              <a:rPr lang="sr-Latn-CS" dirty="0" smtClean="0">
                <a:solidFill>
                  <a:schemeClr val="tx1"/>
                </a:solidFill>
                <a:latin typeface="Arial" pitchFamily="34" charset="0"/>
                <a:cs typeface="Arial" pitchFamily="34" charset="0"/>
              </a:rPr>
              <a:t> podatka koji se obrađuje (u primeru, od 0 do </a:t>
            </a:r>
            <a:r>
              <a:rPr lang="en-US" dirty="0" smtClean="0">
                <a:solidFill>
                  <a:schemeClr val="tx1"/>
                </a:solidFill>
                <a:latin typeface="Arial" pitchFamily="34" charset="0"/>
                <a:cs typeface="Arial" pitchFamily="34" charset="0"/>
              </a:rPr>
              <a:t>9).</a:t>
            </a:r>
            <a:r>
              <a:rPr lang="en-US" b="1" dirty="0" smtClean="0">
                <a:solidFill>
                  <a:schemeClr val="tx1"/>
                </a:solidFill>
              </a:rPr>
              <a:t>	</a:t>
            </a:r>
          </a:p>
        </p:txBody>
      </p:sp>
      <p:sp>
        <p:nvSpPr>
          <p:cNvPr id="10" name="TextBox 9"/>
          <p:cNvSpPr txBox="1"/>
          <p:nvPr/>
        </p:nvSpPr>
        <p:spPr>
          <a:xfrm>
            <a:off x="381000" y="4980801"/>
            <a:ext cx="6553200" cy="923330"/>
          </a:xfrm>
          <a:prstGeom prst="rect">
            <a:avLst/>
          </a:prstGeom>
          <a:noFill/>
        </p:spPr>
        <p:txBody>
          <a:bodyPr wrap="square" rtlCol="0">
            <a:spAutoFit/>
          </a:bodyPr>
          <a:lstStyle/>
          <a:p>
            <a:r>
              <a:rPr lang="en-US" dirty="0" smtClean="0">
                <a:solidFill>
                  <a:schemeClr val="tx1"/>
                </a:solidFill>
                <a:latin typeface="Arial" pitchFamily="34" charset="0"/>
                <a:cs typeface="Arial" pitchFamily="34" charset="0"/>
              </a:rPr>
              <a:t>Ne </a:t>
            </a:r>
            <a:r>
              <a:rPr lang="en-US" dirty="0" err="1" smtClean="0">
                <a:solidFill>
                  <a:schemeClr val="tx1"/>
                </a:solidFill>
                <a:latin typeface="Arial" pitchFamily="34" charset="0"/>
                <a:cs typeface="Arial" pitchFamily="34" charset="0"/>
              </a:rPr>
              <a:t>postoji</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indeksno</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adresiranje</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sa</a:t>
            </a:r>
            <a:r>
              <a:rPr lang="sr-Latn-CS" dirty="0" smtClean="0">
                <a:solidFill>
                  <a:schemeClr val="tx1"/>
                </a:solidFill>
                <a:latin typeface="Arial" pitchFamily="34" charset="0"/>
                <a:cs typeface="Arial" pitchFamily="34" charset="0"/>
              </a:rPr>
              <a:t> </a:t>
            </a:r>
            <a:r>
              <a:rPr lang="sr-Latn-CS" dirty="0">
                <a:solidFill>
                  <a:schemeClr val="tx1"/>
                </a:solidFill>
                <a:latin typeface="Arial" pitchFamily="34" charset="0"/>
                <a:cs typeface="Arial" pitchFamily="34" charset="0"/>
              </a:rPr>
              <a:t>automatskim </a:t>
            </a:r>
            <a:r>
              <a:rPr lang="sr-Latn-CS" dirty="0" smtClean="0">
                <a:solidFill>
                  <a:schemeClr val="tx1"/>
                </a:solidFill>
                <a:latin typeface="Arial" pitchFamily="34" charset="0"/>
                <a:cs typeface="Arial" pitchFamily="34" charset="0"/>
              </a:rPr>
              <a:t>uvećavanjem. </a:t>
            </a:r>
            <a:r>
              <a:rPr lang="en-US" dirty="0" err="1" smtClean="0">
                <a:solidFill>
                  <a:schemeClr val="tx1"/>
                </a:solidFill>
                <a:latin typeface="Arial" pitchFamily="34" charset="0"/>
                <a:cs typeface="Arial" pitchFamily="34" charset="0"/>
              </a:rPr>
              <a:t>Indeksni</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registar</a:t>
            </a:r>
            <a:r>
              <a:rPr lang="en-US" dirty="0" smtClean="0">
                <a:solidFill>
                  <a:schemeClr val="tx1"/>
                </a:solidFill>
                <a:latin typeface="Arial" pitchFamily="34" charset="0"/>
                <a:cs typeface="Arial" pitchFamily="34" charset="0"/>
              </a:rPr>
              <a:t> se </a:t>
            </a:r>
            <a:r>
              <a:rPr lang="en-US" dirty="0" err="1" smtClean="0">
                <a:solidFill>
                  <a:schemeClr val="tx1"/>
                </a:solidFill>
                <a:latin typeface="Arial" pitchFamily="34" charset="0"/>
                <a:cs typeface="Arial" pitchFamily="34" charset="0"/>
              </a:rPr>
              <a:t>mora</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uve</a:t>
            </a:r>
            <a:r>
              <a:rPr lang="x-none" dirty="0" smtClean="0">
                <a:solidFill>
                  <a:schemeClr val="tx1"/>
                </a:solidFill>
                <a:latin typeface="Arial" pitchFamily="34" charset="0"/>
                <a:cs typeface="Arial" pitchFamily="34" charset="0"/>
              </a:rPr>
              <a:t>ć</a:t>
            </a:r>
            <a:r>
              <a:rPr lang="en-US" dirty="0" err="1" smtClean="0">
                <a:solidFill>
                  <a:schemeClr val="tx1"/>
                </a:solidFill>
                <a:latin typeface="Arial" pitchFamily="34" charset="0"/>
                <a:cs typeface="Arial" pitchFamily="34" charset="0"/>
              </a:rPr>
              <a:t>ati</a:t>
            </a:r>
            <a:r>
              <a:rPr lang="x-none" dirty="0" smtClean="0">
                <a:solidFill>
                  <a:schemeClr val="tx1"/>
                </a:solidFill>
                <a:latin typeface="Arial" pitchFamily="34" charset="0"/>
                <a:cs typeface="Arial" pitchFamily="34" charset="0"/>
              </a:rPr>
              <a:t> eksplicitnom instrukcijom </a:t>
            </a:r>
            <a:r>
              <a:rPr lang="en-US" b="1" dirty="0">
                <a:solidFill>
                  <a:schemeClr val="tx1"/>
                </a:solidFill>
              </a:rPr>
              <a:t>INC   </a:t>
            </a:r>
            <a:r>
              <a:rPr lang="en-US" b="1" dirty="0" err="1" smtClean="0">
                <a:solidFill>
                  <a:schemeClr val="tx1"/>
                </a:solidFill>
              </a:rPr>
              <a:t>Indx</a:t>
            </a:r>
            <a:r>
              <a:rPr lang="en-US" dirty="0" smtClean="0">
                <a:solidFill>
                  <a:schemeClr val="tx1"/>
                </a:solidFill>
                <a:latin typeface="Arial" pitchFamily="34" charset="0"/>
                <a:cs typeface="Arial" pitchFamily="34" charset="0"/>
              </a:rPr>
              <a:t>.</a:t>
            </a:r>
            <a:endParaRPr lang="en-US" b="1" dirty="0">
              <a:solidFill>
                <a:schemeClr val="tx1"/>
              </a:solidFill>
            </a:endParaRPr>
          </a:p>
        </p:txBody>
      </p:sp>
    </p:spTree>
    <p:extLst>
      <p:ext uri="{BB962C8B-B14F-4D97-AF65-F5344CB8AC3E}">
        <p14:creationId xmlns="" xmlns:p14="http://schemas.microsoft.com/office/powerpoint/2010/main" val="74915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2000"/>
                                        <p:tgtEl>
                                          <p:spTgt spid="9"/>
                                        </p:tgtEl>
                                      </p:cBhvr>
                                    </p:animEffect>
                                    <p:set>
                                      <p:cBhvr>
                                        <p:cTn id="11" dur="1" fill="hold">
                                          <p:stCondLst>
                                            <p:cond delay="1999"/>
                                          </p:stCondLst>
                                        </p:cTn>
                                        <p:tgtEl>
                                          <p:spTgt spid="9"/>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Oblik</a:t>
            </a:r>
            <a:r>
              <a:rPr lang="en-US" dirty="0" smtClean="0"/>
              <a:t> </a:t>
            </a:r>
            <a:r>
              <a:rPr lang="en-US" dirty="0" err="1" smtClean="0"/>
              <a:t>instrukcije</a:t>
            </a:r>
            <a:r>
              <a:rPr lang="en-US" dirty="0" smtClean="0"/>
              <a:t> u </a:t>
            </a:r>
            <a:r>
              <a:rPr lang="sr-Latn-CS" dirty="0" smtClean="0"/>
              <a:t>asembleru i </a:t>
            </a:r>
            <a:r>
              <a:rPr lang="en-US" dirty="0" smtClean="0"/>
              <a:t>ma</a:t>
            </a:r>
            <a:r>
              <a:rPr lang="x-none" dirty="0" smtClean="0"/>
              <a:t>š</a:t>
            </a:r>
            <a:r>
              <a:rPr lang="en-US" dirty="0" err="1" smtClean="0"/>
              <a:t>inskom</a:t>
            </a:r>
            <a:r>
              <a:rPr lang="en-US" dirty="0" smtClean="0"/>
              <a:t> je</a:t>
            </a:r>
            <a:r>
              <a:rPr lang="x-none" dirty="0" smtClean="0"/>
              <a:t>z</a:t>
            </a:r>
            <a:r>
              <a:rPr lang="en-US" dirty="0" err="1" smtClean="0"/>
              <a:t>iku</a:t>
            </a:r>
            <a:endParaRPr lang="en-US"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2</a:t>
            </a:fld>
            <a:endParaRPr lang="en-US"/>
          </a:p>
        </p:txBody>
      </p:sp>
      <p:sp>
        <p:nvSpPr>
          <p:cNvPr id="3" name="TextBox 2"/>
          <p:cNvSpPr txBox="1"/>
          <p:nvPr/>
        </p:nvSpPr>
        <p:spPr>
          <a:xfrm>
            <a:off x="971600" y="2703214"/>
            <a:ext cx="1152128" cy="369332"/>
          </a:xfrm>
          <a:prstGeom prst="rect">
            <a:avLst/>
          </a:prstGeom>
          <a:solidFill>
            <a:schemeClr val="accent2">
              <a:lumMod val="20000"/>
              <a:lumOff val="80000"/>
            </a:schemeClr>
          </a:solidFill>
          <a:ln w="31750">
            <a:solidFill>
              <a:srgbClr val="0033CC"/>
            </a:solidFill>
          </a:ln>
        </p:spPr>
        <p:txBody>
          <a:bodyPr wrap="square" rtlCol="0">
            <a:spAutoFit/>
          </a:bodyPr>
          <a:lstStyle/>
          <a:p>
            <a:r>
              <a:rPr lang="x-none" b="1" dirty="0" smtClean="0"/>
              <a:t>Op. kôd</a:t>
            </a:r>
            <a:endParaRPr lang="en-US" b="1" dirty="0"/>
          </a:p>
        </p:txBody>
      </p:sp>
      <p:sp>
        <p:nvSpPr>
          <p:cNvPr id="5" name="TextBox 4"/>
          <p:cNvSpPr txBox="1"/>
          <p:nvPr/>
        </p:nvSpPr>
        <p:spPr>
          <a:xfrm>
            <a:off x="2135956" y="2703214"/>
            <a:ext cx="5820420" cy="369332"/>
          </a:xfrm>
          <a:prstGeom prst="rect">
            <a:avLst/>
          </a:prstGeom>
          <a:solidFill>
            <a:schemeClr val="bg1"/>
          </a:solidFill>
          <a:ln w="31750">
            <a:solidFill>
              <a:srgbClr val="0033CC"/>
            </a:solidFill>
          </a:ln>
        </p:spPr>
        <p:txBody>
          <a:bodyPr wrap="square" rtlCol="0">
            <a:spAutoFit/>
          </a:bodyPr>
          <a:lstStyle/>
          <a:p>
            <a:r>
              <a:rPr lang="x-none" b="1" dirty="0" smtClean="0"/>
              <a:t>Operand1, Operand2, Operand3, Operand4, ...</a:t>
            </a:r>
            <a:endParaRPr lang="en-US" b="1" dirty="0"/>
          </a:p>
        </p:txBody>
      </p:sp>
      <p:sp>
        <p:nvSpPr>
          <p:cNvPr id="6" name="TextBox 5"/>
          <p:cNvSpPr txBox="1"/>
          <p:nvPr/>
        </p:nvSpPr>
        <p:spPr>
          <a:xfrm>
            <a:off x="971600" y="4005064"/>
            <a:ext cx="7241085" cy="369332"/>
          </a:xfrm>
          <a:prstGeom prst="rect">
            <a:avLst/>
          </a:prstGeom>
          <a:noFill/>
        </p:spPr>
        <p:txBody>
          <a:bodyPr wrap="none" rtlCol="0">
            <a:spAutoFit/>
          </a:bodyPr>
          <a:lstStyle/>
          <a:p>
            <a:r>
              <a:rPr lang="x-none" b="1" dirty="0"/>
              <a:t>Op. </a:t>
            </a:r>
            <a:r>
              <a:rPr lang="x-none" b="1" dirty="0" smtClean="0"/>
              <a:t>kôd  </a:t>
            </a:r>
            <a:r>
              <a:rPr lang="x-none" dirty="0" smtClean="0"/>
              <a:t>određuje operaciju koju mikroprocesor treba da uradi.</a:t>
            </a:r>
            <a:endParaRPr lang="en-US" dirty="0"/>
          </a:p>
        </p:txBody>
      </p:sp>
      <p:sp>
        <p:nvSpPr>
          <p:cNvPr id="7" name="TextBox 6"/>
          <p:cNvSpPr txBox="1"/>
          <p:nvPr/>
        </p:nvSpPr>
        <p:spPr>
          <a:xfrm>
            <a:off x="971599" y="4581128"/>
            <a:ext cx="7475123" cy="923330"/>
          </a:xfrm>
          <a:prstGeom prst="rect">
            <a:avLst/>
          </a:prstGeom>
          <a:noFill/>
        </p:spPr>
        <p:txBody>
          <a:bodyPr wrap="none" rtlCol="0">
            <a:spAutoFit/>
          </a:bodyPr>
          <a:lstStyle/>
          <a:p>
            <a:r>
              <a:rPr lang="x-none" b="1" dirty="0" smtClean="0"/>
              <a:t>Operandi </a:t>
            </a:r>
            <a:r>
              <a:rPr lang="x-none" dirty="0" smtClean="0"/>
              <a:t>pomažu mikroprocesoru da dođe do podataka nad kojim </a:t>
            </a:r>
          </a:p>
          <a:p>
            <a:r>
              <a:rPr lang="x-none" dirty="0"/>
              <a:t>	</a:t>
            </a:r>
            <a:r>
              <a:rPr lang="x-none" dirty="0" smtClean="0"/>
              <a:t>   treba da se uradi operacija.</a:t>
            </a:r>
          </a:p>
          <a:p>
            <a:r>
              <a:rPr lang="x-none" dirty="0" smtClean="0"/>
              <a:t>- broj operanada zavisi od operacije (definisane operacionim kodom)</a:t>
            </a:r>
            <a:endParaRPr lang="en-US" dirty="0"/>
          </a:p>
        </p:txBody>
      </p:sp>
    </p:spTree>
    <p:extLst>
      <p:ext uri="{BB962C8B-B14F-4D97-AF65-F5344CB8AC3E}">
        <p14:creationId xmlns="" xmlns:p14="http://schemas.microsoft.com/office/powerpoint/2010/main" val="186495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Oblik</a:t>
            </a:r>
            <a:r>
              <a:rPr lang="en-US" dirty="0" smtClean="0"/>
              <a:t> </a:t>
            </a:r>
            <a:r>
              <a:rPr lang="en-US" dirty="0" err="1" smtClean="0"/>
              <a:t>instrukcije</a:t>
            </a:r>
            <a:r>
              <a:rPr lang="en-US" dirty="0" smtClean="0"/>
              <a:t> u </a:t>
            </a:r>
            <a:r>
              <a:rPr lang="sr-Latn-CS" dirty="0" smtClean="0"/>
              <a:t>asembleru i </a:t>
            </a:r>
            <a:r>
              <a:rPr lang="en-US" dirty="0" smtClean="0"/>
              <a:t>ma</a:t>
            </a:r>
            <a:r>
              <a:rPr lang="x-none" dirty="0" smtClean="0"/>
              <a:t>š</a:t>
            </a:r>
            <a:r>
              <a:rPr lang="en-US" dirty="0" err="1" smtClean="0"/>
              <a:t>inskom</a:t>
            </a:r>
            <a:r>
              <a:rPr lang="en-US" dirty="0" smtClean="0"/>
              <a:t> je</a:t>
            </a:r>
            <a:r>
              <a:rPr lang="x-none" dirty="0" smtClean="0"/>
              <a:t>z</a:t>
            </a:r>
            <a:r>
              <a:rPr lang="en-US" dirty="0" err="1" smtClean="0"/>
              <a:t>iku</a:t>
            </a:r>
            <a:endParaRPr lang="en-US"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3</a:t>
            </a:fld>
            <a:endParaRPr lang="en-US"/>
          </a:p>
        </p:txBody>
      </p:sp>
      <p:sp>
        <p:nvSpPr>
          <p:cNvPr id="6" name="TextBox 5"/>
          <p:cNvSpPr txBox="1"/>
          <p:nvPr/>
        </p:nvSpPr>
        <p:spPr>
          <a:xfrm>
            <a:off x="955202" y="4941168"/>
            <a:ext cx="7563932" cy="1200329"/>
          </a:xfrm>
          <a:prstGeom prst="rect">
            <a:avLst/>
          </a:prstGeom>
          <a:noFill/>
        </p:spPr>
        <p:txBody>
          <a:bodyPr wrap="square" rtlCol="0">
            <a:spAutoFit/>
          </a:bodyPr>
          <a:lstStyle/>
          <a:p>
            <a:r>
              <a:rPr lang="x-none" dirty="0" smtClean="0"/>
              <a:t>U ovom instrukcijskom setu, </a:t>
            </a:r>
            <a:r>
              <a:rPr lang="x-none" b="1" dirty="0" smtClean="0"/>
              <a:t>svi operandi osim poslednjeg moraju biti adrese registra </a:t>
            </a:r>
            <a:r>
              <a:rPr lang="x-none" dirty="0" smtClean="0"/>
              <a:t>tako da samo značenje poslednjeg operanda određuje način adresiranja instrukcije. </a:t>
            </a:r>
          </a:p>
          <a:p>
            <a:r>
              <a:rPr lang="x-none" dirty="0" smtClean="0"/>
              <a:t>-  Op. </a:t>
            </a:r>
            <a:r>
              <a:rPr lang="x-none" dirty="0"/>
              <a:t>kôd</a:t>
            </a:r>
            <a:r>
              <a:rPr lang="x-none" dirty="0" smtClean="0"/>
              <a:t> </a:t>
            </a:r>
            <a:r>
              <a:rPr lang="x-none" dirty="0"/>
              <a:t>nosi</a:t>
            </a:r>
            <a:r>
              <a:rPr lang="x-none" dirty="0" smtClean="0"/>
              <a:t> i informaciju o načinu adresiranja.</a:t>
            </a:r>
            <a:endParaRPr lang="en-US" dirty="0"/>
          </a:p>
        </p:txBody>
      </p:sp>
      <p:sp>
        <p:nvSpPr>
          <p:cNvPr id="7" name="TextBox 6"/>
          <p:cNvSpPr txBox="1"/>
          <p:nvPr/>
        </p:nvSpPr>
        <p:spPr>
          <a:xfrm>
            <a:off x="919459" y="2708920"/>
            <a:ext cx="7599675" cy="2031325"/>
          </a:xfrm>
          <a:prstGeom prst="rect">
            <a:avLst/>
          </a:prstGeom>
          <a:noFill/>
        </p:spPr>
        <p:txBody>
          <a:bodyPr wrap="square" rtlCol="0">
            <a:spAutoFit/>
          </a:bodyPr>
          <a:lstStyle/>
          <a:p>
            <a:r>
              <a:rPr lang="x-none" b="1" dirty="0" smtClean="0"/>
              <a:t>Operand može biti:</a:t>
            </a:r>
          </a:p>
          <a:p>
            <a:pPr marL="285750" indent="-285750">
              <a:buFontTx/>
              <a:buChar char="-"/>
            </a:pPr>
            <a:r>
              <a:rPr lang="x-none" dirty="0" smtClean="0"/>
              <a:t>Adresa registra gde se nalazi podatak </a:t>
            </a:r>
            <a:r>
              <a:rPr lang="x-none" dirty="0" smtClean="0">
                <a:solidFill>
                  <a:srgbClr val="C00000"/>
                </a:solidFill>
              </a:rPr>
              <a:t>- REG. DIREKTNO</a:t>
            </a:r>
          </a:p>
          <a:p>
            <a:pPr marL="285750" indent="-285750">
              <a:buFontTx/>
              <a:buChar char="-"/>
            </a:pPr>
            <a:r>
              <a:rPr lang="x-none" dirty="0" smtClean="0"/>
              <a:t>Adresa memorijske lokacije gde se nalazi podatak </a:t>
            </a:r>
            <a:r>
              <a:rPr lang="x-none" dirty="0" smtClean="0">
                <a:solidFill>
                  <a:srgbClr val="C00000"/>
                </a:solidFill>
              </a:rPr>
              <a:t>- DIREKTNO</a:t>
            </a:r>
            <a:endParaRPr lang="x-none" dirty="0" smtClean="0"/>
          </a:p>
          <a:p>
            <a:pPr marL="285750" indent="-285750">
              <a:buFontTx/>
              <a:buChar char="-"/>
            </a:pPr>
            <a:r>
              <a:rPr lang="x-none" dirty="0" smtClean="0"/>
              <a:t>Baš podatak koji učestvuje u operaciji</a:t>
            </a:r>
            <a:r>
              <a:rPr lang="x-none" dirty="0"/>
              <a:t> </a:t>
            </a:r>
            <a:r>
              <a:rPr lang="x-none" dirty="0" smtClean="0">
                <a:solidFill>
                  <a:srgbClr val="C00000"/>
                </a:solidFill>
              </a:rPr>
              <a:t>- NEPOSREDNO</a:t>
            </a:r>
          </a:p>
          <a:p>
            <a:pPr marL="285750" indent="-285750">
              <a:buFontTx/>
              <a:buChar char="-"/>
            </a:pPr>
            <a:r>
              <a:rPr lang="x-none" dirty="0" smtClean="0"/>
              <a:t>Adresa </a:t>
            </a:r>
            <a:r>
              <a:rPr lang="x-none" dirty="0"/>
              <a:t>registra </a:t>
            </a:r>
            <a:r>
              <a:rPr lang="x-none" dirty="0" smtClean="0"/>
              <a:t>u kome se nalazi adresa memorijske lokacije gde se nalazi podataka </a:t>
            </a:r>
            <a:r>
              <a:rPr lang="x-none" dirty="0">
                <a:solidFill>
                  <a:srgbClr val="C00000"/>
                </a:solidFill>
              </a:rPr>
              <a:t>- </a:t>
            </a:r>
            <a:r>
              <a:rPr lang="x-none" dirty="0" smtClean="0">
                <a:solidFill>
                  <a:srgbClr val="C00000"/>
                </a:solidFill>
              </a:rPr>
              <a:t>POSREDNO</a:t>
            </a:r>
            <a:endParaRPr lang="x-none" dirty="0">
              <a:solidFill>
                <a:srgbClr val="C00000"/>
              </a:solidFill>
            </a:endParaRPr>
          </a:p>
          <a:p>
            <a:pPr marL="285750" indent="-285750">
              <a:buFontTx/>
              <a:buChar char="-"/>
            </a:pPr>
            <a:r>
              <a:rPr lang="x-none" dirty="0" smtClean="0"/>
              <a:t>Nešto drugo, određeno operacionim kodom.  </a:t>
            </a:r>
            <a:endParaRPr lang="en-US" dirty="0"/>
          </a:p>
        </p:txBody>
      </p:sp>
      <p:sp>
        <p:nvSpPr>
          <p:cNvPr id="8" name="TextBox 7"/>
          <p:cNvSpPr txBox="1"/>
          <p:nvPr/>
        </p:nvSpPr>
        <p:spPr>
          <a:xfrm>
            <a:off x="919459" y="2182798"/>
            <a:ext cx="5958682" cy="369332"/>
          </a:xfrm>
          <a:prstGeom prst="rect">
            <a:avLst/>
          </a:prstGeom>
          <a:noFill/>
        </p:spPr>
        <p:txBody>
          <a:bodyPr wrap="none" rtlCol="0">
            <a:spAutoFit/>
          </a:bodyPr>
          <a:lstStyle/>
          <a:p>
            <a:r>
              <a:rPr lang="x-none" b="1" dirty="0" smtClean="0">
                <a:solidFill>
                  <a:srgbClr val="C00000"/>
                </a:solidFill>
              </a:rPr>
              <a:t>NAČIN ADRESIRANJA</a:t>
            </a:r>
            <a:r>
              <a:rPr lang="x-none" b="1" dirty="0" smtClean="0"/>
              <a:t>, </a:t>
            </a:r>
            <a:r>
              <a:rPr lang="x-none" dirty="0" smtClean="0"/>
              <a:t>definiše značenje operanda</a:t>
            </a:r>
            <a:endParaRPr lang="en-US" dirty="0"/>
          </a:p>
        </p:txBody>
      </p:sp>
    </p:spTree>
    <p:extLst>
      <p:ext uri="{BB962C8B-B14F-4D97-AF65-F5344CB8AC3E}">
        <p14:creationId xmlns="" xmlns:p14="http://schemas.microsoft.com/office/powerpoint/2010/main" val="80437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Oblik</a:t>
            </a:r>
            <a:r>
              <a:rPr lang="en-US" dirty="0" smtClean="0"/>
              <a:t> </a:t>
            </a:r>
            <a:r>
              <a:rPr lang="en-US" dirty="0" err="1" smtClean="0"/>
              <a:t>instrukcije</a:t>
            </a:r>
            <a:r>
              <a:rPr lang="en-US" dirty="0" smtClean="0"/>
              <a:t> u </a:t>
            </a:r>
            <a:r>
              <a:rPr lang="sr-Latn-CS" dirty="0" smtClean="0"/>
              <a:t>asembleru </a:t>
            </a:r>
            <a:r>
              <a:rPr lang="x-none" smtClean="0"/>
              <a:t>- </a:t>
            </a:r>
            <a:r>
              <a:rPr lang="x-none" b="1" dirty="0" smtClean="0"/>
              <a:t>ADRESNOST</a:t>
            </a:r>
            <a:endParaRPr lang="en-US" b="1"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4</a:t>
            </a:fld>
            <a:endParaRPr lang="en-US"/>
          </a:p>
        </p:txBody>
      </p:sp>
      <p:sp>
        <p:nvSpPr>
          <p:cNvPr id="7" name="TextBox 6"/>
          <p:cNvSpPr txBox="1"/>
          <p:nvPr/>
        </p:nvSpPr>
        <p:spPr>
          <a:xfrm>
            <a:off x="640910" y="3154284"/>
            <a:ext cx="8179562" cy="2585323"/>
          </a:xfrm>
          <a:prstGeom prst="rect">
            <a:avLst/>
          </a:prstGeom>
          <a:noFill/>
        </p:spPr>
        <p:txBody>
          <a:bodyPr wrap="square" rtlCol="0">
            <a:spAutoFit/>
          </a:bodyPr>
          <a:lstStyle/>
          <a:p>
            <a:r>
              <a:rPr lang="x-none" dirty="0" smtClean="0"/>
              <a:t>Na primer,</a:t>
            </a:r>
            <a:r>
              <a:rPr lang="x-none" b="1" dirty="0" smtClean="0"/>
              <a:t> troadresni mikroprocesor </a:t>
            </a:r>
            <a:r>
              <a:rPr lang="x-none" dirty="0" smtClean="0"/>
              <a:t>ima instrukcije tipa: saberi podatak sa memorijske adrese 500 sa podatkom sa memorijske adrese 600 i rezultat smesti u memorisku lokaciju sa adresom 700. </a:t>
            </a:r>
          </a:p>
          <a:p>
            <a:endParaRPr lang="x-none" dirty="0"/>
          </a:p>
          <a:p>
            <a:r>
              <a:rPr lang="x-none" b="1" dirty="0" smtClean="0"/>
              <a:t>dvoadresni </a:t>
            </a:r>
            <a:r>
              <a:rPr lang="x-none" b="1" dirty="0"/>
              <a:t>mikroprocesor </a:t>
            </a:r>
            <a:r>
              <a:rPr lang="x-none" dirty="0"/>
              <a:t>ima instrukcije tipa: saberi podatak sa memorijske adrese 500 sa podatkom sa memorijske adrese 600 i rezultat smesti </a:t>
            </a:r>
            <a:r>
              <a:rPr lang="x-none" dirty="0" smtClean="0"/>
              <a:t>u neki </a:t>
            </a:r>
            <a:r>
              <a:rPr lang="x-none" u="sng" dirty="0"/>
              <a:t>interni </a:t>
            </a:r>
            <a:r>
              <a:rPr lang="x-none" dirty="0"/>
              <a:t>registar </a:t>
            </a:r>
            <a:r>
              <a:rPr lang="x-none" dirty="0" smtClean="0"/>
              <a:t>ili,</a:t>
            </a:r>
          </a:p>
          <a:p>
            <a:r>
              <a:rPr lang="x-none" dirty="0" smtClean="0"/>
              <a:t>saberi </a:t>
            </a:r>
            <a:r>
              <a:rPr lang="x-none" dirty="0"/>
              <a:t>podatak sa memorijske adrese 500 sa podatkom </a:t>
            </a:r>
            <a:r>
              <a:rPr lang="x-none" dirty="0" smtClean="0"/>
              <a:t>iz nekog </a:t>
            </a:r>
            <a:r>
              <a:rPr lang="x-none" u="sng" dirty="0" smtClean="0"/>
              <a:t>internog </a:t>
            </a:r>
            <a:r>
              <a:rPr lang="x-none" dirty="0" smtClean="0"/>
              <a:t>registra i </a:t>
            </a:r>
            <a:r>
              <a:rPr lang="x-none" dirty="0"/>
              <a:t>rezultat </a:t>
            </a:r>
            <a:r>
              <a:rPr lang="x-none" dirty="0" smtClean="0"/>
              <a:t>smesti u memorijsku lokaciju sa adresom 600.</a:t>
            </a:r>
            <a:endParaRPr lang="x-none" dirty="0"/>
          </a:p>
        </p:txBody>
      </p:sp>
      <p:sp>
        <p:nvSpPr>
          <p:cNvPr id="8" name="TextBox 7"/>
          <p:cNvSpPr txBox="1"/>
          <p:nvPr/>
        </p:nvSpPr>
        <p:spPr>
          <a:xfrm>
            <a:off x="640910" y="2182798"/>
            <a:ext cx="7829005" cy="923330"/>
          </a:xfrm>
          <a:prstGeom prst="rect">
            <a:avLst/>
          </a:prstGeom>
          <a:noFill/>
        </p:spPr>
        <p:txBody>
          <a:bodyPr wrap="square" rtlCol="0">
            <a:spAutoFit/>
          </a:bodyPr>
          <a:lstStyle/>
          <a:p>
            <a:r>
              <a:rPr lang="x-none" b="1" dirty="0" smtClean="0"/>
              <a:t>ADRESNOST</a:t>
            </a:r>
            <a:r>
              <a:rPr lang="x-none" b="1" dirty="0" smtClean="0">
                <a:solidFill>
                  <a:srgbClr val="C00000"/>
                </a:solidFill>
              </a:rPr>
              <a:t> </a:t>
            </a:r>
            <a:r>
              <a:rPr lang="x-none" dirty="0" smtClean="0"/>
              <a:t>jednog mikroprocesora se odnosi na maksimalni broj operanada koji sadrže adrese memorijskih lokacija, tačnije,</a:t>
            </a:r>
          </a:p>
          <a:p>
            <a:r>
              <a:rPr lang="x-none" dirty="0" smtClean="0"/>
              <a:t>maks. broj podataka koje jedna instrukcija može da traži u memoriji</a:t>
            </a:r>
            <a:endParaRPr lang="en-US" dirty="0"/>
          </a:p>
        </p:txBody>
      </p:sp>
      <p:sp>
        <p:nvSpPr>
          <p:cNvPr id="9" name="TextBox 8"/>
          <p:cNvSpPr txBox="1"/>
          <p:nvPr/>
        </p:nvSpPr>
        <p:spPr>
          <a:xfrm>
            <a:off x="661523" y="5739607"/>
            <a:ext cx="7829005" cy="923330"/>
          </a:xfrm>
          <a:prstGeom prst="rect">
            <a:avLst/>
          </a:prstGeom>
          <a:noFill/>
        </p:spPr>
        <p:txBody>
          <a:bodyPr wrap="square" rtlCol="0">
            <a:spAutoFit/>
          </a:bodyPr>
          <a:lstStyle/>
          <a:p>
            <a:r>
              <a:rPr lang="x-none" b="1" dirty="0" smtClean="0"/>
              <a:t>ADRESNOST</a:t>
            </a:r>
            <a:r>
              <a:rPr lang="x-none" b="1" dirty="0" smtClean="0">
                <a:solidFill>
                  <a:srgbClr val="C00000"/>
                </a:solidFill>
              </a:rPr>
              <a:t> </a:t>
            </a:r>
            <a:r>
              <a:rPr lang="x-none" dirty="0" smtClean="0"/>
              <a:t>se može odrediti i za pojedinačne instrukcije. Na primer, dvoadresni mikroprocesor može imati nul-adresne, jednoadresne i dvoadresne instrukcije. </a:t>
            </a:r>
            <a:endParaRPr lang="en-US" dirty="0"/>
          </a:p>
        </p:txBody>
      </p:sp>
    </p:spTree>
    <p:extLst>
      <p:ext uri="{BB962C8B-B14F-4D97-AF65-F5344CB8AC3E}">
        <p14:creationId xmlns="" xmlns:p14="http://schemas.microsoft.com/office/powerpoint/2010/main" val="415602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Oblik</a:t>
            </a:r>
            <a:r>
              <a:rPr lang="en-US" dirty="0" smtClean="0"/>
              <a:t> </a:t>
            </a:r>
            <a:r>
              <a:rPr lang="en-US" dirty="0" err="1" smtClean="0"/>
              <a:t>instrukcije</a:t>
            </a:r>
            <a:r>
              <a:rPr lang="en-US" dirty="0" smtClean="0"/>
              <a:t> u </a:t>
            </a:r>
            <a:r>
              <a:rPr lang="sr-Latn-CS" dirty="0" smtClean="0"/>
              <a:t>asembleru </a:t>
            </a:r>
            <a:r>
              <a:rPr lang="x-none" smtClean="0"/>
              <a:t>- </a:t>
            </a:r>
            <a:r>
              <a:rPr lang="x-none" b="1" smtClean="0"/>
              <a:t>ADRESNOST</a:t>
            </a:r>
            <a:endParaRPr lang="en-US" b="1"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5</a:t>
            </a:fld>
            <a:endParaRPr lang="en-US"/>
          </a:p>
        </p:txBody>
      </p:sp>
      <p:sp>
        <p:nvSpPr>
          <p:cNvPr id="8" name="TextBox 7"/>
          <p:cNvSpPr txBox="1"/>
          <p:nvPr/>
        </p:nvSpPr>
        <p:spPr>
          <a:xfrm>
            <a:off x="496194" y="2182798"/>
            <a:ext cx="7829005" cy="646331"/>
          </a:xfrm>
          <a:prstGeom prst="rect">
            <a:avLst/>
          </a:prstGeom>
          <a:noFill/>
        </p:spPr>
        <p:txBody>
          <a:bodyPr wrap="square" rtlCol="0">
            <a:spAutoFit/>
          </a:bodyPr>
          <a:lstStyle/>
          <a:p>
            <a:r>
              <a:rPr lang="x-none" dirty="0" smtClean="0"/>
              <a:t>MCS96 serija, kao i većina savremenih mikroprocesora su </a:t>
            </a:r>
            <a:r>
              <a:rPr lang="x-none" b="1" dirty="0" smtClean="0"/>
              <a:t>jednoadresne</a:t>
            </a:r>
            <a:r>
              <a:rPr lang="x-none" dirty="0" smtClean="0"/>
              <a:t> mašine.</a:t>
            </a:r>
            <a:endParaRPr lang="en-US" dirty="0"/>
          </a:p>
        </p:txBody>
      </p:sp>
      <p:sp>
        <p:nvSpPr>
          <p:cNvPr id="6" name="TextBox 5"/>
          <p:cNvSpPr txBox="1"/>
          <p:nvPr/>
        </p:nvSpPr>
        <p:spPr>
          <a:xfrm>
            <a:off x="496194" y="2868802"/>
            <a:ext cx="7829005" cy="646331"/>
          </a:xfrm>
          <a:prstGeom prst="rect">
            <a:avLst/>
          </a:prstGeom>
          <a:noFill/>
        </p:spPr>
        <p:txBody>
          <a:bodyPr wrap="square" rtlCol="0">
            <a:spAutoFit/>
          </a:bodyPr>
          <a:lstStyle/>
          <a:p>
            <a:r>
              <a:rPr lang="x-none" dirty="0" smtClean="0"/>
              <a:t>To znači da </a:t>
            </a:r>
            <a:r>
              <a:rPr lang="x-none" b="1" dirty="0" smtClean="0"/>
              <a:t>samo jedan</a:t>
            </a:r>
            <a:r>
              <a:rPr lang="x-none" dirty="0" smtClean="0"/>
              <a:t> od operanada može bude nešto drugo osim adresa registra. </a:t>
            </a:r>
            <a:endParaRPr lang="en-US" dirty="0"/>
          </a:p>
        </p:txBody>
      </p:sp>
      <p:sp>
        <p:nvSpPr>
          <p:cNvPr id="9" name="TextBox 8"/>
          <p:cNvSpPr txBox="1"/>
          <p:nvPr/>
        </p:nvSpPr>
        <p:spPr>
          <a:xfrm>
            <a:off x="496194" y="3501008"/>
            <a:ext cx="7829005" cy="923330"/>
          </a:xfrm>
          <a:prstGeom prst="rect">
            <a:avLst/>
          </a:prstGeom>
          <a:noFill/>
        </p:spPr>
        <p:txBody>
          <a:bodyPr wrap="square" rtlCol="0">
            <a:spAutoFit/>
          </a:bodyPr>
          <a:lstStyle/>
          <a:p>
            <a:r>
              <a:rPr lang="x-none" dirty="0" smtClean="0"/>
              <a:t>Odnosno, svi operandi </a:t>
            </a:r>
            <a:r>
              <a:rPr lang="x-none" b="1" dirty="0" smtClean="0"/>
              <a:t>sem najviše jednog </a:t>
            </a:r>
            <a:r>
              <a:rPr lang="x-none" dirty="0" smtClean="0"/>
              <a:t>su adresirani registarski direktnim načinom adresiranja. Taj jedan može da bude adresiran bilo kojim načinom adresiranja.</a:t>
            </a:r>
            <a:endParaRPr lang="en-US" dirty="0"/>
          </a:p>
        </p:txBody>
      </p:sp>
      <p:sp>
        <p:nvSpPr>
          <p:cNvPr id="10" name="TextBox 9"/>
          <p:cNvSpPr txBox="1"/>
          <p:nvPr/>
        </p:nvSpPr>
        <p:spPr>
          <a:xfrm>
            <a:off x="496194" y="4509120"/>
            <a:ext cx="7829005" cy="1754326"/>
          </a:xfrm>
          <a:prstGeom prst="rect">
            <a:avLst/>
          </a:prstGeom>
          <a:noFill/>
        </p:spPr>
        <p:txBody>
          <a:bodyPr wrap="square" rtlCol="0">
            <a:spAutoFit/>
          </a:bodyPr>
          <a:lstStyle/>
          <a:p>
            <a:r>
              <a:rPr lang="x-none" dirty="0" smtClean="0"/>
              <a:t>Može se definisati i </a:t>
            </a:r>
            <a:r>
              <a:rPr lang="x-none" b="1" dirty="0" smtClean="0"/>
              <a:t>INRERNA ADRESNOST</a:t>
            </a:r>
          </a:p>
          <a:p>
            <a:r>
              <a:rPr lang="x-none" dirty="0" smtClean="0"/>
              <a:t>Ona se odnosi na maksimalni broj operanada adresiranih registarski direktnim načinom adresiranjem.</a:t>
            </a:r>
          </a:p>
          <a:p>
            <a:endParaRPr lang="x-none" dirty="0"/>
          </a:p>
          <a:p>
            <a:r>
              <a:rPr lang="x-none" dirty="0" smtClean="0"/>
              <a:t>Jednoadresna mašina može imati imati i interno dvoadresne ili troadresne instrukcije (primeri na narednim slajdovima).</a:t>
            </a:r>
            <a:endParaRPr lang="en-US" dirty="0"/>
          </a:p>
        </p:txBody>
      </p:sp>
    </p:spTree>
    <p:extLst>
      <p:ext uri="{BB962C8B-B14F-4D97-AF65-F5344CB8AC3E}">
        <p14:creationId xmlns="" xmlns:p14="http://schemas.microsoft.com/office/powerpoint/2010/main" val="370837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250"/>
            <a:ext cx="8352927" cy="1143000"/>
          </a:xfrm>
        </p:spPr>
        <p:txBody>
          <a:bodyPr/>
          <a:lstStyle/>
          <a:p>
            <a:r>
              <a:rPr lang="en-US" dirty="0" err="1" smtClean="0"/>
              <a:t>Oblik</a:t>
            </a:r>
            <a:r>
              <a:rPr lang="en-US" dirty="0" smtClean="0"/>
              <a:t> </a:t>
            </a:r>
            <a:r>
              <a:rPr lang="en-US" dirty="0" err="1" smtClean="0"/>
              <a:t>instrukcije</a:t>
            </a:r>
            <a:r>
              <a:rPr lang="en-US" dirty="0" smtClean="0"/>
              <a:t> u ma</a:t>
            </a:r>
            <a:r>
              <a:rPr lang="x-none" dirty="0" smtClean="0"/>
              <a:t>š</a:t>
            </a:r>
            <a:r>
              <a:rPr lang="en-US" dirty="0" err="1" smtClean="0"/>
              <a:t>inskom</a:t>
            </a:r>
            <a:r>
              <a:rPr lang="en-US" dirty="0" smtClean="0"/>
              <a:t> je</a:t>
            </a:r>
            <a:r>
              <a:rPr lang="x-none" dirty="0" smtClean="0"/>
              <a:t>z</a:t>
            </a:r>
            <a:r>
              <a:rPr lang="en-US" dirty="0" err="1" smtClean="0"/>
              <a:t>iku</a:t>
            </a:r>
            <a:r>
              <a:rPr lang="x-none" dirty="0" smtClean="0"/>
              <a:t> </a:t>
            </a:r>
            <a:r>
              <a:rPr lang="x-none" sz="2800" dirty="0"/>
              <a:t>(</a:t>
            </a:r>
            <a:r>
              <a:rPr lang="x-none" sz="2800" dirty="0">
                <a:solidFill>
                  <a:srgbClr val="C00000"/>
                </a:solidFill>
              </a:rPr>
              <a:t>reg. direktno </a:t>
            </a:r>
            <a:r>
              <a:rPr lang="x-none" sz="2800" dirty="0"/>
              <a:t>adresiranje)</a:t>
            </a:r>
            <a:endParaRPr lang="en-US" sz="2800"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6</a:t>
            </a:fld>
            <a:endParaRPr lang="en-US"/>
          </a:p>
        </p:txBody>
      </p:sp>
      <p:sp>
        <p:nvSpPr>
          <p:cNvPr id="3" name="TextBox 2"/>
          <p:cNvSpPr txBox="1"/>
          <p:nvPr/>
        </p:nvSpPr>
        <p:spPr>
          <a:xfrm>
            <a:off x="971600" y="2204864"/>
            <a:ext cx="1152128" cy="369332"/>
          </a:xfrm>
          <a:prstGeom prst="rect">
            <a:avLst/>
          </a:prstGeom>
          <a:solidFill>
            <a:schemeClr val="accent2">
              <a:lumMod val="20000"/>
              <a:lumOff val="80000"/>
            </a:schemeClr>
          </a:solidFill>
          <a:ln w="31750">
            <a:solidFill>
              <a:srgbClr val="0033CC"/>
            </a:solidFill>
          </a:ln>
        </p:spPr>
        <p:txBody>
          <a:bodyPr wrap="square" rtlCol="0">
            <a:spAutoFit/>
          </a:bodyPr>
          <a:lstStyle/>
          <a:p>
            <a:r>
              <a:rPr lang="x-none" b="1" dirty="0" smtClean="0"/>
              <a:t>ADD</a:t>
            </a:r>
            <a:endParaRPr lang="en-US" b="1" dirty="0"/>
          </a:p>
        </p:txBody>
      </p:sp>
      <p:sp>
        <p:nvSpPr>
          <p:cNvPr id="5" name="TextBox 4"/>
          <p:cNvSpPr txBox="1"/>
          <p:nvPr/>
        </p:nvSpPr>
        <p:spPr>
          <a:xfrm>
            <a:off x="2135956" y="2204864"/>
            <a:ext cx="2148012" cy="369332"/>
          </a:xfrm>
          <a:prstGeom prst="rect">
            <a:avLst/>
          </a:prstGeom>
          <a:solidFill>
            <a:schemeClr val="bg1"/>
          </a:solidFill>
          <a:ln w="31750">
            <a:solidFill>
              <a:srgbClr val="0033CC"/>
            </a:solidFill>
          </a:ln>
        </p:spPr>
        <p:txBody>
          <a:bodyPr wrap="square" rtlCol="0">
            <a:spAutoFit/>
          </a:bodyPr>
          <a:lstStyle/>
          <a:p>
            <a:r>
              <a:rPr lang="x-none" b="1" dirty="0" smtClean="0"/>
              <a:t>Ax, Bx, </a:t>
            </a:r>
            <a:r>
              <a:rPr lang="en-US" b="1" dirty="0" err="1" smtClean="0"/>
              <a:t>Cx</a:t>
            </a:r>
            <a:endParaRPr lang="en-US" b="1" dirty="0"/>
          </a:p>
        </p:txBody>
      </p:sp>
      <p:sp>
        <p:nvSpPr>
          <p:cNvPr id="6" name="TextBox 5"/>
          <p:cNvSpPr txBox="1"/>
          <p:nvPr/>
        </p:nvSpPr>
        <p:spPr>
          <a:xfrm>
            <a:off x="971600" y="2708920"/>
            <a:ext cx="3708412" cy="646331"/>
          </a:xfrm>
          <a:prstGeom prst="rect">
            <a:avLst/>
          </a:prstGeom>
          <a:noFill/>
        </p:spPr>
        <p:txBody>
          <a:bodyPr wrap="square" rtlCol="0">
            <a:spAutoFit/>
          </a:bodyPr>
          <a:lstStyle/>
          <a:p>
            <a:r>
              <a:rPr lang="x-none" dirty="0" smtClean="0"/>
              <a:t>Instrukcija zauzima 4 </a:t>
            </a:r>
            <a:r>
              <a:rPr lang="x-none" u="sng" dirty="0" smtClean="0"/>
              <a:t>bajta</a:t>
            </a:r>
            <a:r>
              <a:rPr lang="x-none" dirty="0" smtClean="0"/>
              <a:t> i u </a:t>
            </a:r>
            <a:r>
              <a:rPr lang="x-none" smtClean="0"/>
              <a:t>memoriji izgleda</a:t>
            </a:r>
            <a:r>
              <a:rPr lang="sr-Latn-CS" baseline="30000" dirty="0" smtClean="0"/>
              <a:t>* </a:t>
            </a:r>
            <a:r>
              <a:rPr lang="x-none" smtClean="0"/>
              <a:t>: </a:t>
            </a:r>
            <a:endParaRPr lang="en-US" dirty="0"/>
          </a:p>
        </p:txBody>
      </p:sp>
      <p:sp>
        <p:nvSpPr>
          <p:cNvPr id="7" name="TextBox 6"/>
          <p:cNvSpPr txBox="1"/>
          <p:nvPr/>
        </p:nvSpPr>
        <p:spPr>
          <a:xfrm>
            <a:off x="755576" y="4217020"/>
            <a:ext cx="7848872" cy="1754326"/>
          </a:xfrm>
          <a:prstGeom prst="rect">
            <a:avLst/>
          </a:prstGeom>
          <a:noFill/>
        </p:spPr>
        <p:txBody>
          <a:bodyPr wrap="square" rtlCol="0">
            <a:spAutoFit/>
          </a:bodyPr>
          <a:lstStyle/>
          <a:p>
            <a:r>
              <a:rPr lang="x-none" b="1" dirty="0"/>
              <a:t>Op. kôd </a:t>
            </a:r>
            <a:r>
              <a:rPr lang="x-none" b="1" dirty="0" smtClean="0"/>
              <a:t>(44h) </a:t>
            </a:r>
            <a:r>
              <a:rPr lang="x-none" dirty="0" smtClean="0"/>
              <a:t>kaže</a:t>
            </a:r>
            <a:r>
              <a:rPr lang="x-none" b="1" dirty="0" smtClean="0"/>
              <a:t> </a:t>
            </a:r>
            <a:r>
              <a:rPr lang="x-none" dirty="0" smtClean="0"/>
              <a:t>mikroprocesoru sledeće: </a:t>
            </a:r>
          </a:p>
          <a:p>
            <a:pPr marL="285750" indent="-285750">
              <a:buFontTx/>
              <a:buChar char="-"/>
            </a:pPr>
            <a:r>
              <a:rPr lang="x-none" dirty="0" smtClean="0"/>
              <a:t>Ova operacija ima 3 operanda </a:t>
            </a:r>
            <a:r>
              <a:rPr lang="en-US" dirty="0" smtClean="0"/>
              <a:t>i </a:t>
            </a:r>
            <a:r>
              <a:rPr lang="x-none" dirty="0"/>
              <a:t>z</a:t>
            </a:r>
            <a:r>
              <a:rPr lang="en-US" dirty="0"/>
              <a:t>au</a:t>
            </a:r>
            <a:r>
              <a:rPr lang="x-none" dirty="0"/>
              <a:t>z</a:t>
            </a:r>
            <a:r>
              <a:rPr lang="en-US" dirty="0" err="1"/>
              <a:t>ima</a:t>
            </a:r>
            <a:r>
              <a:rPr lang="en-US" dirty="0"/>
              <a:t> </a:t>
            </a:r>
            <a:r>
              <a:rPr lang="x-none" dirty="0"/>
              <a:t>4 </a:t>
            </a:r>
            <a:r>
              <a:rPr lang="x-none" dirty="0" smtClean="0"/>
              <a:t>bajta.</a:t>
            </a:r>
          </a:p>
          <a:p>
            <a:pPr marL="285750" indent="-285750">
              <a:buFontTx/>
              <a:buChar char="-"/>
            </a:pPr>
            <a:r>
              <a:rPr lang="x-none" dirty="0" smtClean="0"/>
              <a:t>Sva tri operanda su po jedan bajt i </a:t>
            </a:r>
            <a:r>
              <a:rPr lang="x-none" u="sng" dirty="0" smtClean="0"/>
              <a:t>predstavljaju adrese regista</a:t>
            </a:r>
            <a:r>
              <a:rPr lang="x-none" dirty="0" smtClean="0"/>
              <a:t>.</a:t>
            </a:r>
          </a:p>
          <a:p>
            <a:pPr marL="285750" indent="-285750">
              <a:buFontTx/>
              <a:buChar char="-"/>
            </a:pPr>
            <a:r>
              <a:rPr lang="x-none" dirty="0" smtClean="0"/>
              <a:t>Saberi 16-bitni podatak iz registra čija </a:t>
            </a:r>
            <a:r>
              <a:rPr lang="x-none" smtClean="0"/>
              <a:t>adresa je Operand2 (32h) sa </a:t>
            </a:r>
            <a:r>
              <a:rPr lang="x-none" dirty="0" smtClean="0"/>
              <a:t>16-bitnim podatkom čija je </a:t>
            </a:r>
            <a:r>
              <a:rPr lang="x-none" dirty="0"/>
              <a:t>adresa </a:t>
            </a:r>
            <a:r>
              <a:rPr lang="x-none" dirty="0" smtClean="0"/>
              <a:t>Operand3 </a:t>
            </a:r>
            <a:r>
              <a:rPr lang="x-none" dirty="0"/>
              <a:t>(</a:t>
            </a:r>
            <a:r>
              <a:rPr lang="x-none" dirty="0" smtClean="0"/>
              <a:t>34h</a:t>
            </a:r>
            <a:r>
              <a:rPr lang="x-none" dirty="0"/>
              <a:t>) </a:t>
            </a:r>
            <a:r>
              <a:rPr lang="x-none" dirty="0" smtClean="0"/>
              <a:t>i rezultat smesti u registar čija je </a:t>
            </a:r>
            <a:r>
              <a:rPr lang="x-none" smtClean="0"/>
              <a:t>adresa Operand1</a:t>
            </a:r>
            <a:r>
              <a:rPr lang="sr-Latn-CS" dirty="0" smtClean="0"/>
              <a:t> </a:t>
            </a:r>
            <a:r>
              <a:rPr lang="x-none" smtClean="0"/>
              <a:t>(30h).</a:t>
            </a:r>
            <a:endParaRPr lang="x-none" dirty="0" smtClean="0"/>
          </a:p>
        </p:txBody>
      </p:sp>
      <p:sp>
        <p:nvSpPr>
          <p:cNvPr id="8" name="TextBox 7"/>
          <p:cNvSpPr txBox="1"/>
          <p:nvPr/>
        </p:nvSpPr>
        <p:spPr>
          <a:xfrm>
            <a:off x="5724128" y="2204864"/>
            <a:ext cx="3168352" cy="1200329"/>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 at 30h </a:t>
            </a:r>
          </a:p>
          <a:p>
            <a:r>
              <a:rPr lang="x-none" b="1" dirty="0" smtClean="0">
                <a:solidFill>
                  <a:schemeClr val="tx1"/>
                </a:solidFill>
                <a:latin typeface="Courier New" pitchFamily="49" charset="0"/>
                <a:cs typeface="Courier New" pitchFamily="49" charset="0"/>
              </a:rPr>
              <a:t>Ax: dsw 1;</a:t>
            </a:r>
          </a:p>
          <a:p>
            <a:r>
              <a:rPr lang="x-none" b="1" dirty="0" smtClean="0">
                <a:solidFill>
                  <a:schemeClr val="tx1"/>
                </a:solidFill>
                <a:latin typeface="Courier New" pitchFamily="49" charset="0"/>
                <a:cs typeface="Courier New" pitchFamily="49" charset="0"/>
              </a:rPr>
              <a:t>Bx: dsw 1;</a:t>
            </a:r>
          </a:p>
          <a:p>
            <a:r>
              <a:rPr lang="x-none" b="1" dirty="0" smtClean="0">
                <a:solidFill>
                  <a:schemeClr val="tx1"/>
                </a:solidFill>
                <a:latin typeface="Courier New" pitchFamily="49" charset="0"/>
                <a:cs typeface="Courier New" pitchFamily="49" charset="0"/>
              </a:rPr>
              <a:t>Cx: dsw 1;</a:t>
            </a:r>
            <a:endParaRPr lang="en-US" b="1" dirty="0">
              <a:solidFill>
                <a:schemeClr val="tx1"/>
              </a:solidFill>
              <a:latin typeface="Courier New" pitchFamily="49" charset="0"/>
              <a:cs typeface="Courier New" pitchFamily="49" charset="0"/>
            </a:endParaRPr>
          </a:p>
        </p:txBody>
      </p:sp>
      <p:sp>
        <p:nvSpPr>
          <p:cNvPr id="10" name="TextBox 9"/>
          <p:cNvSpPr txBox="1"/>
          <p:nvPr/>
        </p:nvSpPr>
        <p:spPr>
          <a:xfrm>
            <a:off x="2987824" y="3022272"/>
            <a:ext cx="648072" cy="1200329"/>
          </a:xfrm>
          <a:prstGeom prst="rect">
            <a:avLst/>
          </a:prstGeom>
          <a:noFill/>
          <a:ln w="31750">
            <a:noFill/>
          </a:ln>
        </p:spPr>
        <p:txBody>
          <a:bodyPr wrap="square" rtlCol="0">
            <a:spAutoFit/>
          </a:bodyPr>
          <a:lstStyle/>
          <a:p>
            <a:r>
              <a:rPr lang="x-none" dirty="0" smtClean="0"/>
              <a:t>44</a:t>
            </a:r>
            <a:r>
              <a:rPr lang="x-none" baseline="-25000" dirty="0" smtClean="0"/>
              <a:t>16</a:t>
            </a:r>
          </a:p>
          <a:p>
            <a:r>
              <a:rPr lang="x-none" dirty="0" smtClean="0"/>
              <a:t>30</a:t>
            </a:r>
            <a:r>
              <a:rPr lang="x-none" baseline="-25000" dirty="0" smtClean="0"/>
              <a:t>16</a:t>
            </a:r>
          </a:p>
          <a:p>
            <a:r>
              <a:rPr lang="x-none" dirty="0" smtClean="0"/>
              <a:t>32</a:t>
            </a:r>
            <a:r>
              <a:rPr lang="x-none" baseline="-25000" dirty="0" smtClean="0"/>
              <a:t>16</a:t>
            </a:r>
          </a:p>
          <a:p>
            <a:r>
              <a:rPr lang="en-US" dirty="0" smtClean="0"/>
              <a:t>34</a:t>
            </a:r>
            <a:r>
              <a:rPr lang="x-none" baseline="-25000" dirty="0" smtClean="0"/>
              <a:t>16</a:t>
            </a:r>
          </a:p>
        </p:txBody>
      </p:sp>
    </p:spTree>
    <p:extLst>
      <p:ext uri="{BB962C8B-B14F-4D97-AF65-F5344CB8AC3E}">
        <p14:creationId xmlns="" xmlns:p14="http://schemas.microsoft.com/office/powerpoint/2010/main" val="152361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250"/>
            <a:ext cx="8352927" cy="1143000"/>
          </a:xfrm>
        </p:spPr>
        <p:txBody>
          <a:bodyPr/>
          <a:lstStyle/>
          <a:p>
            <a:r>
              <a:rPr lang="en-US" dirty="0" err="1" smtClean="0"/>
              <a:t>Oblik</a:t>
            </a:r>
            <a:r>
              <a:rPr lang="en-US" dirty="0" smtClean="0"/>
              <a:t> </a:t>
            </a:r>
            <a:r>
              <a:rPr lang="en-US" dirty="0" err="1" smtClean="0"/>
              <a:t>instrukcije</a:t>
            </a:r>
            <a:r>
              <a:rPr lang="en-US" dirty="0" smtClean="0"/>
              <a:t> u ma</a:t>
            </a:r>
            <a:r>
              <a:rPr lang="x-none" dirty="0" smtClean="0"/>
              <a:t>š</a:t>
            </a:r>
            <a:r>
              <a:rPr lang="en-US" dirty="0" err="1" smtClean="0"/>
              <a:t>inskom</a:t>
            </a:r>
            <a:r>
              <a:rPr lang="en-US" dirty="0" smtClean="0"/>
              <a:t> je</a:t>
            </a:r>
            <a:r>
              <a:rPr lang="x-none" dirty="0" smtClean="0"/>
              <a:t>z</a:t>
            </a:r>
            <a:r>
              <a:rPr lang="en-US" dirty="0" err="1" smtClean="0"/>
              <a:t>iku</a:t>
            </a:r>
            <a:r>
              <a:rPr lang="x-none" dirty="0" smtClean="0"/>
              <a:t> </a:t>
            </a:r>
            <a:r>
              <a:rPr lang="x-none" sz="2800" dirty="0" smtClean="0"/>
              <a:t>(</a:t>
            </a:r>
            <a:r>
              <a:rPr lang="x-none" sz="2800" dirty="0" smtClean="0">
                <a:solidFill>
                  <a:srgbClr val="C00000"/>
                </a:solidFill>
              </a:rPr>
              <a:t>neposredno </a:t>
            </a:r>
            <a:r>
              <a:rPr lang="x-none" sz="2800" dirty="0" smtClean="0"/>
              <a:t>adresiranje)</a:t>
            </a:r>
            <a:endParaRPr lang="en-US" sz="2800"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7</a:t>
            </a:fld>
            <a:endParaRPr lang="en-US"/>
          </a:p>
        </p:txBody>
      </p:sp>
      <p:sp>
        <p:nvSpPr>
          <p:cNvPr id="3" name="TextBox 2"/>
          <p:cNvSpPr txBox="1"/>
          <p:nvPr/>
        </p:nvSpPr>
        <p:spPr>
          <a:xfrm>
            <a:off x="971600" y="2204864"/>
            <a:ext cx="1152128" cy="369332"/>
          </a:xfrm>
          <a:prstGeom prst="rect">
            <a:avLst/>
          </a:prstGeom>
          <a:solidFill>
            <a:schemeClr val="accent2">
              <a:lumMod val="20000"/>
              <a:lumOff val="80000"/>
            </a:schemeClr>
          </a:solidFill>
          <a:ln w="31750">
            <a:solidFill>
              <a:srgbClr val="0033CC"/>
            </a:solidFill>
          </a:ln>
        </p:spPr>
        <p:txBody>
          <a:bodyPr wrap="square" rtlCol="0">
            <a:spAutoFit/>
          </a:bodyPr>
          <a:lstStyle/>
          <a:p>
            <a:r>
              <a:rPr lang="x-none" b="1" dirty="0" smtClean="0"/>
              <a:t>ADD</a:t>
            </a:r>
            <a:endParaRPr lang="en-US" b="1" dirty="0"/>
          </a:p>
        </p:txBody>
      </p:sp>
      <p:sp>
        <p:nvSpPr>
          <p:cNvPr id="5" name="TextBox 4"/>
          <p:cNvSpPr txBox="1"/>
          <p:nvPr/>
        </p:nvSpPr>
        <p:spPr>
          <a:xfrm>
            <a:off x="2135956" y="2204864"/>
            <a:ext cx="2148012" cy="369332"/>
          </a:xfrm>
          <a:prstGeom prst="rect">
            <a:avLst/>
          </a:prstGeom>
          <a:solidFill>
            <a:schemeClr val="bg1"/>
          </a:solidFill>
          <a:ln w="31750">
            <a:solidFill>
              <a:srgbClr val="0033CC"/>
            </a:solidFill>
          </a:ln>
        </p:spPr>
        <p:txBody>
          <a:bodyPr wrap="square" rtlCol="0">
            <a:spAutoFit/>
          </a:bodyPr>
          <a:lstStyle/>
          <a:p>
            <a:r>
              <a:rPr lang="x-none" b="1" dirty="0" smtClean="0"/>
              <a:t>Ax, Bx, #5678h</a:t>
            </a:r>
            <a:endParaRPr lang="en-US" b="1" dirty="0"/>
          </a:p>
        </p:txBody>
      </p:sp>
      <p:sp>
        <p:nvSpPr>
          <p:cNvPr id="6" name="TextBox 5"/>
          <p:cNvSpPr txBox="1"/>
          <p:nvPr/>
        </p:nvSpPr>
        <p:spPr>
          <a:xfrm>
            <a:off x="971600" y="2708920"/>
            <a:ext cx="3708412" cy="646331"/>
          </a:xfrm>
          <a:prstGeom prst="rect">
            <a:avLst/>
          </a:prstGeom>
          <a:noFill/>
        </p:spPr>
        <p:txBody>
          <a:bodyPr wrap="square" rtlCol="0">
            <a:spAutoFit/>
          </a:bodyPr>
          <a:lstStyle/>
          <a:p>
            <a:r>
              <a:rPr lang="x-none" dirty="0" smtClean="0"/>
              <a:t>Instrukcija zauzima 5 </a:t>
            </a:r>
            <a:r>
              <a:rPr lang="x-none" u="sng" dirty="0" smtClean="0"/>
              <a:t>bajtova</a:t>
            </a:r>
            <a:r>
              <a:rPr lang="x-none" dirty="0" smtClean="0"/>
              <a:t> i u </a:t>
            </a:r>
            <a:r>
              <a:rPr lang="x-none" smtClean="0"/>
              <a:t>memoriji izgleda: </a:t>
            </a:r>
            <a:endParaRPr lang="en-US" dirty="0"/>
          </a:p>
        </p:txBody>
      </p:sp>
      <p:sp>
        <p:nvSpPr>
          <p:cNvPr id="7" name="TextBox 6"/>
          <p:cNvSpPr txBox="1"/>
          <p:nvPr/>
        </p:nvSpPr>
        <p:spPr>
          <a:xfrm>
            <a:off x="755576" y="4437112"/>
            <a:ext cx="7848872" cy="1754326"/>
          </a:xfrm>
          <a:prstGeom prst="rect">
            <a:avLst/>
          </a:prstGeom>
          <a:noFill/>
        </p:spPr>
        <p:txBody>
          <a:bodyPr wrap="square" rtlCol="0">
            <a:spAutoFit/>
          </a:bodyPr>
          <a:lstStyle/>
          <a:p>
            <a:r>
              <a:rPr lang="x-none" b="1" dirty="0"/>
              <a:t>Op. kôd </a:t>
            </a:r>
            <a:r>
              <a:rPr lang="x-none" b="1" dirty="0" smtClean="0"/>
              <a:t>(45h) </a:t>
            </a:r>
            <a:r>
              <a:rPr lang="x-none" dirty="0" smtClean="0"/>
              <a:t>kaže</a:t>
            </a:r>
            <a:r>
              <a:rPr lang="x-none" b="1" dirty="0" smtClean="0"/>
              <a:t> </a:t>
            </a:r>
            <a:r>
              <a:rPr lang="x-none" dirty="0" smtClean="0"/>
              <a:t>mikroprocesoru sledeće: </a:t>
            </a:r>
          </a:p>
          <a:p>
            <a:pPr marL="285750" indent="-285750">
              <a:buFontTx/>
              <a:buChar char="-"/>
            </a:pPr>
            <a:r>
              <a:rPr lang="x-none" dirty="0" smtClean="0"/>
              <a:t>Ova operacija ima 3 operanda </a:t>
            </a:r>
            <a:r>
              <a:rPr lang="en-US" dirty="0"/>
              <a:t>i </a:t>
            </a:r>
            <a:r>
              <a:rPr lang="x-none" dirty="0"/>
              <a:t>z</a:t>
            </a:r>
            <a:r>
              <a:rPr lang="en-US" dirty="0"/>
              <a:t>au</a:t>
            </a:r>
            <a:r>
              <a:rPr lang="x-none" dirty="0"/>
              <a:t>z</a:t>
            </a:r>
            <a:r>
              <a:rPr lang="en-US" dirty="0" err="1"/>
              <a:t>ima</a:t>
            </a:r>
            <a:r>
              <a:rPr lang="en-US" dirty="0"/>
              <a:t> </a:t>
            </a:r>
            <a:r>
              <a:rPr lang="x-none" dirty="0" smtClean="0"/>
              <a:t>5 bajtova.</a:t>
            </a:r>
          </a:p>
          <a:p>
            <a:pPr marL="285750" indent="-285750">
              <a:buFontTx/>
              <a:buChar char="-"/>
            </a:pPr>
            <a:r>
              <a:rPr lang="x-none" dirty="0" smtClean="0"/>
              <a:t>Prva dva operanda su po jedan bajt i </a:t>
            </a:r>
            <a:r>
              <a:rPr lang="x-none" u="sng" dirty="0" smtClean="0"/>
              <a:t>predstavljaju adrese registara</a:t>
            </a:r>
            <a:r>
              <a:rPr lang="x-none" dirty="0" smtClean="0"/>
              <a:t>.</a:t>
            </a:r>
          </a:p>
          <a:p>
            <a:pPr marL="285750" indent="-285750">
              <a:buFontTx/>
              <a:buChar char="-"/>
            </a:pPr>
            <a:r>
              <a:rPr lang="x-none" dirty="0" smtClean="0"/>
              <a:t>Treći operand je dva bajta i </a:t>
            </a:r>
            <a:r>
              <a:rPr lang="x-none" u="sng" dirty="0" smtClean="0"/>
              <a:t>predstavlja sam podatak</a:t>
            </a:r>
          </a:p>
          <a:p>
            <a:pPr marL="285750" indent="-285750">
              <a:buFontTx/>
              <a:buChar char="-"/>
            </a:pPr>
            <a:r>
              <a:rPr lang="x-none" dirty="0" smtClean="0"/>
              <a:t>Saberi 5678h sa 16-bitnim podatkom iz registra čija je adresa operand2 i rezultat smesti u registar čija je adresa operand1.</a:t>
            </a:r>
          </a:p>
        </p:txBody>
      </p:sp>
      <p:sp>
        <p:nvSpPr>
          <p:cNvPr id="8" name="TextBox 7"/>
          <p:cNvSpPr txBox="1"/>
          <p:nvPr/>
        </p:nvSpPr>
        <p:spPr>
          <a:xfrm>
            <a:off x="5724128" y="2204864"/>
            <a:ext cx="3168352" cy="1200329"/>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 at 30h </a:t>
            </a:r>
          </a:p>
          <a:p>
            <a:r>
              <a:rPr lang="x-none" b="1" dirty="0" smtClean="0">
                <a:solidFill>
                  <a:schemeClr val="tx1"/>
                </a:solidFill>
                <a:latin typeface="Courier New" pitchFamily="49" charset="0"/>
                <a:cs typeface="Courier New" pitchFamily="49" charset="0"/>
              </a:rPr>
              <a:t>Ax: dsw 1;</a:t>
            </a:r>
          </a:p>
          <a:p>
            <a:r>
              <a:rPr lang="x-none" b="1" dirty="0" smtClean="0">
                <a:solidFill>
                  <a:schemeClr val="tx1"/>
                </a:solidFill>
                <a:latin typeface="Courier New" pitchFamily="49" charset="0"/>
                <a:cs typeface="Courier New" pitchFamily="49" charset="0"/>
              </a:rPr>
              <a:t>Bx: dsw 1;</a:t>
            </a:r>
          </a:p>
          <a:p>
            <a:r>
              <a:rPr lang="x-none" b="1" dirty="0" smtClean="0">
                <a:solidFill>
                  <a:schemeClr val="tx1"/>
                </a:solidFill>
                <a:latin typeface="Courier New" pitchFamily="49" charset="0"/>
                <a:cs typeface="Courier New" pitchFamily="49" charset="0"/>
              </a:rPr>
              <a:t>Cx: dsw 1;</a:t>
            </a:r>
            <a:endParaRPr lang="en-US" b="1" dirty="0">
              <a:solidFill>
                <a:schemeClr val="tx1"/>
              </a:solidFill>
              <a:latin typeface="Courier New" pitchFamily="49" charset="0"/>
              <a:cs typeface="Courier New" pitchFamily="49" charset="0"/>
            </a:endParaRPr>
          </a:p>
        </p:txBody>
      </p:sp>
      <p:sp>
        <p:nvSpPr>
          <p:cNvPr id="10" name="TextBox 9"/>
          <p:cNvSpPr txBox="1"/>
          <p:nvPr/>
        </p:nvSpPr>
        <p:spPr>
          <a:xfrm>
            <a:off x="2987824" y="3022272"/>
            <a:ext cx="648072" cy="1477328"/>
          </a:xfrm>
          <a:prstGeom prst="rect">
            <a:avLst/>
          </a:prstGeom>
          <a:noFill/>
          <a:ln w="31750">
            <a:noFill/>
          </a:ln>
        </p:spPr>
        <p:txBody>
          <a:bodyPr wrap="square" rtlCol="0">
            <a:spAutoFit/>
          </a:bodyPr>
          <a:lstStyle/>
          <a:p>
            <a:r>
              <a:rPr lang="x-none" dirty="0" smtClean="0"/>
              <a:t>45</a:t>
            </a:r>
            <a:r>
              <a:rPr lang="x-none" baseline="-25000" dirty="0" smtClean="0"/>
              <a:t>16</a:t>
            </a:r>
          </a:p>
          <a:p>
            <a:r>
              <a:rPr lang="x-none" dirty="0" smtClean="0"/>
              <a:t>30</a:t>
            </a:r>
            <a:r>
              <a:rPr lang="x-none" baseline="-25000" dirty="0" smtClean="0"/>
              <a:t>16</a:t>
            </a:r>
          </a:p>
          <a:p>
            <a:r>
              <a:rPr lang="x-none" dirty="0" smtClean="0"/>
              <a:t>32</a:t>
            </a:r>
            <a:r>
              <a:rPr lang="x-none" baseline="-25000" dirty="0" smtClean="0"/>
              <a:t>16</a:t>
            </a:r>
          </a:p>
          <a:p>
            <a:r>
              <a:rPr lang="x-none" dirty="0" smtClean="0"/>
              <a:t>78</a:t>
            </a:r>
            <a:r>
              <a:rPr lang="x-none" baseline="-25000" dirty="0" smtClean="0"/>
              <a:t>16</a:t>
            </a:r>
          </a:p>
          <a:p>
            <a:r>
              <a:rPr lang="x-none" dirty="0" smtClean="0"/>
              <a:t>56</a:t>
            </a:r>
            <a:r>
              <a:rPr lang="x-none" baseline="-25000" dirty="0" smtClean="0"/>
              <a:t>16</a:t>
            </a:r>
            <a:endParaRPr lang="x-none" baseline="-25000" dirty="0"/>
          </a:p>
        </p:txBody>
      </p:sp>
    </p:spTree>
    <p:extLst>
      <p:ext uri="{BB962C8B-B14F-4D97-AF65-F5344CB8AC3E}">
        <p14:creationId xmlns="" xmlns:p14="http://schemas.microsoft.com/office/powerpoint/2010/main" val="229423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250"/>
            <a:ext cx="8352927" cy="1143000"/>
          </a:xfrm>
        </p:spPr>
        <p:txBody>
          <a:bodyPr/>
          <a:lstStyle/>
          <a:p>
            <a:r>
              <a:rPr lang="en-US" dirty="0" err="1" smtClean="0"/>
              <a:t>Oblik</a:t>
            </a:r>
            <a:r>
              <a:rPr lang="en-US" dirty="0" smtClean="0"/>
              <a:t> </a:t>
            </a:r>
            <a:r>
              <a:rPr lang="en-US" dirty="0" err="1" smtClean="0"/>
              <a:t>instrukcije</a:t>
            </a:r>
            <a:r>
              <a:rPr lang="en-US" dirty="0" smtClean="0"/>
              <a:t> u ma</a:t>
            </a:r>
            <a:r>
              <a:rPr lang="x-none" dirty="0" smtClean="0"/>
              <a:t>š</a:t>
            </a:r>
            <a:r>
              <a:rPr lang="en-US" dirty="0" err="1" smtClean="0"/>
              <a:t>inskom</a:t>
            </a:r>
            <a:r>
              <a:rPr lang="en-US" dirty="0" smtClean="0"/>
              <a:t> je</a:t>
            </a:r>
            <a:r>
              <a:rPr lang="x-none" dirty="0" smtClean="0"/>
              <a:t>z</a:t>
            </a:r>
            <a:r>
              <a:rPr lang="en-US" dirty="0" err="1" smtClean="0"/>
              <a:t>iku</a:t>
            </a:r>
            <a:r>
              <a:rPr lang="x-none" dirty="0" smtClean="0"/>
              <a:t> </a:t>
            </a:r>
            <a:r>
              <a:rPr lang="x-none" sz="2800" dirty="0" smtClean="0"/>
              <a:t>(</a:t>
            </a:r>
            <a:r>
              <a:rPr lang="x-none" sz="2800" dirty="0" smtClean="0">
                <a:solidFill>
                  <a:srgbClr val="C00000"/>
                </a:solidFill>
              </a:rPr>
              <a:t>posredno </a:t>
            </a:r>
            <a:r>
              <a:rPr lang="x-none" sz="2800" dirty="0" smtClean="0"/>
              <a:t>adresiranje)</a:t>
            </a:r>
            <a:endParaRPr lang="en-US" sz="2800"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8</a:t>
            </a:fld>
            <a:endParaRPr lang="en-US"/>
          </a:p>
        </p:txBody>
      </p:sp>
      <p:sp>
        <p:nvSpPr>
          <p:cNvPr id="3" name="TextBox 2"/>
          <p:cNvSpPr txBox="1"/>
          <p:nvPr/>
        </p:nvSpPr>
        <p:spPr>
          <a:xfrm>
            <a:off x="971600" y="2204864"/>
            <a:ext cx="1152128" cy="369332"/>
          </a:xfrm>
          <a:prstGeom prst="rect">
            <a:avLst/>
          </a:prstGeom>
          <a:solidFill>
            <a:schemeClr val="accent2">
              <a:lumMod val="20000"/>
              <a:lumOff val="80000"/>
            </a:schemeClr>
          </a:solidFill>
          <a:ln w="31750">
            <a:solidFill>
              <a:srgbClr val="0033CC"/>
            </a:solidFill>
          </a:ln>
        </p:spPr>
        <p:txBody>
          <a:bodyPr wrap="square" rtlCol="0">
            <a:spAutoFit/>
          </a:bodyPr>
          <a:lstStyle/>
          <a:p>
            <a:r>
              <a:rPr lang="x-none" b="1" dirty="0" smtClean="0"/>
              <a:t>ADD</a:t>
            </a:r>
            <a:endParaRPr lang="en-US" b="1" dirty="0"/>
          </a:p>
        </p:txBody>
      </p:sp>
      <p:sp>
        <p:nvSpPr>
          <p:cNvPr id="5" name="TextBox 4"/>
          <p:cNvSpPr txBox="1"/>
          <p:nvPr/>
        </p:nvSpPr>
        <p:spPr>
          <a:xfrm>
            <a:off x="2135956" y="2204864"/>
            <a:ext cx="2148012" cy="369332"/>
          </a:xfrm>
          <a:prstGeom prst="rect">
            <a:avLst/>
          </a:prstGeom>
          <a:solidFill>
            <a:schemeClr val="bg1"/>
          </a:solidFill>
          <a:ln w="31750">
            <a:solidFill>
              <a:srgbClr val="0033CC"/>
            </a:solidFill>
          </a:ln>
        </p:spPr>
        <p:txBody>
          <a:bodyPr wrap="square" rtlCol="0">
            <a:spAutoFit/>
          </a:bodyPr>
          <a:lstStyle/>
          <a:p>
            <a:r>
              <a:rPr lang="x-none" b="1" dirty="0" smtClean="0"/>
              <a:t>Ax, Bx, </a:t>
            </a:r>
            <a:r>
              <a:rPr lang="en-US" b="1" dirty="0" smtClean="0"/>
              <a:t>[</a:t>
            </a:r>
            <a:r>
              <a:rPr lang="en-US" b="1" dirty="0" err="1" smtClean="0"/>
              <a:t>Cx</a:t>
            </a:r>
            <a:r>
              <a:rPr lang="en-US" b="1" dirty="0" smtClean="0"/>
              <a:t>]</a:t>
            </a:r>
            <a:endParaRPr lang="en-US" b="1" dirty="0"/>
          </a:p>
        </p:txBody>
      </p:sp>
      <p:sp>
        <p:nvSpPr>
          <p:cNvPr id="6" name="TextBox 5"/>
          <p:cNvSpPr txBox="1"/>
          <p:nvPr/>
        </p:nvSpPr>
        <p:spPr>
          <a:xfrm>
            <a:off x="971600" y="2708920"/>
            <a:ext cx="3708412" cy="646331"/>
          </a:xfrm>
          <a:prstGeom prst="rect">
            <a:avLst/>
          </a:prstGeom>
          <a:noFill/>
        </p:spPr>
        <p:txBody>
          <a:bodyPr wrap="square" rtlCol="0">
            <a:spAutoFit/>
          </a:bodyPr>
          <a:lstStyle/>
          <a:p>
            <a:r>
              <a:rPr lang="x-none" dirty="0" smtClean="0"/>
              <a:t>Instrukcija zauzima 4 </a:t>
            </a:r>
            <a:r>
              <a:rPr lang="x-none" u="sng" dirty="0" smtClean="0"/>
              <a:t>bajta</a:t>
            </a:r>
            <a:r>
              <a:rPr lang="x-none" dirty="0" smtClean="0"/>
              <a:t> i u memoriji izgleda: </a:t>
            </a:r>
            <a:endParaRPr lang="en-US" dirty="0"/>
          </a:p>
        </p:txBody>
      </p:sp>
      <p:sp>
        <p:nvSpPr>
          <p:cNvPr id="7" name="TextBox 6"/>
          <p:cNvSpPr txBox="1"/>
          <p:nvPr/>
        </p:nvSpPr>
        <p:spPr>
          <a:xfrm>
            <a:off x="755576" y="4217020"/>
            <a:ext cx="7848872" cy="2031325"/>
          </a:xfrm>
          <a:prstGeom prst="rect">
            <a:avLst/>
          </a:prstGeom>
          <a:noFill/>
        </p:spPr>
        <p:txBody>
          <a:bodyPr wrap="square" rtlCol="0">
            <a:spAutoFit/>
          </a:bodyPr>
          <a:lstStyle/>
          <a:p>
            <a:r>
              <a:rPr lang="x-none" b="1" dirty="0"/>
              <a:t>Op. kôd </a:t>
            </a:r>
            <a:r>
              <a:rPr lang="x-none" b="1" dirty="0" smtClean="0"/>
              <a:t>(46h) </a:t>
            </a:r>
            <a:r>
              <a:rPr lang="x-none" dirty="0" smtClean="0"/>
              <a:t>kaže</a:t>
            </a:r>
            <a:r>
              <a:rPr lang="x-none" b="1" dirty="0" smtClean="0"/>
              <a:t> </a:t>
            </a:r>
            <a:r>
              <a:rPr lang="x-none" dirty="0" smtClean="0"/>
              <a:t>mikroprocesoru sledeće: </a:t>
            </a:r>
          </a:p>
          <a:p>
            <a:pPr marL="285750" indent="-285750">
              <a:buFontTx/>
              <a:buChar char="-"/>
            </a:pPr>
            <a:r>
              <a:rPr lang="x-none" dirty="0" smtClean="0"/>
              <a:t>Ova operacija ima 3 operanda</a:t>
            </a:r>
            <a:r>
              <a:rPr lang="en-US" dirty="0"/>
              <a:t>i </a:t>
            </a:r>
            <a:r>
              <a:rPr lang="x-none" dirty="0"/>
              <a:t>z</a:t>
            </a:r>
            <a:r>
              <a:rPr lang="en-US" dirty="0"/>
              <a:t>au</a:t>
            </a:r>
            <a:r>
              <a:rPr lang="x-none" dirty="0"/>
              <a:t>z</a:t>
            </a:r>
            <a:r>
              <a:rPr lang="en-US" dirty="0" err="1"/>
              <a:t>ima</a:t>
            </a:r>
            <a:r>
              <a:rPr lang="en-US" dirty="0"/>
              <a:t> </a:t>
            </a:r>
            <a:r>
              <a:rPr lang="x-none" dirty="0"/>
              <a:t>4 </a:t>
            </a:r>
            <a:r>
              <a:rPr lang="x-none" dirty="0" smtClean="0"/>
              <a:t>bajta.</a:t>
            </a:r>
          </a:p>
          <a:p>
            <a:pPr marL="285750" indent="-285750">
              <a:buFontTx/>
              <a:buChar char="-"/>
            </a:pPr>
            <a:r>
              <a:rPr lang="en-US" dirty="0" err="1" smtClean="0"/>
              <a:t>Sva</a:t>
            </a:r>
            <a:r>
              <a:rPr lang="en-US" dirty="0" smtClean="0"/>
              <a:t> tri </a:t>
            </a:r>
            <a:r>
              <a:rPr lang="x-none" smtClean="0"/>
              <a:t>operanda </a:t>
            </a:r>
            <a:r>
              <a:rPr lang="x-none" dirty="0" smtClean="0"/>
              <a:t>su po jedan bajt i </a:t>
            </a:r>
            <a:r>
              <a:rPr lang="x-none" u="sng" dirty="0" smtClean="0"/>
              <a:t>predstavljaju adrese regista</a:t>
            </a:r>
            <a:r>
              <a:rPr lang="x-none" dirty="0" smtClean="0"/>
              <a:t>.</a:t>
            </a:r>
          </a:p>
          <a:p>
            <a:pPr marL="285750" indent="-285750">
              <a:buFontTx/>
              <a:buChar char="-"/>
            </a:pPr>
            <a:r>
              <a:rPr lang="x-none" smtClean="0"/>
              <a:t>U </a:t>
            </a:r>
            <a:r>
              <a:rPr lang="x-none" dirty="0" smtClean="0"/>
              <a:t>16-bitnom registru Cx (na adresi 34h) nalazi se adresa neke menorijska lokacije . 16-bitni podatak iz te memorijske lokacije dodaj 16-bitnom podatku iz registra Bx (čija je adresa operand2) i rezultat smesti u registar Ax (čija je adresa operand1).</a:t>
            </a:r>
          </a:p>
        </p:txBody>
      </p:sp>
      <p:sp>
        <p:nvSpPr>
          <p:cNvPr id="8" name="TextBox 7"/>
          <p:cNvSpPr txBox="1"/>
          <p:nvPr/>
        </p:nvSpPr>
        <p:spPr>
          <a:xfrm>
            <a:off x="5724128" y="2204864"/>
            <a:ext cx="3168352" cy="1200329"/>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 at 30h </a:t>
            </a:r>
          </a:p>
          <a:p>
            <a:r>
              <a:rPr lang="x-none" b="1" dirty="0" smtClean="0">
                <a:solidFill>
                  <a:schemeClr val="tx1"/>
                </a:solidFill>
                <a:latin typeface="Courier New" pitchFamily="49" charset="0"/>
                <a:cs typeface="Courier New" pitchFamily="49" charset="0"/>
              </a:rPr>
              <a:t>Ax: dsw 1;</a:t>
            </a:r>
          </a:p>
          <a:p>
            <a:r>
              <a:rPr lang="x-none" b="1" dirty="0" smtClean="0">
                <a:solidFill>
                  <a:schemeClr val="tx1"/>
                </a:solidFill>
                <a:latin typeface="Courier New" pitchFamily="49" charset="0"/>
                <a:cs typeface="Courier New" pitchFamily="49" charset="0"/>
              </a:rPr>
              <a:t>Bx: dsw 1;</a:t>
            </a:r>
          </a:p>
          <a:p>
            <a:r>
              <a:rPr lang="x-none" b="1" dirty="0" smtClean="0">
                <a:solidFill>
                  <a:schemeClr val="tx1"/>
                </a:solidFill>
                <a:latin typeface="Courier New" pitchFamily="49" charset="0"/>
                <a:cs typeface="Courier New" pitchFamily="49" charset="0"/>
              </a:rPr>
              <a:t>Cx: dsw 1;</a:t>
            </a:r>
            <a:endParaRPr lang="en-US" b="1" dirty="0">
              <a:solidFill>
                <a:schemeClr val="tx1"/>
              </a:solidFill>
              <a:latin typeface="Courier New" pitchFamily="49" charset="0"/>
              <a:cs typeface="Courier New" pitchFamily="49" charset="0"/>
            </a:endParaRPr>
          </a:p>
        </p:txBody>
      </p:sp>
      <p:sp>
        <p:nvSpPr>
          <p:cNvPr id="10" name="TextBox 9"/>
          <p:cNvSpPr txBox="1"/>
          <p:nvPr/>
        </p:nvSpPr>
        <p:spPr>
          <a:xfrm>
            <a:off x="2987824" y="3022272"/>
            <a:ext cx="648072" cy="1200329"/>
          </a:xfrm>
          <a:prstGeom prst="rect">
            <a:avLst/>
          </a:prstGeom>
          <a:noFill/>
          <a:ln w="31750">
            <a:noFill/>
          </a:ln>
        </p:spPr>
        <p:txBody>
          <a:bodyPr wrap="square" rtlCol="0">
            <a:spAutoFit/>
          </a:bodyPr>
          <a:lstStyle/>
          <a:p>
            <a:r>
              <a:rPr lang="x-none" dirty="0" smtClean="0"/>
              <a:t>46</a:t>
            </a:r>
            <a:r>
              <a:rPr lang="x-none" baseline="-25000" dirty="0" smtClean="0"/>
              <a:t>16</a:t>
            </a:r>
          </a:p>
          <a:p>
            <a:r>
              <a:rPr lang="x-none" dirty="0" smtClean="0"/>
              <a:t>30</a:t>
            </a:r>
            <a:r>
              <a:rPr lang="x-none" baseline="-25000" dirty="0" smtClean="0"/>
              <a:t>16</a:t>
            </a:r>
          </a:p>
          <a:p>
            <a:r>
              <a:rPr lang="x-none" dirty="0" smtClean="0"/>
              <a:t>32</a:t>
            </a:r>
            <a:r>
              <a:rPr lang="x-none" baseline="-25000" dirty="0" smtClean="0"/>
              <a:t>16</a:t>
            </a:r>
          </a:p>
          <a:p>
            <a:r>
              <a:rPr lang="en-US" dirty="0" smtClean="0"/>
              <a:t>34</a:t>
            </a:r>
            <a:r>
              <a:rPr lang="x-none" baseline="-25000" dirty="0" smtClean="0"/>
              <a:t>16</a:t>
            </a:r>
          </a:p>
        </p:txBody>
      </p:sp>
    </p:spTree>
    <p:extLst>
      <p:ext uri="{BB962C8B-B14F-4D97-AF65-F5344CB8AC3E}">
        <p14:creationId xmlns="" xmlns:p14="http://schemas.microsoft.com/office/powerpoint/2010/main" val="185207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250"/>
            <a:ext cx="8352927" cy="1143000"/>
          </a:xfrm>
        </p:spPr>
        <p:txBody>
          <a:bodyPr/>
          <a:lstStyle/>
          <a:p>
            <a:r>
              <a:rPr lang="en-US" dirty="0" err="1" smtClean="0"/>
              <a:t>Oblik</a:t>
            </a:r>
            <a:r>
              <a:rPr lang="en-US" dirty="0" smtClean="0"/>
              <a:t> </a:t>
            </a:r>
            <a:r>
              <a:rPr lang="en-US" dirty="0" err="1" smtClean="0"/>
              <a:t>instrukcije</a:t>
            </a:r>
            <a:r>
              <a:rPr lang="en-US" dirty="0" smtClean="0"/>
              <a:t> u ma</a:t>
            </a:r>
            <a:r>
              <a:rPr lang="x-none" dirty="0" smtClean="0"/>
              <a:t>š</a:t>
            </a:r>
            <a:r>
              <a:rPr lang="en-US" dirty="0" err="1" smtClean="0"/>
              <a:t>inskom</a:t>
            </a:r>
            <a:r>
              <a:rPr lang="en-US" dirty="0" smtClean="0"/>
              <a:t> je</a:t>
            </a:r>
            <a:r>
              <a:rPr lang="x-none" dirty="0" smtClean="0"/>
              <a:t>z</a:t>
            </a:r>
            <a:r>
              <a:rPr lang="en-US" dirty="0" err="1" smtClean="0"/>
              <a:t>iku</a:t>
            </a:r>
            <a:r>
              <a:rPr lang="x-none" dirty="0" smtClean="0"/>
              <a:t> </a:t>
            </a:r>
            <a:r>
              <a:rPr lang="x-none" sz="2800" dirty="0"/>
              <a:t>(a adresnosti, ponovo)</a:t>
            </a:r>
            <a:endParaRPr lang="en-US" sz="2800" dirty="0"/>
          </a:p>
        </p:txBody>
      </p:sp>
      <p:sp>
        <p:nvSpPr>
          <p:cNvPr id="4" name="Slide Number Placeholder 3"/>
          <p:cNvSpPr>
            <a:spLocks noGrp="1"/>
          </p:cNvSpPr>
          <p:nvPr>
            <p:ph type="sldNum" sz="quarter" idx="12"/>
          </p:nvPr>
        </p:nvSpPr>
        <p:spPr/>
        <p:txBody>
          <a:bodyPr/>
          <a:lstStyle/>
          <a:p>
            <a:pPr>
              <a:defRPr/>
            </a:pPr>
            <a:fld id="{81B052DB-28A1-49ED-B354-7656327038DE}" type="slidenum">
              <a:rPr lang="en-US" smtClean="0"/>
              <a:pPr>
                <a:defRPr/>
              </a:pPr>
              <a:t>9</a:t>
            </a:fld>
            <a:endParaRPr lang="en-US"/>
          </a:p>
        </p:txBody>
      </p:sp>
      <p:sp>
        <p:nvSpPr>
          <p:cNvPr id="6" name="TextBox 5"/>
          <p:cNvSpPr txBox="1"/>
          <p:nvPr/>
        </p:nvSpPr>
        <p:spPr>
          <a:xfrm>
            <a:off x="467544" y="2204864"/>
            <a:ext cx="5256584" cy="646331"/>
          </a:xfrm>
          <a:prstGeom prst="rect">
            <a:avLst/>
          </a:prstGeom>
          <a:noFill/>
        </p:spPr>
        <p:txBody>
          <a:bodyPr wrap="square" rtlCol="0">
            <a:spAutoFit/>
          </a:bodyPr>
          <a:lstStyle/>
          <a:p>
            <a:r>
              <a:rPr lang="x-none" dirty="0" smtClean="0"/>
              <a:t>Instrukcija </a:t>
            </a:r>
            <a:r>
              <a:rPr lang="x-none" b="1" dirty="0" smtClean="0">
                <a:solidFill>
                  <a:schemeClr val="tx1"/>
                </a:solidFill>
              </a:rPr>
              <a:t>ADD  Ax, Bx, Cx </a:t>
            </a:r>
            <a:r>
              <a:rPr lang="x-none" dirty="0" smtClean="0"/>
              <a:t>je  </a:t>
            </a:r>
            <a:r>
              <a:rPr lang="x-none" b="1" dirty="0" smtClean="0"/>
              <a:t>nul-adresna</a:t>
            </a:r>
            <a:r>
              <a:rPr lang="x-none" dirty="0" smtClean="0"/>
              <a:t> jer su svi operandi adrese </a:t>
            </a:r>
            <a:r>
              <a:rPr lang="x-none" u="sng" dirty="0" smtClean="0"/>
              <a:t>registara</a:t>
            </a:r>
            <a:r>
              <a:rPr lang="x-none" dirty="0" smtClean="0"/>
              <a:t>.</a:t>
            </a:r>
            <a:endParaRPr lang="en-US" dirty="0"/>
          </a:p>
        </p:txBody>
      </p:sp>
      <p:sp>
        <p:nvSpPr>
          <p:cNvPr id="8" name="TextBox 7"/>
          <p:cNvSpPr txBox="1"/>
          <p:nvPr/>
        </p:nvSpPr>
        <p:spPr>
          <a:xfrm>
            <a:off x="5724128" y="2204864"/>
            <a:ext cx="3168352" cy="1200329"/>
          </a:xfrm>
          <a:prstGeom prst="rect">
            <a:avLst/>
          </a:prstGeom>
          <a:solidFill>
            <a:schemeClr val="bg1"/>
          </a:solidFill>
          <a:ln w="31750">
            <a:solidFill>
              <a:schemeClr val="tx1"/>
            </a:solidFill>
          </a:ln>
        </p:spPr>
        <p:txBody>
          <a:bodyPr wrap="square" rtlCol="0">
            <a:spAutoFit/>
          </a:bodyPr>
          <a:lstStyle/>
          <a:p>
            <a:r>
              <a:rPr lang="x-none" b="1" dirty="0" smtClean="0">
                <a:solidFill>
                  <a:schemeClr val="tx1"/>
                </a:solidFill>
                <a:latin typeface="Courier New" pitchFamily="49" charset="0"/>
                <a:cs typeface="Courier New" pitchFamily="49" charset="0"/>
              </a:rPr>
              <a:t>RSEG at 30h </a:t>
            </a:r>
          </a:p>
          <a:p>
            <a:r>
              <a:rPr lang="x-none" b="1" dirty="0" smtClean="0">
                <a:solidFill>
                  <a:schemeClr val="tx1"/>
                </a:solidFill>
                <a:latin typeface="Courier New" pitchFamily="49" charset="0"/>
                <a:cs typeface="Courier New" pitchFamily="49" charset="0"/>
              </a:rPr>
              <a:t>Ax: dsw 1;</a:t>
            </a:r>
          </a:p>
          <a:p>
            <a:r>
              <a:rPr lang="x-none" b="1" dirty="0" smtClean="0">
                <a:solidFill>
                  <a:schemeClr val="tx1"/>
                </a:solidFill>
                <a:latin typeface="Courier New" pitchFamily="49" charset="0"/>
                <a:cs typeface="Courier New" pitchFamily="49" charset="0"/>
              </a:rPr>
              <a:t>Bx: dsw 1;</a:t>
            </a:r>
          </a:p>
          <a:p>
            <a:r>
              <a:rPr lang="x-none" b="1" dirty="0" smtClean="0">
                <a:solidFill>
                  <a:schemeClr val="tx1"/>
                </a:solidFill>
                <a:latin typeface="Courier New" pitchFamily="49" charset="0"/>
                <a:cs typeface="Courier New" pitchFamily="49" charset="0"/>
              </a:rPr>
              <a:t>Cx: dsw 1;</a:t>
            </a:r>
            <a:endParaRPr lang="en-US" b="1" dirty="0">
              <a:solidFill>
                <a:schemeClr val="tx1"/>
              </a:solidFill>
              <a:latin typeface="Courier New" pitchFamily="49" charset="0"/>
              <a:cs typeface="Courier New" pitchFamily="49" charset="0"/>
            </a:endParaRPr>
          </a:p>
        </p:txBody>
      </p:sp>
      <p:sp>
        <p:nvSpPr>
          <p:cNvPr id="11" name="TextBox 10"/>
          <p:cNvSpPr txBox="1"/>
          <p:nvPr/>
        </p:nvSpPr>
        <p:spPr>
          <a:xfrm>
            <a:off x="467544" y="2851195"/>
            <a:ext cx="5256237" cy="923330"/>
          </a:xfrm>
          <a:prstGeom prst="rect">
            <a:avLst/>
          </a:prstGeom>
          <a:noFill/>
        </p:spPr>
        <p:txBody>
          <a:bodyPr wrap="square" rtlCol="0">
            <a:spAutoFit/>
          </a:bodyPr>
          <a:lstStyle/>
          <a:p>
            <a:r>
              <a:rPr lang="x-none" dirty="0" smtClean="0"/>
              <a:t>S druge strane, ova ista instrukcija je  </a:t>
            </a:r>
            <a:r>
              <a:rPr lang="x-none" b="1" u="sng" dirty="0" smtClean="0"/>
              <a:t>interno troadresna</a:t>
            </a:r>
            <a:r>
              <a:rPr lang="x-none" dirty="0" smtClean="0"/>
              <a:t> jer postoje tri opernada sa </a:t>
            </a:r>
            <a:r>
              <a:rPr lang="x-none" u="sng" dirty="0" smtClean="0"/>
              <a:t>adresama</a:t>
            </a:r>
            <a:r>
              <a:rPr lang="x-none" dirty="0" smtClean="0"/>
              <a:t> internih registara.</a:t>
            </a:r>
            <a:endParaRPr lang="en-US" dirty="0"/>
          </a:p>
        </p:txBody>
      </p:sp>
      <p:sp>
        <p:nvSpPr>
          <p:cNvPr id="9" name="TextBox 8"/>
          <p:cNvSpPr txBox="1"/>
          <p:nvPr/>
        </p:nvSpPr>
        <p:spPr>
          <a:xfrm>
            <a:off x="467544" y="3774525"/>
            <a:ext cx="8352927" cy="646331"/>
          </a:xfrm>
          <a:prstGeom prst="rect">
            <a:avLst/>
          </a:prstGeom>
          <a:noFill/>
        </p:spPr>
        <p:txBody>
          <a:bodyPr wrap="square" rtlCol="0">
            <a:spAutoFit/>
          </a:bodyPr>
          <a:lstStyle/>
          <a:p>
            <a:r>
              <a:rPr lang="x-none" dirty="0" smtClean="0"/>
              <a:t>Instrukcija </a:t>
            </a:r>
            <a:r>
              <a:rPr lang="x-none" b="1" dirty="0" smtClean="0">
                <a:solidFill>
                  <a:schemeClr val="tx1"/>
                </a:solidFill>
              </a:rPr>
              <a:t>ADD  Ax, Bx, </a:t>
            </a:r>
            <a:r>
              <a:rPr lang="en-US" b="1" dirty="0">
                <a:solidFill>
                  <a:schemeClr val="tx1"/>
                </a:solidFill>
              </a:rPr>
              <a:t>[</a:t>
            </a:r>
            <a:r>
              <a:rPr lang="x-none" b="1" dirty="0" smtClean="0">
                <a:solidFill>
                  <a:schemeClr val="tx1"/>
                </a:solidFill>
              </a:rPr>
              <a:t>Cx</a:t>
            </a:r>
            <a:r>
              <a:rPr lang="en-US" b="1" dirty="0" smtClean="0">
                <a:solidFill>
                  <a:schemeClr val="tx1"/>
                </a:solidFill>
              </a:rPr>
              <a:t>]</a:t>
            </a:r>
            <a:r>
              <a:rPr lang="x-none" b="1" dirty="0" smtClean="0">
                <a:solidFill>
                  <a:schemeClr val="tx1"/>
                </a:solidFill>
              </a:rPr>
              <a:t> </a:t>
            </a:r>
            <a:r>
              <a:rPr lang="x-none" dirty="0" smtClean="0"/>
              <a:t>je  </a:t>
            </a:r>
            <a:r>
              <a:rPr lang="en-US" b="1" dirty="0" err="1" smtClean="0"/>
              <a:t>jedno</a:t>
            </a:r>
            <a:r>
              <a:rPr lang="x-none" b="1" dirty="0" smtClean="0"/>
              <a:t>adresna</a:t>
            </a:r>
            <a:r>
              <a:rPr lang="x-none" dirty="0" smtClean="0"/>
              <a:t> jer </a:t>
            </a:r>
            <a:r>
              <a:rPr lang="en-US" dirty="0" err="1" smtClean="0"/>
              <a:t>tre</a:t>
            </a:r>
            <a:r>
              <a:rPr lang="x-none" dirty="0" smtClean="0"/>
              <a:t>ć</a:t>
            </a:r>
            <a:r>
              <a:rPr lang="en-US" dirty="0" smtClean="0"/>
              <a:t>i operand</a:t>
            </a:r>
            <a:r>
              <a:rPr lang="x-none" dirty="0" smtClean="0"/>
              <a:t> nije registarski direktno adresiran</a:t>
            </a:r>
            <a:r>
              <a:rPr lang="x-none" baseline="30000" dirty="0" smtClean="0"/>
              <a:t>*</a:t>
            </a:r>
            <a:r>
              <a:rPr lang="x-none" dirty="0" smtClean="0"/>
              <a:t>.</a:t>
            </a:r>
            <a:endParaRPr lang="en-US" dirty="0"/>
          </a:p>
        </p:txBody>
      </p:sp>
      <p:sp>
        <p:nvSpPr>
          <p:cNvPr id="10" name="TextBox 9"/>
          <p:cNvSpPr txBox="1"/>
          <p:nvPr/>
        </p:nvSpPr>
        <p:spPr>
          <a:xfrm>
            <a:off x="467543" y="4581128"/>
            <a:ext cx="8352927" cy="369332"/>
          </a:xfrm>
          <a:prstGeom prst="rect">
            <a:avLst/>
          </a:prstGeom>
          <a:noFill/>
        </p:spPr>
        <p:txBody>
          <a:bodyPr wrap="square" rtlCol="0">
            <a:spAutoFit/>
          </a:bodyPr>
          <a:lstStyle/>
          <a:p>
            <a:r>
              <a:rPr lang="x-none" dirty="0" smtClean="0"/>
              <a:t>Kakva je adresnost instrukcije </a:t>
            </a:r>
            <a:r>
              <a:rPr lang="x-none" b="1" dirty="0" smtClean="0">
                <a:solidFill>
                  <a:schemeClr val="tx1"/>
                </a:solidFill>
              </a:rPr>
              <a:t>ADD  Ax, Bx, #5678h </a:t>
            </a:r>
            <a:r>
              <a:rPr lang="x-none" dirty="0" smtClean="0"/>
              <a:t>i zašto? </a:t>
            </a:r>
            <a:endParaRPr lang="en-US" dirty="0"/>
          </a:p>
        </p:txBody>
      </p:sp>
    </p:spTree>
    <p:extLst>
      <p:ext uri="{BB962C8B-B14F-4D97-AF65-F5344CB8AC3E}">
        <p14:creationId xmlns="" xmlns:p14="http://schemas.microsoft.com/office/powerpoint/2010/main" val="223708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p:bldP spid="10" grpId="0"/>
    </p:bldLst>
  </p:timing>
</p:sld>
</file>

<file path=ppt/theme/theme1.xml><?xml version="1.0" encoding="utf-8"?>
<a:theme xmlns:a="http://schemas.openxmlformats.org/drawingml/2006/main" name="Training_base">
  <a:themeElements>
    <a:clrScheme name="Training_bas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raining_bas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254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rgbClr val="333399"/>
            </a:solidFill>
            <a:effectLst/>
            <a:latin typeface="Comic Sans MS" pitchFamily="66" charset="0"/>
          </a:defRPr>
        </a:defPPr>
      </a:lstStyle>
    </a:spDef>
    <a:lnDef>
      <a:spPr bwMode="auto">
        <a:xfrm>
          <a:off x="0" y="0"/>
          <a:ext cx="1" cy="1"/>
        </a:xfrm>
        <a:custGeom>
          <a:avLst/>
          <a:gdLst/>
          <a:ahLst/>
          <a:cxnLst/>
          <a:rect l="0" t="0" r="0" b="0"/>
          <a:pathLst/>
        </a:custGeom>
        <a:solidFill>
          <a:schemeClr val="bg1"/>
        </a:solidFill>
        <a:ln w="254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rgbClr val="333399"/>
            </a:solidFill>
            <a:effectLst/>
            <a:latin typeface="Comic Sans MS" pitchFamily="66" charset="0"/>
          </a:defRPr>
        </a:defPPr>
      </a:lstStyle>
    </a:lnDef>
  </a:objectDefaults>
  <a:extraClrSchemeLst>
    <a:extraClrScheme>
      <a:clrScheme name="Training_bas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ining_bas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ining_bas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ining_bas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ining_bas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ining_bas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ining_bas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Office\Templates\Presentations\Training_base.pot</Template>
  <TotalTime>16018</TotalTime>
  <Words>5402</Words>
  <Application>Microsoft Office PowerPoint</Application>
  <PresentationFormat>On-screen Show (4:3)</PresentationFormat>
  <Paragraphs>468</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Training_base</vt:lpstr>
      <vt:lpstr>O načinima adresiranja i adresnosti instrukcija  (primeri na bazi MCS96 instrukcijskog seta)</vt:lpstr>
      <vt:lpstr>Oblik instrukcije u asembleru i mašinskom jeziku</vt:lpstr>
      <vt:lpstr>Oblik instrukcije u asembleru i mašinskom jeziku</vt:lpstr>
      <vt:lpstr>Oblik instrukcije u asembleru - ADRESNOST</vt:lpstr>
      <vt:lpstr>Oblik instrukcije u asembleru - ADRESNOST</vt:lpstr>
      <vt:lpstr>Oblik instrukcije u mašinskom jeziku (reg. direktno adresiranje)</vt:lpstr>
      <vt:lpstr>Oblik instrukcije u mašinskom jeziku (neposredno adresiranje)</vt:lpstr>
      <vt:lpstr>Oblik instrukcije u mašinskom jeziku (posredno adresiranje)</vt:lpstr>
      <vt:lpstr>Oblik instrukcije u mašinskom jeziku (a adresnosti, ponovo)</vt:lpstr>
      <vt:lpstr>Načini adresiranja</vt:lpstr>
      <vt:lpstr>Načini adresiranja - posredno</vt:lpstr>
      <vt:lpstr>Načini adresiranja – posredno sa uvećavanjem</vt:lpstr>
      <vt:lpstr>Načini adresiranja - indeksno</vt:lpstr>
      <vt:lpstr>Razlika u pristupu tabelama- posredno / indeksno</vt:lpstr>
      <vt:lpstr>Pristup tabelama- posredno</vt:lpstr>
      <vt:lpstr>Pristup tabelama- posredno</vt:lpstr>
      <vt:lpstr>Pristup tabelama- posredno</vt:lpstr>
      <vt:lpstr>Pristup tabelama- indeksno</vt:lpstr>
    </vt:vector>
  </TitlesOfParts>
  <Company>VIŠER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Upravljanje</dc:title>
  <dc:creator>Milan Mijalković</dc:creator>
  <cp:lastModifiedBy>m_milan</cp:lastModifiedBy>
  <cp:revision>536</cp:revision>
  <cp:lastPrinted>2000-12-31T15:45:48Z</cp:lastPrinted>
  <dcterms:created xsi:type="dcterms:W3CDTF">2001-01-23T09:21:27Z</dcterms:created>
  <dcterms:modified xsi:type="dcterms:W3CDTF">2018-03-27T08:05:37Z</dcterms:modified>
</cp:coreProperties>
</file>