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331"/>
    <a:srgbClr val="BB4567"/>
    <a:srgbClr val="0099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3" autoAdjust="0"/>
    <p:restoredTop sz="94761" autoAdjust="0"/>
  </p:normalViewPr>
  <p:slideViewPr>
    <p:cSldViewPr>
      <p:cViewPr>
        <p:scale>
          <a:sx n="75" d="100"/>
          <a:sy n="75" d="100"/>
        </p:scale>
        <p:origin x="-2694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1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65243B0-7D46-4659-9650-50D65BC0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1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BB63A7-73D0-40E6-9080-927BA3C78C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730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93E687-4783-41D5-9928-D5EFD3464BE6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E4379B-5AE0-4A62-93C6-3B4BC6352A58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501B4-B029-466F-8828-3392B06695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D63B5C-8098-4679-9ABF-85348F5CF181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8DD2E-0A8F-4344-BAF8-D7FED5D1BA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44790C-C7AD-4FEA-93C8-2D00C788DC14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AD44F1-E67E-4DC8-8DBE-2E105AE716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0BC0C-B83F-476D-A05B-5F71AE301870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BE79B-CE1D-4168-9427-9F7A96DC16C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5981DF-5DE5-4598-8218-EED874075541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6720E-A5F6-4272-9F7A-7A99B5D464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097E3-5BF1-4883-B8CC-581EF4B6F911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0DB1FC-B3F5-4596-8C3B-5C86991A89F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F8ACF-BFD9-49FF-9749-2CAE0FF4918D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36E2EF-14AF-4713-9090-33CE59B4DA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D68A03-9168-4B95-A3FB-8FDB51AC2C13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335E8-73DA-4ABB-B8CF-0FA3A71417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619B31-F327-45C3-99EA-1F45A06A9105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9D3C8-DF5C-437A-8105-8ED07CBA6C0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E6C0EB-540D-4336-BC06-EF426E4F20D6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67327-B610-464D-9173-C459A18B86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76ABC8-6CE0-4D58-8411-524642876E6A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CF83E67-84D5-44EE-9483-7C5FD03609E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r"/>
    <p:sndAc>
      <p:stSnd>
        <p:snd r:embed="rId1" name="projcto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4A7361D-5234-4DDC-9B20-DB450B4EE66A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F603C09-CC87-48E4-AEBA-3A86E94C8D6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 spd="med">
    <p:cover dir="r"/>
    <p:sndAc>
      <p:stSnd>
        <p:snd r:embed="rId13" name="projctor.wav"/>
      </p:stSnd>
    </p:sndAc>
  </p:transition>
  <p:timing>
    <p:tnLst>
      <p:par>
        <p:cTn id="1" dur="indefinite" restart="never" nodeType="tmRoot"/>
      </p:par>
    </p:tnLst>
  </p:timing>
  <p:hf sldNum="0"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9565" y="980728"/>
            <a:ext cx="8027987" cy="43944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sr-Latn-CS" sz="2800" dirty="0" smtClean="0"/>
              <a:t/>
            </a:r>
            <a:br>
              <a:rPr lang="sr-Latn-CS" sz="2800" dirty="0" smtClean="0"/>
            </a:br>
            <a:endParaRPr lang="en-GB" sz="2800" u="sng" dirty="0" smtClean="0"/>
          </a:p>
        </p:txBody>
      </p:sp>
      <p:sp>
        <p:nvSpPr>
          <p:cNvPr id="5122" name="Rectangle 37"/>
          <p:cNvSpPr>
            <a:spLocks noGrp="1" noChangeArrowheads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endParaRPr lang="en-GB" dirty="0" smtClean="0"/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1835150" y="3357563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RS" dirty="0" smtClean="0"/>
              <a:t>ALGORITMI 2</a:t>
            </a:r>
            <a:endParaRPr lang="en-US" dirty="0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900113" y="1535113"/>
            <a:ext cx="800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OSNOV</a:t>
            </a:r>
            <a:r>
              <a:rPr lang="sr-Latn-C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INFORMATIKE I RAČUNARSTVA</a:t>
            </a: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1475657" y="188913"/>
            <a:ext cx="69841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Visoka </a:t>
            </a:r>
            <a:r>
              <a:rPr lang="sr-Latn-CS" sz="2000"/>
              <a:t>škola elektrotehnike i računarstva strukovnih studija</a:t>
            </a:r>
            <a:endParaRPr lang="en-US" sz="2000"/>
          </a:p>
        </p:txBody>
      </p:sp>
    </p:spTree>
  </p:cSld>
  <p:clrMapOvr>
    <a:masterClrMapping/>
  </p:clrMapOvr>
  <p:transition spd="med">
    <p:cover dir="r"/>
    <p:sndAc>
      <p:stSnd>
        <p:snd r:embed="rId3" name="projcto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6" presetClass="emph" presetSubtype="0" repeatCount="indefinite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95536" y="23664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1.</a:t>
            </a:r>
            <a:r>
              <a:rPr lang="hr-HR" sz="2400" u="sng" dirty="0" smtClean="0"/>
              <a:t>Napisati </a:t>
            </a:r>
            <a:r>
              <a:rPr lang="hr-HR" sz="2400" u="sng" dirty="0"/>
              <a:t>algoritam za izračunavanje faktorijala. </a:t>
            </a:r>
            <a:endParaRPr lang="en-US" sz="2400" u="sng" dirty="0"/>
          </a:p>
          <a:p>
            <a:r>
              <a:rPr lang="hr-HR" dirty="0"/>
              <a:t> </a:t>
            </a:r>
            <a:endParaRPr lang="en-US" dirty="0"/>
          </a:p>
          <a:p>
            <a:r>
              <a:rPr lang="fr-FR" sz="2400" dirty="0" err="1"/>
              <a:t>Re</a:t>
            </a:r>
            <a:r>
              <a:rPr lang="hr-HR" sz="2400" dirty="0"/>
              <a:t>š</a:t>
            </a:r>
            <a:r>
              <a:rPr lang="fr-FR" sz="2400" dirty="0" err="1"/>
              <a:t>enje</a:t>
            </a:r>
            <a:r>
              <a:rPr lang="hr-HR" sz="2400" dirty="0"/>
              <a:t>:  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174512"/>
              </p:ext>
            </p:extLst>
          </p:nvPr>
        </p:nvGraphicFramePr>
        <p:xfrm>
          <a:off x="4067944" y="764704"/>
          <a:ext cx="2495550" cy="598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r:id="rId4" imgW="2609445" imgH="6235550" progId="Visio.Drawing.6">
                  <p:embed/>
                </p:oleObj>
              </mc:Choice>
              <mc:Fallback>
                <p:oleObj r:id="rId4" imgW="2609445" imgH="6235550" progId="Visio.Drawing.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764704"/>
                        <a:ext cx="2495550" cy="598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over dir="r"/>
    <p:sndAc>
      <p:stSnd>
        <p:snd r:embed="rId3" name="projcto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844" y="260648"/>
            <a:ext cx="867645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dirty="0" smtClean="0"/>
              <a:t>2. </a:t>
            </a:r>
            <a:r>
              <a:rPr lang="en-US" sz="2400" u="sng" dirty="0" err="1"/>
              <a:t>Napraviti</a:t>
            </a:r>
            <a:r>
              <a:rPr lang="en-US" sz="2400" u="sng" dirty="0"/>
              <a:t> </a:t>
            </a:r>
            <a:r>
              <a:rPr lang="en-US" sz="2400" u="sng" dirty="0" err="1"/>
              <a:t>algoritam</a:t>
            </a:r>
            <a:r>
              <a:rPr lang="en-US" sz="2400" u="sng" dirty="0"/>
              <a:t> </a:t>
            </a:r>
            <a:r>
              <a:rPr lang="en-US" sz="2400" u="sng" dirty="0" err="1"/>
              <a:t>koji</a:t>
            </a:r>
            <a:r>
              <a:rPr lang="hr-HR" sz="2400" u="sng" dirty="0"/>
              <a:t> izračunava i </a:t>
            </a:r>
            <a:r>
              <a:rPr lang="sr-Latn-CS" sz="2400" u="sng" dirty="0"/>
              <a:t>štampa</a:t>
            </a:r>
            <a:r>
              <a:rPr lang="hr-HR" sz="2400" u="sng" dirty="0"/>
              <a:t> kvadratni koren brojeva od 5 do 21.</a:t>
            </a:r>
            <a:endParaRPr lang="en-US" sz="2400" u="sng" dirty="0"/>
          </a:p>
          <a:p>
            <a:r>
              <a:rPr lang="hr-HR" sz="2400" dirty="0"/>
              <a:t> </a:t>
            </a:r>
            <a:endParaRPr lang="en-US" sz="2400" dirty="0"/>
          </a:p>
          <a:p>
            <a:r>
              <a:rPr lang="fr-FR" sz="2400" dirty="0" err="1" smtClean="0"/>
              <a:t>Re</a:t>
            </a:r>
            <a:r>
              <a:rPr lang="hr-HR" sz="2400" dirty="0"/>
              <a:t>š</a:t>
            </a:r>
            <a:r>
              <a:rPr lang="fr-FR" sz="2400" dirty="0" err="1"/>
              <a:t>enje</a:t>
            </a:r>
            <a:r>
              <a:rPr lang="hr-HR" sz="2400" dirty="0"/>
              <a:t>:</a:t>
            </a:r>
            <a:r>
              <a:rPr lang="hr-HR" dirty="0"/>
              <a:t> 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975288"/>
              </p:ext>
            </p:extLst>
          </p:nvPr>
        </p:nvGraphicFramePr>
        <p:xfrm>
          <a:off x="3491879" y="1401088"/>
          <a:ext cx="3920723" cy="404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r:id="rId4" imgW="3281760" imgH="2892240" progId="">
                  <p:embed/>
                </p:oleObj>
              </mc:Choice>
              <mc:Fallback>
                <p:oleObj r:id="rId4" imgW="3281760" imgH="28922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79" y="1401088"/>
                        <a:ext cx="3920723" cy="404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9866188"/>
      </p:ext>
    </p:extLst>
  </p:cSld>
  <p:clrMapOvr>
    <a:masterClrMapping/>
  </p:clrMapOvr>
  <p:transition spd="med">
    <p:cover dir="r"/>
    <p:sndAc>
      <p:stSnd>
        <p:snd r:embed="rId3" name="projctor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332" y="260648"/>
            <a:ext cx="8676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dirty="0"/>
              <a:t>3</a:t>
            </a:r>
            <a:r>
              <a:rPr lang="sr-Latn-RS" sz="2400" dirty="0" smtClean="0"/>
              <a:t>. </a:t>
            </a:r>
            <a:r>
              <a:rPr lang="it-IT" sz="2400" u="sng" dirty="0"/>
              <a:t>Napraviti algoritam koji</a:t>
            </a:r>
            <a:r>
              <a:rPr lang="hr-HR" sz="2400" u="sng" dirty="0"/>
              <a:t> </a:t>
            </a:r>
            <a:endParaRPr lang="hr-HR" sz="2400" u="sng" dirty="0" smtClean="0"/>
          </a:p>
          <a:p>
            <a:pPr lvl="0"/>
            <a:r>
              <a:rPr lang="hr-HR" sz="2400" u="sng" dirty="0" smtClean="0"/>
              <a:t>izračunava srednju</a:t>
            </a:r>
          </a:p>
          <a:p>
            <a:pPr lvl="0"/>
            <a:r>
              <a:rPr lang="hr-HR" sz="2400" u="sng" dirty="0" smtClean="0"/>
              <a:t> </a:t>
            </a:r>
            <a:r>
              <a:rPr lang="hr-HR" sz="2400" u="sng" dirty="0"/>
              <a:t>ocenu na ispitu iz </a:t>
            </a:r>
            <a:r>
              <a:rPr lang="hr-HR" sz="2400" u="sng" dirty="0" smtClean="0"/>
              <a:t>OIR-a.</a:t>
            </a:r>
            <a:endParaRPr lang="en-US" sz="2400" dirty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187454"/>
              </p:ext>
            </p:extLst>
          </p:nvPr>
        </p:nvGraphicFramePr>
        <p:xfrm>
          <a:off x="4499992" y="-100745"/>
          <a:ext cx="4080445" cy="6979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4" imgW="5235840" imgH="9090360" progId="">
                  <p:embed/>
                </p:oleObj>
              </mc:Choice>
              <mc:Fallback>
                <p:oleObj r:id="rId4" imgW="5235840" imgH="90903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-100745"/>
                        <a:ext cx="4080445" cy="69795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6139758"/>
      </p:ext>
    </p:extLst>
  </p:cSld>
  <p:clrMapOvr>
    <a:masterClrMapping/>
  </p:clrMapOvr>
  <p:transition spd="med">
    <p:cover dir="r"/>
    <p:sndAc>
      <p:stSnd>
        <p:snd r:embed="rId3" name="projctor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04664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4. </a:t>
            </a:r>
            <a:r>
              <a:rPr lang="it-IT" sz="2400" u="sng" dirty="0"/>
              <a:t>Napraviti algoritam </a:t>
            </a:r>
            <a:r>
              <a:rPr lang="it-IT" sz="2400" u="sng" dirty="0" smtClean="0"/>
              <a:t>koji</a:t>
            </a:r>
            <a:endParaRPr lang="sr-Latn-RS" sz="2400" u="sng" dirty="0" smtClean="0"/>
          </a:p>
          <a:p>
            <a:r>
              <a:rPr lang="hr-HR" sz="2400" u="sng" dirty="0" smtClean="0"/>
              <a:t> </a:t>
            </a:r>
            <a:r>
              <a:rPr lang="hr-HR" sz="2400" u="sng" dirty="0"/>
              <a:t>učitava niz </a:t>
            </a:r>
            <a:r>
              <a:rPr lang="hr-HR" sz="2400" i="1" u="sng" dirty="0" smtClean="0"/>
              <a:t>a</a:t>
            </a:r>
            <a:r>
              <a:rPr lang="hr-HR" sz="2400" u="sng" baseline="-25000" dirty="0" smtClean="0"/>
              <a:t>i</a:t>
            </a:r>
            <a:r>
              <a:rPr lang="hr-HR" sz="2400" u="sng" dirty="0" smtClean="0"/>
              <a:t>, pronalazi </a:t>
            </a:r>
            <a:r>
              <a:rPr lang="hr-HR" sz="2400" u="sng" dirty="0"/>
              <a:t>i </a:t>
            </a:r>
            <a:r>
              <a:rPr lang="hr-HR" sz="2400" u="sng" dirty="0" smtClean="0"/>
              <a:t>štampa</a:t>
            </a:r>
          </a:p>
          <a:p>
            <a:r>
              <a:rPr lang="hr-HR" sz="2400" u="sng" dirty="0" smtClean="0"/>
              <a:t> </a:t>
            </a:r>
            <a:r>
              <a:rPr lang="hr-HR" sz="2400" u="sng" dirty="0"/>
              <a:t>najmanji elemenat niza</a:t>
            </a:r>
            <a:r>
              <a:rPr lang="sr-Latn-CS" i="1" u="sng" dirty="0" smtClean="0"/>
              <a:t>.</a:t>
            </a:r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679837"/>
              </p:ext>
            </p:extLst>
          </p:nvPr>
        </p:nvGraphicFramePr>
        <p:xfrm>
          <a:off x="4932288" y="260648"/>
          <a:ext cx="3922712" cy="647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r:id="rId4" imgW="3880080" imgH="6607080" progId="">
                  <p:embed/>
                </p:oleObj>
              </mc:Choice>
              <mc:Fallback>
                <p:oleObj r:id="rId4" imgW="3880080" imgH="660708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288" y="260648"/>
                        <a:ext cx="3922712" cy="647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1382164"/>
      </p:ext>
    </p:extLst>
  </p:cSld>
  <p:clrMapOvr>
    <a:masterClrMapping/>
  </p:clrMapOvr>
  <p:transition spd="med">
    <p:cover dir="r"/>
    <p:sndAc>
      <p:stSnd>
        <p:snd r:embed="rId3" name="projcto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D68A03-9168-4B95-A3FB-8FDB51AC2C13}" type="datetime1">
              <a:rPr lang="sr-Cyrl-CS" smtClean="0"/>
              <a:pPr>
                <a:defRPr/>
              </a:pPr>
              <a:t>10.4.2018.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536" y="188640"/>
            <a:ext cx="84249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sz="2400" dirty="0" smtClean="0"/>
              <a:t>5. </a:t>
            </a:r>
            <a:r>
              <a:rPr lang="en-US" sz="2400" u="sng" dirty="0" err="1"/>
              <a:t>Napraviti</a:t>
            </a:r>
            <a:r>
              <a:rPr lang="en-US" sz="2400" u="sng" dirty="0"/>
              <a:t> </a:t>
            </a:r>
            <a:r>
              <a:rPr lang="en-US" sz="2400" u="sng" dirty="0" err="1"/>
              <a:t>algoritam</a:t>
            </a:r>
            <a:r>
              <a:rPr lang="en-US" sz="2400" u="sng" dirty="0"/>
              <a:t> </a:t>
            </a:r>
            <a:r>
              <a:rPr lang="en-US" sz="2400" u="sng" dirty="0" err="1"/>
              <a:t>koji</a:t>
            </a:r>
            <a:r>
              <a:rPr lang="hr-HR" sz="2400" u="sng" dirty="0"/>
              <a:t> odre</a:t>
            </a:r>
            <a:r>
              <a:rPr lang="sr-Latn-CS" sz="2400" u="sng" dirty="0" smtClean="0"/>
              <a:t>đuje</a:t>
            </a:r>
          </a:p>
          <a:p>
            <a:pPr lvl="0"/>
            <a:r>
              <a:rPr lang="sr-Latn-CS" sz="2400" u="sng" dirty="0" smtClean="0"/>
              <a:t> </a:t>
            </a:r>
            <a:r>
              <a:rPr lang="sr-Latn-CS" sz="2400" u="sng" dirty="0"/>
              <a:t>rešenja kvadratne jednačine </a:t>
            </a:r>
            <a:r>
              <a:rPr lang="sr-Latn-CS" sz="2400" i="1" u="sng" dirty="0"/>
              <a:t>ax</a:t>
            </a:r>
            <a:r>
              <a:rPr lang="sr-Latn-CS" sz="2400" i="1" u="sng" baseline="30000" dirty="0"/>
              <a:t>2</a:t>
            </a:r>
            <a:r>
              <a:rPr lang="sr-Latn-CS" sz="2400" i="1" u="sng" dirty="0"/>
              <a:t>+bx+c=0.</a:t>
            </a:r>
            <a:endParaRPr lang="en-US" sz="2400" u="sng" dirty="0"/>
          </a:p>
          <a:p>
            <a:endParaRPr lang="sr-Latn-RS" dirty="0" smtClean="0"/>
          </a:p>
          <a:p>
            <a:r>
              <a:rPr lang="en-US" dirty="0"/>
              <a:t>Re</a:t>
            </a:r>
            <a:r>
              <a:rPr lang="hr-HR" dirty="0"/>
              <a:t>š</a:t>
            </a:r>
            <a:r>
              <a:rPr lang="en-US" dirty="0" err="1"/>
              <a:t>enje</a:t>
            </a:r>
            <a:r>
              <a:rPr lang="hr-HR" dirty="0"/>
              <a:t>:   </a:t>
            </a:r>
            <a:endParaRPr lang="en-US" dirty="0"/>
          </a:p>
          <a:p>
            <a:r>
              <a:rPr lang="hr-HR" sz="2800" dirty="0"/>
              <a:t> </a:t>
            </a:r>
            <a:endParaRPr lang="en-US" sz="2800" dirty="0"/>
          </a:p>
          <a:p>
            <a:r>
              <a:rPr lang="en-US" sz="2800" dirty="0"/>
              <a:t>a</a:t>
            </a:r>
            <a:r>
              <a:rPr lang="hr-HR" sz="2800" dirty="0"/>
              <a:t>≠0, </a:t>
            </a:r>
            <a:r>
              <a:rPr lang="en-US" sz="2800" dirty="0" err="1"/>
              <a:t>uslov</a:t>
            </a:r>
            <a:r>
              <a:rPr lang="en-US" sz="2800" dirty="0"/>
              <a:t> da je </a:t>
            </a:r>
            <a:r>
              <a:rPr lang="en-US" sz="2800" dirty="0" err="1"/>
              <a:t>jedna</a:t>
            </a:r>
            <a:r>
              <a:rPr lang="hr-HR" sz="2800" dirty="0"/>
              <a:t>č</a:t>
            </a:r>
            <a:r>
              <a:rPr lang="en-US" sz="2800" dirty="0" err="1"/>
              <a:t>ina</a:t>
            </a:r>
            <a:r>
              <a:rPr lang="en-US" sz="2800" dirty="0"/>
              <a:t> </a:t>
            </a:r>
            <a:r>
              <a:rPr lang="en-US" sz="2800" dirty="0" err="1"/>
              <a:t>kvadratna</a:t>
            </a:r>
            <a:r>
              <a:rPr lang="hr-HR" sz="2800" dirty="0"/>
              <a:t>;  </a:t>
            </a:r>
            <a:r>
              <a:rPr lang="en-US" sz="2800" dirty="0" err="1"/>
              <a:t>Diskriminanta</a:t>
            </a:r>
            <a:r>
              <a:rPr lang="hr-HR" sz="2800" dirty="0"/>
              <a:t>: </a:t>
            </a:r>
            <a:r>
              <a:rPr lang="en-US" sz="2800" dirty="0"/>
              <a:t>D</a:t>
            </a:r>
            <a:r>
              <a:rPr lang="hr-HR" sz="2800" dirty="0"/>
              <a:t>=</a:t>
            </a:r>
            <a:r>
              <a:rPr lang="en-US" sz="2800" dirty="0"/>
              <a:t>b</a:t>
            </a:r>
            <a:r>
              <a:rPr lang="hr-HR" sz="2800" baseline="30000" dirty="0"/>
              <a:t>2</a:t>
            </a:r>
            <a:r>
              <a:rPr lang="hr-HR" sz="2800" dirty="0"/>
              <a:t>-4</a:t>
            </a:r>
            <a:r>
              <a:rPr lang="en-US" sz="2800" dirty="0"/>
              <a:t>ac </a:t>
            </a:r>
          </a:p>
          <a:p>
            <a:r>
              <a:rPr lang="pl-PL" sz="2800" dirty="0"/>
              <a:t> </a:t>
            </a:r>
            <a:endParaRPr lang="en-US" sz="2800" dirty="0"/>
          </a:p>
          <a:p>
            <a:r>
              <a:rPr lang="pl-PL" sz="2800" dirty="0"/>
              <a:t>Realna i razli</a:t>
            </a:r>
            <a:r>
              <a:rPr lang="hr-HR" sz="2800" dirty="0"/>
              <a:t>č</a:t>
            </a:r>
            <a:r>
              <a:rPr lang="pl-PL" sz="2800" dirty="0"/>
              <a:t>ita re</a:t>
            </a:r>
            <a:r>
              <a:rPr lang="hr-HR" sz="2800" dirty="0"/>
              <a:t>š</a:t>
            </a:r>
            <a:r>
              <a:rPr lang="pl-PL" sz="2800" dirty="0"/>
              <a:t>enja</a:t>
            </a:r>
            <a:r>
              <a:rPr lang="hr-HR" sz="2800" dirty="0"/>
              <a:t>:    </a:t>
            </a:r>
            <a:r>
              <a:rPr lang="pl-PL" sz="2800" dirty="0"/>
              <a:t>i </a:t>
            </a:r>
            <a:r>
              <a:rPr lang="hr-HR" sz="2800" dirty="0"/>
              <a:t>(</a:t>
            </a:r>
            <a:r>
              <a:rPr lang="pl-PL" sz="2800" dirty="0"/>
              <a:t>a</a:t>
            </a:r>
            <a:r>
              <a:rPr lang="hr-HR" sz="2800" dirty="0"/>
              <a:t>,</a:t>
            </a:r>
            <a:r>
              <a:rPr lang="pl-PL" sz="2800" dirty="0"/>
              <a:t>b</a:t>
            </a:r>
            <a:r>
              <a:rPr lang="hr-HR" sz="2800" dirty="0"/>
              <a:t>,</a:t>
            </a:r>
            <a:r>
              <a:rPr lang="pl-PL" sz="2800" dirty="0"/>
              <a:t>c</a:t>
            </a:r>
            <a:r>
              <a:rPr lang="hr-HR" sz="2800" dirty="0"/>
              <a:t>≠0)</a:t>
            </a:r>
            <a:endParaRPr lang="en-US" sz="2800" dirty="0"/>
          </a:p>
          <a:p>
            <a:r>
              <a:rPr lang="pl-PL" sz="2800" dirty="0"/>
              <a:t>Realna i jednaka rešenja:  (a,b,c≠0 i b</a:t>
            </a:r>
            <a:r>
              <a:rPr lang="pl-PL" sz="2800" baseline="30000" dirty="0"/>
              <a:t>2</a:t>
            </a:r>
            <a:r>
              <a:rPr lang="pl-PL" sz="2800" dirty="0"/>
              <a:t>=4ac).</a:t>
            </a:r>
            <a:endParaRPr lang="en-US" sz="2800" dirty="0"/>
          </a:p>
          <a:p>
            <a:r>
              <a:rPr lang="pl-PL" sz="2800" dirty="0"/>
              <a:t> </a:t>
            </a:r>
            <a:endParaRPr lang="en-US" sz="2800" dirty="0"/>
          </a:p>
          <a:p>
            <a:r>
              <a:rPr lang="fr-FR" sz="2800" dirty="0" err="1"/>
              <a:t>Rešenja</a:t>
            </a:r>
            <a:r>
              <a:rPr lang="fr-FR" sz="2800" dirty="0"/>
              <a:t> su </a:t>
            </a:r>
            <a:r>
              <a:rPr lang="fr-FR" sz="2800" dirty="0" err="1"/>
              <a:t>konjugovano</a:t>
            </a:r>
            <a:r>
              <a:rPr lang="fr-FR" sz="2800" dirty="0"/>
              <a:t> </a:t>
            </a:r>
            <a:r>
              <a:rPr lang="fr-FR" sz="2800" dirty="0" err="1"/>
              <a:t>kompleksna</a:t>
            </a:r>
            <a:r>
              <a:rPr lang="fr-FR" sz="2800" dirty="0"/>
              <a:t> (b</a:t>
            </a:r>
            <a:r>
              <a:rPr lang="fr-FR" sz="2800" baseline="30000" dirty="0"/>
              <a:t>2</a:t>
            </a:r>
            <a:r>
              <a:rPr lang="fr-FR" sz="2800" dirty="0"/>
              <a:t>-4ac &lt;0). </a:t>
            </a:r>
            <a:r>
              <a:rPr lang="sr-Latn-CS" sz="2800" dirty="0"/>
              <a:t>Jednačina nije kvadratna, x=-c/b (a=0 i b</a:t>
            </a:r>
            <a:r>
              <a:rPr lang="pl-PL" sz="2800" dirty="0"/>
              <a:t>≠0</a:t>
            </a:r>
            <a:r>
              <a:rPr lang="sr-Latn-CS" sz="2800" dirty="0"/>
              <a:t>).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40915"/>
      </p:ext>
    </p:extLst>
  </p:cSld>
  <p:clrMapOvr>
    <a:masterClrMapping/>
  </p:clrMapOvr>
  <p:transition spd="med">
    <p:cover dir="r"/>
    <p:sndAc>
      <p:stSnd>
        <p:snd r:embed="rId2" name="projcto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584618"/>
              </p:ext>
            </p:extLst>
          </p:nvPr>
        </p:nvGraphicFramePr>
        <p:xfrm>
          <a:off x="1263328" y="332656"/>
          <a:ext cx="6617344" cy="638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r:id="rId4" imgW="4624897" imgH="3971533" progId="Visio.Drawing.6">
                  <p:embed/>
                </p:oleObj>
              </mc:Choice>
              <mc:Fallback>
                <p:oleObj r:id="rId4" imgW="4624897" imgH="3971533" progId="Visio.Drawing.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328" y="332656"/>
                        <a:ext cx="6617344" cy="63863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9013849"/>
      </p:ext>
    </p:extLst>
  </p:cSld>
  <p:clrMapOvr>
    <a:masterClrMapping/>
  </p:clrMapOvr>
  <p:transition spd="med">
    <p:cover dir="r"/>
    <p:sndAc>
      <p:stSnd>
        <p:snd r:embed="rId3" name="projctor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627</TotalTime>
  <Words>88</Words>
  <Application>Microsoft Office PowerPoint</Application>
  <PresentationFormat>On-screen Show (4:3)</PresentationFormat>
  <Paragraphs>29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Visio.Drawing.6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Milivoyevich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Diplomski rad</dc:title>
  <dc:creator>Aleksandar Chapin</dc:creator>
  <cp:lastModifiedBy>PC</cp:lastModifiedBy>
  <cp:revision>53</cp:revision>
  <cp:lastPrinted>1601-01-01T00:00:00Z</cp:lastPrinted>
  <dcterms:created xsi:type="dcterms:W3CDTF">2005-12-07T21:16:01Z</dcterms:created>
  <dcterms:modified xsi:type="dcterms:W3CDTF">2018-04-10T06:08:57Z</dcterms:modified>
</cp:coreProperties>
</file>