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9"/>
  </p:notesMasterIdLst>
  <p:sldIdLst>
    <p:sldId id="510" r:id="rId2"/>
    <p:sldId id="431" r:id="rId3"/>
    <p:sldId id="507" r:id="rId4"/>
    <p:sldId id="434" r:id="rId5"/>
    <p:sldId id="512" r:id="rId6"/>
    <p:sldId id="511" r:id="rId7"/>
    <p:sldId id="503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>
            <a:extLst>
              <a:ext uri="{FF2B5EF4-FFF2-40B4-BE49-F238E27FC236}">
                <a16:creationId xmlns:a16="http://schemas.microsoft.com/office/drawing/2014/main" id="{2A5F983B-9083-442B-834E-815B11CD117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0467" name="Rectangle 3">
            <a:extLst>
              <a:ext uri="{FF2B5EF4-FFF2-40B4-BE49-F238E27FC236}">
                <a16:creationId xmlns:a16="http://schemas.microsoft.com/office/drawing/2014/main" id="{4F233B5A-B2E9-4295-BD85-627315D3F6B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24914238-5440-440C-9D75-C8111F9D37A8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0469" name="Rectangle 5">
            <a:extLst>
              <a:ext uri="{FF2B5EF4-FFF2-40B4-BE49-F238E27FC236}">
                <a16:creationId xmlns:a16="http://schemas.microsoft.com/office/drawing/2014/main" id="{FC64B41B-8E72-489C-B859-37DB315A0DA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0470" name="Rectangle 6">
            <a:extLst>
              <a:ext uri="{FF2B5EF4-FFF2-40B4-BE49-F238E27FC236}">
                <a16:creationId xmlns:a16="http://schemas.microsoft.com/office/drawing/2014/main" id="{B6740794-3740-46DD-AF09-95C93838E5B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0471" name="Rectangle 7">
            <a:extLst>
              <a:ext uri="{FF2B5EF4-FFF2-40B4-BE49-F238E27FC236}">
                <a16:creationId xmlns:a16="http://schemas.microsoft.com/office/drawing/2014/main" id="{76F4E444-BA75-444B-9465-F6224B2618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C10DECB3-6FC8-4C4C-AA09-AC90CC944BB6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E5599F1-9556-4333-94C5-467EEFFF78A9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9939A880-DE86-4E22-9CA7-44CDC2BB231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ECEFA5EB-3F6E-4D5A-A6A0-A7B301F012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r-Latn-C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32F58E99-7AE3-4186-A94B-23FF1E2DB1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r-Latn-C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B5A9663D-53E0-4F4F-8FF7-401B658AC9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59DC8658-7351-4062-B418-DC34FB8735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r-Latn-C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2256DC4F-F25E-4510-8610-BCBAC25351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sr-Latn-C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8871D8AC-A25A-4AF9-8FB2-45BD3C93F4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A945DABC-2363-47E3-BD13-71E34FD51F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7E5D5DFB-6DF1-4A55-A6B6-81EBF54B1B6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r-Latn-CS"/>
            </a:p>
          </p:txBody>
        </p:sp>
      </p:grpSp>
      <p:sp>
        <p:nvSpPr>
          <p:cNvPr id="3727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727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EEC21F-CFE7-4311-83AD-B33A633162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DD8290C6-43B7-4226-BFB5-74E00B10A0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D7F25C7E-B1CA-4689-B24F-B8E443520A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E311C1E-7D2C-4FE9-AF53-A3872DC4D296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893766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EA9EAA25-9C79-4345-BFBB-78D9BA5244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ABDD423-8505-45BC-AE42-4B00F263B2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C85336C-C81A-4DE7-A7B4-8E31F90D8F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DCA26D-0842-4E92-9386-F636E4DB69D7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95665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12DACDDE-5666-49E7-9649-7F20028131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EB55FD79-743C-43F6-8C85-4F60CA2A57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C370ECEB-ECD4-4C54-BDE8-8258D37A13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CB3704-352A-4C4D-95ED-FCCB094E2AA7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865705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82688" y="2017713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182688" y="4151313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740DD08F-FF2C-412F-BE9B-406547499B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BBF12597-ED47-4AF4-A9EE-7A7CFADC5A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5F3300FE-FEC8-4BFB-A333-360D0F5E3C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6F6E91-3E76-4C5B-9F6F-D95A9E1D9556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1378099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82688" y="2017713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182688" y="4151313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FE895745-9D04-4C42-AD75-0429509973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CDDC522F-E34F-4350-9F0E-44A1490E0B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3C2645FB-A275-4BEF-AF23-7092CF6FE5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4FC236-F00B-4698-9CA1-BC640A5084C8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92514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16594ED3-726A-4AA8-8A12-F538DCB9C5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A89B1500-FA79-468C-A347-EE083C0173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2246D95-6B6B-4C0E-959E-4A64AC3A88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9A2A25-BF34-4BBC-895F-633E44E18BD2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612348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DE22EC90-4A32-40BB-9B62-B7FA251846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B2FEF0C0-AA76-4163-856C-3796CF254E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1A193D8F-C378-44D9-B3C5-30614609B7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E0846-1108-4926-B9AE-B1FFA6D34A25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860619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22895E7A-217A-4297-8A27-0003F0742F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21EA595-EA67-4893-B7B2-C652E593D3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67243BD-9200-41E8-9C07-17BB3EBD33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F8552D-797C-4FFA-8478-E6F99766B974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797587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E502D688-46AB-4DEA-BA86-C027CA3165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D7FD6B89-21F9-4C0B-84C5-FA63985FAE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12923FC9-5769-41A9-96D0-043852593C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99C9B7-E9C2-497D-838F-892908A69A51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260549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48674407-D1D6-4B36-A93B-84C9381683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3F9E6B00-2B40-4B2F-97B2-012328E0C0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839C7AE4-D195-49D7-BDA2-6E101822E5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F35830-3823-4403-B8FF-76729B6555F1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784018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7872BD84-C131-46E8-A39C-CE259A68D0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6BDF847A-E4AB-4B4C-9DFA-8853B1BA23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C68B5170-939C-491D-854C-E8DB2DA6FE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5AF9EA-3554-4107-9C4B-CADC837E1341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245841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6132C9B3-F40B-449A-8244-1B53CECB06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26F4A033-433D-46F4-987B-7F5BBC8ACB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6F0BA47-22AD-4C75-8535-C893432FF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546359-4292-4AC1-9764-4EA4FEA971DC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588514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r-Latn-C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2788BDB3-8DF1-4300-86DD-5FCB14A910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3DFE7971-24CF-4B1F-BF93-2981FF41AF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079AD75E-E5CB-49EA-9217-CAA89B53D6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CA202E-B259-4F53-A51D-D7F0EECE776C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437455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>
            <a:extLst>
              <a:ext uri="{FF2B5EF4-FFF2-40B4-BE49-F238E27FC236}">
                <a16:creationId xmlns:a16="http://schemas.microsoft.com/office/drawing/2014/main" id="{B57F4D79-EFA9-4260-9EDF-B5719C11BBE5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sr-Latn-CS" sz="2400"/>
          </a:p>
        </p:txBody>
      </p:sp>
      <p:sp>
        <p:nvSpPr>
          <p:cNvPr id="371715" name="Rectangle 3">
            <a:extLst>
              <a:ext uri="{FF2B5EF4-FFF2-40B4-BE49-F238E27FC236}">
                <a16:creationId xmlns:a16="http://schemas.microsoft.com/office/drawing/2014/main" id="{68DE117E-006F-4430-A95C-032A9361F0BE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sr-Latn-CS" sz="2400"/>
          </a:p>
        </p:txBody>
      </p:sp>
      <p:sp>
        <p:nvSpPr>
          <p:cNvPr id="371716" name="Rectangle 4">
            <a:extLst>
              <a:ext uri="{FF2B5EF4-FFF2-40B4-BE49-F238E27FC236}">
                <a16:creationId xmlns:a16="http://schemas.microsoft.com/office/drawing/2014/main" id="{F41BD954-D4CC-4259-A95B-0548B02C749D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sr-Latn-CS" sz="2400"/>
          </a:p>
        </p:txBody>
      </p:sp>
      <p:sp>
        <p:nvSpPr>
          <p:cNvPr id="371717" name="Rectangle 5">
            <a:extLst>
              <a:ext uri="{FF2B5EF4-FFF2-40B4-BE49-F238E27FC236}">
                <a16:creationId xmlns:a16="http://schemas.microsoft.com/office/drawing/2014/main" id="{5FA6AC72-A05B-4476-A6AB-FE6275AC5869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sr-Latn-CS" sz="2400"/>
          </a:p>
        </p:txBody>
      </p:sp>
      <p:sp>
        <p:nvSpPr>
          <p:cNvPr id="371718" name="Rectangle 6">
            <a:extLst>
              <a:ext uri="{FF2B5EF4-FFF2-40B4-BE49-F238E27FC236}">
                <a16:creationId xmlns:a16="http://schemas.microsoft.com/office/drawing/2014/main" id="{93AD3A16-CCD9-45CF-A8B6-4D0B2D26DCA2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sr-Latn-CS" sz="2400"/>
          </a:p>
        </p:txBody>
      </p:sp>
      <p:sp>
        <p:nvSpPr>
          <p:cNvPr id="371719" name="Rectangle 7">
            <a:extLst>
              <a:ext uri="{FF2B5EF4-FFF2-40B4-BE49-F238E27FC236}">
                <a16:creationId xmlns:a16="http://schemas.microsoft.com/office/drawing/2014/main" id="{C66E9F4D-C129-4615-A5E5-273C872CDFF4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sr-Latn-CS" sz="2400"/>
          </a:p>
        </p:txBody>
      </p:sp>
      <p:sp>
        <p:nvSpPr>
          <p:cNvPr id="371720" name="Rectangle 8">
            <a:extLst>
              <a:ext uri="{FF2B5EF4-FFF2-40B4-BE49-F238E27FC236}">
                <a16:creationId xmlns:a16="http://schemas.microsoft.com/office/drawing/2014/main" id="{E7BC540D-4F2E-4681-93A6-7811690E2247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sr-Latn-CS" sz="24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7B82CB01-E935-4FB8-9CBA-10B7F285CA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title style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425BBF2E-6B5C-463B-AB16-7DDF3FB9FE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</a:p>
        </p:txBody>
      </p:sp>
      <p:sp>
        <p:nvSpPr>
          <p:cNvPr id="371723" name="Rectangle 11">
            <a:extLst>
              <a:ext uri="{FF2B5EF4-FFF2-40B4-BE49-F238E27FC236}">
                <a16:creationId xmlns:a16="http://schemas.microsoft.com/office/drawing/2014/main" id="{AE6AF3CA-C192-43A2-922C-9DEC093392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1724" name="Rectangle 12">
            <a:extLst>
              <a:ext uri="{FF2B5EF4-FFF2-40B4-BE49-F238E27FC236}">
                <a16:creationId xmlns:a16="http://schemas.microsoft.com/office/drawing/2014/main" id="{1935EDE1-3D64-491F-83D5-39344A72836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1725" name="Rectangle 13">
            <a:extLst>
              <a:ext uri="{FF2B5EF4-FFF2-40B4-BE49-F238E27FC236}">
                <a16:creationId xmlns:a16="http://schemas.microsoft.com/office/drawing/2014/main" id="{F1D9D4E7-2628-4A20-B646-67CA725FE68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3DC9EF2-C667-4B9C-964C-55A44BC7D053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9931DFAE-E1BA-49AF-96EE-AC6DDE0491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066800"/>
            <a:ext cx="7772400" cy="1295400"/>
          </a:xfrm>
        </p:spPr>
        <p:txBody>
          <a:bodyPr/>
          <a:lstStyle/>
          <a:p>
            <a:br>
              <a:rPr lang="en-US" altLang="sr-Latn-RS" sz="3600" dirty="0"/>
            </a:br>
            <a:r>
              <a:rPr lang="sr-Cyrl-CS" altLang="sr-Latn-RS" sz="3600" dirty="0"/>
              <a:t>          </a:t>
            </a:r>
            <a:r>
              <a:rPr lang="sr-Cyrl-RS" altLang="sr-Latn-RS" sz="3200" b="1" dirty="0"/>
              <a:t>Видео уређаји и системи</a:t>
            </a:r>
            <a:br>
              <a:rPr lang="sr-Latn-CS" altLang="sr-Latn-RS" sz="3600" dirty="0"/>
            </a:br>
            <a:r>
              <a:rPr lang="en-US" altLang="sr-Latn-RS" sz="3600" dirty="0"/>
              <a:t> </a:t>
            </a:r>
            <a:endParaRPr lang="en-US" altLang="sr-Latn-RS" sz="2800" dirty="0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2E4756BF-E9A1-4CDD-8594-B8A49D7893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8229600" cy="434340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endParaRPr lang="sr-Cyrl-CS" altLang="sr-Latn-RS" sz="3600" b="1" dirty="0"/>
          </a:p>
          <a:p>
            <a:pPr algn="ctr">
              <a:buFont typeface="Wingdings" panose="05000000000000000000" pitchFamily="2" charset="2"/>
              <a:buNone/>
            </a:pPr>
            <a:r>
              <a:rPr lang="sr-Cyrl-CS" altLang="sr-Latn-RS" sz="3600" b="1" dirty="0"/>
              <a:t>др </a:t>
            </a:r>
            <a:r>
              <a:rPr lang="sr-Cyrl-RS" altLang="sr-Latn-RS" sz="3600" b="1" dirty="0">
                <a:latin typeface="Arial" panose="020B0604020202020204" pitchFamily="34" charset="0"/>
              </a:rPr>
              <a:t>Ивана Милошевић </a:t>
            </a:r>
            <a:endParaRPr lang="en-US" altLang="sr-Latn-RS" sz="3600" b="1" dirty="0">
              <a:latin typeface="Arial" panose="020B0604020202020204" pitchFamily="34" charset="0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sr-Latn-RS" sz="4400" b="1" dirty="0"/>
              <a:t>        </a:t>
            </a:r>
            <a:r>
              <a:rPr lang="en-US" altLang="sr-Latn-RS" sz="2400" b="1" dirty="0"/>
              <a:t>e mail:</a:t>
            </a:r>
            <a:r>
              <a:rPr lang="sr-Cyrl-CS" altLang="sr-Latn-RS" sz="2400" b="1" dirty="0"/>
              <a:t> </a:t>
            </a:r>
            <a:r>
              <a:rPr lang="en-US" altLang="sr-Latn-RS" sz="2400" dirty="0" err="1">
                <a:solidFill>
                  <a:schemeClr val="folHlink"/>
                </a:solidFill>
              </a:rPr>
              <a:t>petrovic</a:t>
            </a:r>
            <a:r>
              <a:rPr lang="en-US" altLang="sr-Latn-RS" sz="2400" dirty="0">
                <a:solidFill>
                  <a:schemeClr val="folHlink"/>
                </a:solidFill>
              </a:rPr>
              <a:t>.</a:t>
            </a:r>
            <a:r>
              <a:rPr lang="sr-Latn-RS" altLang="sr-Latn-RS" sz="2400" dirty="0">
                <a:solidFill>
                  <a:schemeClr val="folHlink"/>
                </a:solidFill>
              </a:rPr>
              <a:t>vanja</a:t>
            </a:r>
            <a:r>
              <a:rPr lang="en-US" altLang="sr-Latn-RS" sz="2400" dirty="0">
                <a:solidFill>
                  <a:schemeClr val="folHlink"/>
                </a:solidFill>
              </a:rPr>
              <a:t>@yahoo.com</a:t>
            </a:r>
            <a:endParaRPr lang="sr-Cyrl-CS" altLang="sr-Latn-RS" sz="2400" dirty="0">
              <a:solidFill>
                <a:schemeClr val="folHlink"/>
              </a:solidFill>
            </a:endParaRPr>
          </a:p>
          <a:p>
            <a:pPr algn="ctr">
              <a:buFont typeface="Wingdings" panose="05000000000000000000" pitchFamily="2" charset="2"/>
              <a:buNone/>
            </a:pPr>
            <a:endParaRPr lang="en-US" altLang="sr-Latn-RS" sz="2400" dirty="0"/>
          </a:p>
          <a:p>
            <a:pPr algn="ctr">
              <a:buFont typeface="Wingdings" panose="05000000000000000000" pitchFamily="2" charset="2"/>
              <a:buNone/>
            </a:pPr>
            <a:endParaRPr lang="sr-Cyrl-CS" altLang="sr-Latn-RS" sz="2400" dirty="0"/>
          </a:p>
          <a:p>
            <a:pPr>
              <a:buFont typeface="Wingdings" panose="05000000000000000000" pitchFamily="2" charset="2"/>
              <a:buNone/>
            </a:pPr>
            <a:r>
              <a:rPr lang="sr-Cyrl-CS" altLang="sr-Latn-RS" sz="2800" dirty="0"/>
              <a:t>           Сарадни</a:t>
            </a:r>
            <a:r>
              <a:rPr lang="sr-Cyrl-RS" altLang="sr-Latn-RS" sz="2800" dirty="0">
                <a:latin typeface="Arial" panose="020B0604020202020204" pitchFamily="34" charset="0"/>
              </a:rPr>
              <a:t>к</a:t>
            </a:r>
            <a:r>
              <a:rPr lang="sr-Cyrl-CS" altLang="sr-Latn-RS" sz="2800" dirty="0"/>
              <a:t>:</a:t>
            </a:r>
            <a:r>
              <a:rPr lang="sr-Cyrl-CS" altLang="sr-Latn-RS" sz="2800" i="1" dirty="0"/>
              <a:t> </a:t>
            </a:r>
            <a:r>
              <a:rPr lang="sr-Cyrl-CS" altLang="sr-Latn-RS" b="1" dirty="0"/>
              <a:t>Жика Миљковић – РТС</a:t>
            </a:r>
            <a:endParaRPr lang="sr-Cyrl-RS" altLang="sr-Latn-RS" b="1" dirty="0"/>
          </a:p>
          <a:p>
            <a:pPr>
              <a:buFont typeface="Wingdings" panose="05000000000000000000" pitchFamily="2" charset="2"/>
              <a:buNone/>
            </a:pPr>
            <a:r>
              <a:rPr lang="sr-Cyrl-RS" altLang="sr-Latn-RS" b="1" dirty="0"/>
              <a:t>                          </a:t>
            </a:r>
            <a:r>
              <a:rPr lang="sr-Cyrl-CS" altLang="sr-Latn-RS" sz="3600" b="1" dirty="0"/>
              <a:t>               </a:t>
            </a:r>
            <a:r>
              <a:rPr lang="sr-Cyrl-CS" altLang="sr-Latn-RS" sz="3600" dirty="0"/>
              <a:t>       </a:t>
            </a:r>
            <a:endParaRPr lang="en-US" altLang="sr-Latn-RS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C6E1231-3CED-408D-A1E5-2AD17591FF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458200" cy="609600"/>
          </a:xfrm>
        </p:spPr>
        <p:txBody>
          <a:bodyPr/>
          <a:lstStyle/>
          <a:p>
            <a:pPr algn="ctr" eaLnBrk="1" hangingPunct="1"/>
            <a:r>
              <a:rPr lang="sr-Cyrl-RS" altLang="sr-Latn-RS" sz="3200" b="1" dirty="0">
                <a:latin typeface="Arial" panose="020B0604020202020204" pitchFamily="34" charset="0"/>
              </a:rPr>
              <a:t>Видео уређаји и ситеми</a:t>
            </a:r>
            <a:endParaRPr lang="en-US" altLang="sr-Latn-RS" sz="3200" b="1" dirty="0">
              <a:latin typeface="Arial" panose="020B0604020202020204" pitchFamily="34" charset="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1E4FE3C-56DF-4314-BB9C-7B534DF9F4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2209800"/>
            <a:ext cx="7772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r-Cyrl-CS" altLang="sr-Latn-RS" sz="2000" dirty="0"/>
              <a:t>Година </a:t>
            </a:r>
            <a:r>
              <a:rPr lang="sr-Latn-CS" altLang="sr-Latn-RS" sz="2000" dirty="0"/>
              <a:t>I, </a:t>
            </a:r>
            <a:r>
              <a:rPr lang="sr-Cyrl-CS" altLang="sr-Latn-RS" sz="2000" dirty="0"/>
              <a:t>Семестар</a:t>
            </a:r>
            <a:r>
              <a:rPr lang="en-US" altLang="sr-Latn-RS" sz="2000" dirty="0"/>
              <a:t> </a:t>
            </a:r>
            <a:r>
              <a:rPr lang="sr-Latn-CS" altLang="sr-Latn-RS" sz="2000" dirty="0"/>
              <a:t>I</a:t>
            </a:r>
            <a:r>
              <a:rPr lang="sr-Cyrl-CS" altLang="sr-Latn-RS" sz="2000" dirty="0"/>
              <a:t>, изборни</a:t>
            </a:r>
          </a:p>
          <a:p>
            <a:pPr eaLnBrk="1" hangingPunct="1">
              <a:lnSpc>
                <a:spcPct val="80000"/>
              </a:lnSpc>
            </a:pPr>
            <a:endParaRPr lang="sr-Latn-CS" altLang="sr-Latn-RS" sz="2000" dirty="0"/>
          </a:p>
          <a:p>
            <a:pPr eaLnBrk="1" hangingPunct="1">
              <a:lnSpc>
                <a:spcPct val="80000"/>
              </a:lnSpc>
            </a:pPr>
            <a:r>
              <a:rPr lang="sr-Cyrl-CS" altLang="sr-Latn-RS" sz="2000" b="1" dirty="0"/>
              <a:t>Циљ наставе</a:t>
            </a:r>
            <a:r>
              <a:rPr lang="sr-Latn-CS" altLang="sr-Latn-RS" sz="2000" b="1" dirty="0"/>
              <a:t>:</a:t>
            </a:r>
            <a:r>
              <a:rPr lang="sr-Cyrl-CS" altLang="sr-Latn-RS" sz="2000" dirty="0"/>
              <a:t>  је упознавање са технологијом и уређајима који се користе у телевизији, као и са пројектовањем и практичном реализацијом аналогних и дигиталних ТВ система.  </a:t>
            </a:r>
          </a:p>
          <a:p>
            <a:pPr eaLnBrk="1" hangingPunct="1">
              <a:lnSpc>
                <a:spcPct val="80000"/>
              </a:lnSpc>
            </a:pPr>
            <a:endParaRPr lang="en-US" altLang="sr-Latn-RS" sz="2000" dirty="0"/>
          </a:p>
          <a:p>
            <a:pPr eaLnBrk="1" hangingPunct="1">
              <a:lnSpc>
                <a:spcPct val="80000"/>
              </a:lnSpc>
            </a:pPr>
            <a:r>
              <a:rPr lang="sr-Cyrl-CS" altLang="sr-Latn-RS" sz="2000" b="1" dirty="0"/>
              <a:t>Исход наставе:</a:t>
            </a:r>
            <a:r>
              <a:rPr lang="sr-Cyrl-CS" altLang="sr-Latn-RS" sz="2000" dirty="0"/>
              <a:t> </a:t>
            </a:r>
            <a:r>
              <a:rPr lang="en-US" altLang="sr-Latn-RS" sz="2000" dirty="0"/>
              <a:t>o</a:t>
            </a:r>
            <a:r>
              <a:rPr lang="sr-Cyrl-CS" altLang="sr-Latn-RS" sz="2000" dirty="0"/>
              <a:t>способљавање за послове инжењера  у ТВ студију, као и </a:t>
            </a:r>
            <a:r>
              <a:rPr lang="sr-Cyrl-CS" altLang="sr-Latn-RS" sz="2000" dirty="0">
                <a:solidFill>
                  <a:schemeClr val="hlink"/>
                </a:solidFill>
              </a:rPr>
              <a:t>менаџер - инжењера</a:t>
            </a:r>
            <a:r>
              <a:rPr lang="sr-Cyrl-CS" altLang="sr-Latn-RS" sz="2000" dirty="0"/>
              <a:t> за пројектовање, реализацију, сервисирање и набавку ТВ опреме.</a:t>
            </a:r>
            <a:r>
              <a:rPr lang="en-US" altLang="sr-Latn-RS" sz="2000" dirty="0"/>
              <a:t> </a:t>
            </a:r>
            <a:endParaRPr lang="sr-Cyrl-CS" altLang="sr-Latn-RS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sr-Latn-RS" sz="2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C3BE44C-DE3A-4186-BDFC-41E82FE791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533400"/>
            <a:ext cx="7315200" cy="852488"/>
          </a:xfrm>
        </p:spPr>
        <p:txBody>
          <a:bodyPr/>
          <a:lstStyle/>
          <a:p>
            <a:pPr algn="ctr" eaLnBrk="1" hangingPunct="1"/>
            <a:r>
              <a:rPr lang="sr-Cyrl-RS" altLang="sr-Latn-RS" sz="2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Видео уређаји и системи</a:t>
            </a:r>
            <a:br>
              <a:rPr lang="sr-Cyrl-RS" altLang="sr-Latn-RS" sz="28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sr-Latn-RS" sz="28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F6D4FF13-A73B-4C7C-9F3F-03617B6AE4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6700" y="1828800"/>
            <a:ext cx="8763000" cy="4267200"/>
          </a:xfrm>
        </p:spPr>
        <p:txBody>
          <a:bodyPr/>
          <a:lstStyle/>
          <a:p>
            <a:r>
              <a:rPr lang="ru-RU" sz="1800" dirty="0">
                <a:effectLst/>
              </a:rPr>
              <a:t>Теоретски принципи и историјски развој видео уређаја и система</a:t>
            </a:r>
          </a:p>
          <a:p>
            <a:r>
              <a:rPr lang="ru-RU" sz="1800" dirty="0">
                <a:effectLst/>
              </a:rPr>
              <a:t>2. Видео формати</a:t>
            </a:r>
          </a:p>
          <a:p>
            <a:r>
              <a:rPr lang="ru-RU" sz="1800" dirty="0">
                <a:effectLst/>
              </a:rPr>
              <a:t>3. Видео миксери</a:t>
            </a:r>
          </a:p>
          <a:p>
            <a:r>
              <a:rPr lang="ru-RU" sz="1800" dirty="0">
                <a:effectLst/>
              </a:rPr>
              <a:t>4. Видео матрице</a:t>
            </a:r>
          </a:p>
          <a:p>
            <a:r>
              <a:rPr lang="ru-RU" sz="1800" dirty="0">
                <a:effectLst/>
              </a:rPr>
              <a:t>5. Уређаји за процесирање видео сигнала</a:t>
            </a:r>
          </a:p>
          <a:p>
            <a:r>
              <a:rPr lang="ru-RU" sz="1800" dirty="0">
                <a:effectLst/>
              </a:rPr>
              <a:t>6. Уређаји за мерење видео сигнала</a:t>
            </a:r>
          </a:p>
          <a:p>
            <a:r>
              <a:rPr lang="ru-RU" sz="1800" dirty="0">
                <a:effectLst/>
              </a:rPr>
              <a:t>7. Студијске камере</a:t>
            </a:r>
          </a:p>
          <a:p>
            <a:r>
              <a:rPr lang="ru-RU" sz="1800" dirty="0">
                <a:effectLst/>
              </a:rPr>
              <a:t>8. Уређаји и системи за емитовање ТВ програма 1</a:t>
            </a:r>
          </a:p>
          <a:p>
            <a:r>
              <a:rPr lang="ru-RU" sz="1800" dirty="0">
                <a:effectLst/>
              </a:rPr>
              <a:t>9. Уређаји и системи за емитовање ТВ програма 2</a:t>
            </a:r>
          </a:p>
          <a:p>
            <a:r>
              <a:rPr lang="ru-RU" sz="1800" dirty="0">
                <a:effectLst/>
              </a:rPr>
              <a:t>10. Студијска расвета 1</a:t>
            </a:r>
          </a:p>
          <a:p>
            <a:r>
              <a:rPr lang="ru-RU" sz="1800" dirty="0">
                <a:effectLst/>
              </a:rPr>
              <a:t>11. Студијска расвета 2</a:t>
            </a:r>
          </a:p>
          <a:p>
            <a:r>
              <a:rPr lang="ru-RU" sz="1800" dirty="0">
                <a:effectLst/>
              </a:rPr>
              <a:t>12. Повезивање видео уређаја и система</a:t>
            </a:r>
          </a:p>
          <a:p>
            <a:r>
              <a:rPr lang="ru-RU" sz="1800" dirty="0">
                <a:effectLst/>
              </a:rPr>
              <a:t>13. Преносне камере и теренска расвета </a:t>
            </a:r>
          </a:p>
          <a:p>
            <a:r>
              <a:rPr lang="ru-RU" sz="1800" dirty="0">
                <a:effectLst/>
              </a:rPr>
              <a:t>14. ТВ студио</a:t>
            </a:r>
          </a:p>
          <a:p>
            <a:pPr eaLnBrk="1" hangingPunct="1">
              <a:lnSpc>
                <a:spcPct val="80000"/>
              </a:lnSpc>
            </a:pPr>
            <a:endParaRPr lang="en-US" altLang="sr-Latn-RS" sz="18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sr-Latn-CS" altLang="sr-Latn-RS" sz="18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sr-Latn-CS" altLang="sr-Latn-R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EC136DF-F46E-40EE-937F-3E2CFE1608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533400"/>
            <a:ext cx="7848600" cy="776288"/>
          </a:xfrm>
        </p:spPr>
        <p:txBody>
          <a:bodyPr/>
          <a:lstStyle/>
          <a:p>
            <a:pPr algn="r" eaLnBrk="1" hangingPunct="1"/>
            <a:r>
              <a:rPr lang="sr-Cyrl-CS" altLang="sr-Latn-RS" sz="3600" dirty="0"/>
              <a:t>Видео уређаји и системи</a:t>
            </a:r>
            <a:r>
              <a:rPr lang="sr-Cyrl-CS" altLang="sr-Latn-RS" sz="4000" dirty="0"/>
              <a:t> </a:t>
            </a:r>
            <a:r>
              <a:rPr lang="en-US" altLang="sr-Latn-RS" sz="4000" dirty="0"/>
              <a:t>                  </a:t>
            </a:r>
            <a:r>
              <a:rPr lang="sr-Cyrl-CS" altLang="sr-Latn-RS" sz="4000" dirty="0"/>
              <a:t>                </a:t>
            </a:r>
            <a:r>
              <a:rPr lang="sr-Cyrl-CS" altLang="sr-Latn-RS" sz="2000" dirty="0">
                <a:solidFill>
                  <a:schemeClr val="accent2"/>
                </a:solidFill>
              </a:rPr>
              <a:t>Лабораторијске вежбе</a:t>
            </a:r>
            <a:endParaRPr lang="en-US" altLang="sr-Latn-RS" sz="2000" dirty="0">
              <a:solidFill>
                <a:schemeClr val="accent2"/>
              </a:solidFill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18C1034C-48DC-4D3B-B0F3-10F47FABAB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8839200" cy="48006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r-Cyrl-CS" altLang="sr-Latn-RS" sz="1800" b="1" dirty="0">
                <a:latin typeface="Arial" panose="020B0604020202020204" pitchFamily="34" charset="0"/>
              </a:rPr>
              <a:t>Група до </a:t>
            </a:r>
            <a:r>
              <a:rPr lang="sr-Cyrl-CS" altLang="sr-Latn-RS" sz="1800" b="1" dirty="0">
                <a:solidFill>
                  <a:schemeClr val="accent1"/>
                </a:solidFill>
                <a:latin typeface="Arial" panose="020B0604020202020204" pitchFamily="34" charset="0"/>
              </a:rPr>
              <a:t>10</a:t>
            </a:r>
            <a:r>
              <a:rPr lang="sr-Cyrl-CS" altLang="sr-Latn-RS" sz="1800" b="1" dirty="0">
                <a:latin typeface="Arial" panose="020B0604020202020204" pitchFamily="34" charset="0"/>
              </a:rPr>
              <a:t> студен</a:t>
            </a:r>
            <a:r>
              <a:rPr lang="en-US" altLang="sr-Latn-RS" sz="1800" b="1" dirty="0">
                <a:latin typeface="Arial" panose="020B0604020202020204" pitchFamily="34" charset="0"/>
              </a:rPr>
              <a:t>a</a:t>
            </a:r>
            <a:r>
              <a:rPr lang="sr-Cyrl-CS" altLang="sr-Latn-RS" sz="1800" b="1" dirty="0">
                <a:latin typeface="Arial" panose="020B0604020202020204" pitchFamily="34" charset="0"/>
              </a:rPr>
              <a:t>та</a:t>
            </a:r>
            <a:endParaRPr lang="sr-Latn-RS" altLang="sr-Latn-RS" sz="1800" b="1" dirty="0">
              <a:latin typeface="Arial" panose="020B0604020202020204" pitchFamily="34" charset="0"/>
            </a:endParaRPr>
          </a:p>
          <a:p>
            <a:r>
              <a:rPr lang="sr-Latn-RS" sz="1800" dirty="0">
                <a:effectLst/>
              </a:rPr>
              <a:t>1. prostiranje video signala kroz opt vlakno (disperzija, disprzija </a:t>
            </a:r>
            <a:br>
              <a:rPr lang="sr-Latn-RS" sz="1800" dirty="0">
                <a:effectLst/>
              </a:rPr>
            </a:br>
            <a:r>
              <a:rPr lang="sr-Latn-RS" sz="1800" dirty="0">
                <a:effectLst/>
              </a:rPr>
              <a:t>polarizacionog  moda), multiplex u monomodmom vlaknu, uticaj  susednih </a:t>
            </a:r>
            <a:br>
              <a:rPr lang="sr-Latn-RS" sz="1800" dirty="0">
                <a:effectLst/>
              </a:rPr>
            </a:br>
            <a:r>
              <a:rPr lang="sr-Latn-RS" sz="1800" dirty="0">
                <a:effectLst/>
              </a:rPr>
              <a:t>modova.</a:t>
            </a:r>
            <a:br>
              <a:rPr lang="sr-Latn-RS" sz="1800" dirty="0">
                <a:effectLst/>
              </a:rPr>
            </a:br>
            <a:endParaRPr lang="sr-Latn-RS" sz="1800" dirty="0">
              <a:effectLst/>
            </a:endParaRPr>
          </a:p>
          <a:p>
            <a:r>
              <a:rPr lang="sr-Latn-RS" sz="1800" dirty="0">
                <a:effectLst/>
              </a:rPr>
              <a:t>2. prostirabnje video signala kroz opticko vlakno-merenje otdr, kriva </a:t>
            </a:r>
            <a:br>
              <a:rPr lang="sr-Latn-RS" sz="1800" dirty="0">
                <a:effectLst/>
              </a:rPr>
            </a:br>
            <a:r>
              <a:rPr lang="sr-Latn-RS" sz="1800" dirty="0">
                <a:effectLst/>
              </a:rPr>
              <a:t>povratnog rasejanja, analiza 1310 i 1550 nm</a:t>
            </a:r>
            <a:br>
              <a:rPr lang="sr-Latn-RS" sz="1800" dirty="0">
                <a:effectLst/>
              </a:rPr>
            </a:br>
            <a:endParaRPr lang="sr-Latn-RS" sz="1800" dirty="0">
              <a:effectLst/>
            </a:endParaRPr>
          </a:p>
          <a:p>
            <a:r>
              <a:rPr lang="sr-Latn-RS" sz="1800" dirty="0">
                <a:effectLst/>
              </a:rPr>
              <a:t>3. FFmeg trancoderi video signala</a:t>
            </a:r>
            <a:br>
              <a:rPr lang="sr-Latn-RS" sz="1800" dirty="0">
                <a:effectLst/>
              </a:rPr>
            </a:br>
            <a:endParaRPr lang="sr-Latn-RS" sz="1800" dirty="0">
              <a:effectLst/>
            </a:endParaRPr>
          </a:p>
          <a:p>
            <a:r>
              <a:rPr lang="sr-Latn-RS" sz="1800" dirty="0">
                <a:effectLst/>
              </a:rPr>
              <a:t>4. hevc vs h.264, poredjenje bitrejta i kvaliteta signala sa nizim </a:t>
            </a:r>
            <a:br>
              <a:rPr lang="sr-Latn-RS" sz="1800" dirty="0">
                <a:effectLst/>
              </a:rPr>
            </a:br>
            <a:r>
              <a:rPr lang="sr-Latn-RS" sz="1800" dirty="0">
                <a:effectLst/>
              </a:rPr>
              <a:t>bitrejtom (hevc)</a:t>
            </a:r>
            <a:br>
              <a:rPr lang="sr-Latn-RS" sz="1800" dirty="0">
                <a:effectLst/>
              </a:rPr>
            </a:br>
            <a:endParaRPr lang="sr-Latn-RS" sz="1800" dirty="0">
              <a:effectLst/>
            </a:endParaRP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sr-Cyrl-CS" altLang="sr-Latn-RS" sz="1800" b="1" dirty="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3DF1E-F1C0-44C0-956B-57FE7599A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BE55F-7A55-4C1C-A30C-5B3C25D30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sz="2400" dirty="0">
                <a:effectLst/>
              </a:rPr>
              <a:t>5. vmix, udp protokol, blacmagic sdi inputs</a:t>
            </a:r>
            <a:br>
              <a:rPr lang="sr-Latn-RS" sz="2400" dirty="0">
                <a:effectLst/>
              </a:rPr>
            </a:br>
            <a:endParaRPr lang="sr-Latn-RS" sz="2400" dirty="0">
              <a:effectLst/>
            </a:endParaRPr>
          </a:p>
          <a:p>
            <a:r>
              <a:rPr lang="sr-Latn-RS" sz="2400" dirty="0">
                <a:effectLst/>
              </a:rPr>
              <a:t>6. vantage telestream transcoderi video signala.</a:t>
            </a:r>
            <a:br>
              <a:rPr lang="sr-Latn-RS" sz="2400" dirty="0">
                <a:effectLst/>
              </a:rPr>
            </a:br>
            <a:endParaRPr lang="sr-Latn-RS" sz="2400" dirty="0">
              <a:effectLst/>
            </a:endParaRPr>
          </a:p>
          <a:p>
            <a:r>
              <a:rPr lang="sr-Latn-RS" sz="2400" dirty="0">
                <a:effectLst/>
              </a:rPr>
              <a:t>7. prenos video signala putem gsm ranca, agregacija signala</a:t>
            </a:r>
            <a:br>
              <a:rPr lang="sr-Latn-RS" sz="2400" dirty="0">
                <a:effectLst/>
              </a:rPr>
            </a:br>
            <a:endParaRPr lang="sr-Latn-RS" sz="2400" dirty="0">
              <a:effectLst/>
            </a:endParaRPr>
          </a:p>
          <a:p>
            <a:r>
              <a:rPr lang="sr-Latn-RS" sz="2400" dirty="0">
                <a:effectLst/>
              </a:rPr>
              <a:t>8. prenos video signala putem gsm 3,4 g, agregacija signala</a:t>
            </a:r>
            <a:br>
              <a:rPr lang="sr-Latn-RS" sz="2400" dirty="0">
                <a:effectLst/>
              </a:rPr>
            </a:br>
            <a:endParaRPr lang="sr-Latn-RS" sz="2400" dirty="0">
              <a:effectLst/>
            </a:endParaRPr>
          </a:p>
          <a:p>
            <a:r>
              <a:rPr lang="sr-Latn-RS" sz="2400" dirty="0">
                <a:effectLst/>
              </a:rPr>
              <a:t>9. prenos video signala up link stanicom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570599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73480125-8539-40FD-8BFF-67AF74FEE5B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838200"/>
            <a:ext cx="7793038" cy="700088"/>
          </a:xfrm>
        </p:spPr>
        <p:txBody>
          <a:bodyPr/>
          <a:lstStyle/>
          <a:p>
            <a:pPr algn="ctr" eaLnBrk="1" hangingPunct="1"/>
            <a:br>
              <a:rPr lang="sr-Cyrl-CS" altLang="sr-Latn-RS" sz="3200" b="1" dirty="0"/>
            </a:br>
            <a:r>
              <a:rPr lang="sr-Cyrl-CS" altLang="sr-Latn-RS" sz="3200" b="1" dirty="0"/>
              <a:t>                                            </a:t>
            </a:r>
            <a:r>
              <a:rPr lang="sr-Cyrl-CS" altLang="sr-Latn-RS" sz="2000" dirty="0">
                <a:solidFill>
                  <a:schemeClr val="accent2"/>
                </a:solidFill>
              </a:rPr>
              <a:t>Провера знања</a:t>
            </a:r>
            <a:endParaRPr lang="en-US" altLang="sr-Latn-RS" sz="2000" dirty="0">
              <a:solidFill>
                <a:schemeClr val="accent2"/>
              </a:solidFill>
            </a:endParaRP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6A2C5D05-3126-45C3-BB67-981413ACB32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905000"/>
            <a:ext cx="8382000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sr-Latn-RS" b="1" dirty="0">
                <a:solidFill>
                  <a:schemeClr val="accent1"/>
                </a:solidFill>
              </a:rPr>
              <a:t>  </a:t>
            </a:r>
            <a:r>
              <a:rPr lang="sr-Cyrl-CS" altLang="sr-Latn-RS" sz="2400" b="1" u="sng" dirty="0">
                <a:solidFill>
                  <a:schemeClr val="accent1"/>
                </a:solidFill>
              </a:rPr>
              <a:t>Предиспитне обавезе</a:t>
            </a:r>
            <a:r>
              <a:rPr lang="sr-Cyrl-CS" altLang="sr-Latn-RS" sz="2400" b="1" dirty="0">
                <a:solidFill>
                  <a:schemeClr val="accent1"/>
                </a:solidFill>
              </a:rPr>
              <a:t> - 70 поена</a:t>
            </a:r>
            <a:r>
              <a:rPr lang="sr-Cyrl-CS" altLang="sr-Latn-RS" b="1" dirty="0"/>
              <a:t> </a:t>
            </a:r>
          </a:p>
          <a:p>
            <a:pPr lvl="2" eaLnBrk="1" hangingPunct="1"/>
            <a:r>
              <a:rPr lang="sr-Cyrl-CS" altLang="sr-Latn-RS" sz="2000" dirty="0">
                <a:solidFill>
                  <a:schemeClr val="accent1"/>
                </a:solidFill>
              </a:rPr>
              <a:t>Лабораторијске вежбе </a:t>
            </a:r>
            <a:r>
              <a:rPr lang="sr-Latn-RS" altLang="sr-Latn-RS" sz="2000" dirty="0">
                <a:solidFill>
                  <a:schemeClr val="accent1"/>
                </a:solidFill>
              </a:rPr>
              <a:t>4</a:t>
            </a:r>
            <a:r>
              <a:rPr lang="sr-Cyrl-CS" altLang="sr-Latn-RS" sz="2000" dirty="0">
                <a:solidFill>
                  <a:schemeClr val="accent1"/>
                </a:solidFill>
              </a:rPr>
              <a:t>0 поена</a:t>
            </a:r>
          </a:p>
          <a:p>
            <a:pPr lvl="2" eaLnBrk="1" hangingPunct="1"/>
            <a:r>
              <a:rPr lang="sr-Cyrl-CS" altLang="sr-Latn-RS" sz="2000" dirty="0">
                <a:solidFill>
                  <a:schemeClr val="accent1"/>
                </a:solidFill>
              </a:rPr>
              <a:t>Колоквијум </a:t>
            </a:r>
            <a:r>
              <a:rPr lang="sr-Latn-RS" altLang="sr-Latn-RS" sz="2000" dirty="0">
                <a:solidFill>
                  <a:schemeClr val="accent1"/>
                </a:solidFill>
              </a:rPr>
              <a:t>15</a:t>
            </a:r>
            <a:r>
              <a:rPr lang="sr-Cyrl-CS" altLang="sr-Latn-RS" sz="2000" dirty="0">
                <a:solidFill>
                  <a:schemeClr val="accent1"/>
                </a:solidFill>
              </a:rPr>
              <a:t> поена</a:t>
            </a:r>
            <a:r>
              <a:rPr lang="en-US" altLang="sr-Latn-RS" sz="2000" dirty="0">
                <a:solidFill>
                  <a:schemeClr val="accent1"/>
                </a:solidFill>
              </a:rPr>
              <a:t> =</a:t>
            </a:r>
            <a:r>
              <a:rPr lang="sr-Cyrl-CS" altLang="sr-Latn-RS" sz="2000" dirty="0">
                <a:solidFill>
                  <a:schemeClr val="accent1"/>
                </a:solidFill>
              </a:rPr>
              <a:t> </a:t>
            </a:r>
            <a:r>
              <a:rPr lang="sr-Latn-RS" altLang="sr-Latn-RS" sz="2000" dirty="0">
                <a:solidFill>
                  <a:schemeClr val="accent1"/>
                </a:solidFill>
                <a:latin typeface="Arial" panose="020B0604020202020204" pitchFamily="34" charset="0"/>
              </a:rPr>
              <a:t>15</a:t>
            </a:r>
            <a:r>
              <a:rPr lang="sr-Cyrl-CS" altLang="sr-Latn-RS" sz="2000" dirty="0">
                <a:solidFill>
                  <a:schemeClr val="accent1"/>
                </a:solidFill>
              </a:rPr>
              <a:t> поена</a:t>
            </a:r>
            <a:endParaRPr lang="sr-Latn-RS" altLang="sr-Latn-RS" sz="2000" dirty="0">
              <a:solidFill>
                <a:schemeClr val="accent1"/>
              </a:solidFill>
            </a:endParaRPr>
          </a:p>
          <a:p>
            <a:pPr lvl="2" eaLnBrk="1" hangingPunct="1"/>
            <a:r>
              <a:rPr lang="sr-Cyrl-CS" altLang="sr-Latn-RS" sz="2000" dirty="0">
                <a:solidFill>
                  <a:schemeClr val="accent1"/>
                </a:solidFill>
              </a:rPr>
              <a:t>Колоквијум </a:t>
            </a:r>
            <a:r>
              <a:rPr lang="sr-Latn-RS" altLang="sr-Latn-RS" sz="2000" dirty="0">
                <a:solidFill>
                  <a:schemeClr val="accent1"/>
                </a:solidFill>
              </a:rPr>
              <a:t>15</a:t>
            </a:r>
            <a:r>
              <a:rPr lang="sr-Cyrl-CS" altLang="sr-Latn-RS" sz="2000" dirty="0">
                <a:solidFill>
                  <a:schemeClr val="accent1"/>
                </a:solidFill>
              </a:rPr>
              <a:t> поена</a:t>
            </a:r>
            <a:r>
              <a:rPr lang="en-US" altLang="sr-Latn-RS" sz="2000" dirty="0">
                <a:solidFill>
                  <a:schemeClr val="accent1"/>
                </a:solidFill>
              </a:rPr>
              <a:t> =</a:t>
            </a:r>
            <a:r>
              <a:rPr lang="sr-Cyrl-CS" altLang="sr-Latn-RS" sz="2000" dirty="0">
                <a:solidFill>
                  <a:schemeClr val="accent1"/>
                </a:solidFill>
              </a:rPr>
              <a:t> </a:t>
            </a:r>
            <a:r>
              <a:rPr lang="sr-Latn-RS" altLang="sr-Latn-RS" sz="2000" dirty="0">
                <a:solidFill>
                  <a:schemeClr val="accent1"/>
                </a:solidFill>
                <a:latin typeface="Arial" panose="020B0604020202020204" pitchFamily="34" charset="0"/>
              </a:rPr>
              <a:t>15</a:t>
            </a:r>
            <a:r>
              <a:rPr lang="sr-Cyrl-CS" altLang="sr-Latn-RS" sz="2000" dirty="0">
                <a:solidFill>
                  <a:schemeClr val="accent1"/>
                </a:solidFill>
              </a:rPr>
              <a:t> поена</a:t>
            </a:r>
            <a:endParaRPr lang="sr-Latn-RS" altLang="sr-Latn-RS" sz="2000" dirty="0">
              <a:solidFill>
                <a:schemeClr val="accent1"/>
              </a:solidFill>
            </a:endParaRPr>
          </a:p>
          <a:p>
            <a:pPr lvl="2" eaLnBrk="1" hangingPunct="1"/>
            <a:endParaRPr lang="en-US" altLang="sr-Latn-RS" sz="2000" dirty="0">
              <a:solidFill>
                <a:schemeClr val="accent1"/>
              </a:solidFill>
            </a:endParaRP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sr-Cyrl-CS" altLang="sr-Latn-RS" sz="2400" b="1" u="sng" dirty="0">
                <a:solidFill>
                  <a:schemeClr val="accent1"/>
                </a:solidFill>
              </a:rPr>
              <a:t>Испит:</a:t>
            </a:r>
            <a:r>
              <a:rPr lang="sr-Cyrl-CS" altLang="sr-Latn-RS" sz="2400" b="1" dirty="0">
                <a:solidFill>
                  <a:schemeClr val="accent1"/>
                </a:solidFill>
              </a:rPr>
              <a:t> 30 поена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sr-Cyrl-CS" altLang="sr-Latn-RS" sz="2400" b="1" dirty="0">
              <a:solidFill>
                <a:schemeClr val="accent1"/>
              </a:solidFill>
            </a:endParaRP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sr-Cyrl-CS" altLang="sr-Latn-RS" b="1" u="sng" dirty="0">
                <a:solidFill>
                  <a:schemeClr val="accent1"/>
                </a:solidFill>
              </a:rPr>
              <a:t>Завршни испит: </a:t>
            </a:r>
            <a:r>
              <a:rPr lang="sr-Cyrl-CS" altLang="sr-Latn-RS" b="1" dirty="0">
                <a:solidFill>
                  <a:schemeClr val="accent1"/>
                </a:solidFill>
              </a:rPr>
              <a:t>70 +30</a:t>
            </a:r>
            <a:r>
              <a:rPr lang="en-US" altLang="sr-Latn-RS" b="1" dirty="0">
                <a:solidFill>
                  <a:schemeClr val="accent1"/>
                </a:solidFill>
              </a:rPr>
              <a:t>=</a:t>
            </a:r>
            <a:r>
              <a:rPr lang="sr-Cyrl-CS" altLang="sr-Latn-RS" b="1" dirty="0">
                <a:solidFill>
                  <a:schemeClr val="accent1"/>
                </a:solidFill>
              </a:rPr>
              <a:t> 100 поена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sr-Cyrl-CS" altLang="sr-Latn-RS" dirty="0">
              <a:solidFill>
                <a:schemeClr val="accent1"/>
              </a:solidFill>
            </a:endParaRPr>
          </a:p>
          <a:p>
            <a:pPr lvl="1" eaLnBrk="1" hangingPunct="1"/>
            <a:r>
              <a:rPr lang="sr-Cyrl-CS" altLang="sr-Latn-RS" sz="2000" dirty="0">
                <a:solidFill>
                  <a:schemeClr val="hlink"/>
                </a:solidFill>
              </a:rPr>
              <a:t>Услов за испит:</a:t>
            </a:r>
            <a:r>
              <a:rPr lang="sr-Cyrl-CS" altLang="sr-Latn-RS" sz="2000" dirty="0"/>
              <a:t> урађене лабораторијске вежбе</a:t>
            </a:r>
            <a:endParaRPr lang="en-US" altLang="sr-Latn-R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381342D-904C-4002-AC1C-5A6A4BB5E3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838200"/>
            <a:ext cx="6934200" cy="457200"/>
          </a:xfrm>
        </p:spPr>
        <p:txBody>
          <a:bodyPr/>
          <a:lstStyle/>
          <a:p>
            <a:pPr algn="r" eaLnBrk="1" hangingPunct="1"/>
            <a:r>
              <a:rPr lang="sr-Cyrl-RS" altLang="sr-Latn-RS" sz="2000" dirty="0">
                <a:solidFill>
                  <a:schemeClr val="accent2"/>
                </a:solidFill>
              </a:rPr>
              <a:t>Видео уређаји и системи</a:t>
            </a:r>
            <a:endParaRPr lang="en-US" altLang="sr-Latn-RS" sz="2000" dirty="0">
              <a:solidFill>
                <a:schemeClr val="accent2"/>
              </a:solidFill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3941954-2CB3-4038-904E-5403C9DD8B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057400"/>
            <a:ext cx="7772400" cy="4114800"/>
          </a:xfrm>
        </p:spPr>
        <p:txBody>
          <a:bodyPr/>
          <a:lstStyle/>
          <a:p>
            <a:pPr eaLnBrk="1" hangingPunct="1">
              <a:buClr>
                <a:srgbClr val="7FA3D3"/>
              </a:buClr>
            </a:pPr>
            <a:endParaRPr lang="en-US" altLang="sr-Latn-RS" sz="2800" dirty="0">
              <a:latin typeface="Arial" panose="020B0604020202020204" pitchFamily="34" charset="0"/>
            </a:endParaRPr>
          </a:p>
          <a:p>
            <a:pPr eaLnBrk="1" hangingPunct="1">
              <a:buClr>
                <a:srgbClr val="7FA3D3"/>
              </a:buClr>
            </a:pPr>
            <a:r>
              <a:rPr lang="sr-Cyrl-CS" altLang="sr-Latn-RS" sz="2800" dirty="0">
                <a:latin typeface="Arial" panose="020B0604020202020204" pitchFamily="34" charset="0"/>
              </a:rPr>
              <a:t>Скрипте - предавања </a:t>
            </a:r>
            <a:br>
              <a:rPr lang="sr-Cyrl-CS" altLang="sr-Latn-RS" sz="2800" dirty="0">
                <a:latin typeface="Arial" panose="020B0604020202020204" pitchFamily="34" charset="0"/>
              </a:rPr>
            </a:br>
            <a:endParaRPr lang="sr-Cyrl-CS" altLang="sr-Latn-RS" sz="2800" dirty="0">
              <a:latin typeface="Arial" panose="020B0604020202020204" pitchFamily="34" charset="0"/>
            </a:endParaRPr>
          </a:p>
          <a:p>
            <a:pPr eaLnBrk="1" hangingPunct="1">
              <a:buClr>
                <a:srgbClr val="7FA3D3"/>
              </a:buClr>
            </a:pPr>
            <a:r>
              <a:rPr lang="sr-Latn-CS" altLang="sr-Latn-RS" sz="2800" dirty="0">
                <a:latin typeface="Arial" panose="020B0604020202020204" pitchFamily="34" charset="0"/>
              </a:rPr>
              <a:t>Power</a:t>
            </a:r>
            <a:r>
              <a:rPr lang="sr-Cyrl-CS" altLang="sr-Latn-RS" sz="2800" dirty="0">
                <a:latin typeface="Arial" panose="020B0604020202020204" pitchFamily="34" charset="0"/>
              </a:rPr>
              <a:t> </a:t>
            </a:r>
            <a:r>
              <a:rPr lang="sr-Latn-CS" altLang="sr-Latn-RS" sz="2800" dirty="0">
                <a:latin typeface="Arial" panose="020B0604020202020204" pitchFamily="34" charset="0"/>
              </a:rPr>
              <a:t>Point </a:t>
            </a:r>
            <a:r>
              <a:rPr lang="sr-Cyrl-CS" altLang="sr-Latn-RS" sz="2800" dirty="0">
                <a:latin typeface="Arial" panose="020B0604020202020204" pitchFamily="34" charset="0"/>
              </a:rPr>
              <a:t>презентације –предавања</a:t>
            </a:r>
            <a:br>
              <a:rPr lang="sr-Cyrl-CS" altLang="sr-Latn-RS" sz="2800" dirty="0">
                <a:latin typeface="Arial" panose="020B0604020202020204" pitchFamily="34" charset="0"/>
              </a:rPr>
            </a:br>
            <a:endParaRPr lang="sr-Cyrl-CS" altLang="sr-Latn-RS" sz="2800" dirty="0">
              <a:latin typeface="Arial" panose="020B0604020202020204" pitchFamily="34" charset="0"/>
            </a:endParaRPr>
          </a:p>
          <a:p>
            <a:pPr eaLnBrk="1" hangingPunct="1">
              <a:buClr>
                <a:srgbClr val="7FA3D3"/>
              </a:buClr>
              <a:buFont typeface="Wingdings" panose="05000000000000000000" pitchFamily="2" charset="2"/>
              <a:buNone/>
            </a:pPr>
            <a:endParaRPr lang="en-US" altLang="sr-Latn-RS" sz="2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3157</TotalTime>
  <Words>261</Words>
  <Application>Microsoft Office PowerPoint</Application>
  <PresentationFormat>On-screen Show (4:3)</PresentationFormat>
  <Paragraphs>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Tahoma</vt:lpstr>
      <vt:lpstr>Arial</vt:lpstr>
      <vt:lpstr>Wingdings</vt:lpstr>
      <vt:lpstr>Blends</vt:lpstr>
      <vt:lpstr>           Видео уређаји и системи  </vt:lpstr>
      <vt:lpstr>Видео уређаји и ситеми</vt:lpstr>
      <vt:lpstr>Видео уређаји и системи </vt:lpstr>
      <vt:lpstr>Видео уређаји и системи                                   Лабораторијске вежбе</vt:lpstr>
      <vt:lpstr>PowerPoint Presentation</vt:lpstr>
      <vt:lpstr>                                             Провера знања</vt:lpstr>
      <vt:lpstr>Видео уређаји и системи</vt:lpstr>
    </vt:vector>
  </TitlesOfParts>
  <Company>Petrovic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Mile</dc:creator>
  <cp:lastModifiedBy>Ivana Milosevic</cp:lastModifiedBy>
  <cp:revision>186</cp:revision>
  <dcterms:created xsi:type="dcterms:W3CDTF">2006-01-29T11:38:12Z</dcterms:created>
  <dcterms:modified xsi:type="dcterms:W3CDTF">2017-10-20T13:01:33Z</dcterms:modified>
</cp:coreProperties>
</file>