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8"/>
  </p:notesMasterIdLst>
  <p:sldIdLst>
    <p:sldId id="319" r:id="rId2"/>
    <p:sldId id="355" r:id="rId3"/>
    <p:sldId id="350" r:id="rId4"/>
    <p:sldId id="291" r:id="rId5"/>
    <p:sldId id="266" r:id="rId6"/>
    <p:sldId id="354" r:id="rId7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8" autoAdjust="0"/>
    <p:restoredTop sz="79852" autoAdjust="0"/>
  </p:normalViewPr>
  <p:slideViewPr>
    <p:cSldViewPr>
      <p:cViewPr varScale="1">
        <p:scale>
          <a:sx n="91" d="100"/>
          <a:sy n="91" d="100"/>
        </p:scale>
        <p:origin x="213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ABC5056-84FF-442B-9294-56C0D4E3330B}" type="datetimeFigureOut">
              <a:rPr lang="sr-Latn-CS"/>
              <a:pPr>
                <a:defRPr/>
              </a:pPr>
              <a:t>20.3.2018.</a:t>
            </a:fld>
            <a:endParaRPr lang="sr-Latn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r-Latn-C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sr-Latn-C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56FF3E-F1FD-4E50-8B9D-A896C7C86DFC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6926821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B669-DB64-47D9-B0C8-F59671B65DCC}" type="datetimeFigureOut">
              <a:rPr lang="sr-Latn-CS"/>
              <a:pPr>
                <a:defRPr/>
              </a:pPr>
              <a:t>20.3.2018.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60DB8-C92C-400C-B02D-A49F95A9985C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51066-86CF-425B-9167-B27A0A636F11}" type="datetimeFigureOut">
              <a:rPr lang="sr-Latn-CS"/>
              <a:pPr>
                <a:defRPr/>
              </a:pPr>
              <a:t>20.3.2018.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A2F2C-17EE-4A63-935F-F1AF9A050ADC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E291D-92AF-4C6C-9F48-20116F8F52FE}" type="datetimeFigureOut">
              <a:rPr lang="sr-Latn-CS"/>
              <a:pPr>
                <a:defRPr/>
              </a:pPr>
              <a:t>20.3.2018.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C62F-772F-45BE-A880-5C8E7E4C09C4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66" y="142852"/>
            <a:ext cx="7186634" cy="785818"/>
          </a:xfrm>
        </p:spPr>
        <p:txBody>
          <a:bodyPr/>
          <a:lstStyle>
            <a:lvl1pPr algn="l">
              <a:defRPr>
                <a:solidFill>
                  <a:schemeClr val="accent6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r-Latn-C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0F0BC-DB4E-4A9B-B3ED-EBECB7AC896D}" type="datetimeFigureOut">
              <a:rPr lang="sr-Latn-CS"/>
              <a:pPr>
                <a:defRPr/>
              </a:pPr>
              <a:t>20.3.2018.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E7F32-56DF-4394-9BF2-AE01DC2523E3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35F55-E02B-4FAE-B771-2D2FA1AB46AE}" type="datetimeFigureOut">
              <a:rPr lang="sr-Latn-CS"/>
              <a:pPr>
                <a:defRPr/>
              </a:pPr>
              <a:t>20.3.2018.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FEDA7-B1A8-4EBF-94F0-866EA22B5D77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70489-BD4C-4B68-AE17-1AF662A9D39F}" type="datetimeFigureOut">
              <a:rPr lang="sr-Latn-CS"/>
              <a:pPr>
                <a:defRPr/>
              </a:pPr>
              <a:t>20.3.2018.</a:t>
            </a:fld>
            <a:endParaRPr lang="sr-Latn-C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90FD3-7955-4C4E-BA3C-7E9FFA3BFEC9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F433A-BB85-4616-A3B5-74FB5EBDFED5}" type="datetimeFigureOut">
              <a:rPr lang="sr-Latn-CS"/>
              <a:pPr>
                <a:defRPr/>
              </a:pPr>
              <a:t>20.3.2018.</a:t>
            </a:fld>
            <a:endParaRPr lang="sr-Latn-C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FB059-8F3A-456D-AF51-8FB631868335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5F71D-B7DB-41F0-BD5C-146E0B09A14E}" type="datetimeFigureOut">
              <a:rPr lang="sr-Latn-CS"/>
              <a:pPr>
                <a:defRPr/>
              </a:pPr>
              <a:t>20.3.2018.</a:t>
            </a:fld>
            <a:endParaRPr lang="sr-Latn-C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3CDF1-0776-478E-BA19-80D22E9204D4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E73D5-6FC2-43C4-B018-FF5D4A0EDEBA}" type="datetimeFigureOut">
              <a:rPr lang="sr-Latn-CS"/>
              <a:pPr>
                <a:defRPr/>
              </a:pPr>
              <a:t>20.3.2018.</a:t>
            </a:fld>
            <a:endParaRPr lang="sr-Latn-C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3BA7C-2C55-49B6-8813-7C75B3B157C2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B3EBB-0D94-46C1-A046-A0EA4CEDDD05}" type="datetimeFigureOut">
              <a:rPr lang="sr-Latn-CS"/>
              <a:pPr>
                <a:defRPr/>
              </a:pPr>
              <a:t>20.3.2018.</a:t>
            </a:fld>
            <a:endParaRPr lang="sr-Latn-C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6F2E3-BC89-4C16-994A-5863A11A0644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r-Latn-C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6176-8FA4-424C-82CF-CC59B48435C8}" type="datetimeFigureOut">
              <a:rPr lang="sr-Latn-CS"/>
              <a:pPr>
                <a:defRPr/>
              </a:pPr>
              <a:t>20.3.2018.</a:t>
            </a:fld>
            <a:endParaRPr lang="sr-Latn-C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A7F3D-0213-47C9-A522-FE3F6CDF243E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pozadina_DTV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084C794-955B-453D-8A01-98409BD56557}" type="datetimeFigureOut">
              <a:rPr lang="sr-Latn-CS"/>
              <a:pPr>
                <a:defRPr/>
              </a:pPr>
              <a:t>20.3.2018.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3917E8-C112-41A6-9BF9-BAE912956617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88" y="0"/>
            <a:ext cx="7186612" cy="100010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sr-Latn-CS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sr-Latn-CS" dirty="0">
                <a:solidFill>
                  <a:schemeClr val="bg2">
                    <a:lumMod val="10000"/>
                  </a:schemeClr>
                </a:solidFill>
              </a:rPr>
              <a:t>DIGITALNA TELEVIZIJA</a:t>
            </a:r>
            <a:br>
              <a:rPr lang="sr-Latn-CS" dirty="0">
                <a:solidFill>
                  <a:schemeClr val="bg2">
                    <a:lumMod val="10000"/>
                  </a:schemeClr>
                </a:solidFill>
              </a:rPr>
            </a:br>
            <a:endParaRPr lang="sr-Latn-C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57375"/>
            <a:ext cx="8715375" cy="52578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dirty="0"/>
              <a:t>TELEVIZIJA  BUDUĆNOSTI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Latn-C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Latn-C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Latn-C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Latn-C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Latn-C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Latn-C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Latn-C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Latn-C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Latn-C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r-Latn-CS" b="1" dirty="0"/>
              <a:t>     Digitalna        Interaktivna      Multimedijalna</a:t>
            </a:r>
          </a:p>
        </p:txBody>
      </p:sp>
      <p:pic>
        <p:nvPicPr>
          <p:cNvPr id="4100" name="Picture 2" descr="C:\Documents and Settings\AVT\Desktop\virtual-studi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357430"/>
            <a:ext cx="7858125" cy="392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id="{77C40FEE-F82C-4E69-A121-6467F5A519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772816"/>
            <a:ext cx="8229600" cy="43434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sr-Cyrl-CS" altLang="sr-Latn-RS" sz="3600" b="1" dirty="0"/>
              <a:t>др </a:t>
            </a:r>
            <a:r>
              <a:rPr lang="sr-Cyrl-RS" altLang="sr-Latn-RS" sz="3600" b="1" dirty="0">
                <a:latin typeface="Arial" panose="020B0604020202020204" pitchFamily="34" charset="0"/>
              </a:rPr>
              <a:t>Ивана Милошевић </a:t>
            </a:r>
            <a:endParaRPr lang="en-US" altLang="sr-Latn-RS" sz="3600" b="1" dirty="0">
              <a:latin typeface="Arial" panose="020B0604020202020204" pitchFamily="34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sr-Latn-RS" sz="4400" b="1" dirty="0"/>
              <a:t>        </a:t>
            </a:r>
            <a:r>
              <a:rPr lang="en-US" altLang="sr-Latn-RS" sz="2400" b="1" dirty="0"/>
              <a:t>e mail:</a:t>
            </a:r>
            <a:r>
              <a:rPr lang="sr-Cyrl-CS" altLang="sr-Latn-RS" sz="2400" b="1" dirty="0"/>
              <a:t> </a:t>
            </a:r>
            <a:r>
              <a:rPr lang="sr-Latn-RS" altLang="sr-Latn-RS" sz="2400" dirty="0" err="1">
                <a:solidFill>
                  <a:schemeClr val="folHlink"/>
                </a:solidFill>
              </a:rPr>
              <a:t>ivana.milosevic</a:t>
            </a:r>
            <a:r>
              <a:rPr lang="en-US" altLang="sr-Latn-RS" sz="2400" dirty="0">
                <a:solidFill>
                  <a:schemeClr val="folHlink"/>
                </a:solidFill>
              </a:rPr>
              <a:t>@</a:t>
            </a:r>
            <a:r>
              <a:rPr lang="sr-Latn-RS" altLang="sr-Latn-RS" sz="2400" dirty="0">
                <a:solidFill>
                  <a:schemeClr val="folHlink"/>
                </a:solidFill>
              </a:rPr>
              <a:t>viser.edu.rs</a:t>
            </a:r>
            <a:endParaRPr lang="en-US" altLang="sr-Latn-RS" sz="2400" dirty="0"/>
          </a:p>
          <a:p>
            <a:pPr algn="ctr">
              <a:buFont typeface="Wingdings" panose="05000000000000000000" pitchFamily="2" charset="2"/>
              <a:buNone/>
            </a:pPr>
            <a:endParaRPr lang="sr-Cyrl-CS" altLang="sr-Latn-RS" sz="2400" dirty="0"/>
          </a:p>
          <a:p>
            <a:pPr>
              <a:buFont typeface="Wingdings" panose="05000000000000000000" pitchFamily="2" charset="2"/>
              <a:buNone/>
            </a:pPr>
            <a:r>
              <a:rPr lang="sr-Cyrl-CS" altLang="sr-Latn-RS" sz="2800" dirty="0"/>
              <a:t>        Сарадници:</a:t>
            </a:r>
            <a:r>
              <a:rPr lang="sr-Cyrl-RS" altLang="sr-Latn-RS" sz="2800" i="1" dirty="0"/>
              <a:t> </a:t>
            </a:r>
            <a:r>
              <a:rPr lang="sr-Cyrl-RS" altLang="sr-Latn-RS" sz="2800" b="1" dirty="0"/>
              <a:t>Владимир Церић</a:t>
            </a:r>
            <a:endParaRPr lang="sr-Cyrl-CS" altLang="sr-Latn-RS" sz="2800" b="1" dirty="0"/>
          </a:p>
          <a:p>
            <a:pPr>
              <a:buFont typeface="Wingdings" panose="05000000000000000000" pitchFamily="2" charset="2"/>
              <a:buNone/>
            </a:pPr>
            <a:r>
              <a:rPr lang="sr-Cyrl-CS" altLang="sr-Latn-RS" sz="2800" b="1" dirty="0"/>
              <a:t>                              Немања Јанковић</a:t>
            </a:r>
            <a:endParaRPr lang="sr-Cyrl-RS" altLang="sr-Latn-RS" sz="2800" b="1" dirty="0"/>
          </a:p>
          <a:p>
            <a:pPr>
              <a:buFont typeface="Wingdings" panose="05000000000000000000" pitchFamily="2" charset="2"/>
              <a:buNone/>
            </a:pPr>
            <a:r>
              <a:rPr lang="sr-Cyrl-RS" altLang="sr-Latn-RS" b="1" dirty="0"/>
              <a:t>                          </a:t>
            </a:r>
            <a:r>
              <a:rPr lang="sr-Cyrl-CS" altLang="sr-Latn-RS" sz="3600" b="1" dirty="0"/>
              <a:t>               </a:t>
            </a:r>
            <a:r>
              <a:rPr lang="sr-Cyrl-CS" altLang="sr-Latn-RS" sz="3600" dirty="0"/>
              <a:t>       </a:t>
            </a:r>
            <a:endParaRPr lang="en-US" altLang="sr-Latn-RS" sz="36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62CD68-16AF-4010-8662-3E8747B4F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98561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600" dirty="0">
                <a:solidFill>
                  <a:schemeClr val="bg2">
                    <a:lumMod val="10000"/>
                  </a:schemeClr>
                </a:solidFill>
              </a:rPr>
              <a:t>DIGITALNA TELEVIZIJA</a:t>
            </a:r>
            <a:br>
              <a:rPr lang="sr-Latn-CS" sz="36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sr-Latn-C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Semestar: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sr-Latn-C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 </a:t>
            </a:r>
            <a:r>
              <a:rPr lang="sr-Cyrl-C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sr-Latn-C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ESPB: 6</a:t>
            </a:r>
            <a:br>
              <a:rPr lang="sr-Latn-CS" sz="2800" dirty="0"/>
            </a:br>
            <a:endParaRPr lang="x-none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0173204"/>
              </p:ext>
            </p:extLst>
          </p:nvPr>
        </p:nvGraphicFramePr>
        <p:xfrm>
          <a:off x="179512" y="1628800"/>
          <a:ext cx="8784977" cy="4932837"/>
        </p:xfrm>
        <a:graphic>
          <a:graphicData uri="http://schemas.openxmlformats.org/drawingml/2006/table">
            <a:tbl>
              <a:tblPr firstRow="1" firstCol="1" lastCol="1" bandCol="1">
                <a:tableStyleId>{5C22544A-7EE6-4342-B048-85BDC9FD1C3A}</a:tableStyleId>
              </a:tblPr>
              <a:tblGrid>
                <a:gridCol w="2459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9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68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46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Analogna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TV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Digitalna TV</a:t>
                      </a:r>
                      <a:endParaRPr lang="x-none" sz="1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0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Upotreba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RF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resursa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jedan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TV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kanal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)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sa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identičnim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kvalitetom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slike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(SDTV)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Prenos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1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programa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Prenos 4-6 programa*</a:t>
                      </a:r>
                      <a:endParaRPr lang="x-none" sz="1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6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Zvuk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Mono, stereo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Mono, stereo, surround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0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Kvaliteta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slike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rezolucija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Standardni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kvalitet</a:t>
                      </a:r>
                      <a:r>
                        <a:rPr lang="sr-Latn-CS" sz="1400" baseline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</a:rPr>
                        <a:t> (SDTV)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Raspon kvaliteta od niže rezolucije (LDTV) sve do visoke (HDTV)</a:t>
                      </a:r>
                      <a:endParaRPr lang="x-none" sz="1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270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Dodatni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sadržaji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Teletekst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Superteletekst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-EPG (Electronic Program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Guide,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elektronski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programski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vodič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Interaktivna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multimedija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Prevodi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-...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24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Otpornost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na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smetnje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Neotporna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na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refleksije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signala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duhovi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u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slici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Stepenasta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degradacija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kvalitete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zavisna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o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nivou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ometajućeg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signala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Nema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problema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sa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refleksijama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mogu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biti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korisne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Nema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degradacije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kvaliteta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sve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dok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je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korisni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željeni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signal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dovoljno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jak</a:t>
                      </a:r>
                      <a:endParaRPr lang="x-none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967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2" descr="sd-hd.jpg"/>
          <p:cNvPicPr>
            <a:picLocks noChangeAspect="1" noChangeArrowheads="1"/>
          </p:cNvPicPr>
          <p:nvPr/>
        </p:nvPicPr>
        <p:blipFill>
          <a:blip r:embed="rId2"/>
          <a:srcRect l="-11150" r="-11150"/>
          <a:stretch>
            <a:fillRect/>
          </a:stretch>
        </p:blipFill>
        <p:spPr bwMode="auto">
          <a:xfrm>
            <a:off x="1" y="2571744"/>
            <a:ext cx="576546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28596" y="1785926"/>
            <a:ext cx="8501122" cy="107157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/>
              <a:t>HDT</a:t>
            </a:r>
            <a:r>
              <a:rPr lang="sr-Latn-CS" sz="2800" dirty="0"/>
              <a:t>V</a:t>
            </a:r>
            <a:r>
              <a:rPr lang="en-US" sz="2800" dirty="0"/>
              <a:t>              </a:t>
            </a:r>
            <a:r>
              <a:rPr lang="sr-Cyrl-CS" sz="2800" dirty="0"/>
              <a:t>   </a:t>
            </a:r>
            <a:r>
              <a:rPr lang="en-US" sz="2800" dirty="0"/>
              <a:t>  </a:t>
            </a:r>
            <a:r>
              <a:rPr lang="sr-Cyrl-CS" sz="2800" dirty="0"/>
              <a:t> </a:t>
            </a:r>
            <a:r>
              <a:rPr lang="en-US" sz="2800" dirty="0"/>
              <a:t>SDTV</a:t>
            </a:r>
            <a:r>
              <a:rPr lang="sr-Cyrl-CS" sz="2800" dirty="0"/>
              <a:t> 		</a:t>
            </a:r>
            <a:endParaRPr lang="sr-Latn-CS" sz="28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652588" y="295275"/>
            <a:ext cx="71866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Digitalna televizi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ja</a:t>
            </a:r>
            <a:endParaRPr kumimoji="0" lang="sr-Latn-CS" sz="44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650408" y="1484776"/>
            <a:ext cx="3571868" cy="5174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sr-Latn-CS" sz="3200" b="1" dirty="0">
                <a:solidFill>
                  <a:srgbClr val="404040"/>
                </a:solidFill>
              </a:rPr>
              <a:t>Cilj</a:t>
            </a:r>
            <a:r>
              <a:rPr lang="ru-RU" sz="3200" b="1" dirty="0">
                <a:solidFill>
                  <a:srgbClr val="404040"/>
                </a:solidFill>
              </a:rPr>
              <a:t> </a:t>
            </a:r>
            <a:r>
              <a:rPr lang="sr-Latn-CS" sz="3200" b="1" dirty="0">
                <a:solidFill>
                  <a:srgbClr val="404040"/>
                </a:solidFill>
              </a:rPr>
              <a:t>predmeta</a:t>
            </a:r>
            <a:r>
              <a:rPr lang="ru-RU" sz="3200" b="1" dirty="0">
                <a:solidFill>
                  <a:srgbClr val="404040"/>
                </a:solidFill>
              </a:rPr>
              <a:t>:</a:t>
            </a:r>
          </a:p>
          <a:p>
            <a:pPr eaLnBrk="1" hangingPunct="1">
              <a:buFont typeface="Arial" charset="0"/>
              <a:buNone/>
            </a:pPr>
            <a:endParaRPr lang="sr-Latn-CS" sz="2000" dirty="0">
              <a:solidFill>
                <a:srgbClr val="404040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sr-Latn-CS" sz="2800" dirty="0">
                <a:solidFill>
                  <a:srgbClr val="404040"/>
                </a:solidFill>
              </a:rPr>
              <a:t>Cilj</a:t>
            </a:r>
            <a:r>
              <a:rPr lang="ru-RU" sz="2800" dirty="0">
                <a:solidFill>
                  <a:srgbClr val="404040"/>
                </a:solidFill>
              </a:rPr>
              <a:t> </a:t>
            </a:r>
            <a:r>
              <a:rPr lang="sr-Latn-CS" sz="2800" dirty="0">
                <a:solidFill>
                  <a:srgbClr val="404040"/>
                </a:solidFill>
              </a:rPr>
              <a:t>predmeta</a:t>
            </a:r>
            <a:r>
              <a:rPr lang="ru-RU" sz="2800" dirty="0">
                <a:solidFill>
                  <a:srgbClr val="404040"/>
                </a:solidFill>
              </a:rPr>
              <a:t> </a:t>
            </a:r>
            <a:r>
              <a:rPr lang="sr-Latn-CS" sz="2800" dirty="0">
                <a:solidFill>
                  <a:srgbClr val="404040"/>
                </a:solidFill>
              </a:rPr>
              <a:t>je</a:t>
            </a:r>
            <a:r>
              <a:rPr lang="ru-RU" sz="2800" dirty="0">
                <a:solidFill>
                  <a:srgbClr val="404040"/>
                </a:solidFill>
              </a:rPr>
              <a:t> </a:t>
            </a:r>
            <a:r>
              <a:rPr lang="sr-Latn-CS" sz="2800" dirty="0">
                <a:solidFill>
                  <a:srgbClr val="404040"/>
                </a:solidFill>
              </a:rPr>
              <a:t>upoznavanje</a:t>
            </a:r>
            <a:r>
              <a:rPr lang="ru-RU" sz="2800" dirty="0">
                <a:solidFill>
                  <a:srgbClr val="404040"/>
                </a:solidFill>
              </a:rPr>
              <a:t> </a:t>
            </a:r>
            <a:r>
              <a:rPr lang="sr-Latn-CS" sz="2800" dirty="0">
                <a:solidFill>
                  <a:srgbClr val="404040"/>
                </a:solidFill>
              </a:rPr>
              <a:t>sa</a:t>
            </a:r>
            <a:r>
              <a:rPr lang="ru-RU" sz="2800" dirty="0">
                <a:solidFill>
                  <a:srgbClr val="404040"/>
                </a:solidFill>
              </a:rPr>
              <a:t> </a:t>
            </a:r>
            <a:r>
              <a:rPr lang="sr-Latn-CS" sz="2800" dirty="0">
                <a:solidFill>
                  <a:srgbClr val="404040"/>
                </a:solidFill>
              </a:rPr>
              <a:t>principima</a:t>
            </a:r>
            <a:r>
              <a:rPr lang="ru-RU" sz="2800" dirty="0">
                <a:solidFill>
                  <a:srgbClr val="404040"/>
                </a:solidFill>
              </a:rPr>
              <a:t>,</a:t>
            </a:r>
            <a:r>
              <a:rPr lang="sr-Latn-CS" sz="2800" dirty="0">
                <a:solidFill>
                  <a:srgbClr val="404040"/>
                </a:solidFill>
              </a:rPr>
              <a:t> tehnologijom</a:t>
            </a:r>
            <a:r>
              <a:rPr lang="ru-RU" sz="2800" dirty="0">
                <a:solidFill>
                  <a:srgbClr val="404040"/>
                </a:solidFill>
              </a:rPr>
              <a:t> </a:t>
            </a:r>
            <a:r>
              <a:rPr lang="sr-Latn-CS" sz="2800" dirty="0">
                <a:solidFill>
                  <a:srgbClr val="404040"/>
                </a:solidFill>
              </a:rPr>
              <a:t>i</a:t>
            </a:r>
            <a:r>
              <a:rPr lang="ru-RU" sz="2800" dirty="0">
                <a:solidFill>
                  <a:srgbClr val="404040"/>
                </a:solidFill>
              </a:rPr>
              <a:t> </a:t>
            </a:r>
            <a:r>
              <a:rPr lang="sr-Latn-CS" sz="2800" dirty="0">
                <a:solidFill>
                  <a:srgbClr val="404040"/>
                </a:solidFill>
              </a:rPr>
              <a:t>uređajima  koji</a:t>
            </a:r>
            <a:r>
              <a:rPr lang="ru-RU" sz="2800" dirty="0">
                <a:solidFill>
                  <a:srgbClr val="404040"/>
                </a:solidFill>
              </a:rPr>
              <a:t> </a:t>
            </a:r>
            <a:r>
              <a:rPr lang="sr-Latn-CS" sz="2800" dirty="0">
                <a:solidFill>
                  <a:srgbClr val="404040"/>
                </a:solidFill>
              </a:rPr>
              <a:t>se</a:t>
            </a:r>
            <a:r>
              <a:rPr lang="ru-RU" sz="2800" dirty="0">
                <a:solidFill>
                  <a:srgbClr val="404040"/>
                </a:solidFill>
              </a:rPr>
              <a:t> </a:t>
            </a:r>
            <a:r>
              <a:rPr lang="sr-Latn-CS" sz="2800" dirty="0">
                <a:solidFill>
                  <a:srgbClr val="404040"/>
                </a:solidFill>
              </a:rPr>
              <a:t>koriste</a:t>
            </a:r>
            <a:r>
              <a:rPr lang="ru-RU" sz="2800" dirty="0">
                <a:solidFill>
                  <a:srgbClr val="404040"/>
                </a:solidFill>
              </a:rPr>
              <a:t> </a:t>
            </a:r>
            <a:r>
              <a:rPr lang="sr-Latn-CS" sz="2800" dirty="0">
                <a:solidFill>
                  <a:srgbClr val="404040"/>
                </a:solidFill>
              </a:rPr>
              <a:t>u</a:t>
            </a:r>
            <a:r>
              <a:rPr lang="ru-RU" sz="2800" dirty="0">
                <a:solidFill>
                  <a:srgbClr val="404040"/>
                </a:solidFill>
              </a:rPr>
              <a:t> </a:t>
            </a:r>
            <a:r>
              <a:rPr lang="sr-Latn-CS" sz="2800" dirty="0">
                <a:solidFill>
                  <a:srgbClr val="404040"/>
                </a:solidFill>
              </a:rPr>
              <a:t>digitalnoj televiziji</a:t>
            </a:r>
            <a:r>
              <a:rPr lang="ru-RU" sz="2800" dirty="0">
                <a:solidFill>
                  <a:srgbClr val="404040"/>
                </a:solidFill>
              </a:rPr>
              <a:t>.</a:t>
            </a:r>
            <a:endParaRPr lang="sr-Latn-CS" sz="2800" dirty="0"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736"/>
            <a:ext cx="8072494" cy="7858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Predavanja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</a:t>
            </a:r>
            <a:r>
              <a:rPr lang="sr-Cyrl-C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  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</a:t>
            </a:r>
            <a:r>
              <a:rPr lang="sr-Latn-C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žbe</a:t>
            </a:r>
            <a:endParaRPr lang="sr-Latn-C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2500306"/>
            <a:ext cx="4786315" cy="4143404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dirty="0"/>
              <a:t>Struktura digitalnog TV sistema                       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dirty="0"/>
              <a:t>Digitalizacija i kompresija video signala               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dirty="0"/>
              <a:t>Digitalna  televizija – produkcioni lanac       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dirty="0"/>
              <a:t>Zvuk u medijima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dirty="0"/>
              <a:t>Digitalni video –HD,SD, </a:t>
            </a:r>
            <a:r>
              <a:rPr lang="sr-Latn-CS" dirty="0" err="1"/>
              <a:t>embedovani</a:t>
            </a:r>
            <a:r>
              <a:rPr lang="sr-Latn-CS" dirty="0"/>
              <a:t> signali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dirty="0"/>
              <a:t>Emitovanje programa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dirty="0"/>
              <a:t>Emisioni sistemi  u Srbiji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dirty="0"/>
              <a:t>DVB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dirty="0"/>
              <a:t>Virtuelni studio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dirty="0"/>
              <a:t>Video konferencijski prenos slike i  zvuka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dirty="0"/>
              <a:t>Digitalna studijska video tehnika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dirty="0"/>
              <a:t>Primena računarskih mreža u TV i IPTV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dirty="0"/>
              <a:t>Sigurnost i zaštita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072066" y="2428868"/>
            <a:ext cx="4071933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Adobe Premiere Pro – </a:t>
            </a:r>
            <a:r>
              <a:rPr lang="x-none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radno i praktično okruženje</a:t>
            </a:r>
            <a:endParaRPr kumimoji="0" lang="sr-Latn-CS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00188" y="142875"/>
            <a:ext cx="71866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44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Digitalna televizi</a:t>
            </a: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ja</a:t>
            </a:r>
            <a:endParaRPr kumimoji="0" lang="sr-Latn-CS" sz="44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66" y="-675456"/>
            <a:ext cx="7186634" cy="1584176"/>
          </a:xfrm>
        </p:spPr>
        <p:txBody>
          <a:bodyPr/>
          <a:lstStyle/>
          <a:p>
            <a:r>
              <a:rPr lang="sr-Cyrl-CS" dirty="0"/>
              <a:t> </a:t>
            </a:r>
            <a:br>
              <a:rPr lang="x-none" dirty="0"/>
            </a:br>
            <a:br>
              <a:rPr lang="x-none" dirty="0"/>
            </a:br>
            <a:r>
              <a:rPr lang="sr-Latn-CS" dirty="0"/>
              <a:t>OCENJIVANJE</a:t>
            </a:r>
            <a:br>
              <a:rPr lang="x-none" dirty="0"/>
            </a:b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hangingPunct="1">
              <a:defRPr/>
            </a:pPr>
            <a:r>
              <a:rPr lang="sr-Latn-CS" dirty="0">
                <a:solidFill>
                  <a:srgbClr val="404040"/>
                </a:solidFill>
              </a:rPr>
              <a:t>aktivnost u toku nastave</a:t>
            </a:r>
            <a:r>
              <a:rPr lang="en-US" dirty="0">
                <a:solidFill>
                  <a:srgbClr val="404040"/>
                </a:solidFill>
              </a:rPr>
              <a:t>  </a:t>
            </a:r>
            <a:r>
              <a:rPr lang="sr-Latn-CS" dirty="0">
                <a:solidFill>
                  <a:srgbClr val="404040"/>
                </a:solidFill>
              </a:rPr>
              <a:t>5</a:t>
            </a:r>
          </a:p>
          <a:p>
            <a:pPr lvl="0" eaLnBrk="1" hangingPunct="1">
              <a:defRPr/>
            </a:pPr>
            <a:r>
              <a:rPr lang="sr-Latn-CS" dirty="0">
                <a:solidFill>
                  <a:srgbClr val="404040"/>
                </a:solidFill>
              </a:rPr>
              <a:t>praktična nastava</a:t>
            </a:r>
            <a:r>
              <a:rPr lang="en-US" dirty="0">
                <a:solidFill>
                  <a:srgbClr val="404040"/>
                </a:solidFill>
              </a:rPr>
              <a:t>	    </a:t>
            </a:r>
            <a:r>
              <a:rPr lang="sr-Latn-CS" dirty="0">
                <a:solidFill>
                  <a:srgbClr val="404040"/>
                </a:solidFill>
              </a:rPr>
              <a:t>35</a:t>
            </a:r>
            <a:endParaRPr lang="sr-Latn-CS" dirty="0">
              <a:solidFill>
                <a:srgbClr val="FF0000"/>
              </a:solidFill>
            </a:endParaRPr>
          </a:p>
          <a:p>
            <a:pPr lvl="0" eaLnBrk="1" hangingPunct="1">
              <a:defRPr/>
            </a:pPr>
            <a:r>
              <a:rPr lang="sr-Latn-CS" dirty="0">
                <a:solidFill>
                  <a:srgbClr val="404040"/>
                </a:solidFill>
              </a:rPr>
              <a:t>kolokvijum	</a:t>
            </a:r>
            <a:r>
              <a:rPr lang="en-US" dirty="0">
                <a:solidFill>
                  <a:srgbClr val="404040"/>
                </a:solidFill>
              </a:rPr>
              <a:t>	    2</a:t>
            </a:r>
            <a:r>
              <a:rPr lang="x-none" dirty="0">
                <a:solidFill>
                  <a:srgbClr val="404040"/>
                </a:solidFill>
              </a:rPr>
              <a:t>5</a:t>
            </a:r>
            <a:endParaRPr lang="sr-Latn-CS" dirty="0">
              <a:solidFill>
                <a:srgbClr val="FF0000"/>
              </a:solidFill>
            </a:endParaRPr>
          </a:p>
          <a:p>
            <a:pPr lvl="0" eaLnBrk="1" hangingPunct="1">
              <a:defRPr/>
            </a:pPr>
            <a:r>
              <a:rPr lang="sr-Latn-CS" dirty="0">
                <a:solidFill>
                  <a:srgbClr val="404040"/>
                </a:solidFill>
              </a:rPr>
              <a:t>pismeni ispit	</a:t>
            </a:r>
            <a:r>
              <a:rPr lang="en-US" dirty="0">
                <a:solidFill>
                  <a:srgbClr val="404040"/>
                </a:solidFill>
              </a:rPr>
              <a:t>	    </a:t>
            </a:r>
            <a:r>
              <a:rPr lang="x-none" dirty="0">
                <a:solidFill>
                  <a:srgbClr val="404040"/>
                </a:solidFill>
              </a:rPr>
              <a:t>25</a:t>
            </a:r>
          </a:p>
          <a:p>
            <a:pPr lvl="0" eaLnBrk="1" hangingPunct="1">
              <a:defRPr/>
            </a:pPr>
            <a:r>
              <a:rPr lang="en-US" dirty="0" err="1">
                <a:solidFill>
                  <a:srgbClr val="404040"/>
                </a:solidFill>
              </a:rPr>
              <a:t>seminarski</a:t>
            </a:r>
            <a:r>
              <a:rPr lang="en-US" dirty="0">
                <a:solidFill>
                  <a:srgbClr val="404040"/>
                </a:solidFill>
              </a:rPr>
              <a:t> rad 	    10</a:t>
            </a:r>
            <a:endParaRPr lang="sr-Latn-CS" dirty="0">
              <a:solidFill>
                <a:srgbClr val="FF0000"/>
              </a:solidFill>
            </a:endParaRPr>
          </a:p>
          <a:p>
            <a:pPr lvl="0" eaLnBrk="1" hangingPunct="1">
              <a:buNone/>
              <a:defRPr/>
            </a:pPr>
            <a:r>
              <a:rPr lang="sr-Latn-CS" dirty="0">
                <a:solidFill>
                  <a:srgbClr val="404040"/>
                </a:solidFill>
              </a:rPr>
              <a:t>			</a:t>
            </a:r>
            <a:endParaRPr lang="sr-Latn-CS" u="sng" dirty="0">
              <a:solidFill>
                <a:srgbClr val="404040"/>
              </a:solidFill>
            </a:endParaRPr>
          </a:p>
          <a:p>
            <a:pPr lvl="0" eaLnBrk="1" hangingPunct="1">
              <a:buNone/>
              <a:defRPr/>
            </a:pPr>
            <a:r>
              <a:rPr lang="sr-Latn-CS" dirty="0">
                <a:solidFill>
                  <a:srgbClr val="404040"/>
                </a:solidFill>
              </a:rPr>
              <a:t>ukupno</a:t>
            </a:r>
            <a:r>
              <a:rPr lang="sr-Latn-CS" dirty="0">
                <a:solidFill>
                  <a:srgbClr val="E46C0A"/>
                </a:solidFill>
              </a:rPr>
              <a:t>           </a:t>
            </a:r>
            <a:r>
              <a:rPr lang="sr-Cyrl-CS" dirty="0">
                <a:solidFill>
                  <a:srgbClr val="E46C0A"/>
                </a:solidFill>
              </a:rPr>
              <a:t> </a:t>
            </a:r>
            <a:r>
              <a:rPr lang="sr-Latn-CS" dirty="0">
                <a:solidFill>
                  <a:srgbClr val="E46C0A"/>
                </a:solidFill>
              </a:rPr>
              <a:t>     </a:t>
            </a:r>
            <a:r>
              <a:rPr lang="sr-Latn-CS" dirty="0">
                <a:solidFill>
                  <a:schemeClr val="tx1"/>
                </a:solidFill>
              </a:rPr>
              <a:t>100</a:t>
            </a:r>
            <a:endParaRPr lang="sr-Latn-C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082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2054</TotalTime>
  <Words>270</Words>
  <Application>Microsoft Office PowerPoint</Application>
  <PresentationFormat>On-screen Show (4:3)</PresentationFormat>
  <Paragraphs>81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Office Theme</vt:lpstr>
      <vt:lpstr> DIGITALNA TELEVIZIJA </vt:lpstr>
      <vt:lpstr>PowerPoint Presentation</vt:lpstr>
      <vt:lpstr>DIGITALNA TELEVIZIJA Semestar: IV  ESPB: 6 </vt:lpstr>
      <vt:lpstr>PowerPoint Presentation</vt:lpstr>
      <vt:lpstr>Predavanja                 Vežbe</vt:lpstr>
      <vt:lpstr>   OCENJIVANJE </vt:lpstr>
    </vt:vector>
  </TitlesOfParts>
  <Manager/>
  <Company>VSER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AVT</dc:creator>
  <cp:keywords/>
  <dc:description/>
  <cp:lastModifiedBy>Ivana Milosevic</cp:lastModifiedBy>
  <cp:revision>184</cp:revision>
  <dcterms:created xsi:type="dcterms:W3CDTF">2009-02-17T14:01:38Z</dcterms:created>
  <dcterms:modified xsi:type="dcterms:W3CDTF">2018-03-19T23:20:02Z</dcterms:modified>
  <cp:category/>
</cp:coreProperties>
</file>