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  <p:sldMasterId id="2147483684" r:id="rId6"/>
  </p:sldMasterIdLst>
  <p:notesMasterIdLst>
    <p:notesMasterId r:id="rId14"/>
  </p:notesMasterIdLst>
  <p:sldIdLst>
    <p:sldId id="328" r:id="rId7"/>
    <p:sldId id="329" r:id="rId8"/>
    <p:sldId id="330" r:id="rId9"/>
    <p:sldId id="331" r:id="rId10"/>
    <p:sldId id="338" r:id="rId11"/>
    <p:sldId id="335" r:id="rId12"/>
    <p:sldId id="336" r:id="rId1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2160" y="-4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2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1.xml"/><Relationship Id="rId15" Type="http://schemas.openxmlformats.org/officeDocument/2006/relationships/presProps" Target="presProps.xml"/><Relationship Id="rId10" Type="http://schemas.openxmlformats.org/officeDocument/2006/relationships/slide" Target="slides/slide4.xml"/><Relationship Id="rId4" Type="http://schemas.openxmlformats.org/officeDocument/2006/relationships/customXml" Target="../customXml/item4.xml"/><Relationship Id="rId9" Type="http://schemas.openxmlformats.org/officeDocument/2006/relationships/slide" Target="slides/slide3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385E1B9-17D9-40DC-8C86-38DE1E2F16E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359416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 bwMode="auto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838200" y="3429000"/>
            <a:ext cx="7847013" cy="1219200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2286000" y="4800600"/>
            <a:ext cx="6399213" cy="838200"/>
          </a:xfrm>
        </p:spPr>
        <p:txBody>
          <a:bodyPr/>
          <a:lstStyle>
            <a:lvl1pPr marL="0" indent="0">
              <a:buFontTx/>
              <a:buNone/>
              <a:defRPr sz="2800"/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F529D6C6-8B09-410A-BE99-B3311059091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533400"/>
            <a:ext cx="7235825" cy="1219200"/>
          </a:xfrm>
        </p:spPr>
        <p:txBody>
          <a:bodyPr/>
          <a:lstStyle>
            <a:lvl1pPr>
              <a:defRPr b="1">
                <a:solidFill>
                  <a:srgbClr val="002060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05000"/>
            <a:ext cx="8226425" cy="4221163"/>
          </a:xfrm>
        </p:spPr>
        <p:txBody>
          <a:bodyPr/>
          <a:lstStyle>
            <a:lvl2pPr>
              <a:buClr>
                <a:srgbClr val="FF0000"/>
              </a:buClr>
              <a:buFont typeface="Wingdings" pitchFamily="2" charset="2"/>
              <a:buChar char="§"/>
              <a:defRPr>
                <a:solidFill>
                  <a:srgbClr val="0000FF"/>
                </a:solidFill>
              </a:defRPr>
            </a:lvl2pPr>
            <a:lvl3pPr>
              <a:buClr>
                <a:srgbClr val="7030A0"/>
              </a:buClr>
              <a:defRPr/>
            </a:lvl3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E17F9F-6C2F-4588-9810-5FD9E21F311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91858B-919E-4032-94C2-26A86746925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84413" y="1905000"/>
            <a:ext cx="3122612" cy="42211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59425" y="1905000"/>
            <a:ext cx="3124200" cy="42211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112054-E26D-4829-8BC2-5284A31E74D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771608-5B81-4C88-9823-E0682038673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A19CA0-E332-4183-BD76-DFBBD4F7FFD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F3D111-34A7-4773-9D1F-5B04DE98545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E939EB-B818-4A89-9B9A-B568DD046BE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0C2852-C562-4025-86F8-9DF8172C5B1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17E47E-2C32-4EEE-82A1-5BEB6B2C265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5013" y="533400"/>
            <a:ext cx="1598612" cy="55927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84413" y="533400"/>
            <a:ext cx="4648200" cy="55927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4E8918-60E6-4757-B264-35D6EE28DCF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9D6C6-8B09-410A-BE99-B331105909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CF2E0-CCC4-4E1E-9902-C3C36AB3FDA4}" type="datetimeFigureOut">
              <a:rPr lang="en-US" smtClean="0"/>
              <a:pPr/>
              <a:t>2/26/2024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17F9F-6C2F-4588-9810-5FD9E21F311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1858B-919E-4032-94C2-26A86746925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112054-E26D-4829-8BC2-5284A31E74D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771608-5B81-4C88-9823-E0682038673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19CA0-E332-4183-BD76-DFBBD4F7FFD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3D111-34A7-4773-9D1F-5B04DE98545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E939EB-B818-4A89-9B9A-B568DD046BE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C2852-C562-4025-86F8-9DF8172C5B1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7E47E-2C32-4EEE-82A1-5BEB6B2C265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E8918-60E6-4757-B264-35D6EE28DCF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284413" y="533400"/>
            <a:ext cx="6399212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284413" y="1905000"/>
            <a:ext cx="6399212" cy="422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+mn-lt"/>
              </a:defRPr>
            </a:lvl1pPr>
          </a:lstStyle>
          <a:p>
            <a:fld id="{DA2C6334-E7AB-451A-92BB-E4D29E43F179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2C6334-E7AB-451A-92BB-E4D29E43F17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0070C0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Clr>
          <a:srgbClr val="FF0000"/>
        </a:buClr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Clr>
          <a:srgbClr val="0070C0"/>
        </a:buClr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2286000"/>
            <a:ext cx="7772400" cy="1470025"/>
          </a:xfrm>
        </p:spPr>
        <p:txBody>
          <a:bodyPr/>
          <a:lstStyle/>
          <a:p>
            <a:r>
              <a:rPr lang="en-US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Uvod</a:t>
            </a:r>
            <a:r>
              <a:rPr lang="sr-Latn-RS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predavanje</a:t>
            </a: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AutoShape 32"/>
          <p:cNvSpPr>
            <a:spLocks noChangeArrowheads="1"/>
          </p:cNvSpPr>
          <p:nvPr/>
        </p:nvSpPr>
        <p:spPr bwMode="auto">
          <a:xfrm>
            <a:off x="533400" y="762000"/>
            <a:ext cx="8135937" cy="1368425"/>
          </a:xfrm>
          <a:prstGeom prst="ribbon2">
            <a:avLst>
              <a:gd name="adj1" fmla="val 12500"/>
              <a:gd name="adj2" fmla="val 62130"/>
            </a:avLst>
          </a:prstGeom>
          <a:gradFill rotWithShape="1">
            <a:gsLst>
              <a:gs pos="0">
                <a:srgbClr val="5E9EFF"/>
              </a:gs>
              <a:gs pos="20000">
                <a:srgbClr val="85C2FF"/>
              </a:gs>
              <a:gs pos="35001">
                <a:srgbClr val="C4D6EB"/>
              </a:gs>
              <a:gs pos="50000">
                <a:srgbClr val="FFEBFA"/>
              </a:gs>
              <a:gs pos="64999">
                <a:srgbClr val="C4D6EB"/>
              </a:gs>
              <a:gs pos="80000">
                <a:srgbClr val="85C2FF"/>
              </a:gs>
              <a:gs pos="100000">
                <a:srgbClr val="5E9EFF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4400" b="1" smtClean="0">
                <a:solidFill>
                  <a:srgbClr val="00006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Merenja</a:t>
            </a:r>
            <a:r>
              <a:rPr lang="sr-Latn-CS" sz="4400" b="1" smtClean="0">
                <a:solidFill>
                  <a:srgbClr val="00006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sr-Latn-CS" sz="4400" b="1">
                <a:solidFill>
                  <a:srgbClr val="00006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1</a:t>
            </a:r>
            <a:endParaRPr lang="en-US" sz="4400" b="1">
              <a:solidFill>
                <a:srgbClr val="000066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1905000" y="3733800"/>
            <a:ext cx="5105400" cy="1447800"/>
          </a:xfrm>
        </p:spPr>
        <p:txBody>
          <a:bodyPr anchor="ctr" anchorCtr="0">
            <a:normAutofit fontScale="92500" lnSpcReduction="20000"/>
          </a:bodyPr>
          <a:lstStyle/>
          <a:p>
            <a:r>
              <a:rPr lang="sr-Latn-RS" sz="3600" smtClean="0"/>
              <a:t>  </a:t>
            </a:r>
            <a:r>
              <a:rPr lang="sr-Latn-RS" sz="300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d</a:t>
            </a:r>
            <a:r>
              <a:rPr lang="en-US" sz="300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r Dragana Prokin</a:t>
            </a:r>
            <a:endParaRPr lang="sr-Latn-RS" sz="3000" smtClean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pPr lvl="0" algn="ctr">
              <a:buClr>
                <a:srgbClr val="006600"/>
              </a:buClr>
              <a:buSzPct val="75000"/>
              <a:defRPr/>
            </a:pPr>
            <a:r>
              <a:rPr kumimoji="1" lang="en-US" sz="3000" kern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dprokin@</a:t>
            </a:r>
            <a:r>
              <a:rPr kumimoji="1" lang="sr-Latn-RS" sz="3000" kern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gs.</a:t>
            </a:r>
            <a:r>
              <a:rPr kumimoji="1" lang="en-US" sz="3000" kern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viser.edu.rs</a:t>
            </a:r>
          </a:p>
          <a:p>
            <a:pPr lvl="0" algn="ctr">
              <a:buClr>
                <a:srgbClr val="006600"/>
              </a:buClr>
              <a:buSzPct val="75000"/>
              <a:defRPr/>
            </a:pPr>
            <a:r>
              <a:rPr kumimoji="1" lang="sr-Latn-RS" sz="3000" kern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k</a:t>
            </a:r>
            <a:r>
              <a:rPr kumimoji="1" lang="en-US" sz="3000" kern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abinet 512</a:t>
            </a:r>
            <a:endParaRPr lang="en-US" sz="300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14600" y="5200471"/>
            <a:ext cx="4114800" cy="1200329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sr-Latn-RS" sz="2400" smtClean="0">
                <a:latin typeface="Arial" pitchFamily="34" charset="0"/>
                <a:cs typeface="Arial" pitchFamily="34" charset="0"/>
              </a:rPr>
              <a:t>K</a:t>
            </a:r>
            <a:r>
              <a:rPr lang="en-US" sz="2400" smtClean="0">
                <a:latin typeface="Arial" pitchFamily="34" charset="0"/>
                <a:cs typeface="Arial" pitchFamily="34" charset="0"/>
              </a:rPr>
              <a:t>onsultacije:</a:t>
            </a:r>
          </a:p>
          <a:p>
            <a:r>
              <a:rPr lang="en-US" sz="2400" smtClean="0">
                <a:latin typeface="Arial" pitchFamily="34" charset="0"/>
                <a:cs typeface="Arial" pitchFamily="34" charset="0"/>
              </a:rPr>
              <a:t>ponedeljak</a:t>
            </a:r>
            <a:r>
              <a:rPr lang="sr-Latn-RS" sz="2400" smtClean="0">
                <a:latin typeface="Arial" pitchFamily="34" charset="0"/>
                <a:cs typeface="Arial" pitchFamily="34" charset="0"/>
              </a:rPr>
              <a:t>  	1</a:t>
            </a:r>
            <a:r>
              <a:rPr lang="en-US" sz="2400" smtClean="0">
                <a:latin typeface="Arial" pitchFamily="34" charset="0"/>
                <a:cs typeface="Arial" pitchFamily="34" charset="0"/>
              </a:rPr>
              <a:t>5:30</a:t>
            </a:r>
            <a:r>
              <a:rPr lang="sr-Latn-RS" sz="2400" smtClean="0">
                <a:latin typeface="Arial" pitchFamily="34" charset="0"/>
                <a:cs typeface="Arial" pitchFamily="34" charset="0"/>
              </a:rPr>
              <a:t>-1</a:t>
            </a:r>
            <a:r>
              <a:rPr lang="en-US" sz="2400" smtClean="0">
                <a:latin typeface="Arial" pitchFamily="34" charset="0"/>
                <a:cs typeface="Arial" pitchFamily="34" charset="0"/>
              </a:rPr>
              <a:t>7:30</a:t>
            </a:r>
          </a:p>
          <a:p>
            <a:r>
              <a:rPr lang="sr-Latn-RS" sz="2400" smtClean="0">
                <a:latin typeface="Arial" pitchFamily="34" charset="0"/>
                <a:cs typeface="Arial" pitchFamily="34" charset="0"/>
              </a:rPr>
              <a:t>sreda  	15</a:t>
            </a:r>
            <a:r>
              <a:rPr lang="en-US" sz="2400" smtClean="0">
                <a:latin typeface="Arial" pitchFamily="34" charset="0"/>
                <a:cs typeface="Arial" pitchFamily="34" charset="0"/>
              </a:rPr>
              <a:t>:30</a:t>
            </a:r>
            <a:r>
              <a:rPr lang="sr-Latn-RS" sz="2400" smtClean="0">
                <a:latin typeface="Arial" pitchFamily="34" charset="0"/>
                <a:cs typeface="Arial" pitchFamily="34" charset="0"/>
              </a:rPr>
              <a:t>-17</a:t>
            </a:r>
            <a:r>
              <a:rPr lang="en-US" sz="2400" smtClean="0">
                <a:latin typeface="Arial" pitchFamily="34" charset="0"/>
                <a:cs typeface="Arial" pitchFamily="34" charset="0"/>
              </a:rPr>
              <a:t>:30</a:t>
            </a:r>
            <a:endParaRPr lang="sr-Latn-RS" sz="240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sz="44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Cilj predmeta</a:t>
            </a:r>
            <a:endParaRPr lang="en-US" sz="44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00600"/>
          </a:xfrm>
        </p:spPr>
        <p:txBody>
          <a:bodyPr>
            <a:normAutofit fontScale="92500" lnSpcReduction="10000"/>
          </a:bodyPr>
          <a:lstStyle/>
          <a:p>
            <a:pPr>
              <a:buClr>
                <a:srgbClr val="FF4519"/>
              </a:buClr>
            </a:pPr>
            <a:r>
              <a:rPr lang="vi-VN" sz="3500" smtClean="0">
                <a:latin typeface="Calibri" pitchFamily="34" charset="0"/>
              </a:rPr>
              <a:t>Sticanje osnovnih teorijskih i praktičnih znanja o merenjima u elektrotehnici</a:t>
            </a:r>
          </a:p>
          <a:p>
            <a:pPr>
              <a:buClr>
                <a:srgbClr val="FF4519"/>
              </a:buClr>
            </a:pPr>
            <a:r>
              <a:rPr lang="vi-VN" sz="3500" smtClean="0">
                <a:latin typeface="Calibri" pitchFamily="34" charset="0"/>
              </a:rPr>
              <a:t>Upoznavanje sa svojstvima mernih uređaja i njihovom primenom</a:t>
            </a:r>
          </a:p>
          <a:p>
            <a:pPr>
              <a:buClr>
                <a:srgbClr val="FF4519"/>
              </a:buClr>
            </a:pPr>
            <a:r>
              <a:rPr lang="vi-VN" sz="3500" smtClean="0">
                <a:latin typeface="Calibri" pitchFamily="34" charset="0"/>
              </a:rPr>
              <a:t>Osposobljavanje za praktičnu realizaciju merenja osnovnih električnih veličina</a:t>
            </a:r>
          </a:p>
          <a:p>
            <a:pPr>
              <a:buClr>
                <a:srgbClr val="FF4519"/>
              </a:buClr>
            </a:pPr>
            <a:r>
              <a:rPr lang="vi-VN" sz="3500" smtClean="0">
                <a:latin typeface="Calibri" pitchFamily="34" charset="0"/>
              </a:rPr>
              <a:t>Osposobljavanje za računarsku obradu i analizu mernih podataka</a:t>
            </a:r>
            <a:endParaRPr lang="en-US" sz="3500" smtClean="0">
              <a:latin typeface="Calibri" pitchFamily="34" charset="0"/>
            </a:endParaRPr>
          </a:p>
        </p:txBody>
      </p:sp>
      <p:sp>
        <p:nvSpPr>
          <p:cNvPr id="7" name="Rectangle 13"/>
          <p:cNvSpPr txBox="1">
            <a:spLocks noGrp="1" noChangeArrowheads="1"/>
          </p:cNvSpPr>
          <p:nvPr/>
        </p:nvSpPr>
        <p:spPr bwMode="auto">
          <a:xfrm>
            <a:off x="7042638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eaLnBrk="1" hangingPunct="1"/>
            <a:fld id="{3C97E7E1-799E-4713-9D08-BB4A0A2CB083}" type="slidenum">
              <a:rPr lang="en-US" sz="1400"/>
              <a:pPr algn="r" eaLnBrk="1" hangingPunct="1"/>
              <a:t>2</a:t>
            </a:fld>
            <a:endParaRPr lang="en-US" sz="1400"/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sz="44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Program predmeta</a:t>
            </a:r>
            <a:endParaRPr lang="en-US" sz="44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Clr>
                <a:srgbClr val="FF4519"/>
              </a:buClr>
            </a:pPr>
            <a:r>
              <a:rPr lang="en-US" sz="3500" smtClean="0">
                <a:cs typeface="Arial" pitchFamily="34" charset="0"/>
              </a:rPr>
              <a:t>Osnovni pojmovi</a:t>
            </a:r>
            <a:r>
              <a:rPr lang="sr-Latn-RS" sz="3500" smtClean="0">
                <a:cs typeface="Arial" pitchFamily="34" charset="0"/>
              </a:rPr>
              <a:t> u mernoj tehnici</a:t>
            </a:r>
            <a:endParaRPr lang="en-US" sz="3500" smtClean="0">
              <a:cs typeface="Arial" pitchFamily="34" charset="0"/>
            </a:endParaRPr>
          </a:p>
          <a:p>
            <a:pPr>
              <a:buClr>
                <a:srgbClr val="FF4519"/>
              </a:buClr>
            </a:pPr>
            <a:r>
              <a:rPr lang="en-US" sz="3500" smtClean="0">
                <a:cs typeface="Arial" pitchFamily="34" charset="0"/>
              </a:rPr>
              <a:t>Greške merenja</a:t>
            </a:r>
          </a:p>
          <a:p>
            <a:pPr>
              <a:buClr>
                <a:srgbClr val="FF4519"/>
              </a:buClr>
            </a:pPr>
            <a:r>
              <a:rPr lang="en-US" sz="3500" smtClean="0">
                <a:cs typeface="Arial" pitchFamily="34" charset="0"/>
              </a:rPr>
              <a:t>Merila i njihova svojstva</a:t>
            </a:r>
          </a:p>
          <a:p>
            <a:pPr>
              <a:buClr>
                <a:srgbClr val="FF4519"/>
              </a:buClr>
            </a:pPr>
            <a:r>
              <a:rPr lang="en-US" sz="3500" smtClean="0">
                <a:cs typeface="Arial" pitchFamily="34" charset="0"/>
              </a:rPr>
              <a:t>Analogna merna tehnika</a:t>
            </a:r>
          </a:p>
          <a:p>
            <a:pPr>
              <a:buClr>
                <a:srgbClr val="FF4519"/>
              </a:buClr>
            </a:pPr>
            <a:r>
              <a:rPr lang="en-US" sz="3500" smtClean="0">
                <a:cs typeface="Arial" pitchFamily="34" charset="0"/>
              </a:rPr>
              <a:t>Digitalna merna tehnika</a:t>
            </a:r>
          </a:p>
          <a:p>
            <a:pPr>
              <a:buClr>
                <a:srgbClr val="FF4519"/>
              </a:buClr>
            </a:pPr>
            <a:r>
              <a:rPr lang="en-US" sz="3500" smtClean="0">
                <a:cs typeface="Arial" pitchFamily="34" charset="0"/>
              </a:rPr>
              <a:t>Merenje vremenskih intervala i učestanosti</a:t>
            </a:r>
          </a:p>
          <a:p>
            <a:pPr>
              <a:buClr>
                <a:srgbClr val="FF4519"/>
              </a:buClr>
            </a:pPr>
            <a:r>
              <a:rPr lang="en-US" sz="3500" smtClean="0">
                <a:cs typeface="Arial" pitchFamily="34" charset="0"/>
              </a:rPr>
              <a:t>Analogno-digitalni i digitalno-analogni pretvarači</a:t>
            </a:r>
          </a:p>
          <a:p>
            <a:pPr>
              <a:buClr>
                <a:srgbClr val="FF4519"/>
              </a:buClr>
            </a:pPr>
            <a:r>
              <a:rPr lang="en-US" sz="3500" smtClean="0">
                <a:cs typeface="Arial" pitchFamily="34" charset="0"/>
              </a:rPr>
              <a:t>Osnovna merenja u elektrotehnici</a:t>
            </a:r>
          </a:p>
        </p:txBody>
      </p:sp>
      <p:sp>
        <p:nvSpPr>
          <p:cNvPr id="7" name="Rectangle 13"/>
          <p:cNvSpPr txBox="1">
            <a:spLocks noGrp="1" noChangeArrowheads="1"/>
          </p:cNvSpPr>
          <p:nvPr/>
        </p:nvSpPr>
        <p:spPr bwMode="auto">
          <a:xfrm>
            <a:off x="7042638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eaLnBrk="1" hangingPunct="1"/>
            <a:fld id="{3C97E7E1-799E-4713-9D08-BB4A0A2CB083}" type="slidenum">
              <a:rPr lang="en-US" sz="1400"/>
              <a:pPr algn="r" eaLnBrk="1" hangingPunct="1"/>
              <a:t>3</a:t>
            </a:fld>
            <a:endParaRPr lang="en-US" sz="1400"/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sz="44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Nastava</a:t>
            </a:r>
            <a:endParaRPr lang="en-US" sz="44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525963"/>
          </a:xfrm>
        </p:spPr>
        <p:txBody>
          <a:bodyPr>
            <a:normAutofit/>
          </a:bodyPr>
          <a:lstStyle/>
          <a:p>
            <a:pPr>
              <a:buClr>
                <a:srgbClr val="FF4519"/>
              </a:buClr>
            </a:pPr>
            <a:r>
              <a:rPr lang="sr-Latn-RS" sz="3200" smtClean="0">
                <a:cs typeface="Arial" pitchFamily="34" charset="0"/>
              </a:rPr>
              <a:t>Predavanja</a:t>
            </a:r>
          </a:p>
          <a:p>
            <a:pPr lvl="1"/>
            <a:r>
              <a:rPr lang="sr-Latn-RS" sz="2800" smtClean="0">
                <a:cs typeface="Arial" pitchFamily="34" charset="0"/>
              </a:rPr>
              <a:t>3 časa nedeljno</a:t>
            </a:r>
          </a:p>
          <a:p>
            <a:pPr>
              <a:buClr>
                <a:srgbClr val="FF4519"/>
              </a:buClr>
            </a:pPr>
            <a:r>
              <a:rPr lang="sr-Latn-RS" sz="3200" smtClean="0">
                <a:cs typeface="Arial" pitchFamily="34" charset="0"/>
              </a:rPr>
              <a:t>Laboratorijske vežbe</a:t>
            </a:r>
          </a:p>
          <a:p>
            <a:pPr lvl="1"/>
            <a:r>
              <a:rPr lang="sr-Latn-RS" sz="2800" smtClean="0">
                <a:cs typeface="Arial" pitchFamily="34" charset="0"/>
              </a:rPr>
              <a:t>2 časa nedeljno</a:t>
            </a:r>
            <a:endParaRPr lang="en-US" sz="2800" smtClean="0">
              <a:cs typeface="Arial" pitchFamily="34" charset="0"/>
            </a:endParaRPr>
          </a:p>
        </p:txBody>
      </p:sp>
      <p:pic>
        <p:nvPicPr>
          <p:cNvPr id="14" name="Picture 15" descr="GEA01 cop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72200" y="4247095"/>
            <a:ext cx="2047875" cy="11631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Picture 18" descr="ADA mi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81400" y="5257800"/>
            <a:ext cx="2139622" cy="8985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Picture 21" descr="HAMEG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400" y="4267200"/>
            <a:ext cx="2589212" cy="11557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Rectangle 13"/>
          <p:cNvSpPr txBox="1">
            <a:spLocks noGrp="1" noChangeArrowheads="1"/>
          </p:cNvSpPr>
          <p:nvPr/>
        </p:nvSpPr>
        <p:spPr bwMode="auto">
          <a:xfrm>
            <a:off x="7042638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eaLnBrk="1" hangingPunct="1"/>
            <a:fld id="{3C97E7E1-799E-4713-9D08-BB4A0A2CB083}" type="slidenum">
              <a:rPr lang="en-US" sz="1400"/>
              <a:pPr algn="r" eaLnBrk="1" hangingPunct="1"/>
              <a:t>4</a:t>
            </a:fld>
            <a:endParaRPr lang="en-US" sz="1400"/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5943600" y="5562600"/>
            <a:ext cx="22098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3088" lvl="2">
              <a:buClr>
                <a:schemeClr val="accent3">
                  <a:lumMod val="60000"/>
                  <a:lumOff val="40000"/>
                </a:schemeClr>
              </a:buClr>
            </a:pPr>
            <a:r>
              <a:rPr lang="sr-Latn-RS" sz="2000" dirty="0" smtClean="0">
                <a:latin typeface="Arial" pitchFamily="34" charset="0"/>
                <a:cs typeface="Arial" pitchFamily="34" charset="0"/>
              </a:rPr>
              <a:t>Test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ovi</a:t>
            </a:r>
            <a:r>
              <a:rPr lang="sr-Latn-R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sr-Latn-RS" sz="2000" smtClean="0">
                <a:latin typeface="Arial" pitchFamily="34" charset="0"/>
                <a:cs typeface="Arial" pitchFamily="34" charset="0"/>
              </a:rPr>
              <a:t>u Moodle-u</a:t>
            </a:r>
            <a:endParaRPr lang="en-US" sz="200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3810000" y="5562600"/>
            <a:ext cx="28956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2">
              <a:buClr>
                <a:schemeClr val="accent3">
                  <a:lumMod val="60000"/>
                  <a:lumOff val="40000"/>
                </a:schemeClr>
              </a:buClr>
            </a:pPr>
            <a:r>
              <a:rPr lang="en-US" sz="2000" smtClean="0">
                <a:latin typeface="Arial" pitchFamily="34" charset="0"/>
                <a:cs typeface="Arial" pitchFamily="34" charset="0"/>
              </a:rPr>
              <a:t>Odbrana</a:t>
            </a:r>
          </a:p>
          <a:p>
            <a:pPr lvl="2">
              <a:buClr>
                <a:schemeClr val="accent3">
                  <a:lumMod val="60000"/>
                  <a:lumOff val="40000"/>
                </a:schemeClr>
              </a:buClr>
            </a:pPr>
            <a:r>
              <a:rPr lang="en-US" sz="2000" smtClean="0">
                <a:latin typeface="Arial" pitchFamily="34" charset="0"/>
                <a:cs typeface="Arial" pitchFamily="34" charset="0"/>
              </a:rPr>
              <a:t>v</a:t>
            </a:r>
            <a:r>
              <a:rPr lang="sr-Latn-RS" sz="2000" smtClean="0">
                <a:latin typeface="Arial" pitchFamily="34" charset="0"/>
                <a:cs typeface="Arial" pitchFamily="34" charset="0"/>
              </a:rPr>
              <a:t>ežbi u</a:t>
            </a:r>
            <a:endParaRPr lang="en-US" sz="2000" smtClean="0">
              <a:latin typeface="Arial" pitchFamily="34" charset="0"/>
              <a:cs typeface="Arial" pitchFamily="34" charset="0"/>
            </a:endParaRPr>
          </a:p>
          <a:p>
            <a:pPr lvl="2">
              <a:buClr>
                <a:schemeClr val="accent3">
                  <a:lumMod val="60000"/>
                  <a:lumOff val="40000"/>
                </a:schemeClr>
              </a:buClr>
            </a:pPr>
            <a:r>
              <a:rPr lang="sr-Latn-RS" sz="2000" smtClean="0">
                <a:latin typeface="Arial" pitchFamily="34" charset="0"/>
                <a:cs typeface="Arial" pitchFamily="34" charset="0"/>
              </a:rPr>
              <a:t>Moodle-u</a:t>
            </a:r>
            <a:endParaRPr lang="sr-Latn-RS" sz="2000" dirty="0" smtClean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3" name="Group 113"/>
          <p:cNvGrpSpPr>
            <a:grpSpLocks/>
          </p:cNvGrpSpPr>
          <p:nvPr/>
        </p:nvGrpSpPr>
        <p:grpSpPr bwMode="auto">
          <a:xfrm>
            <a:off x="609600" y="1524000"/>
            <a:ext cx="7924800" cy="4076327"/>
            <a:chOff x="476" y="754"/>
            <a:chExt cx="4491" cy="2269"/>
          </a:xfrm>
        </p:grpSpPr>
        <p:sp>
          <p:nvSpPr>
            <p:cNvPr id="26" name="Freeform 105"/>
            <p:cNvSpPr>
              <a:spLocks/>
            </p:cNvSpPr>
            <p:nvPr/>
          </p:nvSpPr>
          <p:spPr bwMode="auto">
            <a:xfrm>
              <a:off x="476" y="754"/>
              <a:ext cx="4475" cy="1494"/>
            </a:xfrm>
            <a:custGeom>
              <a:avLst/>
              <a:gdLst/>
              <a:ahLst/>
              <a:cxnLst>
                <a:cxn ang="0">
                  <a:pos x="2502" y="0"/>
                </a:cxn>
                <a:cxn ang="0">
                  <a:pos x="1465" y="383"/>
                </a:cxn>
                <a:cxn ang="0">
                  <a:pos x="1783" y="383"/>
                </a:cxn>
                <a:cxn ang="0">
                  <a:pos x="0" y="1908"/>
                </a:cxn>
                <a:cxn ang="0">
                  <a:pos x="5034" y="1908"/>
                </a:cxn>
                <a:cxn ang="0">
                  <a:pos x="3229" y="383"/>
                </a:cxn>
                <a:cxn ang="0">
                  <a:pos x="3613" y="395"/>
                </a:cxn>
                <a:cxn ang="0">
                  <a:pos x="2502" y="0"/>
                </a:cxn>
              </a:cxnLst>
              <a:rect l="0" t="0" r="r" b="b"/>
              <a:pathLst>
                <a:path w="5034" h="1908">
                  <a:moveTo>
                    <a:pt x="2502" y="0"/>
                  </a:moveTo>
                  <a:lnTo>
                    <a:pt x="1465" y="383"/>
                  </a:lnTo>
                  <a:lnTo>
                    <a:pt x="1783" y="383"/>
                  </a:lnTo>
                  <a:lnTo>
                    <a:pt x="0" y="1908"/>
                  </a:lnTo>
                  <a:lnTo>
                    <a:pt x="5034" y="1908"/>
                  </a:lnTo>
                  <a:lnTo>
                    <a:pt x="3229" y="383"/>
                  </a:lnTo>
                  <a:lnTo>
                    <a:pt x="3613" y="395"/>
                  </a:lnTo>
                  <a:lnTo>
                    <a:pt x="2502" y="0"/>
                  </a:lnTo>
                  <a:close/>
                </a:path>
              </a:pathLst>
            </a:custGeom>
            <a:gradFill rotWithShape="1">
              <a:gsLst>
                <a:gs pos="0">
                  <a:srgbClr val="FF3300"/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grpSp>
          <p:nvGrpSpPr>
            <p:cNvPr id="4" name="Group 97"/>
            <p:cNvGrpSpPr>
              <a:grpSpLocks/>
            </p:cNvGrpSpPr>
            <p:nvPr/>
          </p:nvGrpSpPr>
          <p:grpSpPr bwMode="auto">
            <a:xfrm>
              <a:off x="492" y="1117"/>
              <a:ext cx="4475" cy="1906"/>
              <a:chOff x="361" y="1391"/>
              <a:chExt cx="5034" cy="2145"/>
            </a:xfrm>
          </p:grpSpPr>
          <p:sp>
            <p:nvSpPr>
              <p:cNvPr id="28" name="Freeform 90"/>
              <p:cNvSpPr>
                <a:spLocks/>
              </p:cNvSpPr>
              <p:nvPr/>
            </p:nvSpPr>
            <p:spPr bwMode="auto">
              <a:xfrm>
                <a:off x="361" y="1391"/>
                <a:ext cx="5034" cy="1908"/>
              </a:xfrm>
              <a:custGeom>
                <a:avLst/>
                <a:gdLst/>
                <a:ahLst/>
                <a:cxnLst>
                  <a:cxn ang="0">
                    <a:pos x="2502" y="0"/>
                  </a:cxn>
                  <a:cxn ang="0">
                    <a:pos x="1465" y="383"/>
                  </a:cxn>
                  <a:cxn ang="0">
                    <a:pos x="1783" y="383"/>
                  </a:cxn>
                  <a:cxn ang="0">
                    <a:pos x="0" y="1908"/>
                  </a:cxn>
                  <a:cxn ang="0">
                    <a:pos x="5034" y="1908"/>
                  </a:cxn>
                  <a:cxn ang="0">
                    <a:pos x="3229" y="383"/>
                  </a:cxn>
                  <a:cxn ang="0">
                    <a:pos x="3613" y="395"/>
                  </a:cxn>
                  <a:cxn ang="0">
                    <a:pos x="2502" y="0"/>
                  </a:cxn>
                </a:cxnLst>
                <a:rect l="0" t="0" r="r" b="b"/>
                <a:pathLst>
                  <a:path w="5034" h="1908">
                    <a:moveTo>
                      <a:pt x="2502" y="0"/>
                    </a:moveTo>
                    <a:lnTo>
                      <a:pt x="1465" y="383"/>
                    </a:lnTo>
                    <a:lnTo>
                      <a:pt x="1783" y="383"/>
                    </a:lnTo>
                    <a:lnTo>
                      <a:pt x="0" y="1908"/>
                    </a:lnTo>
                    <a:lnTo>
                      <a:pt x="5034" y="1908"/>
                    </a:lnTo>
                    <a:lnTo>
                      <a:pt x="3229" y="383"/>
                    </a:lnTo>
                    <a:lnTo>
                      <a:pt x="3613" y="395"/>
                    </a:lnTo>
                    <a:lnTo>
                      <a:pt x="2502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9933"/>
                  </a:gs>
                  <a:gs pos="100000">
                    <a:srgbClr val="FFFFFF">
                      <a:alpha val="0"/>
                    </a:srgbClr>
                  </a:gs>
                </a:gsLst>
                <a:lin ang="5400000" scaled="1"/>
              </a:gradFill>
              <a:ln w="9525" cap="flat" cmpd="sng">
                <a:noFill/>
                <a:prstDash val="solid"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9" name="Oval 91"/>
              <p:cNvSpPr>
                <a:spLocks noChangeArrowheads="1"/>
              </p:cNvSpPr>
              <p:nvPr/>
            </p:nvSpPr>
            <p:spPr bwMode="auto">
              <a:xfrm>
                <a:off x="586" y="2557"/>
                <a:ext cx="997" cy="979"/>
              </a:xfrm>
              <a:prstGeom prst="ellipse">
                <a:avLst/>
              </a:prstGeom>
              <a:gradFill rotWithShape="1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  <a:ln w="2857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sr-Latn-RS" altLang="ko-KR" sz="1800" b="1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Verdana" pitchFamily="34" charset="0"/>
                  <a:ea typeface="HY각헤드라인M" charset="-127"/>
                </a:endParaRP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sr-Latn-RS" altLang="ko-KR" sz="1600" b="1" i="0" u="none" strike="noStrike" kern="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Verdana" pitchFamily="34" charset="0"/>
                    <a:ea typeface="HY각헤드라인M" charset="-127"/>
                  </a:rPr>
                  <a:t>Završni</a:t>
                </a: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sr-Latn-RS" altLang="ko-KR" sz="1600" b="1" i="0" u="none" strike="noStrike" kern="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Verdana" pitchFamily="34" charset="0"/>
                    <a:ea typeface="HY각헤드라인M" charset="-127"/>
                  </a:rPr>
                  <a:t>ispit</a:t>
                </a: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sr-Latn-RS" altLang="ko-KR" sz="2400" b="1" i="0" u="none" strike="noStrike" kern="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Verdana" pitchFamily="34" charset="0"/>
                  </a:rPr>
                  <a:t>30</a:t>
                </a:r>
                <a:endParaRPr kumimoji="0" lang="en-US" altLang="ko-KR" sz="2400" b="1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Verdana" pitchFamily="34" charset="0"/>
                </a:endParaRPr>
              </a:p>
            </p:txBody>
          </p:sp>
          <p:sp>
            <p:nvSpPr>
              <p:cNvPr id="31" name="Oval 93"/>
              <p:cNvSpPr>
                <a:spLocks noChangeArrowheads="1"/>
              </p:cNvSpPr>
              <p:nvPr/>
            </p:nvSpPr>
            <p:spPr bwMode="auto">
              <a:xfrm>
                <a:off x="1676" y="2557"/>
                <a:ext cx="999" cy="979"/>
              </a:xfrm>
              <a:prstGeom prst="ellipse">
                <a:avLst/>
              </a:prstGeom>
              <a:gradFill flip="none" rotWithShape="1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1"/>
                <a:tileRect/>
              </a:gradFill>
              <a:ln w="2857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sr-Latn-RS" altLang="ko-KR" sz="1600" b="1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Verdana" pitchFamily="34" charset="0"/>
                </a:endParaRP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sr-Latn-RS" altLang="ko-KR" sz="1600" b="1" i="0" u="none" strike="noStrike" kern="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Verdana" pitchFamily="34" charset="0"/>
                  </a:rPr>
                  <a:t>Domaći </a:t>
                </a: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sr-Latn-RS" altLang="ko-KR" sz="1600" b="1" i="0" u="none" strike="noStrike" kern="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Verdana" pitchFamily="34" charset="0"/>
                  </a:rPr>
                  <a:t>zadaci</a:t>
                </a:r>
                <a:endParaRPr kumimoji="0" lang="sr-Latn-RS" altLang="ko-KR" sz="1600" b="1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Verdana" pitchFamily="34" charset="0"/>
                </a:endParaRP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sr-Latn-RS" altLang="ko-KR" sz="2400" b="1" i="0" u="none" strike="noStrike" kern="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Verdana" pitchFamily="34" charset="0"/>
                  </a:rPr>
                  <a:t>40</a:t>
                </a:r>
                <a:endParaRPr kumimoji="0" lang="en-US" altLang="ko-KR" sz="2400" b="1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Verdana" pitchFamily="34" charset="0"/>
                </a:endParaRPr>
              </a:p>
            </p:txBody>
          </p:sp>
          <p:sp>
            <p:nvSpPr>
              <p:cNvPr id="32" name="Oval 94"/>
              <p:cNvSpPr>
                <a:spLocks noChangeArrowheads="1"/>
              </p:cNvSpPr>
              <p:nvPr/>
            </p:nvSpPr>
            <p:spPr bwMode="auto">
              <a:xfrm>
                <a:off x="3938" y="2557"/>
                <a:ext cx="997" cy="979"/>
              </a:xfrm>
              <a:prstGeom prst="ellipse">
                <a:avLst/>
              </a:prstGeom>
              <a:gradFill rotWithShape="1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  <a:ln w="2857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altLang="ko-KR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uLnTx/>
                  <a:uFillTx/>
                  <a:latin typeface="Verdana" pitchFamily="34" charset="0"/>
                </a:endParaRPr>
              </a:p>
            </p:txBody>
          </p:sp>
          <p:sp>
            <p:nvSpPr>
              <p:cNvPr id="42" name="WordArt 96"/>
              <p:cNvSpPr>
                <a:spLocks noChangeArrowheads="1" noChangeShapeType="1" noTextEdit="1"/>
              </p:cNvSpPr>
              <p:nvPr/>
            </p:nvSpPr>
            <p:spPr bwMode="auto">
              <a:xfrm>
                <a:off x="1837" y="2069"/>
                <a:ext cx="2097" cy="254"/>
              </a:xfrm>
              <a:prstGeom prst="rect">
                <a:avLst/>
              </a:prstGeom>
            </p:spPr>
            <p:txBody>
              <a:bodyPr wrap="none" fromWordArt="1">
                <a:prstTxWarp prst="textFadeUp">
                  <a:avLst>
                    <a:gd name="adj" fmla="val 9903"/>
                  </a:avLst>
                </a:prstTxWarp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sr-Latn-RS" altLang="ko-KR" sz="3600" b="1" i="0" u="none" strike="noStrike" kern="10" cap="none" spc="0" normalizeH="0" baseline="0" noProof="0" smtClean="0">
                    <a:ln w="9525">
                      <a:noFill/>
                      <a:round/>
                      <a:headEnd/>
                      <a:tailEnd/>
                    </a:ln>
                    <a:solidFill>
                      <a:srgbClr val="FF0000"/>
                    </a:solidFill>
                    <a:effectLst>
                      <a:outerShdw dist="35921" dir="2700000" algn="ctr" rotWithShape="0">
                        <a:srgbClr val="3333CC">
                          <a:alpha val="50000"/>
                        </a:srgbClr>
                      </a:outerShdw>
                    </a:effectLst>
                    <a:uLnTx/>
                    <a:uFillTx/>
                    <a:latin typeface="Verdana"/>
                    <a:ea typeface="Verdana"/>
                    <a:cs typeface="Verdana"/>
                  </a:rPr>
                  <a:t>100 bodova</a:t>
                </a:r>
                <a:endParaRPr kumimoji="0" lang="ko-KR" altLang="en-US" sz="3600" b="1" i="0" u="none" strike="noStrike" kern="10" cap="none" spc="0" normalizeH="0" baseline="0" noProof="0">
                  <a:ln w="9525">
                    <a:noFill/>
                    <a:round/>
                    <a:headEnd/>
                    <a:tailEnd/>
                  </a:ln>
                  <a:solidFill>
                    <a:srgbClr val="FF0000"/>
                  </a:solidFill>
                  <a:effectLst>
                    <a:outerShdw dist="35921" dir="2700000" algn="ctr" rotWithShape="0">
                      <a:srgbClr val="3333CC">
                        <a:alpha val="50000"/>
                      </a:srgbClr>
                    </a:outerShdw>
                  </a:effectLst>
                  <a:uLnTx/>
                  <a:uFillTx/>
                  <a:latin typeface="Verdana"/>
                  <a:cs typeface="Verdana"/>
                </a:endParaRPr>
              </a:p>
            </p:txBody>
          </p:sp>
        </p:grpSp>
      </p:grpSp>
      <p:sp>
        <p:nvSpPr>
          <p:cNvPr id="43" name="Rectangle 42"/>
          <p:cNvSpPr/>
          <p:nvPr/>
        </p:nvSpPr>
        <p:spPr>
          <a:xfrm>
            <a:off x="6248400" y="4209871"/>
            <a:ext cx="1600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altLang="ko-KR" sz="1600" b="1" kern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</a:rPr>
              <a:t>Provera znanja iz teorije</a:t>
            </a:r>
            <a:endParaRPr lang="sr-Latn-RS" altLang="ko-KR" sz="1600" b="1" kern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</a:endParaRPr>
          </a:p>
          <a:p>
            <a:pPr lvl="0" algn="ctr">
              <a:defRPr/>
            </a:pPr>
            <a:r>
              <a:rPr lang="sr-Latn-RS" altLang="ko-KR" sz="2400" b="1" kern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</a:rPr>
              <a:t>15</a:t>
            </a:r>
            <a:endParaRPr lang="en-US" altLang="ko-KR" sz="2400" b="1" kern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</a:endParaRPr>
          </a:p>
        </p:txBody>
      </p:sp>
      <p:sp>
        <p:nvSpPr>
          <p:cNvPr id="44" name="Oval 94"/>
          <p:cNvSpPr>
            <a:spLocks noChangeArrowheads="1"/>
          </p:cNvSpPr>
          <p:nvPr/>
        </p:nvSpPr>
        <p:spPr bwMode="auto">
          <a:xfrm>
            <a:off x="4495800" y="4038599"/>
            <a:ext cx="1563624" cy="1563624"/>
          </a:xfrm>
          <a:prstGeom prst="ellipse">
            <a:avLst/>
          </a:pr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 w="285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Verdana" pitchFamily="34" charset="0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4572000" y="4379893"/>
            <a:ext cx="13716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sr-Latn-RS" altLang="ko-KR" sz="1600" b="1" kern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</a:rPr>
              <a:t>Lab.</a:t>
            </a:r>
          </a:p>
          <a:p>
            <a:pPr lvl="0" algn="ctr">
              <a:defRPr/>
            </a:pPr>
            <a:r>
              <a:rPr lang="sr-Latn-RS" altLang="ko-KR" sz="1600" b="1" kern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</a:rPr>
              <a:t>vežbe</a:t>
            </a:r>
          </a:p>
          <a:p>
            <a:pPr lvl="0" algn="ctr">
              <a:defRPr/>
            </a:pPr>
            <a:r>
              <a:rPr lang="sr-Latn-RS" altLang="ko-KR" sz="2400" b="1" kern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</a:rPr>
              <a:t>15</a:t>
            </a:r>
            <a:endParaRPr lang="en-US" altLang="ko-KR" sz="2400" b="1" kern="0" smtClean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1905000" y="5540514"/>
            <a:ext cx="27432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2">
              <a:buClr>
                <a:schemeClr val="accent3">
                  <a:lumMod val="60000"/>
                  <a:lumOff val="40000"/>
                </a:schemeClr>
              </a:buClr>
            </a:pPr>
            <a:r>
              <a:rPr lang="sr-Latn-RS" sz="2000" dirty="0" smtClean="0">
                <a:latin typeface="Arial" pitchFamily="34" charset="0"/>
                <a:cs typeface="Arial" pitchFamily="34" charset="0"/>
              </a:rPr>
              <a:t>Test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ovi</a:t>
            </a:r>
            <a:r>
              <a:rPr lang="sr-Latn-RS" sz="2000" dirty="0" smtClean="0">
                <a:latin typeface="Arial" pitchFamily="34" charset="0"/>
                <a:cs typeface="Arial" pitchFamily="34" charset="0"/>
              </a:rPr>
              <a:t> u Moodle-u</a:t>
            </a:r>
          </a:p>
        </p:txBody>
      </p:sp>
      <p:sp>
        <p:nvSpPr>
          <p:cNvPr id="47" name="Rectangle 46"/>
          <p:cNvSpPr/>
          <p:nvPr/>
        </p:nvSpPr>
        <p:spPr>
          <a:xfrm>
            <a:off x="1143000" y="5540514"/>
            <a:ext cx="19812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7475" lvl="2">
              <a:buClr>
                <a:schemeClr val="accent3">
                  <a:lumMod val="60000"/>
                  <a:lumOff val="40000"/>
                </a:schemeClr>
              </a:buClr>
            </a:pPr>
            <a:r>
              <a:rPr lang="sr-Latn-RS" sz="2000" smtClean="0">
                <a:latin typeface="Arial" pitchFamily="34" charset="0"/>
                <a:cs typeface="Arial" pitchFamily="34" charset="0"/>
              </a:rPr>
              <a:t>Test</a:t>
            </a:r>
            <a:r>
              <a:rPr lang="en-US" sz="2000" smtClean="0">
                <a:latin typeface="Arial" pitchFamily="34" charset="0"/>
                <a:cs typeface="Arial" pitchFamily="34" charset="0"/>
              </a:rPr>
              <a:t> </a:t>
            </a:r>
            <a:r>
              <a:rPr lang="sr-Latn-RS" sz="2000" smtClean="0">
                <a:latin typeface="Arial" pitchFamily="34" charset="0"/>
                <a:cs typeface="Arial" pitchFamily="34" charset="0"/>
              </a:rPr>
              <a:t>u</a:t>
            </a:r>
            <a:endParaRPr lang="en-US" sz="2000" smtClean="0">
              <a:latin typeface="Arial" pitchFamily="34" charset="0"/>
              <a:cs typeface="Arial" pitchFamily="34" charset="0"/>
            </a:endParaRPr>
          </a:p>
          <a:p>
            <a:pPr marL="117475" lvl="2">
              <a:buClr>
                <a:schemeClr val="accent3">
                  <a:lumMod val="60000"/>
                  <a:lumOff val="40000"/>
                </a:schemeClr>
              </a:buClr>
            </a:pPr>
            <a:r>
              <a:rPr lang="sr-Latn-RS" sz="2000" smtClean="0">
                <a:latin typeface="Arial" pitchFamily="34" charset="0"/>
                <a:cs typeface="Arial" pitchFamily="34" charset="0"/>
              </a:rPr>
              <a:t>Moodle-u</a:t>
            </a:r>
            <a:endParaRPr lang="sr-Latn-R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sz="44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Ocena znanja</a:t>
            </a:r>
            <a:endParaRPr lang="en-US" sz="44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Rectangle 13"/>
          <p:cNvSpPr txBox="1">
            <a:spLocks noGrp="1" noChangeArrowheads="1"/>
          </p:cNvSpPr>
          <p:nvPr/>
        </p:nvSpPr>
        <p:spPr bwMode="auto">
          <a:xfrm>
            <a:off x="7042638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eaLnBrk="1" hangingPunct="1"/>
            <a:fld id="{3C97E7E1-799E-4713-9D08-BB4A0A2CB083}" type="slidenum">
              <a:rPr lang="en-US" sz="1400"/>
              <a:pPr algn="r" eaLnBrk="1" hangingPunct="1"/>
              <a:t>5</a:t>
            </a:fld>
            <a:endParaRPr lang="en-US" sz="1400"/>
          </a:p>
        </p:txBody>
      </p:sp>
    </p:spTree>
  </p:cSld>
  <p:clrMapOvr>
    <a:masterClrMapping/>
  </p:clrMapOvr>
  <p:transition spd="med"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sr-Latn-RS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Ocena znanja</a:t>
            </a:r>
            <a:endParaRPr lang="en-US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884237"/>
            <a:ext cx="8686800" cy="4525963"/>
          </a:xfrm>
        </p:spPr>
        <p:txBody>
          <a:bodyPr/>
          <a:lstStyle/>
          <a:p>
            <a:r>
              <a:rPr lang="vi-VN" smtClean="0">
                <a:solidFill>
                  <a:srgbClr val="FF0000"/>
                </a:solidFill>
                <a:latin typeface="Calibri" pitchFamily="34" charset="0"/>
              </a:rPr>
              <a:t>Uslov za polaganje ispita</a:t>
            </a:r>
            <a:r>
              <a:rPr lang="sr-Latn-RS" smtClean="0">
                <a:latin typeface="Calibri" pitchFamily="34" charset="0"/>
              </a:rPr>
              <a:t>:</a:t>
            </a:r>
          </a:p>
          <a:p>
            <a:pPr lvl="1"/>
            <a:r>
              <a:rPr lang="sr-Latn-RS" smtClean="0">
                <a:latin typeface="Calibri" pitchFamily="34" charset="0"/>
              </a:rPr>
              <a:t>Mi</a:t>
            </a:r>
            <a:r>
              <a:rPr lang="vi-VN" smtClean="0">
                <a:latin typeface="Calibri" pitchFamily="34" charset="0"/>
              </a:rPr>
              <a:t>nimalno  8 urađenih laboratorijskih vežbi</a:t>
            </a:r>
          </a:p>
          <a:p>
            <a:pPr lvl="1"/>
            <a:r>
              <a:rPr lang="vi-VN" smtClean="0">
                <a:latin typeface="Calibri" pitchFamily="34" charset="0"/>
              </a:rPr>
              <a:t>Odbrana u Moodle-u</a:t>
            </a:r>
            <a:endParaRPr lang="sr-Latn-RS" smtClean="0">
              <a:latin typeface="Calibri" pitchFamily="34" charset="0"/>
            </a:endParaRPr>
          </a:p>
        </p:txBody>
      </p:sp>
      <p:sp>
        <p:nvSpPr>
          <p:cNvPr id="4" name="AutoShape 7"/>
          <p:cNvSpPr>
            <a:spLocks noChangeArrowheads="1"/>
          </p:cNvSpPr>
          <p:nvPr/>
        </p:nvSpPr>
        <p:spPr bwMode="auto">
          <a:xfrm>
            <a:off x="762000" y="2743200"/>
            <a:ext cx="7467600" cy="3733800"/>
          </a:xfrm>
          <a:prstGeom prst="star16">
            <a:avLst>
              <a:gd name="adj" fmla="val 37500"/>
            </a:avLst>
          </a:prstGeom>
          <a:solidFill>
            <a:srgbClr val="CC33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1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itchFamily="34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r-Latn-RS" sz="300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</a:rPr>
              <a:t>I</a:t>
            </a:r>
            <a:r>
              <a:rPr kumimoji="0" lang="en-US" sz="300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</a:rPr>
              <a:t>spit može da se položi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</a:rPr>
              <a:t> pre ispitnog roka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</a:rPr>
              <a:t>ukoliko je zbir bodova na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</a:rPr>
              <a:t>predispitnim aktivnostima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</a:rPr>
              <a:t>minimalno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</a:rPr>
              <a:t> </a:t>
            </a:r>
            <a:r>
              <a:rPr kumimoji="0" lang="en-US" sz="2800" b="1" i="0" u="none" strike="noStrike" kern="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itchFamily="34" charset="0"/>
              </a:rPr>
              <a:t>51</a:t>
            </a:r>
          </a:p>
        </p:txBody>
      </p:sp>
      <p:sp>
        <p:nvSpPr>
          <p:cNvPr id="5" name="Rectangle 13"/>
          <p:cNvSpPr txBox="1">
            <a:spLocks noGrp="1" noChangeArrowheads="1"/>
          </p:cNvSpPr>
          <p:nvPr/>
        </p:nvSpPr>
        <p:spPr bwMode="auto">
          <a:xfrm>
            <a:off x="7042638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eaLnBrk="1" hangingPunct="1"/>
            <a:fld id="{3C97E7E1-799E-4713-9D08-BB4A0A2CB083}" type="slidenum">
              <a:rPr lang="en-US" sz="1400"/>
              <a:pPr algn="r" eaLnBrk="1" hangingPunct="1"/>
              <a:t>6</a:t>
            </a:fld>
            <a:endParaRPr lang="en-US" sz="14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sr-Latn-RS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Literatura</a:t>
            </a:r>
            <a:endParaRPr lang="en-US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038600"/>
          </a:xfrm>
        </p:spPr>
        <p:txBody>
          <a:bodyPr/>
          <a:lstStyle/>
          <a:p>
            <a:r>
              <a:rPr lang="en-US" smtClean="0"/>
              <a:t>P. Bošnjaković, </a:t>
            </a:r>
            <a:r>
              <a:rPr lang="en-US" i="1" smtClean="0">
                <a:solidFill>
                  <a:srgbClr val="0070C0"/>
                </a:solidFill>
              </a:rPr>
              <a:t>Umeće merenja</a:t>
            </a:r>
            <a:r>
              <a:rPr lang="en-US" smtClean="0"/>
              <a:t>, VIŠER</a:t>
            </a:r>
            <a:endParaRPr lang="sr-Latn-RS" smtClean="0"/>
          </a:p>
          <a:p>
            <a:r>
              <a:rPr lang="sr-Latn-RS" smtClean="0"/>
              <a:t>D. Prokin, M. Štimac, N. Tolić, </a:t>
            </a:r>
            <a:r>
              <a:rPr lang="sr-Latn-RS" i="1" smtClean="0">
                <a:solidFill>
                  <a:srgbClr val="0070C0"/>
                </a:solidFill>
              </a:rPr>
              <a:t>Zbirka zadataka iz Merenja 1</a:t>
            </a:r>
            <a:endParaRPr lang="en-US" i="1" smtClean="0">
              <a:solidFill>
                <a:srgbClr val="0070C0"/>
              </a:solidFill>
            </a:endParaRPr>
          </a:p>
          <a:p>
            <a:r>
              <a:rPr lang="en-US"/>
              <a:t>D. </a:t>
            </a:r>
            <a:r>
              <a:rPr lang="en-US" smtClean="0"/>
              <a:t>Prokin, P. Bošnjaković, </a:t>
            </a:r>
            <a:r>
              <a:rPr lang="en-US" i="1" smtClean="0">
                <a:solidFill>
                  <a:srgbClr val="0070C0"/>
                </a:solidFill>
              </a:rPr>
              <a:t>Priručnik za laboratorijske vežbe iz Merenja 1</a:t>
            </a:r>
            <a:endParaRPr lang="sr-Latn-RS" i="1" smtClean="0">
              <a:solidFill>
                <a:srgbClr val="0070C0"/>
              </a:solidFill>
            </a:endParaRPr>
          </a:p>
          <a:p>
            <a:r>
              <a:rPr lang="sr-Latn-RS" smtClean="0"/>
              <a:t>D. Prokin, </a:t>
            </a:r>
            <a:r>
              <a:rPr lang="sr-Latn-RS" i="1" smtClean="0">
                <a:solidFill>
                  <a:srgbClr val="0070C0"/>
                </a:solidFill>
              </a:rPr>
              <a:t>Prezentacije predavanja u Moodle-u</a:t>
            </a:r>
            <a:endParaRPr lang="en-US" smtClean="0"/>
          </a:p>
          <a:p>
            <a:endParaRPr lang="en-US"/>
          </a:p>
        </p:txBody>
      </p:sp>
      <p:sp>
        <p:nvSpPr>
          <p:cNvPr id="6" name="Rectangle 13"/>
          <p:cNvSpPr txBox="1">
            <a:spLocks noGrp="1" noChangeArrowheads="1"/>
          </p:cNvSpPr>
          <p:nvPr/>
        </p:nvSpPr>
        <p:spPr bwMode="auto">
          <a:xfrm>
            <a:off x="7042638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eaLnBrk="1" hangingPunct="1"/>
            <a:fld id="{3C97E7E1-799E-4713-9D08-BB4A0A2CB083}" type="slidenum">
              <a:rPr lang="en-US" sz="1400"/>
              <a:pPr algn="r" eaLnBrk="1" hangingPunct="1"/>
              <a:t>7</a:t>
            </a:fld>
            <a:endParaRPr lang="en-US" sz="14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S001159442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>
  <documentManagement>
    <NumericAssetId xmlns="145c5697-5eb5-440b-b2f1-a8273fb59250" xsi:nil="true"/>
    <AssetType xmlns="145c5697-5eb5-440b-b2f1-a8273fb59250">TP</AssetType>
    <Markets xmlns="145c5697-5eb5-440b-b2f1-a8273fb59250" xsi:nil="true"/>
    <AppVer xmlns="145c5697-5eb5-440b-b2f1-a8273fb59250" xsi:nil="true"/>
    <AuthoringAssetId xmlns="145c5697-5eb5-440b-b2f1-a8273fb59250">TP001159442</AuthoringAssetId>
    <AssetId xmlns="145c5697-5eb5-440b-b2f1-a8273fb59250">TS001159442</AssetId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OOFile" ma:contentTypeID="0x0101006025706CF4CD034688BEBAE97A2E701D020200C3831ACA17D8814887A164412888521E" ma:contentTypeVersion="7" ma:contentTypeDescription="Create a new document." ma:contentTypeScope="" ma:versionID="ed1fea5d08807278759d338940aa9e8f">
  <xsd:schema xmlns:xsd="http://www.w3.org/2001/XMLSchema" xmlns:xs="http://www.w3.org/2001/XMLSchema" xmlns:p="http://schemas.microsoft.com/office/2006/metadata/properties" xmlns:ns2="145c5697-5eb5-440b-b2f1-a8273fb59250" targetNamespace="http://schemas.microsoft.com/office/2006/metadata/properties" ma:root="true" ma:fieldsID="174e4b03d57b3d621fa064bbab783e99" ns2:_="">
    <xsd:import namespace="145c5697-5eb5-440b-b2f1-a8273fb59250"/>
    <xsd:element name="properties">
      <xsd:complexType>
        <xsd:sequence>
          <xsd:element name="documentManagement">
            <xsd:complexType>
              <xsd:all>
                <xsd:element ref="ns2:AssetId" minOccurs="0"/>
                <xsd:element ref="ns2:AuthoringAssetId" minOccurs="0"/>
                <xsd:element ref="ns2:AssetType" minOccurs="0"/>
                <xsd:element ref="ns2:Markets" minOccurs="0"/>
                <xsd:element ref="ns2:NumericAssetId" minOccurs="0"/>
                <xsd:element ref="ns2:AppVe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45c5697-5eb5-440b-b2f1-a8273fb59250" elementFormDefault="qualified">
    <xsd:import namespace="http://schemas.microsoft.com/office/2006/documentManagement/types"/>
    <xsd:import namespace="http://schemas.microsoft.com/office/infopath/2007/PartnerControls"/>
    <xsd:element name="AssetId" ma:index="8" nillable="true" ma:displayName="AssetId" ma:indexed="true" ma:internalName="AssetId" ma:readOnly="false">
      <xsd:simpleType>
        <xsd:restriction base="dms:Text"/>
      </xsd:simpleType>
    </xsd:element>
    <xsd:element name="AuthoringAssetId" ma:index="9" nillable="true" ma:displayName="AuthoringAssetId" ma:indexed="true" ma:internalName="AuthoringAssetId" ma:readOnly="false">
      <xsd:simpleType>
        <xsd:restriction base="dms:Text"/>
      </xsd:simpleType>
    </xsd:element>
    <xsd:element name="AssetType" ma:index="10" nillable="true" ma:displayName="AssetType" ma:internalName="AssetType" ma:readOnly="false">
      <xsd:simpleType>
        <xsd:restriction base="dms:Text"/>
      </xsd:simpleType>
    </xsd:element>
    <xsd:element name="Markets" ma:index="11" nillable="true" ma:displayName="Markets" ma:internalName="Markets" ma:readOnly="false">
      <xsd:simpleType>
        <xsd:restriction base="dms:Text"/>
      </xsd:simpleType>
    </xsd:element>
    <xsd:element name="NumericAssetId" ma:index="12" nillable="true" ma:displayName="NumericAssetId" ma:indexed="true" ma:internalName="NumericAssetId" ma:readOnly="false">
      <xsd:simpleType>
        <xsd:restriction base="dms:Unknown"/>
      </xsd:simpleType>
    </xsd:element>
    <xsd:element name="AppVer" ma:index="13" nillable="true" ma:displayName="AppVer" ma:internalName="AppVer" ma:readOnly="fals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LongProperties xmlns="http://schemas.microsoft.com/office/2006/metadata/longProperties"/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DE9537E-5F07-4AC3-B165-34B6378F48DB}">
  <ds:schemaRefs>
    <ds:schemaRef ds:uri="http://purl.org/dc/elements/1.1/"/>
    <ds:schemaRef ds:uri="http://purl.org/dc/dcmitype/"/>
    <ds:schemaRef ds:uri="http://www.w3.org/XML/1998/namespace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http://purl.org/dc/terms/"/>
    <ds:schemaRef ds:uri="145c5697-5eb5-440b-b2f1-a8273fb59250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32CAB51B-D249-4FC2-96E6-487CA4927D5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45c5697-5eb5-440b-b2f1-a8273fb5925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customXml/itemProps3.xml><?xml version="1.0" encoding="utf-8"?>
<ds:datastoreItem xmlns:ds="http://schemas.openxmlformats.org/officeDocument/2006/customXml" ds:itemID="{402A6EF7-BB8F-410C-8681-94E43989E306}">
  <ds:schemaRefs>
    <ds:schemaRef ds:uri="http://schemas.microsoft.com/office/2006/metadata/longProperties"/>
  </ds:schemaRefs>
</ds:datastoreItem>
</file>

<file path=customXml/itemProps4.xml><?xml version="1.0" encoding="utf-8"?>
<ds:datastoreItem xmlns:ds="http://schemas.openxmlformats.org/officeDocument/2006/customXml" ds:itemID="{F0FBC742-9C92-4B90-999A-F23C724A10E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TS001159442</Template>
  <TotalTime>2024</TotalTime>
  <Words>224</Words>
  <Application>Microsoft Office PowerPoint</Application>
  <PresentationFormat>On-screen Show (4:3)</PresentationFormat>
  <Paragraphs>71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7</vt:i4>
      </vt:variant>
    </vt:vector>
  </HeadingPairs>
  <TitlesOfParts>
    <vt:vector size="9" baseType="lpstr">
      <vt:lpstr>TS001159442</vt:lpstr>
      <vt:lpstr>Office Theme</vt:lpstr>
      <vt:lpstr>Uvodno predavanje</vt:lpstr>
      <vt:lpstr>Cilj predmeta</vt:lpstr>
      <vt:lpstr>Program predmeta</vt:lpstr>
      <vt:lpstr>Nastava</vt:lpstr>
      <vt:lpstr>Ocena znanja</vt:lpstr>
      <vt:lpstr>Ocena znanja</vt:lpstr>
      <vt:lpstr>Literatura</vt:lpstr>
    </vt:vector>
  </TitlesOfParts>
  <Company>Grizli777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Uvod u mernu tehniku</dc:title>
  <dc:creator>Dragana</dc:creator>
  <cp:lastModifiedBy>Dragana Prokin</cp:lastModifiedBy>
  <cp:revision>160</cp:revision>
  <dcterms:created xsi:type="dcterms:W3CDTF">2015-02-25T20:56:52Z</dcterms:created>
  <dcterms:modified xsi:type="dcterms:W3CDTF">2024-02-25T23:56:59Z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arkets">
    <vt:lpwstr/>
  </property>
  <property fmtid="{D5CDD505-2E9C-101B-9397-08002B2CF9AE}" pid="3" name="AssetType">
    <vt:lpwstr>TP</vt:lpwstr>
  </property>
  <property fmtid="{D5CDD505-2E9C-101B-9397-08002B2CF9AE}" pid="4" name="BugNumber">
    <vt:lpwstr>498654L</vt:lpwstr>
  </property>
  <property fmtid="{D5CDD505-2E9C-101B-9397-08002B2CF9AE}" pid="5" name="TPInstallLocation">
    <vt:lpwstr>{Document Themes}</vt:lpwstr>
  </property>
  <property fmtid="{D5CDD505-2E9C-101B-9397-08002B2CF9AE}" pid="6" name="PrimaryImageGen">
    <vt:lpwstr>1</vt:lpwstr>
  </property>
  <property fmtid="{D5CDD505-2E9C-101B-9397-08002B2CF9AE}" pid="7" name="display_urn:schemas-microsoft-com:office:office#APAuthor">
    <vt:lpwstr>REDMOND\cynvey</vt:lpwstr>
  </property>
  <property fmtid="{D5CDD505-2E9C-101B-9397-08002B2CF9AE}" pid="8" name="APAuthor">
    <vt:lpwstr>191</vt:lpwstr>
  </property>
  <property fmtid="{D5CDD505-2E9C-101B-9397-08002B2CF9AE}" pid="9" name="Milestone">
    <vt:lpwstr>Continuous</vt:lpwstr>
  </property>
  <property fmtid="{D5CDD505-2E9C-101B-9397-08002B2CF9AE}" pid="10" name="TPAppVersion">
    <vt:lpwstr>11</vt:lpwstr>
  </property>
  <property fmtid="{D5CDD505-2E9C-101B-9397-08002B2CF9AE}" pid="11" name="TPCommandLine">
    <vt:lpwstr>{PP} {FilePath}</vt:lpwstr>
  </property>
  <property fmtid="{D5CDD505-2E9C-101B-9397-08002B2CF9AE}" pid="12" name="AssetId">
    <vt:lpwstr>TS001159442</vt:lpwstr>
  </property>
  <property fmtid="{D5CDD505-2E9C-101B-9397-08002B2CF9AE}" pid="13" name="IsSearchable">
    <vt:lpwstr>0</vt:lpwstr>
  </property>
  <property fmtid="{D5CDD505-2E9C-101B-9397-08002B2CF9AE}" pid="14" name="NumericId">
    <vt:lpwstr>-1.00000000000000</vt:lpwstr>
  </property>
  <property fmtid="{D5CDD505-2E9C-101B-9397-08002B2CF9AE}" pid="15" name="PublishTargets">
    <vt:lpwstr>OfficeOnline</vt:lpwstr>
  </property>
  <property fmtid="{D5CDD505-2E9C-101B-9397-08002B2CF9AE}" pid="16" name="TPLaunchHelpLinkType">
    <vt:lpwstr>Template</vt:lpwstr>
  </property>
  <property fmtid="{D5CDD505-2E9C-101B-9397-08002B2CF9AE}" pid="17" name="TPFriendlyName">
    <vt:lpwstr>Ticking clock design template</vt:lpwstr>
  </property>
  <property fmtid="{D5CDD505-2E9C-101B-9397-08002B2CF9AE}" pid="18" name="display_urn:schemas-microsoft-com:office:office#APEditor">
    <vt:lpwstr>REDMOND\v-luannv</vt:lpwstr>
  </property>
  <property fmtid="{D5CDD505-2E9C-101B-9397-08002B2CF9AE}" pid="19" name="APEditor">
    <vt:lpwstr>92</vt:lpwstr>
  </property>
  <property fmtid="{D5CDD505-2E9C-101B-9397-08002B2CF9AE}" pid="20" name="Provider">
    <vt:lpwstr>EY006220130</vt:lpwstr>
  </property>
  <property fmtid="{D5CDD505-2E9C-101B-9397-08002B2CF9AE}" pid="21" name="SourceTitle">
    <vt:lpwstr>Ticking clock design template</vt:lpwstr>
  </property>
  <property fmtid="{D5CDD505-2E9C-101B-9397-08002B2CF9AE}" pid="22" name="TPApplication">
    <vt:lpwstr>PowerPoint</vt:lpwstr>
  </property>
  <property fmtid="{D5CDD505-2E9C-101B-9397-08002B2CF9AE}" pid="23" name="TPLaunchHelpLink">
    <vt:lpwstr/>
  </property>
  <property fmtid="{D5CDD505-2E9C-101B-9397-08002B2CF9AE}" pid="24" name="TemplateType">
    <vt:lpwstr>Presentations</vt:lpwstr>
  </property>
  <property fmtid="{D5CDD505-2E9C-101B-9397-08002B2CF9AE}" pid="25" name="OpenTemplate">
    <vt:lpwstr>1</vt:lpwstr>
  </property>
  <property fmtid="{D5CDD505-2E9C-101B-9397-08002B2CF9AE}" pid="26" name="UACurrentWords">
    <vt:lpwstr>0</vt:lpwstr>
  </property>
  <property fmtid="{D5CDD505-2E9C-101B-9397-08002B2CF9AE}" pid="27" name="UALocRecommendation">
    <vt:lpwstr>Localize</vt:lpwstr>
  </property>
  <property fmtid="{D5CDD505-2E9C-101B-9397-08002B2CF9AE}" pid="28" name="Applications">
    <vt:lpwstr>64;#PowerPoint 2003;#67;#PowerPoint - Design Templt 12;#65;#Microsoft Office PowerPoint 2007;#66;#PowerPoint - Design Templt 2003;#182;#Office XP;#79;#Template 12;#184;#Office 2000</vt:lpwstr>
  </property>
  <property fmtid="{D5CDD505-2E9C-101B-9397-08002B2CF9AE}" pid="29" name="TemplateStatus">
    <vt:lpwstr>Complete</vt:lpwstr>
  </property>
  <property fmtid="{D5CDD505-2E9C-101B-9397-08002B2CF9AE}" pid="30" name="ContentTypeId">
    <vt:lpwstr>0x0101006025706CF4CD034688BEBAE97A2E701D020200C3831ACA17D8814887A164412888521E</vt:lpwstr>
  </property>
  <property fmtid="{D5CDD505-2E9C-101B-9397-08002B2CF9AE}" pid="31" name="IsDeleted">
    <vt:lpwstr>0</vt:lpwstr>
  </property>
  <property fmtid="{D5CDD505-2E9C-101B-9397-08002B2CF9AE}" pid="32" name="ShowIn">
    <vt:lpwstr>Show everywhere</vt:lpwstr>
  </property>
  <property fmtid="{D5CDD505-2E9C-101B-9397-08002B2CF9AE}" pid="33" name="UANotes">
    <vt:lpwstr>Contains image from Hemera. Uses Hemera photos from CAM site which can only be used on Office Online. These templates cannot be distributed in a CD or in the box with any software application.</vt:lpwstr>
  </property>
  <property fmtid="{D5CDD505-2E9C-101B-9397-08002B2CF9AE}" pid="34" name="PublishStatusLookup">
    <vt:lpwstr>260940</vt:lpwstr>
  </property>
  <property fmtid="{D5CDD505-2E9C-101B-9397-08002B2CF9AE}" pid="35" name="TPClientViewer">
    <vt:lpwstr>Microsoft Office PowerPoint</vt:lpwstr>
  </property>
  <property fmtid="{D5CDD505-2E9C-101B-9397-08002B2CF9AE}" pid="36" name="TPComponent">
    <vt:lpwstr>PPTFiles</vt:lpwstr>
  </property>
  <property fmtid="{D5CDD505-2E9C-101B-9397-08002B2CF9AE}" pid="37" name="TPNamespace">
    <vt:lpwstr>POWERPNT</vt:lpwstr>
  </property>
  <property fmtid="{D5CDD505-2E9C-101B-9397-08002B2CF9AE}" pid="38" name="APTrustLevel">
    <vt:lpwstr>1.00000000000000</vt:lpwstr>
  </property>
  <property fmtid="{D5CDD505-2E9C-101B-9397-08002B2CF9AE}" pid="39" name="TrustLevel">
    <vt:lpwstr>Microsoft Managed Content</vt:lpwstr>
  </property>
  <property fmtid="{D5CDD505-2E9C-101B-9397-08002B2CF9AE}" pid="40" name="Content Type">
    <vt:lpwstr>OOFile</vt:lpwstr>
  </property>
  <property fmtid="{D5CDD505-2E9C-101B-9397-08002B2CF9AE}" pid="41" name="AuthoringAssetId">
    <vt:lpwstr>TP001159442</vt:lpwstr>
  </property>
  <property fmtid="{D5CDD505-2E9C-101B-9397-08002B2CF9AE}" pid="42" name="NumericAssetId">
    <vt:lpwstr/>
  </property>
  <property fmtid="{D5CDD505-2E9C-101B-9397-08002B2CF9AE}" pid="43" name="AppVer">
    <vt:lpwstr/>
  </property>
</Properties>
</file>