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6" r:id="rId5"/>
    <p:sldId id="270" r:id="rId6"/>
    <p:sldId id="272" r:id="rId7"/>
    <p:sldId id="267" r:id="rId8"/>
    <p:sldId id="271" r:id="rId9"/>
    <p:sldId id="274" r:id="rId10"/>
    <p:sldId id="275" r:id="rId11"/>
    <p:sldId id="276" r:id="rId12"/>
    <p:sldId id="273" r:id="rId13"/>
    <p:sldId id="261" r:id="rId14"/>
    <p:sldId id="265" r:id="rId15"/>
    <p:sldId id="269" r:id="rId16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0000"/>
    <a:srgbClr val="FF47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74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34049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94253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761166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01256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56959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9500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2404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37717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172859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9910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5578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49A20-4344-47A1-BE74-8811B8A76801}" type="datetimeFigureOut">
              <a:rPr lang="sr-Latn-RS" smtClean="0"/>
              <a:t>20.3.2018.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6262-65E8-4030-A40B-12730DDD6EE0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3255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356" y="1926549"/>
            <a:ext cx="1293948" cy="7945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319" y="1872587"/>
            <a:ext cx="1193622" cy="8485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87611" y="2721114"/>
            <a:ext cx="104860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sz="4000" spc="300" dirty="0" smtClean="0">
                <a:solidFill>
                  <a:srgbClr val="D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OBJEKTNO ORIJENTISANO PROJEKTOVANJE</a:t>
            </a:r>
            <a:endParaRPr lang="sr-Latn-RS" sz="4000" spc="300" dirty="0">
              <a:solidFill>
                <a:srgbClr val="D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46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" name="TextBox 1"/>
          <p:cNvSpPr txBox="1"/>
          <p:nvPr/>
        </p:nvSpPr>
        <p:spPr>
          <a:xfrm>
            <a:off x="378940" y="172995"/>
            <a:ext cx="976183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sr-Latn-RS" sz="2400" b="1" dirty="0" smtClean="0"/>
              <a:t>ESPB</a:t>
            </a:r>
            <a:r>
              <a:rPr lang="sr-Latn-RS" sz="2400" dirty="0" smtClean="0"/>
              <a:t>: 6</a:t>
            </a:r>
          </a:p>
          <a:p>
            <a:pPr>
              <a:lnSpc>
                <a:spcPct val="150000"/>
              </a:lnSpc>
            </a:pPr>
            <a:r>
              <a:rPr lang="sr-Latn-RS" sz="2400" b="1" dirty="0" smtClean="0"/>
              <a:t>Letnji semestar 2017/2018</a:t>
            </a:r>
          </a:p>
          <a:p>
            <a:pPr>
              <a:lnSpc>
                <a:spcPct val="150000"/>
              </a:lnSpc>
            </a:pPr>
            <a:r>
              <a:rPr lang="sr-Latn-RS" sz="2400" b="1" dirty="0" smtClean="0"/>
              <a:t>Fond časova</a:t>
            </a:r>
            <a:r>
              <a:rPr lang="sr-Latn-RS" sz="2400" dirty="0" smtClean="0"/>
              <a:t>: 3 časa predavanja i 2 časa laboratorijskih vežbi</a:t>
            </a:r>
          </a:p>
          <a:p>
            <a:pPr>
              <a:lnSpc>
                <a:spcPct val="150000"/>
              </a:lnSpc>
            </a:pPr>
            <a:r>
              <a:rPr lang="sr-Latn-RS" sz="2400" b="1" dirty="0" smtClean="0"/>
              <a:t>Uslov</a:t>
            </a:r>
            <a:r>
              <a:rPr lang="sr-Latn-RS" sz="2400" dirty="0" smtClean="0"/>
              <a:t>: poznavanje osnovnih principa programiranja (Osnove programiranja)</a:t>
            </a:r>
          </a:p>
          <a:p>
            <a:pPr>
              <a:lnSpc>
                <a:spcPct val="150000"/>
              </a:lnSpc>
            </a:pPr>
            <a:r>
              <a:rPr lang="pl-PL" sz="2400" b="1" dirty="0" smtClean="0"/>
              <a:t>Predavanja:</a:t>
            </a:r>
          </a:p>
          <a:p>
            <a:r>
              <a:rPr lang="pl-PL" sz="2400" dirty="0" smtClean="0"/>
              <a:t>mr Jelena Mitić  (jelena.mitic@viser.edu.rs)</a:t>
            </a:r>
          </a:p>
          <a:p>
            <a:pPr>
              <a:lnSpc>
                <a:spcPct val="150000"/>
              </a:lnSpc>
            </a:pPr>
            <a:r>
              <a:rPr lang="pl-PL" sz="2400" b="1" dirty="0" smtClean="0"/>
              <a:t>Vežbe:</a:t>
            </a:r>
          </a:p>
          <a:p>
            <a:r>
              <a:rPr lang="pl-PL" sz="2400" dirty="0" smtClean="0"/>
              <a:t>spec. Dušan Čoko </a:t>
            </a:r>
            <a:r>
              <a:rPr lang="pl-PL" sz="2400" dirty="0" smtClean="0"/>
              <a:t>(dusan.coko@viser.edu.rs</a:t>
            </a:r>
            <a:r>
              <a:rPr lang="pl-PL" sz="2400" dirty="0" smtClean="0"/>
              <a:t>)</a:t>
            </a:r>
            <a:endParaRPr lang="sr-Cyrl-RS" sz="2400" dirty="0"/>
          </a:p>
          <a:p>
            <a:r>
              <a:rPr lang="sr-Latn-RS" sz="2400" dirty="0"/>
              <a:t>s</a:t>
            </a:r>
            <a:r>
              <a:rPr lang="sr-Latn-RS" sz="2400" dirty="0" smtClean="0"/>
              <a:t>pec. Nemanja Cvijan (</a:t>
            </a:r>
            <a:r>
              <a:rPr lang="sr-Latn-RS" sz="2400" dirty="0"/>
              <a:t>nemanja.cvijan@viser.edu.rs</a:t>
            </a:r>
            <a:r>
              <a:rPr lang="sr-Latn-RS" sz="2400" dirty="0" smtClean="0"/>
              <a:t>)</a:t>
            </a:r>
            <a:endParaRPr lang="pl-PL" sz="2400" dirty="0" smtClean="0"/>
          </a:p>
          <a:p>
            <a:endParaRPr lang="pl-PL" sz="2400" dirty="0" smtClean="0"/>
          </a:p>
          <a:p>
            <a:r>
              <a:rPr lang="pl-PL" sz="2400" b="1" dirty="0"/>
              <a:t>Cilj predmeta: </a:t>
            </a:r>
            <a:r>
              <a:rPr lang="pl-PL" sz="2400" dirty="0"/>
              <a:t>Upoznavanje sa osnovama objektno orijentisanog programiranja i osposobljavanje studenata da projektuju i pišu osnovne objektno orijentisane aplikacije na jeziku Java</a:t>
            </a:r>
          </a:p>
          <a:p>
            <a:endParaRPr 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31438022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87610" y="365125"/>
            <a:ext cx="9566189" cy="1325563"/>
          </a:xfrm>
        </p:spPr>
        <p:txBody>
          <a:bodyPr>
            <a:normAutofit/>
          </a:bodyPr>
          <a:lstStyle/>
          <a:p>
            <a:r>
              <a:rPr lang="sr-Latn-RS" sz="4000" b="1" dirty="0" smtClean="0"/>
              <a:t>Plan i program predmeta</a:t>
            </a:r>
            <a:endParaRPr lang="sr-Latn-RS" sz="4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87611" y="1860793"/>
            <a:ext cx="4232189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pl-PL" dirty="0"/>
              <a:t>Podaci i izrazi</a:t>
            </a:r>
          </a:p>
          <a:p>
            <a:pPr>
              <a:lnSpc>
                <a:spcPct val="150000"/>
              </a:lnSpc>
            </a:pPr>
            <a:r>
              <a:rPr lang="pl-PL" dirty="0"/>
              <a:t>Klase i objekti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Enkapsulacija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Uslovni </a:t>
            </a:r>
            <a:r>
              <a:rPr lang="pl-PL" dirty="0"/>
              <a:t>iskazi i petlje</a:t>
            </a:r>
          </a:p>
          <a:p>
            <a:pPr>
              <a:lnSpc>
                <a:spcPct val="150000"/>
              </a:lnSpc>
            </a:pPr>
            <a:r>
              <a:rPr lang="pl-PL" dirty="0"/>
              <a:t>Nizovi</a:t>
            </a:r>
          </a:p>
          <a:p>
            <a:pPr>
              <a:lnSpc>
                <a:spcPct val="150000"/>
              </a:lnSpc>
            </a:pPr>
            <a:r>
              <a:rPr lang="pl-PL" dirty="0"/>
              <a:t>Nasleđivanje</a:t>
            </a:r>
          </a:p>
          <a:p>
            <a:pPr>
              <a:lnSpc>
                <a:spcPct val="150000"/>
              </a:lnSpc>
            </a:pPr>
            <a:r>
              <a:rPr lang="pl-PL" dirty="0"/>
              <a:t>Polimorfizam</a:t>
            </a:r>
          </a:p>
          <a:p>
            <a:endParaRPr lang="sr-Latn-R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pl-PL" dirty="0" smtClean="0"/>
              <a:t>Izuzeci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Rad </a:t>
            </a:r>
            <a:r>
              <a:rPr lang="pl-PL" dirty="0"/>
              <a:t>sa tekstualnim datotekama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Elementarni </a:t>
            </a:r>
            <a:r>
              <a:rPr lang="pl-PL" dirty="0"/>
              <a:t>primeri kolekcija</a:t>
            </a:r>
          </a:p>
          <a:p>
            <a:pPr>
              <a:lnSpc>
                <a:spcPct val="150000"/>
              </a:lnSpc>
            </a:pPr>
            <a:r>
              <a:rPr lang="pl-PL" dirty="0"/>
              <a:t>UML alati</a:t>
            </a:r>
          </a:p>
          <a:p>
            <a:pPr>
              <a:lnSpc>
                <a:spcPct val="150000"/>
              </a:lnSpc>
            </a:pPr>
            <a:r>
              <a:rPr lang="pl-PL" dirty="0"/>
              <a:t>Dijagrami klasa</a:t>
            </a:r>
          </a:p>
          <a:p>
            <a:pPr>
              <a:lnSpc>
                <a:spcPct val="150000"/>
              </a:lnSpc>
            </a:pPr>
            <a:r>
              <a:rPr lang="pl-PL" dirty="0"/>
              <a:t>Dijagrami aktivnosti</a:t>
            </a:r>
          </a:p>
          <a:p>
            <a:pPr>
              <a:lnSpc>
                <a:spcPct val="150000"/>
              </a:lnSpc>
            </a:pPr>
            <a:r>
              <a:rPr lang="pl-PL" dirty="0"/>
              <a:t>Osnove projektovanja softvera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04184416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b="1" dirty="0"/>
              <a:t>Komunikacija</a:t>
            </a:r>
            <a:r>
              <a:rPr lang="pl-PL" b="1" dirty="0"/>
              <a:t/>
            </a:r>
            <a:br>
              <a:rPr lang="pl-PL" b="1" dirty="0"/>
            </a:br>
            <a:endParaRPr lang="sr-Latn-RS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38200" y="1825625"/>
            <a:ext cx="9566189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pl-PL" dirty="0"/>
              <a:t>Na predavanjima</a:t>
            </a:r>
          </a:p>
          <a:p>
            <a:pPr>
              <a:lnSpc>
                <a:spcPct val="150000"/>
              </a:lnSpc>
            </a:pPr>
            <a:r>
              <a:rPr lang="pl-PL" dirty="0"/>
              <a:t>Na vežbama</a:t>
            </a:r>
          </a:p>
          <a:p>
            <a:pPr>
              <a:lnSpc>
                <a:spcPct val="150000"/>
              </a:lnSpc>
            </a:pPr>
            <a:r>
              <a:rPr lang="pl-PL" dirty="0"/>
              <a:t>U terminima </a:t>
            </a:r>
            <a:r>
              <a:rPr lang="pl-PL" dirty="0" smtClean="0"/>
              <a:t>konsultacija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Preko društvenih mreža (Facebook, grupa VISER OOP)</a:t>
            </a:r>
            <a:endParaRPr lang="pl-PL" dirty="0"/>
          </a:p>
          <a:p>
            <a:pPr>
              <a:lnSpc>
                <a:spcPct val="150000"/>
              </a:lnSpc>
            </a:pPr>
            <a:r>
              <a:rPr lang="pl-PL" dirty="0"/>
              <a:t>Preko Moodle platforme</a:t>
            </a:r>
          </a:p>
          <a:p>
            <a:pPr lvl="1">
              <a:lnSpc>
                <a:spcPct val="150000"/>
              </a:lnSpc>
            </a:pPr>
            <a:r>
              <a:rPr lang="pl-PL"/>
              <a:t>	</a:t>
            </a:r>
            <a:r>
              <a:rPr lang="pl-PL" smtClean="0"/>
              <a:t>lectio2.viser.edu.rs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	pristupna šifra: </a:t>
            </a:r>
            <a:r>
              <a:rPr lang="pl-PL" dirty="0" smtClean="0"/>
              <a:t>OOP2018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87107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7610" y="365125"/>
            <a:ext cx="9566189" cy="1325563"/>
          </a:xfrm>
        </p:spPr>
        <p:txBody>
          <a:bodyPr/>
          <a:lstStyle/>
          <a:p>
            <a:r>
              <a:rPr lang="sr-Latn-RS" b="1" dirty="0" smtClean="0"/>
              <a:t>Aktivnosti na predmetu</a:t>
            </a:r>
            <a:r>
              <a:rPr lang="pl-PL" dirty="0"/>
              <a:t/>
            </a:r>
            <a:br>
              <a:rPr lang="pl-PL" dirty="0"/>
            </a:br>
            <a:endParaRPr lang="sr-Latn-R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737826"/>
              </p:ext>
            </p:extLst>
          </p:nvPr>
        </p:nvGraphicFramePr>
        <p:xfrm>
          <a:off x="2157045" y="1767009"/>
          <a:ext cx="9355017" cy="493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471140"/>
                <a:gridCol w="2883877"/>
              </a:tblGrid>
              <a:tr h="5965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sr-Latn-RS" sz="2400" dirty="0" smtClean="0">
                          <a:solidFill>
                            <a:schemeClr val="bg1"/>
                          </a:solidFill>
                        </a:rPr>
                        <a:t>Aktivnost</a:t>
                      </a:r>
                      <a:endParaRPr lang="sr-Latn-R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>
                          <a:solidFill>
                            <a:schemeClr val="bg1"/>
                          </a:solidFill>
                        </a:rPr>
                        <a:t>Bodovi</a:t>
                      </a:r>
                      <a:endParaRPr lang="sr-Latn-R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DE0000"/>
                    </a:solidFill>
                  </a:tcPr>
                </a:tc>
              </a:tr>
              <a:tr h="596507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sr-Latn-RS" sz="2400" dirty="0" smtClean="0"/>
                        <a:t>Diskusije (na predavanjima)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do 10</a:t>
                      </a:r>
                      <a:endParaRPr lang="sr-Latn-RS" sz="2400" dirty="0"/>
                    </a:p>
                  </a:txBody>
                  <a:tcPr anchor="ctr"/>
                </a:tc>
              </a:tr>
              <a:tr h="5965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Domaći zadaci (radi</a:t>
                      </a:r>
                      <a:r>
                        <a:rPr lang="sr-Latn-RS" sz="2400" baseline="0" dirty="0" smtClean="0"/>
                        <a:t> se van učionice/laboratorije)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Uslov za vežbe</a:t>
                      </a:r>
                      <a:endParaRPr lang="sr-Latn-RS" sz="2400" dirty="0"/>
                    </a:p>
                  </a:txBody>
                  <a:tcPr anchor="ctr"/>
                </a:tc>
              </a:tr>
              <a:tr h="5965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Test (radi se van učionice/laboratorije)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do 10</a:t>
                      </a:r>
                      <a:endParaRPr lang="sr-Latn-RS" sz="2400" dirty="0"/>
                    </a:p>
                  </a:txBody>
                  <a:tcPr anchor="ctr"/>
                </a:tc>
              </a:tr>
              <a:tr h="16278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Kolokvijumi (ili ispit integralno)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sr-Latn-RS" sz="2400" dirty="0" smtClean="0"/>
                        <a:t>I kolokvijum (25)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sr-Latn-RS" sz="2400" dirty="0" smtClean="0"/>
                        <a:t>II kolokvijum (30)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 0 do 55</a:t>
                      </a:r>
                      <a:endParaRPr lang="sr-Latn-RS" sz="2400" dirty="0"/>
                    </a:p>
                  </a:txBody>
                  <a:tcPr anchor="ctr"/>
                </a:tc>
              </a:tr>
              <a:tr h="596507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sr-Latn-RS" sz="2400" dirty="0" smtClean="0"/>
                        <a:t>Projekat (radi se van učionice/laboratorije)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 do 25</a:t>
                      </a:r>
                      <a:endParaRPr lang="sr-Latn-RS" sz="24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38604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b="1" dirty="0" smtClean="0"/>
              <a:t>Način rada</a:t>
            </a:r>
            <a:r>
              <a:rPr lang="pl-PL" b="1" dirty="0"/>
              <a:t/>
            </a:r>
            <a:br>
              <a:rPr lang="pl-PL" b="1" dirty="0"/>
            </a:br>
            <a:endParaRPr lang="sr-Latn-RS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38200" y="1348154"/>
            <a:ext cx="9566189" cy="482880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 smtClean="0"/>
              <a:t>Predavanja i diskusije</a:t>
            </a:r>
          </a:p>
          <a:p>
            <a:pPr marL="0" indent="0">
              <a:buNone/>
            </a:pPr>
            <a:r>
              <a:rPr lang="sr-Latn-RS" dirty="0"/>
              <a:t>Predavanja su </a:t>
            </a:r>
            <a:r>
              <a:rPr lang="sr-Latn-RS" dirty="0" smtClean="0"/>
              <a:t>obavezna. Diskusije </a:t>
            </a:r>
            <a:r>
              <a:rPr lang="sr-Latn-RS" dirty="0"/>
              <a:t>su aktivnost koja se realizuje u okviru časova predavanja i koje se </a:t>
            </a:r>
            <a:r>
              <a:rPr lang="sr-Latn-RS" dirty="0" smtClean="0"/>
              <a:t>boduju (svaka do 1 poen). Ukupno ima 10 diskusija 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sr-Latn-RS" dirty="0"/>
              <a:t>B</a:t>
            </a:r>
            <a:r>
              <a:rPr lang="sr-Latn-RS" dirty="0" smtClean="0"/>
              <a:t>ira </a:t>
            </a:r>
            <a:r>
              <a:rPr lang="sr-Latn-RS" dirty="0"/>
              <a:t>se između </a:t>
            </a:r>
            <a:r>
              <a:rPr lang="sr-Latn-RS" dirty="0" smtClean="0"/>
              <a:t>tri </a:t>
            </a:r>
            <a:r>
              <a:rPr lang="sr-Latn-RS" dirty="0"/>
              <a:t>ponuđena </a:t>
            </a:r>
            <a:r>
              <a:rPr lang="sr-Latn-RS" dirty="0" smtClean="0"/>
              <a:t>načina preko upitnika na Moodle platformi (broj je ograničen):</a:t>
            </a:r>
          </a:p>
          <a:p>
            <a:pPr marL="0" indent="0">
              <a:buNone/>
            </a:pPr>
            <a:endParaRPr lang="sr-Latn-RS" dirty="0" smtClean="0"/>
          </a:p>
          <a:p>
            <a:pPr marL="0" indent="0"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296044"/>
              </p:ext>
            </p:extLst>
          </p:nvPr>
        </p:nvGraphicFramePr>
        <p:xfrm>
          <a:off x="1258276" y="4635174"/>
          <a:ext cx="8127999" cy="14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87047"/>
                <a:gridCol w="3387969"/>
                <a:gridCol w="385298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grupa</a:t>
                      </a:r>
                      <a:endParaRPr lang="sr-Latn-RS" dirty="0"/>
                    </a:p>
                  </a:txBody>
                  <a:tcP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Distribucija nastavnih materijala</a:t>
                      </a:r>
                      <a:endParaRPr lang="sr-Latn-RS" dirty="0"/>
                    </a:p>
                  </a:txBody>
                  <a:tcP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Distribucija i realizacija diskusija</a:t>
                      </a:r>
                      <a:endParaRPr lang="sr-Latn-RS" dirty="0"/>
                    </a:p>
                  </a:txBody>
                  <a:tcPr>
                    <a:solidFill>
                      <a:srgbClr val="DE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Učionica/Moodle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Učionica</a:t>
                      </a:r>
                      <a:endParaRPr lang="sr-Latn-R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dirty="0" smtClean="0"/>
                        <a:t>Moodle platforma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Moodle platforma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Društvena mreža-Facebook</a:t>
                      </a:r>
                      <a:endParaRPr lang="sr-Latn-R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39349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2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3630" y="365125"/>
            <a:ext cx="9560169" cy="1325563"/>
          </a:xfrm>
        </p:spPr>
        <p:txBody>
          <a:bodyPr/>
          <a:lstStyle/>
          <a:p>
            <a:r>
              <a:rPr lang="sr-Latn-RS" b="1" dirty="0" smtClean="0"/>
              <a:t>Način rada</a:t>
            </a:r>
            <a:endParaRPr lang="sr-Latn-R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3631" y="1813902"/>
            <a:ext cx="9566189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sr-Latn-RS" b="1" dirty="0"/>
              <a:t>Vežbe </a:t>
            </a:r>
          </a:p>
          <a:p>
            <a:r>
              <a:rPr lang="sr-Latn-RS" dirty="0"/>
              <a:t>O</a:t>
            </a:r>
            <a:r>
              <a:rPr lang="sr-Latn-RS" dirty="0" smtClean="0"/>
              <a:t>bavezne su i uslov za izlazak na ispit (80%)</a:t>
            </a:r>
          </a:p>
          <a:p>
            <a:r>
              <a:rPr lang="sr-Latn-RS" dirty="0" smtClean="0"/>
              <a:t>Realizuju se u računarskoj laboratoriji (za sve grupe)</a:t>
            </a:r>
          </a:p>
          <a:p>
            <a:r>
              <a:rPr lang="sr-Latn-RS" dirty="0" smtClean="0"/>
              <a:t>Smatra se da je student prisustvovao vežbama ukoliko je odbranio domaći zadatak.</a:t>
            </a:r>
          </a:p>
          <a:p>
            <a:r>
              <a:rPr lang="sr-Latn-RS" dirty="0" smtClean="0"/>
              <a:t>Domaći zadatak se ne boduje.</a:t>
            </a:r>
          </a:p>
          <a:p>
            <a:r>
              <a:rPr lang="sr-Latn-RS" dirty="0" smtClean="0"/>
              <a:t>Domaći zadatak se radi samostalno, van učionice/laboratorije</a:t>
            </a:r>
          </a:p>
          <a:p>
            <a:pPr marL="0" indent="0">
              <a:buNone/>
            </a:pPr>
            <a:endParaRPr lang="sr-Latn-RS" dirty="0" smtClean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40463849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353402"/>
            <a:ext cx="9566189" cy="1325563"/>
          </a:xfrm>
        </p:spPr>
        <p:txBody>
          <a:bodyPr>
            <a:normAutofit/>
          </a:bodyPr>
          <a:lstStyle/>
          <a:p>
            <a:r>
              <a:rPr lang="sr-Latn-RS" b="1" dirty="0" smtClean="0"/>
              <a:t>Način rada</a:t>
            </a:r>
            <a:endParaRPr lang="sr-Latn-RS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13902"/>
            <a:ext cx="9566189" cy="4351338"/>
          </a:xfrm>
        </p:spPr>
        <p:txBody>
          <a:bodyPr/>
          <a:lstStyle/>
          <a:p>
            <a:pPr marL="0" indent="0">
              <a:buNone/>
            </a:pPr>
            <a:r>
              <a:rPr lang="sr-Latn-RS" b="1" dirty="0"/>
              <a:t>Vežbe </a:t>
            </a:r>
            <a:endParaRPr lang="sr-Latn-RS" dirty="0" smtClean="0"/>
          </a:p>
          <a:p>
            <a:r>
              <a:rPr lang="sr-Latn-RS" dirty="0" smtClean="0"/>
              <a:t>Insistira se na samostalnom radu</a:t>
            </a:r>
          </a:p>
          <a:p>
            <a:r>
              <a:rPr lang="sr-Latn-RS" dirty="0" smtClean="0"/>
              <a:t>Vežbe su povezane</a:t>
            </a:r>
          </a:p>
          <a:p>
            <a:r>
              <a:rPr lang="sr-Latn-RS" dirty="0" smtClean="0"/>
              <a:t>Nadoknade na kraju semestra</a:t>
            </a:r>
          </a:p>
          <a:p>
            <a:r>
              <a:rPr lang="sr-Latn-RS" dirty="0" smtClean="0"/>
              <a:t>Ukoliko postoji potreba za dodatnim radom tokom semestra – u terminu konsultacija</a:t>
            </a:r>
          </a:p>
          <a:p>
            <a:r>
              <a:rPr lang="sr-Latn-RS" dirty="0" smtClean="0"/>
              <a:t>Materijali za vežbe i domaći zadatak se postavljaju unapred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77931523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87611" y="353402"/>
            <a:ext cx="9560169" cy="1325563"/>
          </a:xfrm>
        </p:spPr>
        <p:txBody>
          <a:bodyPr/>
          <a:lstStyle/>
          <a:p>
            <a:r>
              <a:rPr lang="sr-Latn-RS" b="1" dirty="0" smtClean="0"/>
              <a:t>Način rada</a:t>
            </a:r>
            <a:endParaRPr lang="sr-Latn-R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87611" y="1802179"/>
            <a:ext cx="9566189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sr-Latn-RS" b="1" dirty="0" smtClean="0"/>
              <a:t>Testovi </a:t>
            </a:r>
            <a:endParaRPr lang="sr-Latn-RS" b="1" dirty="0"/>
          </a:p>
          <a:p>
            <a:r>
              <a:rPr lang="sr-Latn-RS" dirty="0" smtClean="0"/>
              <a:t>Predstavljaju proveru znanja na nedeljnom nivou.</a:t>
            </a:r>
          </a:p>
          <a:p>
            <a:r>
              <a:rPr lang="sr-Latn-RS" dirty="0" smtClean="0"/>
              <a:t>Mogu da se rade van učionice i računarske laboratorije (za sve grupe)</a:t>
            </a:r>
          </a:p>
          <a:p>
            <a:r>
              <a:rPr lang="sr-Latn-RS" dirty="0" smtClean="0"/>
              <a:t>Nije obavezan</a:t>
            </a:r>
          </a:p>
          <a:p>
            <a:r>
              <a:rPr lang="sr-Latn-RS" dirty="0" smtClean="0"/>
              <a:t>Za svaki test može da se dobije do 1 poen</a:t>
            </a:r>
          </a:p>
          <a:p>
            <a:r>
              <a:rPr lang="sr-Latn-RS" dirty="0"/>
              <a:t>U</a:t>
            </a:r>
            <a:r>
              <a:rPr lang="sr-Latn-RS" dirty="0" smtClean="0"/>
              <a:t>kupno  ima 10 testova </a:t>
            </a:r>
          </a:p>
          <a:p>
            <a:r>
              <a:rPr lang="sr-Latn-RS" dirty="0" smtClean="0"/>
              <a:t>Nema negativnih poena</a:t>
            </a:r>
          </a:p>
          <a:p>
            <a:pPr marL="0" indent="0">
              <a:buNone/>
            </a:pPr>
            <a:endParaRPr lang="sr-Latn-RS" dirty="0" smtClean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52794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4220" y="329956"/>
            <a:ext cx="9560169" cy="1325563"/>
          </a:xfrm>
        </p:spPr>
        <p:txBody>
          <a:bodyPr/>
          <a:lstStyle/>
          <a:p>
            <a:r>
              <a:rPr lang="sr-Latn-RS" b="1" dirty="0" smtClean="0"/>
              <a:t>Način rada</a:t>
            </a:r>
            <a:endParaRPr lang="sr-Latn-R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778733"/>
            <a:ext cx="9566189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sr-Latn-RS" b="1" dirty="0" smtClean="0"/>
              <a:t>Projekat</a:t>
            </a:r>
            <a:endParaRPr lang="sr-Latn-RS" b="1" dirty="0"/>
          </a:p>
          <a:p>
            <a:r>
              <a:rPr lang="sr-Latn-RS" dirty="0"/>
              <a:t>Projekat nije obavezan, boduje se </a:t>
            </a:r>
            <a:r>
              <a:rPr lang="sr-Latn-RS" dirty="0" smtClean="0"/>
              <a:t>odbrana</a:t>
            </a:r>
          </a:p>
          <a:p>
            <a:r>
              <a:rPr lang="sr-Latn-RS" dirty="0" smtClean="0"/>
              <a:t>Radi se samostalno tokom celog semesta</a:t>
            </a:r>
          </a:p>
          <a:p>
            <a:r>
              <a:rPr lang="sr-Latn-RS" dirty="0" smtClean="0"/>
              <a:t>Umesto projekta može da se radi usmeni ispit</a:t>
            </a:r>
          </a:p>
          <a:p>
            <a:r>
              <a:rPr lang="sr-Latn-RS" dirty="0" smtClean="0"/>
              <a:t>Projekat – do 25 poena</a:t>
            </a:r>
          </a:p>
          <a:p>
            <a:r>
              <a:rPr lang="sr-Latn-RS" dirty="0" smtClean="0"/>
              <a:t>Usmeni ispit – do 10 poena</a:t>
            </a:r>
          </a:p>
          <a:p>
            <a:endParaRPr lang="sr-Latn-RS" dirty="0"/>
          </a:p>
          <a:p>
            <a:pPr marL="0" indent="0">
              <a:buNone/>
            </a:pPr>
            <a:endParaRPr lang="sr-Latn-RS" dirty="0" smtClean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3315807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87611" y="329956"/>
            <a:ext cx="9560169" cy="1325563"/>
          </a:xfrm>
        </p:spPr>
        <p:txBody>
          <a:bodyPr/>
          <a:lstStyle/>
          <a:p>
            <a:r>
              <a:rPr lang="sr-Latn-RS" b="1" dirty="0" smtClean="0"/>
              <a:t>Uslov za polaganje ispita</a:t>
            </a:r>
            <a:endParaRPr lang="sr-Latn-R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87611" y="1790456"/>
            <a:ext cx="9566189" cy="4351338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sr-Latn-RS" dirty="0" smtClean="0"/>
              <a:t>Uslov </a:t>
            </a:r>
            <a:r>
              <a:rPr lang="sr-Latn-RS" dirty="0"/>
              <a:t>za </a:t>
            </a:r>
            <a:r>
              <a:rPr lang="sr-Latn-RS" dirty="0" smtClean="0"/>
              <a:t>izlazak na kolokvijum/ispit:</a:t>
            </a:r>
          </a:p>
          <a:p>
            <a:r>
              <a:rPr lang="sr-Latn-RS" dirty="0" smtClean="0"/>
              <a:t>80% urađenih diskusija </a:t>
            </a:r>
          </a:p>
          <a:p>
            <a:r>
              <a:rPr lang="sr-Latn-RS" dirty="0" smtClean="0"/>
              <a:t>80% urađenih vežbi (odbranjenih domaćih zadataka)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sr-Latn-RS" dirty="0" smtClean="0"/>
              <a:t>Ispit je položen ukoliko se uradi</a:t>
            </a:r>
            <a:endParaRPr lang="sr-Latn-RS" dirty="0"/>
          </a:p>
          <a:p>
            <a:r>
              <a:rPr lang="sr-Latn-RS" dirty="0"/>
              <a:t>v</a:t>
            </a:r>
            <a:r>
              <a:rPr lang="sr-Latn-RS" dirty="0" smtClean="0"/>
              <a:t>iše od 50</a:t>
            </a:r>
            <a:r>
              <a:rPr lang="sr-Latn-RS" dirty="0"/>
              <a:t>% I kolokvijum + </a:t>
            </a:r>
            <a:r>
              <a:rPr lang="sr-Latn-RS" dirty="0" smtClean="0"/>
              <a:t>više od 50</a:t>
            </a:r>
            <a:r>
              <a:rPr lang="sr-Latn-RS" dirty="0"/>
              <a:t>% II </a:t>
            </a:r>
            <a:r>
              <a:rPr lang="sr-Latn-RS" dirty="0" smtClean="0"/>
              <a:t>kolokvijuma</a:t>
            </a:r>
            <a:endParaRPr lang="sr-Latn-RS" dirty="0"/>
          </a:p>
          <a:p>
            <a:pPr marL="457200" lvl="1" indent="0">
              <a:buNone/>
            </a:pPr>
            <a:r>
              <a:rPr lang="sr-Latn-RS" dirty="0" smtClean="0"/>
              <a:t>Ili</a:t>
            </a:r>
          </a:p>
          <a:p>
            <a:r>
              <a:rPr lang="sr-Latn-RS" dirty="0"/>
              <a:t>v</a:t>
            </a:r>
            <a:r>
              <a:rPr lang="sr-Latn-RS" dirty="0" smtClean="0"/>
              <a:t>iše od 50% ispita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7088949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9" name="TextBox 8"/>
          <p:cNvSpPr txBox="1"/>
          <p:nvPr/>
        </p:nvSpPr>
        <p:spPr>
          <a:xfrm>
            <a:off x="642552" y="205626"/>
            <a:ext cx="9761837" cy="100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sr-Latn-RS" sz="4400" b="1" dirty="0" smtClean="0"/>
              <a:t>Ocenjivanje</a:t>
            </a:r>
            <a:endParaRPr lang="pl-PL" sz="24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79136"/>
              </p:ext>
            </p:extLst>
          </p:nvPr>
        </p:nvGraphicFramePr>
        <p:xfrm>
          <a:off x="1903591" y="1780337"/>
          <a:ext cx="6888065" cy="3840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4820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398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>
                          <a:solidFill>
                            <a:schemeClr val="bg1"/>
                          </a:solidFill>
                        </a:rPr>
                        <a:t>ocena</a:t>
                      </a:r>
                      <a:endParaRPr lang="sr-Latn-R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F47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>
                          <a:solidFill>
                            <a:schemeClr val="bg1"/>
                          </a:solidFill>
                        </a:rPr>
                        <a:t>bodovi</a:t>
                      </a:r>
                      <a:endParaRPr lang="sr-Latn-R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F474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6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 51 do 60 </a:t>
                      </a:r>
                      <a:endParaRPr lang="sr-Latn-R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7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</a:t>
                      </a:r>
                      <a:r>
                        <a:rPr lang="sr-Latn-RS" sz="2400" baseline="0" dirty="0" smtClean="0"/>
                        <a:t> </a:t>
                      </a:r>
                      <a:r>
                        <a:rPr lang="sr-Latn-RS" sz="2400" dirty="0" smtClean="0"/>
                        <a:t>61</a:t>
                      </a:r>
                      <a:r>
                        <a:rPr lang="sr-Latn-RS" sz="2400" baseline="0" dirty="0" smtClean="0"/>
                        <a:t> do 70</a:t>
                      </a:r>
                      <a:endParaRPr lang="sr-Latn-R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8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</a:t>
                      </a:r>
                      <a:r>
                        <a:rPr lang="sr-Latn-RS" sz="2400" baseline="0" dirty="0" smtClean="0"/>
                        <a:t> </a:t>
                      </a:r>
                      <a:r>
                        <a:rPr lang="sr-Latn-RS" sz="2400" dirty="0" smtClean="0"/>
                        <a:t>71</a:t>
                      </a:r>
                      <a:r>
                        <a:rPr lang="sr-Latn-RS" sz="2400" baseline="0" dirty="0" smtClean="0"/>
                        <a:t> do 80</a:t>
                      </a:r>
                      <a:endParaRPr lang="sr-Latn-RS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9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</a:t>
                      </a:r>
                      <a:r>
                        <a:rPr lang="sr-Latn-RS" sz="2400" baseline="0" dirty="0" smtClean="0"/>
                        <a:t> </a:t>
                      </a:r>
                      <a:r>
                        <a:rPr lang="sr-Latn-RS" sz="2400" dirty="0" smtClean="0"/>
                        <a:t>81</a:t>
                      </a:r>
                      <a:r>
                        <a:rPr lang="sr-Latn-RS" sz="2400" baseline="0" dirty="0" smtClean="0"/>
                        <a:t> do 90</a:t>
                      </a:r>
                      <a:endParaRPr lang="sr-Latn-R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10</a:t>
                      </a:r>
                      <a:endParaRPr lang="sr-Latn-R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sr-Latn-RS" sz="2400" dirty="0" smtClean="0"/>
                        <a:t>od</a:t>
                      </a:r>
                      <a:r>
                        <a:rPr lang="sr-Latn-RS" sz="2400" baseline="0" dirty="0" smtClean="0"/>
                        <a:t> </a:t>
                      </a:r>
                      <a:r>
                        <a:rPr lang="sr-Latn-RS" sz="2400" dirty="0" smtClean="0"/>
                        <a:t>91</a:t>
                      </a:r>
                      <a:r>
                        <a:rPr lang="sr-Latn-RS" sz="2400" baseline="0" dirty="0" smtClean="0"/>
                        <a:t> do 100</a:t>
                      </a:r>
                      <a:endParaRPr lang="sr-Latn-RS" sz="24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91439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" name="TextBox 1"/>
          <p:cNvSpPr txBox="1"/>
          <p:nvPr/>
        </p:nvSpPr>
        <p:spPr>
          <a:xfrm>
            <a:off x="1787611" y="24206"/>
            <a:ext cx="8229915" cy="100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4400" b="1" dirty="0" smtClean="0"/>
              <a:t>Alati za rad</a:t>
            </a:r>
            <a:endParaRPr lang="pl-PL" sz="44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787611" y="827182"/>
            <a:ext cx="994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000" b="1" dirty="0" smtClean="0"/>
              <a:t>NetBeans– radno okruženje</a:t>
            </a:r>
            <a:endParaRPr lang="sr-Latn-RS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59" y="1234440"/>
            <a:ext cx="9485411" cy="495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5194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04389" y="45209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" name="TextBox 1"/>
          <p:cNvSpPr txBox="1"/>
          <p:nvPr/>
        </p:nvSpPr>
        <p:spPr>
          <a:xfrm>
            <a:off x="487581" y="1931993"/>
            <a:ext cx="976183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400" b="1" dirty="0" smtClean="0"/>
              <a:t>Preporučena literatura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540" y="2556353"/>
            <a:ext cx="894753" cy="12973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7226" y="2661357"/>
            <a:ext cx="3449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Latn-RS" b="1" dirty="0" smtClean="0"/>
              <a:t>Laslo Kraus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 smtClean="0"/>
              <a:t>Programski </a:t>
            </a:r>
            <a:r>
              <a:rPr lang="sr-Latn-RS" dirty="0"/>
              <a:t>jezik JAVA sa rešenim zadacima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0"/>
          <a:stretch/>
        </p:blipFill>
        <p:spPr>
          <a:xfrm>
            <a:off x="9176404" y="4832963"/>
            <a:ext cx="894889" cy="12973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06753" y="5035383"/>
            <a:ext cx="395255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sr-Latn-RS" b="1" dirty="0"/>
              <a:t>Herbert Schildt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/>
              <a:t>Java JDK </a:t>
            </a:r>
            <a:r>
              <a:rPr lang="sr-Latn-RS" dirty="0" smtClean="0"/>
              <a:t>7: kompletan priručnik</a:t>
            </a:r>
            <a:br>
              <a:rPr lang="sr-Latn-RS" dirty="0" smtClean="0"/>
            </a:br>
            <a:r>
              <a:rPr lang="sr-Latn-RS" sz="1600" i="1" dirty="0" smtClean="0"/>
              <a:t>(sveobuhvatna knjiga za gradivo OOP i OBP2)</a:t>
            </a:r>
            <a:endParaRPr lang="sr-Latn-RS" sz="1600" i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04" y="4701163"/>
            <a:ext cx="929798" cy="129739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96089" y="4943418"/>
            <a:ext cx="1435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b="1" dirty="0"/>
              <a:t>Bruce Eckel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/>
              <a:t>Misliti na Javi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04" y="2606612"/>
            <a:ext cx="1048293" cy="12973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76917" y="2635875"/>
            <a:ext cx="43237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John </a:t>
            </a:r>
            <a:r>
              <a:rPr lang="en-US" b="1" dirty="0" smtClean="0"/>
              <a:t>Lewis,</a:t>
            </a:r>
            <a:r>
              <a:rPr lang="en-US" b="1" dirty="0"/>
              <a:t> William </a:t>
            </a:r>
            <a:r>
              <a:rPr lang="en-US" b="1" dirty="0" smtClean="0"/>
              <a:t>Loftus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en-US" dirty="0"/>
              <a:t>Java Software Solutions: Foundations of Program </a:t>
            </a:r>
            <a:r>
              <a:rPr lang="en-US" dirty="0" smtClean="0"/>
              <a:t>Design</a:t>
            </a:r>
            <a:r>
              <a:rPr lang="sr-Latn-RS" dirty="0" smtClean="0"/>
              <a:t> </a:t>
            </a:r>
            <a:br>
              <a:rPr lang="sr-Latn-RS" dirty="0" smtClean="0"/>
            </a:br>
            <a:r>
              <a:rPr lang="sr-Latn-RS" dirty="0" smtClean="0"/>
              <a:t>(7th Edition)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87581" y="85333"/>
            <a:ext cx="9761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400" b="1" dirty="0" smtClean="0"/>
              <a:t>Dostupna literatura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7581" y="731664"/>
            <a:ext cx="83383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2400" b="1" dirty="0" smtClean="0"/>
              <a:t>Prezentacije i pdf materijali za predavanja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2400" b="1" dirty="0" smtClean="0"/>
              <a:t>Zbirka zadataka za predmet i materijali sa laboratorijskih vežbi</a:t>
            </a:r>
            <a:endParaRPr lang="sr-Latn-RS" sz="2400" b="1" dirty="0"/>
          </a:p>
        </p:txBody>
      </p:sp>
    </p:spTree>
    <p:extLst>
      <p:ext uri="{BB962C8B-B14F-4D97-AF65-F5344CB8AC3E}">
        <p14:creationId xmlns:p14="http://schemas.microsoft.com/office/powerpoint/2010/main" val="29440969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9866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4" name="Rectangle 13"/>
          <p:cNvSpPr/>
          <p:nvPr/>
        </p:nvSpPr>
        <p:spPr>
          <a:xfrm>
            <a:off x="0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5" name="Rectangle 14"/>
          <p:cNvSpPr/>
          <p:nvPr/>
        </p:nvSpPr>
        <p:spPr>
          <a:xfrm>
            <a:off x="3557478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6" name="Rectangle 15"/>
          <p:cNvSpPr/>
          <p:nvPr/>
        </p:nvSpPr>
        <p:spPr>
          <a:xfrm>
            <a:off x="6829167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7" name="Rectangle 16"/>
          <p:cNvSpPr/>
          <p:nvPr/>
        </p:nvSpPr>
        <p:spPr>
          <a:xfrm>
            <a:off x="8616778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8" name="Rectangle 17"/>
          <p:cNvSpPr/>
          <p:nvPr/>
        </p:nvSpPr>
        <p:spPr>
          <a:xfrm>
            <a:off x="10404389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0" name="Rectangle 19"/>
          <p:cNvSpPr/>
          <p:nvPr/>
        </p:nvSpPr>
        <p:spPr>
          <a:xfrm>
            <a:off x="5178113" y="0"/>
            <a:ext cx="1787611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shade val="30000"/>
                  <a:satMod val="115000"/>
                </a:srgbClr>
              </a:gs>
              <a:gs pos="50000">
                <a:srgbClr val="FF4747">
                  <a:shade val="67500"/>
                  <a:satMod val="115000"/>
                </a:srgbClr>
              </a:gs>
              <a:gs pos="100000">
                <a:srgbClr val="FF474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1" name="TextBox 20"/>
          <p:cNvSpPr txBox="1"/>
          <p:nvPr/>
        </p:nvSpPr>
        <p:spPr>
          <a:xfrm>
            <a:off x="8170348" y="6002216"/>
            <a:ext cx="3845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Latn-RS" b="1" dirty="0" smtClean="0"/>
              <a:t>VSER</a:t>
            </a:r>
          </a:p>
          <a:p>
            <a:pPr algn="ctr"/>
            <a:endParaRPr lang="sr-Latn-RS" b="1" dirty="0"/>
          </a:p>
        </p:txBody>
      </p:sp>
    </p:spTree>
    <p:extLst>
      <p:ext uri="{BB962C8B-B14F-4D97-AF65-F5344CB8AC3E}">
        <p14:creationId xmlns:p14="http://schemas.microsoft.com/office/powerpoint/2010/main" val="39025439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543</Words>
  <Application>Microsoft Office PowerPoint</Application>
  <PresentationFormat>Custom</PresentationFormat>
  <Paragraphs>129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Plan i program predmeta</vt:lpstr>
      <vt:lpstr>Komunikacija </vt:lpstr>
      <vt:lpstr>Aktivnosti na predmetu </vt:lpstr>
      <vt:lpstr>Način rada </vt:lpstr>
      <vt:lpstr>Način rada</vt:lpstr>
      <vt:lpstr>Način rada</vt:lpstr>
      <vt:lpstr>Način rada</vt:lpstr>
      <vt:lpstr>Način rada</vt:lpstr>
      <vt:lpstr>Uslov za polaganje ispita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Dušan Čoko</dc:creator>
  <cp:lastModifiedBy>Jelena Mitić</cp:lastModifiedBy>
  <cp:revision>41</cp:revision>
  <dcterms:created xsi:type="dcterms:W3CDTF">2014-06-18T07:28:03Z</dcterms:created>
  <dcterms:modified xsi:type="dcterms:W3CDTF">2018-03-20T19:51:05Z</dcterms:modified>
</cp:coreProperties>
</file>