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887" r:id="rId1"/>
    <p:sldMasterId id="2147483915" r:id="rId2"/>
  </p:sldMasterIdLst>
  <p:notesMasterIdLst>
    <p:notesMasterId r:id="rId10"/>
  </p:notesMasterIdLst>
  <p:sldIdLst>
    <p:sldId id="353" r:id="rId3"/>
    <p:sldId id="354" r:id="rId4"/>
    <p:sldId id="411" r:id="rId5"/>
    <p:sldId id="352" r:id="rId6"/>
    <p:sldId id="356" r:id="rId7"/>
    <p:sldId id="413" r:id="rId8"/>
    <p:sldId id="357" r:id="rId9"/>
  </p:sldIdLst>
  <p:sldSz cx="9144000" cy="6858000" type="screen4x3"/>
  <p:notesSz cx="7099300" cy="10234613"/>
  <p:defaultTextStyle>
    <a:defPPr>
      <a:defRPr lang="en-US"/>
    </a:defPPr>
    <a:lvl1pPr algn="l" rtl="0" fontAlgn="base">
      <a:spcBef>
        <a:spcPct val="20000"/>
      </a:spcBef>
      <a:spcAft>
        <a:spcPct val="0"/>
      </a:spcAft>
      <a:buClr>
        <a:schemeClr val="accent2"/>
      </a:buClr>
      <a:buSzPct val="80000"/>
      <a:buFont typeface="Wingdings" pitchFamily="2" charset="2"/>
      <a:defRPr sz="4000" b="1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20000"/>
      </a:spcBef>
      <a:spcAft>
        <a:spcPct val="0"/>
      </a:spcAft>
      <a:buClr>
        <a:schemeClr val="accent2"/>
      </a:buClr>
      <a:buSzPct val="80000"/>
      <a:buFont typeface="Wingdings" pitchFamily="2" charset="2"/>
      <a:defRPr sz="4000" b="1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20000"/>
      </a:spcBef>
      <a:spcAft>
        <a:spcPct val="0"/>
      </a:spcAft>
      <a:buClr>
        <a:schemeClr val="accent2"/>
      </a:buClr>
      <a:buSzPct val="80000"/>
      <a:buFont typeface="Wingdings" pitchFamily="2" charset="2"/>
      <a:defRPr sz="4000" b="1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20000"/>
      </a:spcBef>
      <a:spcAft>
        <a:spcPct val="0"/>
      </a:spcAft>
      <a:buClr>
        <a:schemeClr val="accent2"/>
      </a:buClr>
      <a:buSzPct val="80000"/>
      <a:buFont typeface="Wingdings" pitchFamily="2" charset="2"/>
      <a:defRPr sz="4000" b="1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20000"/>
      </a:spcBef>
      <a:spcAft>
        <a:spcPct val="0"/>
      </a:spcAft>
      <a:buClr>
        <a:schemeClr val="accent2"/>
      </a:buClr>
      <a:buSzPct val="80000"/>
      <a:buFont typeface="Wingdings" pitchFamily="2" charset="2"/>
      <a:defRPr sz="4000" b="1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4000" b="1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4000" b="1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4000" b="1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4000" b="1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FFFF00"/>
    <a:srgbClr val="1808EC"/>
    <a:srgbClr val="FF3300"/>
    <a:srgbClr val="FF9999"/>
    <a:srgbClr val="006600"/>
    <a:srgbClr val="FFCC99"/>
    <a:srgbClr val="FF6699"/>
    <a:srgbClr val="7DEAED"/>
    <a:srgbClr val="66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EB9631B5-78F2-41C9-869B-9F39066F8104}" styleName="Medium Style 3 -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209" autoAdjust="0"/>
    <p:restoredTop sz="94677" autoAdjust="0"/>
  </p:normalViewPr>
  <p:slideViewPr>
    <p:cSldViewPr>
      <p:cViewPr>
        <p:scale>
          <a:sx n="90" d="100"/>
          <a:sy n="90" d="100"/>
        </p:scale>
        <p:origin x="-1230" y="-54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F510C45-3221-458C-8BF4-733C8F0FD565}" type="doc">
      <dgm:prSet loTypeId="urn:microsoft.com/office/officeart/2005/8/layout/vList6" loCatId="list" qsTypeId="urn:microsoft.com/office/officeart/2005/8/quickstyle/simple3" qsCatId="simple" csTypeId="urn:microsoft.com/office/officeart/2005/8/colors/accent2_1" csCatId="accent2" phldr="1"/>
      <dgm:spPr/>
      <dgm:t>
        <a:bodyPr/>
        <a:lstStyle/>
        <a:p>
          <a:endParaRPr lang="en-US"/>
        </a:p>
      </dgm:t>
    </dgm:pt>
    <dgm:pt modelId="{DA00D2AE-18AC-42FC-BC7C-63598E672574}">
      <dgm:prSet phldrT="[Text]" custT="1"/>
      <dgm:spPr>
        <a:gradFill rotWithShape="0">
          <a:gsLst>
            <a:gs pos="0">
              <a:srgbClr val="FFC0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16200000" scaled="0"/>
        </a:gradFill>
      </dgm:spPr>
      <dgm:t>
        <a:bodyPr/>
        <a:lstStyle/>
        <a:p>
          <a:r>
            <a:rPr lang="sr-Latn-RS" sz="3200" b="1" smtClean="0">
              <a:solidFill>
                <a:schemeClr val="bg1"/>
              </a:solidFill>
              <a:effectLst/>
            </a:rPr>
            <a:t>Predavanja</a:t>
          </a:r>
          <a:endParaRPr lang="en-US" sz="3200" b="1">
            <a:solidFill>
              <a:schemeClr val="bg1"/>
            </a:solidFill>
            <a:effectLst/>
          </a:endParaRPr>
        </a:p>
      </dgm:t>
    </dgm:pt>
    <dgm:pt modelId="{8E144599-0F39-4F33-AF3D-7E99914B8B33}" type="parTrans" cxnId="{D948E036-F9CE-4700-AC8B-B49434166594}">
      <dgm:prSet/>
      <dgm:spPr/>
      <dgm:t>
        <a:bodyPr/>
        <a:lstStyle/>
        <a:p>
          <a:endParaRPr lang="en-US"/>
        </a:p>
      </dgm:t>
    </dgm:pt>
    <dgm:pt modelId="{D728AD1B-4C5F-46DB-B28B-C5C9203C2C45}" type="sibTrans" cxnId="{D948E036-F9CE-4700-AC8B-B49434166594}">
      <dgm:prSet/>
      <dgm:spPr/>
      <dgm:t>
        <a:bodyPr/>
        <a:lstStyle/>
        <a:p>
          <a:endParaRPr lang="en-US"/>
        </a:p>
      </dgm:t>
    </dgm:pt>
    <dgm:pt modelId="{A61832B3-532E-40A0-AAB5-9FB8C793C9E4}">
      <dgm:prSet phldrT="[Text]" custT="1"/>
      <dgm:spPr>
        <a:gradFill rotWithShape="0">
          <a:gsLst>
            <a:gs pos="0">
              <a:srgbClr val="0070C0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16200000" scaled="0"/>
        </a:gradFill>
      </dgm:spPr>
      <dgm:t>
        <a:bodyPr/>
        <a:lstStyle/>
        <a:p>
          <a:r>
            <a:rPr lang="sr-Latn-RS" sz="3200" b="1" smtClean="0">
              <a:solidFill>
                <a:schemeClr val="bg1"/>
              </a:solidFill>
              <a:effectLst/>
            </a:rPr>
            <a:t>Auditorne vežbe</a:t>
          </a:r>
          <a:endParaRPr lang="en-US" sz="3200" b="1">
            <a:solidFill>
              <a:schemeClr val="bg1"/>
            </a:solidFill>
            <a:effectLst/>
          </a:endParaRPr>
        </a:p>
      </dgm:t>
    </dgm:pt>
    <dgm:pt modelId="{A96B4DE0-FDE2-4272-9B8D-868679417BE4}" type="parTrans" cxnId="{9059681E-718E-499E-A5BD-BD79B1B405A7}">
      <dgm:prSet/>
      <dgm:spPr/>
      <dgm:t>
        <a:bodyPr/>
        <a:lstStyle/>
        <a:p>
          <a:endParaRPr lang="en-US"/>
        </a:p>
      </dgm:t>
    </dgm:pt>
    <dgm:pt modelId="{A7F57D5E-0C4F-4645-8490-580BD642B3E9}" type="sibTrans" cxnId="{9059681E-718E-499E-A5BD-BD79B1B405A7}">
      <dgm:prSet/>
      <dgm:spPr/>
      <dgm:t>
        <a:bodyPr/>
        <a:lstStyle/>
        <a:p>
          <a:endParaRPr lang="en-US"/>
        </a:p>
      </dgm:t>
    </dgm:pt>
    <dgm:pt modelId="{07AD5DAB-0D3E-4C10-B9C2-BC16EABF7744}">
      <dgm:prSet phldrT="[Text]" custT="1"/>
      <dgm:spPr>
        <a:ln>
          <a:solidFill>
            <a:srgbClr val="0070C0">
              <a:alpha val="90000"/>
            </a:srgbClr>
          </a:solidFill>
        </a:ln>
      </dgm:spPr>
      <dgm:t>
        <a:bodyPr anchor="ctr" anchorCtr="0"/>
        <a:lstStyle/>
        <a:p>
          <a:r>
            <a:rPr lang="sr-Latn-RS" altLang="ko-KR" sz="2400" smtClean="0">
              <a:solidFill>
                <a:srgbClr val="FF0000"/>
              </a:solidFill>
              <a:latin typeface="Arial" pitchFamily="34" charset="0"/>
              <a:cs typeface="Arial" pitchFamily="34" charset="0"/>
            </a:rPr>
            <a:t>2 časa </a:t>
          </a:r>
          <a:r>
            <a:rPr lang="sr-Latn-RS" altLang="ko-KR" sz="2400" smtClean="0">
              <a:latin typeface="Arial" pitchFamily="34" charset="0"/>
              <a:cs typeface="Arial" pitchFamily="34" charset="0"/>
            </a:rPr>
            <a:t>nedeljno</a:t>
          </a:r>
          <a:endParaRPr lang="en-US" sz="2400"/>
        </a:p>
      </dgm:t>
    </dgm:pt>
    <dgm:pt modelId="{DB5C39DE-821B-43FF-91DB-15C0D29339F7}" type="parTrans" cxnId="{FAD19640-E85E-45A6-9F2F-F81D6C2C37EC}">
      <dgm:prSet/>
      <dgm:spPr/>
      <dgm:t>
        <a:bodyPr/>
        <a:lstStyle/>
        <a:p>
          <a:endParaRPr lang="en-US"/>
        </a:p>
      </dgm:t>
    </dgm:pt>
    <dgm:pt modelId="{383E1C8F-1451-4FF0-84A6-5EE3A62B88AD}" type="sibTrans" cxnId="{FAD19640-E85E-45A6-9F2F-F81D6C2C37EC}">
      <dgm:prSet/>
      <dgm:spPr/>
      <dgm:t>
        <a:bodyPr/>
        <a:lstStyle/>
        <a:p>
          <a:endParaRPr lang="en-US"/>
        </a:p>
      </dgm:t>
    </dgm:pt>
    <dgm:pt modelId="{F3CB3083-4A25-4380-8236-02E6C6D9B0F7}">
      <dgm:prSet phldrT="[Text]" custT="1"/>
      <dgm:spPr>
        <a:ln>
          <a:solidFill>
            <a:srgbClr val="FF0000">
              <a:alpha val="90000"/>
            </a:srgbClr>
          </a:solidFill>
        </a:ln>
      </dgm:spPr>
      <dgm:t>
        <a:bodyPr anchor="ctr" anchorCtr="0"/>
        <a:lstStyle/>
        <a:p>
          <a:r>
            <a:rPr lang="sr-Latn-RS" altLang="ko-KR" sz="2400" smtClean="0">
              <a:solidFill>
                <a:srgbClr val="FF0000"/>
              </a:solidFill>
              <a:latin typeface="Arial" pitchFamily="34" charset="0"/>
              <a:cs typeface="Arial" pitchFamily="34" charset="0"/>
            </a:rPr>
            <a:t>3 časa </a:t>
          </a:r>
          <a:r>
            <a:rPr lang="sr-Latn-RS" altLang="ko-KR" sz="2400" smtClean="0">
              <a:latin typeface="Arial" pitchFamily="34" charset="0"/>
              <a:cs typeface="Arial" pitchFamily="34" charset="0"/>
            </a:rPr>
            <a:t>nedeljno</a:t>
          </a:r>
          <a:endParaRPr lang="en-US" sz="2400"/>
        </a:p>
      </dgm:t>
    </dgm:pt>
    <dgm:pt modelId="{ADBAA4B4-5CC6-4015-A77F-861B118CD7EF}" type="parTrans" cxnId="{4E9BA239-BAE2-42F3-A5BC-6A980D9F6F4E}">
      <dgm:prSet/>
      <dgm:spPr/>
      <dgm:t>
        <a:bodyPr/>
        <a:lstStyle/>
        <a:p>
          <a:endParaRPr lang="en-US"/>
        </a:p>
      </dgm:t>
    </dgm:pt>
    <dgm:pt modelId="{ADF7D5EE-8457-4C0D-BD6E-DE964C3C3B8A}" type="sibTrans" cxnId="{4E9BA239-BAE2-42F3-A5BC-6A980D9F6F4E}">
      <dgm:prSet/>
      <dgm:spPr/>
      <dgm:t>
        <a:bodyPr/>
        <a:lstStyle/>
        <a:p>
          <a:endParaRPr lang="en-US"/>
        </a:p>
      </dgm:t>
    </dgm:pt>
    <dgm:pt modelId="{13DD6A02-842E-44F6-B42C-B4C18A6D786E}">
      <dgm:prSet phldrT="[Text]" custT="1"/>
      <dgm:spPr>
        <a:ln>
          <a:solidFill>
            <a:srgbClr val="FF0000">
              <a:alpha val="90000"/>
            </a:srgbClr>
          </a:solidFill>
        </a:ln>
      </dgm:spPr>
      <dgm:t>
        <a:bodyPr anchor="ctr" anchorCtr="0"/>
        <a:lstStyle/>
        <a:p>
          <a:r>
            <a:rPr lang="sr-Latn-RS" altLang="ko-KR" sz="2400" smtClean="0">
              <a:latin typeface="Arial" pitchFamily="34" charset="0"/>
              <a:cs typeface="Arial" pitchFamily="34" charset="0"/>
            </a:rPr>
            <a:t>Teorija iz matematičkih </a:t>
          </a:r>
          <a:r>
            <a:rPr lang="en-US" altLang="ko-KR" sz="2400" smtClean="0">
              <a:latin typeface="Arial" pitchFamily="34" charset="0"/>
              <a:cs typeface="Arial" pitchFamily="34" charset="0"/>
            </a:rPr>
            <a:t>i elektronsk</a:t>
          </a:r>
          <a:r>
            <a:rPr lang="sr-Latn-RS" altLang="ko-KR" sz="2400" smtClean="0">
              <a:latin typeface="Arial" pitchFamily="34" charset="0"/>
              <a:cs typeface="Arial" pitchFamily="34" charset="0"/>
            </a:rPr>
            <a:t>ih</a:t>
          </a:r>
          <a:r>
            <a:rPr lang="en-US" altLang="ko-KR" sz="2400" smtClean="0">
              <a:latin typeface="Arial" pitchFamily="34" charset="0"/>
              <a:cs typeface="Arial" pitchFamily="34" charset="0"/>
            </a:rPr>
            <a:t> osnov</a:t>
          </a:r>
          <a:r>
            <a:rPr lang="sr-Latn-RS" altLang="ko-KR" sz="2400" smtClean="0">
              <a:latin typeface="Arial" pitchFamily="34" charset="0"/>
              <a:cs typeface="Arial" pitchFamily="34" charset="0"/>
            </a:rPr>
            <a:t>a</a:t>
          </a:r>
          <a:r>
            <a:rPr lang="en-US" altLang="ko-KR" sz="2400" smtClean="0">
              <a:latin typeface="Arial" pitchFamily="34" charset="0"/>
              <a:cs typeface="Arial" pitchFamily="34" charset="0"/>
            </a:rPr>
            <a:t> računa</a:t>
          </a:r>
          <a:r>
            <a:rPr lang="sr-Latn-RS" altLang="ko-KR" sz="2400" smtClean="0">
              <a:latin typeface="Arial" pitchFamily="34" charset="0"/>
              <a:cs typeface="Arial" pitchFamily="34" charset="0"/>
            </a:rPr>
            <a:t>ra</a:t>
          </a:r>
          <a:endParaRPr lang="en-US" sz="2400"/>
        </a:p>
      </dgm:t>
    </dgm:pt>
    <dgm:pt modelId="{F3332E32-CD49-421C-87B0-627ECACFF9FF}" type="parTrans" cxnId="{225E72B2-0365-4E2E-9607-3A160857CC4E}">
      <dgm:prSet/>
      <dgm:spPr/>
      <dgm:t>
        <a:bodyPr/>
        <a:lstStyle/>
        <a:p>
          <a:endParaRPr lang="en-US"/>
        </a:p>
      </dgm:t>
    </dgm:pt>
    <dgm:pt modelId="{30E403B4-8628-4241-BB61-CB46CF1BFBAF}" type="sibTrans" cxnId="{225E72B2-0365-4E2E-9607-3A160857CC4E}">
      <dgm:prSet/>
      <dgm:spPr/>
      <dgm:t>
        <a:bodyPr/>
        <a:lstStyle/>
        <a:p>
          <a:endParaRPr lang="en-US"/>
        </a:p>
      </dgm:t>
    </dgm:pt>
    <dgm:pt modelId="{21A026E1-AC44-410E-82DF-90941B0DFEE7}">
      <dgm:prSet phldrT="[Text]" custT="1"/>
      <dgm:spPr>
        <a:ln>
          <a:solidFill>
            <a:srgbClr val="0070C0">
              <a:alpha val="90000"/>
            </a:srgbClr>
          </a:solidFill>
        </a:ln>
      </dgm:spPr>
      <dgm:t>
        <a:bodyPr anchor="ctr" anchorCtr="0"/>
        <a:lstStyle/>
        <a:p>
          <a:r>
            <a:rPr lang="sr-Latn-RS" sz="2400" smtClean="0"/>
            <a:t>Zadaci iz matematičkih i elektronskih osnova računara</a:t>
          </a:r>
          <a:endParaRPr lang="en-US" sz="2400"/>
        </a:p>
      </dgm:t>
    </dgm:pt>
    <dgm:pt modelId="{FF8E615A-3EE8-47DC-926C-75DE8F45D7F9}" type="parTrans" cxnId="{6DFF67BD-3BA3-4632-AD15-3A3ABC9010B5}">
      <dgm:prSet/>
      <dgm:spPr/>
      <dgm:t>
        <a:bodyPr/>
        <a:lstStyle/>
        <a:p>
          <a:endParaRPr lang="en-US"/>
        </a:p>
      </dgm:t>
    </dgm:pt>
    <dgm:pt modelId="{055F9E8A-F3DA-429E-897B-140078CD3B81}" type="sibTrans" cxnId="{6DFF67BD-3BA3-4632-AD15-3A3ABC9010B5}">
      <dgm:prSet/>
      <dgm:spPr/>
      <dgm:t>
        <a:bodyPr/>
        <a:lstStyle/>
        <a:p>
          <a:endParaRPr lang="en-US"/>
        </a:p>
      </dgm:t>
    </dgm:pt>
    <dgm:pt modelId="{9C8BD571-CCE6-42FA-82E8-1B1BA55846FA}" type="pres">
      <dgm:prSet presAssocID="{8F510C45-3221-458C-8BF4-733C8F0FD565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632800A0-6B90-42E5-ADBC-068D008AAC9E}" type="pres">
      <dgm:prSet presAssocID="{DA00D2AE-18AC-42FC-BC7C-63598E672574}" presName="linNode" presStyleCnt="0"/>
      <dgm:spPr/>
      <dgm:t>
        <a:bodyPr/>
        <a:lstStyle/>
        <a:p>
          <a:endParaRPr lang="en-US"/>
        </a:p>
      </dgm:t>
    </dgm:pt>
    <dgm:pt modelId="{32791D3B-E344-4DA5-9D61-0DB89E6C19C6}" type="pres">
      <dgm:prSet presAssocID="{DA00D2AE-18AC-42FC-BC7C-63598E672574}" presName="parentShp" presStyleLbl="node1" presStyleIdx="0" presStyleCnt="2" custLinFactNeighborY="-2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22C0038-D723-4C73-93FC-B242D6E0B33D}" type="pres">
      <dgm:prSet presAssocID="{DA00D2AE-18AC-42FC-BC7C-63598E672574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EBFF49D-7BEB-4B08-9F7E-90CA4BE4ED49}" type="pres">
      <dgm:prSet presAssocID="{D728AD1B-4C5F-46DB-B28B-C5C9203C2C45}" presName="spacing" presStyleCnt="0"/>
      <dgm:spPr/>
      <dgm:t>
        <a:bodyPr/>
        <a:lstStyle/>
        <a:p>
          <a:endParaRPr lang="en-US"/>
        </a:p>
      </dgm:t>
    </dgm:pt>
    <dgm:pt modelId="{B3A66057-93EC-405C-BE84-1C8DFB7F90F6}" type="pres">
      <dgm:prSet presAssocID="{A61832B3-532E-40A0-AAB5-9FB8C793C9E4}" presName="linNode" presStyleCnt="0"/>
      <dgm:spPr/>
      <dgm:t>
        <a:bodyPr/>
        <a:lstStyle/>
        <a:p>
          <a:endParaRPr lang="en-US"/>
        </a:p>
      </dgm:t>
    </dgm:pt>
    <dgm:pt modelId="{C00C3E2E-30E4-4CC8-A389-AF1D8EA8B651}" type="pres">
      <dgm:prSet presAssocID="{A61832B3-532E-40A0-AAB5-9FB8C793C9E4}" presName="parentShp" presStyleLbl="node1" presStyleIdx="1" presStyleCnt="2" custLinFactNeighborY="25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54DB4CF-1333-4CF9-B65C-7B8CCB889E58}" type="pres">
      <dgm:prSet presAssocID="{A61832B3-532E-40A0-AAB5-9FB8C793C9E4}" presName="childShp" presStyleLbl="bgAccFollowNode1" presStyleIdx="1" presStyleCnt="2" custScaleY="96924" custLinFactNeighborY="25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059681E-718E-499E-A5BD-BD79B1B405A7}" srcId="{8F510C45-3221-458C-8BF4-733C8F0FD565}" destId="{A61832B3-532E-40A0-AAB5-9FB8C793C9E4}" srcOrd="1" destOrd="0" parTransId="{A96B4DE0-FDE2-4272-9B8D-868679417BE4}" sibTransId="{A7F57D5E-0C4F-4645-8490-580BD642B3E9}"/>
    <dgm:cxn modelId="{ACFB5C07-4A39-4EE6-8693-7A70E6A6D6F0}" type="presOf" srcId="{8F510C45-3221-458C-8BF4-733C8F0FD565}" destId="{9C8BD571-CCE6-42FA-82E8-1B1BA55846FA}" srcOrd="0" destOrd="0" presId="urn:microsoft.com/office/officeart/2005/8/layout/vList6"/>
    <dgm:cxn modelId="{C9BB51F8-E33E-4CF2-88F6-42B9C17F002B}" type="presOf" srcId="{DA00D2AE-18AC-42FC-BC7C-63598E672574}" destId="{32791D3B-E344-4DA5-9D61-0DB89E6C19C6}" srcOrd="0" destOrd="0" presId="urn:microsoft.com/office/officeart/2005/8/layout/vList6"/>
    <dgm:cxn modelId="{C85A4C92-12CF-4111-A713-22233544C92F}" type="presOf" srcId="{07AD5DAB-0D3E-4C10-B9C2-BC16EABF7744}" destId="{954DB4CF-1333-4CF9-B65C-7B8CCB889E58}" srcOrd="0" destOrd="0" presId="urn:microsoft.com/office/officeart/2005/8/layout/vList6"/>
    <dgm:cxn modelId="{4E9BA239-BAE2-42F3-A5BC-6A980D9F6F4E}" srcId="{DA00D2AE-18AC-42FC-BC7C-63598E672574}" destId="{F3CB3083-4A25-4380-8236-02E6C6D9B0F7}" srcOrd="0" destOrd="0" parTransId="{ADBAA4B4-5CC6-4015-A77F-861B118CD7EF}" sibTransId="{ADF7D5EE-8457-4C0D-BD6E-DE964C3C3B8A}"/>
    <dgm:cxn modelId="{A325A66F-0601-4664-93CD-869FAA04A8D8}" type="presOf" srcId="{13DD6A02-842E-44F6-B42C-B4C18A6D786E}" destId="{522C0038-D723-4C73-93FC-B242D6E0B33D}" srcOrd="0" destOrd="1" presId="urn:microsoft.com/office/officeart/2005/8/layout/vList6"/>
    <dgm:cxn modelId="{4D924B66-35E5-4907-B141-66143757925F}" type="presOf" srcId="{21A026E1-AC44-410E-82DF-90941B0DFEE7}" destId="{954DB4CF-1333-4CF9-B65C-7B8CCB889E58}" srcOrd="0" destOrd="1" presId="urn:microsoft.com/office/officeart/2005/8/layout/vList6"/>
    <dgm:cxn modelId="{36706B07-EC04-4E6E-A94E-8793D1AD9466}" type="presOf" srcId="{A61832B3-532E-40A0-AAB5-9FB8C793C9E4}" destId="{C00C3E2E-30E4-4CC8-A389-AF1D8EA8B651}" srcOrd="0" destOrd="0" presId="urn:microsoft.com/office/officeart/2005/8/layout/vList6"/>
    <dgm:cxn modelId="{6DFF67BD-3BA3-4632-AD15-3A3ABC9010B5}" srcId="{A61832B3-532E-40A0-AAB5-9FB8C793C9E4}" destId="{21A026E1-AC44-410E-82DF-90941B0DFEE7}" srcOrd="1" destOrd="0" parTransId="{FF8E615A-3EE8-47DC-926C-75DE8F45D7F9}" sibTransId="{055F9E8A-F3DA-429E-897B-140078CD3B81}"/>
    <dgm:cxn modelId="{FAD19640-E85E-45A6-9F2F-F81D6C2C37EC}" srcId="{A61832B3-532E-40A0-AAB5-9FB8C793C9E4}" destId="{07AD5DAB-0D3E-4C10-B9C2-BC16EABF7744}" srcOrd="0" destOrd="0" parTransId="{DB5C39DE-821B-43FF-91DB-15C0D29339F7}" sibTransId="{383E1C8F-1451-4FF0-84A6-5EE3A62B88AD}"/>
    <dgm:cxn modelId="{898733AA-917B-4E37-9838-9A9E639F49B2}" type="presOf" srcId="{F3CB3083-4A25-4380-8236-02E6C6D9B0F7}" destId="{522C0038-D723-4C73-93FC-B242D6E0B33D}" srcOrd="0" destOrd="0" presId="urn:microsoft.com/office/officeart/2005/8/layout/vList6"/>
    <dgm:cxn modelId="{225E72B2-0365-4E2E-9607-3A160857CC4E}" srcId="{DA00D2AE-18AC-42FC-BC7C-63598E672574}" destId="{13DD6A02-842E-44F6-B42C-B4C18A6D786E}" srcOrd="1" destOrd="0" parTransId="{F3332E32-CD49-421C-87B0-627ECACFF9FF}" sibTransId="{30E403B4-8628-4241-BB61-CB46CF1BFBAF}"/>
    <dgm:cxn modelId="{D948E036-F9CE-4700-AC8B-B49434166594}" srcId="{8F510C45-3221-458C-8BF4-733C8F0FD565}" destId="{DA00D2AE-18AC-42FC-BC7C-63598E672574}" srcOrd="0" destOrd="0" parTransId="{8E144599-0F39-4F33-AF3D-7E99914B8B33}" sibTransId="{D728AD1B-4C5F-46DB-B28B-C5C9203C2C45}"/>
    <dgm:cxn modelId="{47974B04-E783-4D58-9107-B2A404DB8123}" type="presParOf" srcId="{9C8BD571-CCE6-42FA-82E8-1B1BA55846FA}" destId="{632800A0-6B90-42E5-ADBC-068D008AAC9E}" srcOrd="0" destOrd="0" presId="urn:microsoft.com/office/officeart/2005/8/layout/vList6"/>
    <dgm:cxn modelId="{71ABC6C8-A6E2-4D58-9832-1BCBEF642C39}" type="presParOf" srcId="{632800A0-6B90-42E5-ADBC-068D008AAC9E}" destId="{32791D3B-E344-4DA5-9D61-0DB89E6C19C6}" srcOrd="0" destOrd="0" presId="urn:microsoft.com/office/officeart/2005/8/layout/vList6"/>
    <dgm:cxn modelId="{39ADD643-3AC0-4E97-B677-779365E8E973}" type="presParOf" srcId="{632800A0-6B90-42E5-ADBC-068D008AAC9E}" destId="{522C0038-D723-4C73-93FC-B242D6E0B33D}" srcOrd="1" destOrd="0" presId="urn:microsoft.com/office/officeart/2005/8/layout/vList6"/>
    <dgm:cxn modelId="{FDDEA6D9-603C-4C49-9630-5C0D16E46B23}" type="presParOf" srcId="{9C8BD571-CCE6-42FA-82E8-1B1BA55846FA}" destId="{4EBFF49D-7BEB-4B08-9F7E-90CA4BE4ED49}" srcOrd="1" destOrd="0" presId="urn:microsoft.com/office/officeart/2005/8/layout/vList6"/>
    <dgm:cxn modelId="{9492FD2E-365C-43BB-B87D-8C5301F6F1D5}" type="presParOf" srcId="{9C8BD571-CCE6-42FA-82E8-1B1BA55846FA}" destId="{B3A66057-93EC-405C-BE84-1C8DFB7F90F6}" srcOrd="2" destOrd="0" presId="urn:microsoft.com/office/officeart/2005/8/layout/vList6"/>
    <dgm:cxn modelId="{2976921C-4E41-429F-A363-65E7BC24235A}" type="presParOf" srcId="{B3A66057-93EC-405C-BE84-1C8DFB7F90F6}" destId="{C00C3E2E-30E4-4CC8-A389-AF1D8EA8B651}" srcOrd="0" destOrd="0" presId="urn:microsoft.com/office/officeart/2005/8/layout/vList6"/>
    <dgm:cxn modelId="{4C62F993-5B3F-40F6-88E5-0BDBD6453545}" type="presParOf" srcId="{B3A66057-93EC-405C-BE84-1C8DFB7F90F6}" destId="{954DB4CF-1333-4CF9-B65C-7B8CCB889E58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2C0038-D723-4C73-93FC-B242D6E0B33D}">
      <dsp:nvSpPr>
        <dsp:cNvPr id="0" name=""/>
        <dsp:cNvSpPr/>
      </dsp:nvSpPr>
      <dsp:spPr>
        <a:xfrm>
          <a:off x="3017519" y="496"/>
          <a:ext cx="4526280" cy="1934765"/>
        </a:xfrm>
        <a:prstGeom prst="rightArrow">
          <a:avLst>
            <a:gd name="adj1" fmla="val 75000"/>
            <a:gd name="adj2" fmla="val 50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rgbClr val="FF0000">
              <a:alpha val="90000"/>
            </a:srgb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Latn-RS" altLang="ko-KR" sz="2400" kern="1200" smtClean="0">
              <a:solidFill>
                <a:srgbClr val="FF0000"/>
              </a:solidFill>
              <a:latin typeface="Arial" pitchFamily="34" charset="0"/>
              <a:cs typeface="Arial" pitchFamily="34" charset="0"/>
            </a:rPr>
            <a:t>3 časa </a:t>
          </a:r>
          <a:r>
            <a:rPr lang="sr-Latn-RS" altLang="ko-KR" sz="2400" kern="1200" smtClean="0">
              <a:latin typeface="Arial" pitchFamily="34" charset="0"/>
              <a:cs typeface="Arial" pitchFamily="34" charset="0"/>
            </a:rPr>
            <a:t>nedeljno</a:t>
          </a:r>
          <a:endParaRPr lang="en-US" sz="2400" kern="120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Latn-RS" altLang="ko-KR" sz="2400" kern="1200" smtClean="0">
              <a:latin typeface="Arial" pitchFamily="34" charset="0"/>
              <a:cs typeface="Arial" pitchFamily="34" charset="0"/>
            </a:rPr>
            <a:t>Teorija iz matematičkih </a:t>
          </a:r>
          <a:r>
            <a:rPr lang="en-US" altLang="ko-KR" sz="2400" kern="1200" smtClean="0">
              <a:latin typeface="Arial" pitchFamily="34" charset="0"/>
              <a:cs typeface="Arial" pitchFamily="34" charset="0"/>
            </a:rPr>
            <a:t>i elektronsk</a:t>
          </a:r>
          <a:r>
            <a:rPr lang="sr-Latn-RS" altLang="ko-KR" sz="2400" kern="1200" smtClean="0">
              <a:latin typeface="Arial" pitchFamily="34" charset="0"/>
              <a:cs typeface="Arial" pitchFamily="34" charset="0"/>
            </a:rPr>
            <a:t>ih</a:t>
          </a:r>
          <a:r>
            <a:rPr lang="en-US" altLang="ko-KR" sz="2400" kern="1200" smtClean="0">
              <a:latin typeface="Arial" pitchFamily="34" charset="0"/>
              <a:cs typeface="Arial" pitchFamily="34" charset="0"/>
            </a:rPr>
            <a:t> osnov</a:t>
          </a:r>
          <a:r>
            <a:rPr lang="sr-Latn-RS" altLang="ko-KR" sz="2400" kern="1200" smtClean="0">
              <a:latin typeface="Arial" pitchFamily="34" charset="0"/>
              <a:cs typeface="Arial" pitchFamily="34" charset="0"/>
            </a:rPr>
            <a:t>a</a:t>
          </a:r>
          <a:r>
            <a:rPr lang="en-US" altLang="ko-KR" sz="2400" kern="1200" smtClean="0">
              <a:latin typeface="Arial" pitchFamily="34" charset="0"/>
              <a:cs typeface="Arial" pitchFamily="34" charset="0"/>
            </a:rPr>
            <a:t> računa</a:t>
          </a:r>
          <a:r>
            <a:rPr lang="sr-Latn-RS" altLang="ko-KR" sz="2400" kern="1200" smtClean="0">
              <a:latin typeface="Arial" pitchFamily="34" charset="0"/>
              <a:cs typeface="Arial" pitchFamily="34" charset="0"/>
            </a:rPr>
            <a:t>ra</a:t>
          </a:r>
          <a:endParaRPr lang="en-US" sz="2400" kern="1200"/>
        </a:p>
      </dsp:txBody>
      <dsp:txXfrm>
        <a:off x="3017519" y="242342"/>
        <a:ext cx="3800743" cy="1451073"/>
      </dsp:txXfrm>
    </dsp:sp>
    <dsp:sp modelId="{32791D3B-E344-4DA5-9D61-0DB89E6C19C6}">
      <dsp:nvSpPr>
        <dsp:cNvPr id="0" name=""/>
        <dsp:cNvSpPr/>
      </dsp:nvSpPr>
      <dsp:spPr>
        <a:xfrm>
          <a:off x="0" y="0"/>
          <a:ext cx="3017520" cy="1934765"/>
        </a:xfrm>
        <a:prstGeom prst="roundRect">
          <a:avLst/>
        </a:prstGeom>
        <a:gradFill rotWithShape="0">
          <a:gsLst>
            <a:gs pos="0">
              <a:srgbClr val="FFC0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162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3200" b="1" kern="1200" smtClean="0">
              <a:solidFill>
                <a:schemeClr val="bg1"/>
              </a:solidFill>
              <a:effectLst/>
            </a:rPr>
            <a:t>Predavanja</a:t>
          </a:r>
          <a:endParaRPr lang="en-US" sz="3200" b="1" kern="1200">
            <a:solidFill>
              <a:schemeClr val="bg1"/>
            </a:solidFill>
            <a:effectLst/>
          </a:endParaRPr>
        </a:p>
      </dsp:txBody>
      <dsp:txXfrm>
        <a:off x="94447" y="94447"/>
        <a:ext cx="2828626" cy="1745871"/>
      </dsp:txXfrm>
    </dsp:sp>
    <dsp:sp modelId="{954DB4CF-1333-4CF9-B65C-7B8CCB889E58}">
      <dsp:nvSpPr>
        <dsp:cNvPr id="0" name=""/>
        <dsp:cNvSpPr/>
      </dsp:nvSpPr>
      <dsp:spPr>
        <a:xfrm>
          <a:off x="3017519" y="2163351"/>
          <a:ext cx="4526280" cy="1875252"/>
        </a:xfrm>
        <a:prstGeom prst="rightArrow">
          <a:avLst>
            <a:gd name="adj1" fmla="val 75000"/>
            <a:gd name="adj2" fmla="val 50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rgbClr val="0070C0">
              <a:alpha val="90000"/>
            </a:srgb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Latn-RS" altLang="ko-KR" sz="2400" kern="1200" smtClean="0">
              <a:solidFill>
                <a:srgbClr val="FF0000"/>
              </a:solidFill>
              <a:latin typeface="Arial" pitchFamily="34" charset="0"/>
              <a:cs typeface="Arial" pitchFamily="34" charset="0"/>
            </a:rPr>
            <a:t>2 časa </a:t>
          </a:r>
          <a:r>
            <a:rPr lang="sr-Latn-RS" altLang="ko-KR" sz="2400" kern="1200" smtClean="0">
              <a:latin typeface="Arial" pitchFamily="34" charset="0"/>
              <a:cs typeface="Arial" pitchFamily="34" charset="0"/>
            </a:rPr>
            <a:t>nedeljno</a:t>
          </a:r>
          <a:endParaRPr lang="en-US" sz="2400" kern="120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Latn-RS" sz="2400" kern="1200" smtClean="0"/>
            <a:t>Zadaci iz matematičkih i elektronskih osnova računara</a:t>
          </a:r>
          <a:endParaRPr lang="en-US" sz="2400" kern="1200"/>
        </a:p>
      </dsp:txBody>
      <dsp:txXfrm>
        <a:off x="3017519" y="2397758"/>
        <a:ext cx="3823061" cy="1406439"/>
      </dsp:txXfrm>
    </dsp:sp>
    <dsp:sp modelId="{C00C3E2E-30E4-4CC8-A389-AF1D8EA8B651}">
      <dsp:nvSpPr>
        <dsp:cNvPr id="0" name=""/>
        <dsp:cNvSpPr/>
      </dsp:nvSpPr>
      <dsp:spPr>
        <a:xfrm>
          <a:off x="0" y="2129234"/>
          <a:ext cx="3017520" cy="1934765"/>
        </a:xfrm>
        <a:prstGeom prst="roundRect">
          <a:avLst/>
        </a:prstGeom>
        <a:gradFill rotWithShape="0">
          <a:gsLst>
            <a:gs pos="0">
              <a:srgbClr val="0070C0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162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3200" b="1" kern="1200" smtClean="0">
              <a:solidFill>
                <a:schemeClr val="bg1"/>
              </a:solidFill>
              <a:effectLst/>
            </a:rPr>
            <a:t>Auditorne vežbe</a:t>
          </a:r>
          <a:endParaRPr lang="en-US" sz="3200" b="1" kern="1200">
            <a:solidFill>
              <a:schemeClr val="bg1"/>
            </a:solidFill>
            <a:effectLst/>
          </a:endParaRPr>
        </a:p>
      </dsp:txBody>
      <dsp:txXfrm>
        <a:off x="94447" y="2223681"/>
        <a:ext cx="2828626" cy="174587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SzTx/>
              <a:buFontTx/>
              <a:buNone/>
              <a:defRPr sz="1200" b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8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SzTx/>
              <a:buFontTx/>
              <a:buNone/>
              <a:defRPr sz="1200" b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58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2188" y="768350"/>
            <a:ext cx="5114925" cy="38369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3" y="4860925"/>
            <a:ext cx="5680075" cy="4605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583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SzTx/>
              <a:buFontTx/>
              <a:buNone/>
              <a:defRPr sz="1200" b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83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8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SzTx/>
              <a:buFontTx/>
              <a:buNone/>
              <a:defRPr sz="1200" b="0"/>
            </a:lvl1pPr>
          </a:lstStyle>
          <a:p>
            <a:pPr>
              <a:defRPr/>
            </a:pPr>
            <a:fld id="{F1AAC9CD-C9A0-46F5-9C8C-0B9113612F7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981891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 bwMode="auto"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279525" y="1600200"/>
            <a:ext cx="7085013" cy="10668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279525" y="2819400"/>
            <a:ext cx="5256213" cy="11430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A20704-39F3-458F-A3CB-BE7DD045646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B036B2-6630-4DBC-AD31-7B8BDB4D06F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73FDE8-9DD3-484A-90DF-27ECD37B1EE3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79525" y="1600200"/>
            <a:ext cx="25527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984625" y="1600200"/>
            <a:ext cx="25527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4C291C-977A-4F38-858D-D09D5A615B7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7DBF1A-3178-46D5-AC1F-9899336DE98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94EC9B-F4E4-480B-B08E-65F51FA39FB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0F5D29-8DC5-4970-8BD3-A136ABC235B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CEE02E-8941-4A79-A3AE-D8108D1EBE2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ABAAEA-D3D2-4EA6-A9E6-E31644FA04C3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993AFB-F568-48C0-8D9E-9E433D14B6F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94475" y="685800"/>
            <a:ext cx="1771650" cy="54403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79525" y="685800"/>
            <a:ext cx="5162550" cy="54403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E0C64D-9FC8-456E-A6F1-A87A962E1EF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C16CB7-F76B-49E6-B7F5-85990DBAED1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4114800"/>
            <a:ext cx="3810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5A3725-AE5F-4202-AC81-DCEB653198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7"/>
          <p:cNvSpPr>
            <a:spLocks noChangeArrowheads="1"/>
          </p:cNvSpPr>
          <p:nvPr/>
        </p:nvSpPr>
        <p:spPr bwMode="auto">
          <a:xfrm>
            <a:off x="1600200" y="0"/>
            <a:ext cx="716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5" name="Text Box 34"/>
          <p:cNvSpPr txBox="1">
            <a:spLocks noChangeArrowheads="1"/>
          </p:cNvSpPr>
          <p:nvPr/>
        </p:nvSpPr>
        <p:spPr bwMode="auto">
          <a:xfrm>
            <a:off x="3871913" y="5514975"/>
            <a:ext cx="1157287" cy="73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600" b="1">
                <a:latin typeface="Arial" pitchFamily="34" charset="0"/>
              </a:rPr>
              <a:t>Company</a:t>
            </a:r>
          </a:p>
          <a:p>
            <a:pPr>
              <a:defRPr/>
            </a:pPr>
            <a:r>
              <a:rPr lang="en-US" sz="2600" b="1">
                <a:latin typeface="Arial" pitchFamily="34" charset="0"/>
              </a:rPr>
              <a:t>LOGO</a:t>
            </a:r>
          </a:p>
        </p:txBody>
      </p:sp>
      <p:sp>
        <p:nvSpPr>
          <p:cNvPr id="6" name="Rectangle 52"/>
          <p:cNvSpPr>
            <a:spLocks noChangeArrowheads="1"/>
          </p:cNvSpPr>
          <p:nvPr/>
        </p:nvSpPr>
        <p:spPr bwMode="ltGray">
          <a:xfrm>
            <a:off x="5895975" y="0"/>
            <a:ext cx="3248025" cy="27813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grpSp>
        <p:nvGrpSpPr>
          <p:cNvPr id="2" name="Group 53"/>
          <p:cNvGrpSpPr>
            <a:grpSpLocks/>
          </p:cNvGrpSpPr>
          <p:nvPr/>
        </p:nvGrpSpPr>
        <p:grpSpPr bwMode="auto">
          <a:xfrm>
            <a:off x="19050" y="2330450"/>
            <a:ext cx="9115425" cy="358775"/>
            <a:chOff x="3827" y="1468"/>
            <a:chExt cx="1927" cy="226"/>
          </a:xfrm>
        </p:grpSpPr>
        <p:sp>
          <p:nvSpPr>
            <p:cNvPr id="8" name="Line 54"/>
            <p:cNvSpPr>
              <a:spLocks noChangeShapeType="1"/>
            </p:cNvSpPr>
            <p:nvPr/>
          </p:nvSpPr>
          <p:spPr bwMode="white">
            <a:xfrm>
              <a:off x="3827" y="1468"/>
              <a:ext cx="1927" cy="0"/>
            </a:xfrm>
            <a:prstGeom prst="line">
              <a:avLst/>
            </a:prstGeom>
            <a:noFill/>
            <a:ln w="19050" cap="rnd">
              <a:solidFill>
                <a:schemeClr val="bg1"/>
              </a:solidFill>
              <a:prstDash val="sysDot"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Arial" pitchFamily="34" charset="0"/>
              </a:endParaRPr>
            </a:p>
          </p:txBody>
        </p:sp>
        <p:sp>
          <p:nvSpPr>
            <p:cNvPr id="9" name="Line 55"/>
            <p:cNvSpPr>
              <a:spLocks noChangeShapeType="1"/>
            </p:cNvSpPr>
            <p:nvPr/>
          </p:nvSpPr>
          <p:spPr bwMode="white">
            <a:xfrm>
              <a:off x="3827" y="1540"/>
              <a:ext cx="1927" cy="0"/>
            </a:xfrm>
            <a:prstGeom prst="line">
              <a:avLst/>
            </a:prstGeom>
            <a:noFill/>
            <a:ln w="19050" cap="rnd">
              <a:solidFill>
                <a:schemeClr val="bg1"/>
              </a:solidFill>
              <a:prstDash val="sysDot"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Arial" pitchFamily="34" charset="0"/>
              </a:endParaRPr>
            </a:p>
          </p:txBody>
        </p:sp>
        <p:sp>
          <p:nvSpPr>
            <p:cNvPr id="10" name="Line 56"/>
            <p:cNvSpPr>
              <a:spLocks noChangeShapeType="1"/>
            </p:cNvSpPr>
            <p:nvPr/>
          </p:nvSpPr>
          <p:spPr bwMode="white">
            <a:xfrm>
              <a:off x="3827" y="1616"/>
              <a:ext cx="1927" cy="0"/>
            </a:xfrm>
            <a:prstGeom prst="line">
              <a:avLst/>
            </a:prstGeom>
            <a:noFill/>
            <a:ln w="19050" cap="rnd">
              <a:solidFill>
                <a:schemeClr val="bg1"/>
              </a:solidFill>
              <a:prstDash val="sysDot"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Arial" pitchFamily="34" charset="0"/>
              </a:endParaRPr>
            </a:p>
          </p:txBody>
        </p:sp>
        <p:sp>
          <p:nvSpPr>
            <p:cNvPr id="11" name="Line 57"/>
            <p:cNvSpPr>
              <a:spLocks noChangeShapeType="1"/>
            </p:cNvSpPr>
            <p:nvPr/>
          </p:nvSpPr>
          <p:spPr bwMode="white">
            <a:xfrm>
              <a:off x="3827" y="1694"/>
              <a:ext cx="1927" cy="0"/>
            </a:xfrm>
            <a:prstGeom prst="line">
              <a:avLst/>
            </a:prstGeom>
            <a:noFill/>
            <a:ln w="19050" cap="rnd">
              <a:solidFill>
                <a:schemeClr val="bg1"/>
              </a:solidFill>
              <a:prstDash val="sysDot"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Arial" pitchFamily="34" charset="0"/>
              </a:endParaRPr>
            </a:p>
          </p:txBody>
        </p:sp>
      </p:grpSp>
      <p:pic>
        <p:nvPicPr>
          <p:cNvPr id="12" name="Picture 6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887663" cy="279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Rectangle 60"/>
          <p:cNvSpPr>
            <a:spLocks noChangeArrowheads="1"/>
          </p:cNvSpPr>
          <p:nvPr/>
        </p:nvSpPr>
        <p:spPr bwMode="black">
          <a:xfrm>
            <a:off x="0" y="2787650"/>
            <a:ext cx="9144000" cy="71438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14" name="Rectangle 63"/>
          <p:cNvSpPr>
            <a:spLocks noChangeArrowheads="1"/>
          </p:cNvSpPr>
          <p:nvPr/>
        </p:nvSpPr>
        <p:spPr bwMode="gray">
          <a:xfrm>
            <a:off x="2895600" y="2819400"/>
            <a:ext cx="6248400" cy="6858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pic>
        <p:nvPicPr>
          <p:cNvPr id="15" name="Picture 6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84488" y="0"/>
            <a:ext cx="3011487" cy="278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grayWhite">
          <a:xfrm>
            <a:off x="2895600" y="4038600"/>
            <a:ext cx="6019800" cy="457200"/>
          </a:xfrm>
          <a:solidFill>
            <a:schemeClr val="tx1"/>
          </a:solidFill>
        </p:spPr>
        <p:txBody>
          <a:bodyPr/>
          <a:lstStyle>
            <a:lvl1pPr marL="0" indent="0">
              <a:buFont typeface="Wingdings" pitchFamily="2" charset="2"/>
              <a:buNone/>
              <a:defRPr sz="28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 bwMode="ltGray">
          <a:xfrm>
            <a:off x="3124200" y="2819400"/>
            <a:ext cx="5791200" cy="685800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6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400800"/>
            <a:ext cx="2133600" cy="320675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400800"/>
            <a:ext cx="2895600" cy="320675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400800"/>
            <a:ext cx="2133600" cy="320675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9AA20704-39F3-458F-A3CB-BE7DD045646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152400" y="1524000"/>
            <a:ext cx="8915400" cy="4953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077200" cy="4797425"/>
          </a:xfrm>
          <a:solidFill>
            <a:schemeClr val="bg1"/>
          </a:solidFill>
        </p:spPr>
        <p:txBody>
          <a:bodyPr/>
          <a:lstStyle>
            <a:lvl1pPr>
              <a:buClr>
                <a:srgbClr val="FF0000"/>
              </a:buClr>
              <a:defRPr/>
            </a:lvl1pPr>
            <a:lvl2pPr>
              <a:buClr>
                <a:schemeClr val="accent2"/>
              </a:buClr>
              <a:defRPr/>
            </a:lvl2pPr>
            <a:lvl3pPr>
              <a:buClr>
                <a:srgbClr val="00B050"/>
              </a:buClr>
              <a:defRPr/>
            </a:lvl3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B036B2-6630-4DBC-AD31-7B8BDB4D06F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pic>
        <p:nvPicPr>
          <p:cNvPr id="11" name="Picture 2" descr="http://www.warepin.com/wp-content/uploads/2009/11/computer-470x47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95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 descr="http://t3.gstatic.com/images?q=tbn:ANd9GcT7oY3zS2jhzky_Wi77yzqF2Fi_scgLQuU3NDBl1BXR7rW_lWgh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95400" y="0"/>
            <a:ext cx="1039758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2" y="4406900"/>
            <a:ext cx="8269287" cy="1765300"/>
          </a:xfrm>
          <a:solidFill>
            <a:schemeClr val="bg1"/>
          </a:solidFill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2" y="2906713"/>
            <a:ext cx="8269287" cy="1500187"/>
          </a:xfrm>
          <a:solidFill>
            <a:schemeClr val="bg1"/>
          </a:solidFill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73FDE8-9DD3-484A-90DF-27ECD37B1EE3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pic>
        <p:nvPicPr>
          <p:cNvPr id="11" name="Picture 2" descr="http://www.warepin.com/wp-content/uploads/2009/11/computer-470x47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95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 descr="http://t3.gstatic.com/images?q=tbn:ANd9GcT7oY3zS2jhzky_Wi77yzqF2Fi_scgLQuU3NDBl1BXR7rW_lWgh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95400" y="0"/>
            <a:ext cx="1039758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95400"/>
            <a:ext cx="4038600" cy="50260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95400"/>
            <a:ext cx="4038600" cy="50260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4C291C-977A-4F38-858D-D09D5A615B7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pic>
        <p:nvPicPr>
          <p:cNvPr id="8" name="Picture 2" descr="http://www.warepin.com/wp-content/uploads/2009/11/computer-470x47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95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http://t3.gstatic.com/images?q=tbn:ANd9GcT7oY3zS2jhzky_Wi77yzqF2Fi_scgLQuU3NDBl1BXR7rW_lWgh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95400" y="0"/>
            <a:ext cx="1039758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7DBF1A-3178-46D5-AC1F-9899336DE98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94EC9B-F4E4-480B-B08E-65F51FA39FB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152400" y="1524000"/>
            <a:ext cx="8915400" cy="4953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0F5D29-8DC5-4970-8BD3-A136ABC235B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Rectangle 4"/>
          <p:cNvSpPr/>
          <p:nvPr userDrawn="1"/>
        </p:nvSpPr>
        <p:spPr>
          <a:xfrm>
            <a:off x="152400" y="1524000"/>
            <a:ext cx="8915400" cy="4953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CEE02E-8941-4A79-A3AE-D8108D1EBE2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ABAAEA-D3D2-4EA6-A9E6-E31644FA04C3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993AFB-F568-48C0-8D9E-9E433D14B6F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228600"/>
            <a:ext cx="2095500" cy="60928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134100" cy="60928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E0C64D-9FC8-456E-A6F1-A87A962E1EF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4600" y="228600"/>
            <a:ext cx="6324600" cy="533400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295400"/>
            <a:ext cx="8229600" cy="5026025"/>
          </a:xfrm>
          <a:solidFill>
            <a:schemeClr val="bg1"/>
          </a:solidFill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1C44DA-0802-4A80-828A-30061748C20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theme" Target="../theme/theme2.xml"/><Relationship Id="rId18" Type="http://schemas.openxmlformats.org/officeDocument/2006/relationships/oleObject" Target="../embeddings/oleObject2.bin"/><Relationship Id="rId3" Type="http://schemas.openxmlformats.org/officeDocument/2006/relationships/slideLayout" Target="../slideLayouts/slideLayout16.xml"/><Relationship Id="rId21" Type="http://schemas.openxmlformats.org/officeDocument/2006/relationships/oleObject" Target="../embeddings/oleObject4.bin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15.xml"/><Relationship Id="rId16" Type="http://schemas.openxmlformats.org/officeDocument/2006/relationships/oleObject" Target="../embeddings/oleObject1.bin"/><Relationship Id="rId20" Type="http://schemas.openxmlformats.org/officeDocument/2006/relationships/oleObject" Target="../embeddings/oleObject3.bin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image" Target="../media/image4.png"/><Relationship Id="rId23" Type="http://schemas.openxmlformats.org/officeDocument/2006/relationships/image" Target="../media/image6.jpeg"/><Relationship Id="rId10" Type="http://schemas.openxmlformats.org/officeDocument/2006/relationships/slideLayout" Target="../slideLayouts/slideLayout23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vmlDrawing" Target="../drawings/vmlDrawing1.vml"/><Relationship Id="rId22" Type="http://schemas.openxmlformats.org/officeDocument/2006/relationships/image" Target="../media/image5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279525" y="685800"/>
            <a:ext cx="70866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79525" y="1600200"/>
            <a:ext cx="5257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29375"/>
            <a:ext cx="213360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429375"/>
            <a:ext cx="289560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429375"/>
            <a:ext cx="213360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+mn-lt"/>
              </a:defRPr>
            </a:lvl1pPr>
          </a:lstStyle>
          <a:p>
            <a:pPr>
              <a:defRPr/>
            </a:pPr>
            <a:fld id="{E61C44DA-0802-4A80-828A-30061748C20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  <p:sldLayoutId id="2147483889" r:id="rId2"/>
    <p:sldLayoutId id="2147483890" r:id="rId3"/>
    <p:sldLayoutId id="2147483891" r:id="rId4"/>
    <p:sldLayoutId id="2147483892" r:id="rId5"/>
    <p:sldLayoutId id="2147483893" r:id="rId6"/>
    <p:sldLayoutId id="2147483894" r:id="rId7"/>
    <p:sldLayoutId id="2147483895" r:id="rId8"/>
    <p:sldLayoutId id="2147483896" r:id="rId9"/>
    <p:sldLayoutId id="2147483897" r:id="rId10"/>
    <p:sldLayoutId id="2147483898" r:id="rId11"/>
    <p:sldLayoutId id="2147483899" r:id="rId12"/>
    <p:sldLayoutId id="2147483900" r:id="rId13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 userDrawn="1"/>
        </p:nvSpPr>
        <p:spPr>
          <a:xfrm>
            <a:off x="152400" y="1524000"/>
            <a:ext cx="8915400" cy="4953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6" name="Rectangle 32"/>
          <p:cNvSpPr>
            <a:spLocks noChangeArrowheads="1"/>
          </p:cNvSpPr>
          <p:nvPr/>
        </p:nvSpPr>
        <p:spPr bwMode="ltGray">
          <a:xfrm>
            <a:off x="11113" y="0"/>
            <a:ext cx="9132887" cy="1125538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grpSp>
        <p:nvGrpSpPr>
          <p:cNvPr id="5" name="Group 37"/>
          <p:cNvGrpSpPr>
            <a:grpSpLocks/>
          </p:cNvGrpSpPr>
          <p:nvPr/>
        </p:nvGrpSpPr>
        <p:grpSpPr bwMode="auto">
          <a:xfrm>
            <a:off x="0" y="-11113"/>
            <a:ext cx="2341563" cy="1123951"/>
            <a:chOff x="0" y="0"/>
            <a:chExt cx="1475" cy="694"/>
          </a:xfrm>
        </p:grpSpPr>
        <p:graphicFrame>
          <p:nvGraphicFramePr>
            <p:cNvPr id="1026" name="Object 38"/>
            <p:cNvGraphicFramePr>
              <a:graphicFrameLocks noChangeAspect="1"/>
            </p:cNvGraphicFramePr>
            <p:nvPr/>
          </p:nvGraphicFramePr>
          <p:xfrm>
            <a:off x="695" y="0"/>
            <a:ext cx="780" cy="69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1698" name="Image" r:id="rId16" imgW="3646321" imgH="3931376" progId="">
                    <p:embed/>
                  </p:oleObj>
                </mc:Choice>
                <mc:Fallback>
                  <p:oleObj name="Image" r:id="rId16" imgW="3646321" imgH="3931376" progId="">
                    <p:embed/>
                    <p:pic>
                      <p:nvPicPr>
                        <p:cNvPr id="0" name="Picture 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 b="11470"/>
                        <a:stretch>
                          <a:fillRect/>
                        </a:stretch>
                      </p:blipFill>
                      <p:spPr bwMode="auto">
                        <a:xfrm>
                          <a:off x="695" y="0"/>
                          <a:ext cx="780" cy="69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2D6BC7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1D528D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B2B2B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27" name="Object 39"/>
            <p:cNvGraphicFramePr>
              <a:graphicFrameLocks noChangeAspect="1"/>
            </p:cNvGraphicFramePr>
            <p:nvPr/>
          </p:nvGraphicFramePr>
          <p:xfrm>
            <a:off x="0" y="0"/>
            <a:ext cx="737" cy="69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1699" name="Image" r:id="rId18" imgW="2575783" imgH="2545301" progId="">
                    <p:embed/>
                  </p:oleObj>
                </mc:Choice>
                <mc:Fallback>
                  <p:oleObj name="Image" r:id="rId18" imgW="2575783" imgH="2545301" progId="">
                    <p:embed/>
                    <p:pic>
                      <p:nvPicPr>
                        <p:cNvPr id="0" name="Picture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0" y="0"/>
                          <a:ext cx="737" cy="69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2D6BC7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1D528D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B2B2B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0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514600" y="228600"/>
            <a:ext cx="6324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524000"/>
            <a:ext cx="8229600" cy="479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521450"/>
            <a:ext cx="213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solidFill>
                  <a:schemeClr val="accent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521450"/>
            <a:ext cx="2895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solidFill>
                  <a:schemeClr val="accent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521450"/>
            <a:ext cx="213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solidFill>
                  <a:schemeClr val="accent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E61C44DA-0802-4A80-828A-30061748C20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grpSp>
        <p:nvGrpSpPr>
          <p:cNvPr id="6" name="Group 44"/>
          <p:cNvGrpSpPr>
            <a:grpSpLocks/>
          </p:cNvGrpSpPr>
          <p:nvPr/>
        </p:nvGrpSpPr>
        <p:grpSpPr bwMode="auto">
          <a:xfrm>
            <a:off x="0" y="1109663"/>
            <a:ext cx="9144000" cy="169862"/>
            <a:chOff x="0" y="699"/>
            <a:chExt cx="5760" cy="107"/>
          </a:xfrm>
        </p:grpSpPr>
        <p:sp>
          <p:nvSpPr>
            <p:cNvPr id="1064" name="Rectangle 40"/>
            <p:cNvSpPr>
              <a:spLocks noChangeArrowheads="1"/>
            </p:cNvSpPr>
            <p:nvPr/>
          </p:nvSpPr>
          <p:spPr bwMode="gray">
            <a:xfrm>
              <a:off x="0" y="699"/>
              <a:ext cx="5760" cy="45"/>
            </a:xfrm>
            <a:prstGeom prst="rect">
              <a:avLst/>
            </a:prstGeom>
            <a:solidFill>
              <a:schemeClr val="tx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Arial" pitchFamily="34" charset="0"/>
              </a:endParaRPr>
            </a:p>
          </p:txBody>
        </p:sp>
        <p:sp>
          <p:nvSpPr>
            <p:cNvPr id="1066" name="Rectangle 42"/>
            <p:cNvSpPr>
              <a:spLocks noChangeArrowheads="1"/>
            </p:cNvSpPr>
            <p:nvPr/>
          </p:nvSpPr>
          <p:spPr bwMode="gray">
            <a:xfrm>
              <a:off x="1476" y="713"/>
              <a:ext cx="4284" cy="93"/>
            </a:xfrm>
            <a:prstGeom prst="rect">
              <a:avLst/>
            </a:prstGeom>
            <a:solidFill>
              <a:schemeClr val="tx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Arial" pitchFamily="34" charset="0"/>
              </a:endParaRPr>
            </a:p>
          </p:txBody>
        </p:sp>
      </p:grpSp>
      <p:graphicFrame>
        <p:nvGraphicFramePr>
          <p:cNvPr id="2" name="Object 38"/>
          <p:cNvGraphicFramePr>
            <a:graphicFrameLocks noChangeAspect="1"/>
          </p:cNvGraphicFramePr>
          <p:nvPr/>
        </p:nvGraphicFramePr>
        <p:xfrm>
          <a:off x="1103313" y="-11113"/>
          <a:ext cx="1238250" cy="11207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00" name="Image" r:id="rId20" imgW="3646321" imgH="3931376" progId="">
                  <p:embed/>
                </p:oleObj>
              </mc:Choice>
              <mc:Fallback>
                <p:oleObj name="Image" r:id="rId20" imgW="3646321" imgH="3931376" progId="">
                  <p:embed/>
                  <p:pic>
                    <p:nvPicPr>
                      <p:cNvPr id="0" name="Object 3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b="11470"/>
                      <a:stretch>
                        <a:fillRect/>
                      </a:stretch>
                    </p:blipFill>
                    <p:spPr bwMode="auto">
                      <a:xfrm>
                        <a:off x="1103313" y="-11113"/>
                        <a:ext cx="1238250" cy="112077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2D6BC7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1D528D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B2B2B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39"/>
          <p:cNvGraphicFramePr>
            <a:graphicFrameLocks noChangeAspect="1"/>
          </p:cNvGraphicFramePr>
          <p:nvPr/>
        </p:nvGraphicFramePr>
        <p:xfrm>
          <a:off x="0" y="-11113"/>
          <a:ext cx="1169988" cy="112395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01" name="Image" r:id="rId21" imgW="2575783" imgH="2545301" progId="">
                  <p:embed/>
                </p:oleObj>
              </mc:Choice>
              <mc:Fallback>
                <p:oleObj name="Image" r:id="rId21" imgW="2575783" imgH="2545301" progId="">
                  <p:embed/>
                  <p:pic>
                    <p:nvPicPr>
                      <p:cNvPr id="0" name="Object 3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-11113"/>
                        <a:ext cx="1169988" cy="112395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2D6BC7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1D528D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B2B2B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1" name="Picture 2" descr="http://www.warepin.com/wp-content/uploads/2009/11/computer-470x470.jpg"/>
          <p:cNvPicPr>
            <a:picLocks noChangeAspect="1" noChangeArrowheads="1"/>
          </p:cNvPicPr>
          <p:nvPr userDrawn="1"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0" y="0"/>
            <a:ext cx="1295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2" descr="http://t3.gstatic.com/images?q=tbn:ANd9GcT7oY3zS2jhzky_Wi77yzqF2Fi_scgLQuU3NDBl1BXR7rW_lWgh"/>
          <p:cNvPicPr>
            <a:picLocks noChangeAspect="1" noChangeArrowheads="1"/>
          </p:cNvPicPr>
          <p:nvPr userDrawn="1"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1295400" y="0"/>
            <a:ext cx="1039758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916" r:id="rId1"/>
    <p:sldLayoutId id="2147483917" r:id="rId2"/>
    <p:sldLayoutId id="2147483918" r:id="rId3"/>
    <p:sldLayoutId id="2147483919" r:id="rId4"/>
    <p:sldLayoutId id="2147483920" r:id="rId5"/>
    <p:sldLayoutId id="2147483921" r:id="rId6"/>
    <p:sldLayoutId id="2147483922" r:id="rId7"/>
    <p:sldLayoutId id="2147483923" r:id="rId8"/>
    <p:sldLayoutId id="2147483924" r:id="rId9"/>
    <p:sldLayoutId id="2147483925" r:id="rId10"/>
    <p:sldLayoutId id="2147483926" r:id="rId11"/>
    <p:sldLayoutId id="2147483927" r:id="rId12"/>
  </p:sldLayoutIdLst>
  <p:txStyles>
    <p:titleStyle>
      <a:lvl1pPr algn="r" rtl="0" eaLnBrk="1" fontAlgn="base" hangingPunct="1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1" fontAlgn="base" hangingPunct="1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" pitchFamily="34" charset="0"/>
        </a:defRPr>
      </a:lvl2pPr>
      <a:lvl3pPr algn="r" rtl="0" eaLnBrk="1" fontAlgn="base" hangingPunct="1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" pitchFamily="34" charset="0"/>
        </a:defRPr>
      </a:lvl3pPr>
      <a:lvl4pPr algn="r" rtl="0" eaLnBrk="1" fontAlgn="base" hangingPunct="1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" pitchFamily="34" charset="0"/>
        </a:defRPr>
      </a:lvl4pPr>
      <a:lvl5pPr algn="r" rtl="0" eaLnBrk="1" fontAlgn="base" hangingPunct="1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" pitchFamily="34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" pitchFamily="34" charset="0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" pitchFamily="34" charset="0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" pitchFamily="34" charset="0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Wingdings" pitchFamily="2" charset="2"/>
        <a:buChar char="§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SzPct val="50000"/>
        <a:buFont typeface="Wingdings 2" pitchFamily="18" charset="2"/>
        <a:buChar char="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Wingdings" pitchFamily="2" charset="2"/>
        <a:buChar char="§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SzPct val="60000"/>
        <a:buFont typeface="Wingdings 2" pitchFamily="18" charset="2"/>
        <a:buChar char="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8229599" cy="1765300"/>
          </a:xfrm>
        </p:spPr>
        <p:txBody>
          <a:bodyPr/>
          <a:lstStyle/>
          <a:p>
            <a:pPr>
              <a:defRPr/>
            </a:pPr>
            <a:r>
              <a:rPr lang="sr-Latn-RS" sz="2800" smtClean="0">
                <a:solidFill>
                  <a:schemeClr val="tx2"/>
                </a:solidFill>
              </a:rPr>
              <a:t>D</a:t>
            </a:r>
            <a:r>
              <a:rPr lang="sr-Latn-RS" sz="2800" cap="none" smtClean="0">
                <a:solidFill>
                  <a:schemeClr val="tx2"/>
                </a:solidFill>
              </a:rPr>
              <a:t>r</a:t>
            </a:r>
            <a:r>
              <a:rPr lang="sr-Latn-RS" sz="2800" smtClean="0">
                <a:solidFill>
                  <a:schemeClr val="tx2"/>
                </a:solidFill>
              </a:rPr>
              <a:t> d</a:t>
            </a:r>
            <a:r>
              <a:rPr lang="sr-Latn-RS" sz="2800" cap="none" smtClean="0">
                <a:solidFill>
                  <a:schemeClr val="tx2"/>
                </a:solidFill>
              </a:rPr>
              <a:t>ragana</a:t>
            </a:r>
            <a:r>
              <a:rPr lang="sr-Latn-RS" sz="2800" smtClean="0">
                <a:solidFill>
                  <a:schemeClr val="tx2"/>
                </a:solidFill>
              </a:rPr>
              <a:t> p</a:t>
            </a:r>
            <a:r>
              <a:rPr lang="sr-Latn-RS" sz="2800" cap="none" smtClean="0">
                <a:solidFill>
                  <a:schemeClr val="tx2"/>
                </a:solidFill>
              </a:rPr>
              <a:t>rokin</a:t>
            </a:r>
            <a:br>
              <a:rPr lang="sr-Latn-RS" sz="2800" cap="none" smtClean="0">
                <a:solidFill>
                  <a:schemeClr val="tx2"/>
                </a:solidFill>
              </a:rPr>
            </a:br>
            <a:r>
              <a:rPr lang="en-US" sz="2800" b="0" cap="none" smtClean="0">
                <a:solidFill>
                  <a:schemeClr val="accent1"/>
                </a:solidFill>
              </a:rPr>
              <a:t>dprokin@</a:t>
            </a:r>
            <a:r>
              <a:rPr lang="sr-Latn-RS" sz="2800" b="0" cap="none" smtClean="0">
                <a:solidFill>
                  <a:schemeClr val="accent1"/>
                </a:solidFill>
              </a:rPr>
              <a:t>gs.</a:t>
            </a:r>
            <a:r>
              <a:rPr lang="en-US" sz="2800" b="0" cap="none" smtClean="0">
                <a:solidFill>
                  <a:schemeClr val="accent1"/>
                </a:solidFill>
              </a:rPr>
              <a:t>viser.edu.rs</a:t>
            </a:r>
            <a:r>
              <a:rPr lang="sr-Latn-RS" sz="2800" cap="none" smtClean="0">
                <a:solidFill>
                  <a:schemeClr val="tx2"/>
                </a:solidFill>
              </a:rPr>
              <a:t/>
            </a:r>
            <a:br>
              <a:rPr lang="sr-Latn-RS" sz="2800" cap="none" smtClean="0">
                <a:solidFill>
                  <a:schemeClr val="tx2"/>
                </a:solidFill>
              </a:rPr>
            </a:br>
            <a:r>
              <a:rPr lang="en-US" sz="2800" b="0" cap="none" smtClean="0">
                <a:solidFill>
                  <a:schemeClr val="accent1"/>
                </a:solidFill>
              </a:rPr>
              <a:t>kabinet 512</a:t>
            </a:r>
            <a:r>
              <a:rPr lang="en-US" sz="2800" b="0" i="1" smtClean="0"/>
              <a:t> </a:t>
            </a:r>
            <a:r>
              <a:rPr lang="sr-Latn-RS" sz="2800" smtClean="0">
                <a:solidFill>
                  <a:schemeClr val="accent1"/>
                </a:solidFill>
              </a:rPr>
              <a:t>	</a:t>
            </a:r>
            <a:r>
              <a:rPr lang="en-US" sz="2800" smtClean="0">
                <a:solidFill>
                  <a:schemeClr val="accent1"/>
                </a:solidFill>
              </a:rPr>
              <a:t>	</a:t>
            </a:r>
            <a:endParaRPr lang="en-US" sz="2800" b="0">
              <a:solidFill>
                <a:schemeClr val="tx2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081213"/>
            <a:ext cx="7735888" cy="1500187"/>
          </a:xfrm>
        </p:spPr>
        <p:txBody>
          <a:bodyPr/>
          <a:lstStyle/>
          <a:p>
            <a:r>
              <a:rPr lang="sr-Latn-RS" sz="4000" b="1" smtClean="0">
                <a:solidFill>
                  <a:srgbClr val="FF0000"/>
                </a:solidFill>
              </a:rPr>
              <a:t>Arhitektura i organizacija računara 1</a:t>
            </a:r>
            <a:endParaRPr lang="en-US" sz="4000" b="1">
              <a:solidFill>
                <a:srgbClr val="FF0000"/>
              </a:solidFill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2362200" y="666403"/>
            <a:ext cx="6781800" cy="3143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1" i="0" u="none" strike="noStrike" kern="0" cap="none" spc="0" normalizeH="0" baseline="0" noProof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+mn-lt"/>
              </a:rPr>
              <a:t>Odsek Visoka</a:t>
            </a:r>
            <a:r>
              <a:rPr kumimoji="0" lang="sr-Cyrl-CS" altLang="ko-KR" sz="1800" b="1" i="0" u="none" strike="noStrike" kern="0" cap="none" spc="0" normalizeH="0" baseline="0" noProof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+mn-lt"/>
              </a:rPr>
              <a:t> </a:t>
            </a:r>
            <a:r>
              <a:rPr kumimoji="0" lang="en-US" altLang="ko-KR" sz="1800" b="1" i="0" u="none" strike="noStrike" kern="0" cap="none" spc="0" normalizeH="0" baseline="0" noProof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+mn-lt"/>
              </a:rPr>
              <a:t>škola</a:t>
            </a:r>
            <a:r>
              <a:rPr kumimoji="0" lang="sr-Cyrl-CS" altLang="ko-KR" sz="1800" b="1" i="0" u="none" strike="noStrike" kern="0" cap="none" spc="0" normalizeH="0" baseline="0" noProof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+mn-lt"/>
              </a:rPr>
              <a:t> </a:t>
            </a:r>
            <a:r>
              <a:rPr kumimoji="0" lang="en-US" altLang="ko-KR" sz="1800" b="1" i="0" u="none" strike="noStrike" kern="0" cap="none" spc="0" normalizeH="0" baseline="0" noProof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+mn-lt"/>
              </a:rPr>
              <a:t>elektrotehnike</a:t>
            </a:r>
            <a:r>
              <a:rPr kumimoji="0" lang="sr-Cyrl-CS" altLang="ko-KR" sz="1800" b="1" i="0" u="none" strike="noStrike" kern="0" cap="none" spc="0" normalizeH="0" baseline="0" noProof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+mn-lt"/>
              </a:rPr>
              <a:t> </a:t>
            </a:r>
            <a:r>
              <a:rPr kumimoji="0" lang="en-US" altLang="ko-KR" sz="1800" b="1" i="0" u="none" strike="noStrike" kern="0" cap="none" spc="0" normalizeH="0" baseline="0" noProof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+mn-lt"/>
              </a:rPr>
              <a:t>i</a:t>
            </a:r>
            <a:r>
              <a:rPr kumimoji="0" lang="sr-Cyrl-CS" altLang="ko-KR" sz="1800" b="1" i="0" u="none" strike="noStrike" kern="0" cap="none" spc="0" normalizeH="0" baseline="0" noProof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+mn-lt"/>
              </a:rPr>
              <a:t> </a:t>
            </a:r>
            <a:r>
              <a:rPr kumimoji="0" lang="en-US" altLang="ko-KR" sz="1800" b="1" i="0" u="none" strike="noStrike" kern="0" cap="none" spc="0" normalizeH="0" baseline="0" noProof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+mn-lt"/>
              </a:rPr>
              <a:t>računarstva</a:t>
            </a:r>
            <a:endParaRPr kumimoji="0" lang="sr-Cyrl-CS" altLang="ko-KR" sz="1800" b="1" i="0" u="none" strike="noStrike" kern="0" cap="none" spc="0" normalizeH="0" baseline="0" noProof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+mn-lt"/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2362200" y="152400"/>
            <a:ext cx="6781800" cy="3143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1" i="0" u="none" strike="noStrike" kern="0" cap="none" spc="0" normalizeH="0" baseline="0" noProof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+mn-lt"/>
              </a:rPr>
              <a:t>Akademija tehni</a:t>
            </a:r>
            <a:r>
              <a:rPr kumimoji="0" lang="sr-Latn-RS" altLang="ko-KR" sz="1800" b="1" i="0" u="none" strike="noStrike" kern="0" cap="none" spc="0" normalizeH="0" baseline="0" noProof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+mn-lt"/>
              </a:rPr>
              <a:t>čko-umetničkih strukovnih studija Beograd</a:t>
            </a:r>
            <a:endParaRPr kumimoji="0" lang="sr-Cyrl-CS" altLang="ko-KR" sz="1800" b="1" i="0" u="none" strike="noStrike" kern="0" cap="none" spc="0" normalizeH="0" baseline="0" noProof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+mn-lt"/>
            </a:endParaRP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smtClean="0"/>
              <a:t>Aktivnosti na </a:t>
            </a:r>
            <a:r>
              <a:rPr lang="en-US" smtClean="0"/>
              <a:t>predmet</a:t>
            </a:r>
            <a:r>
              <a:rPr lang="sr-Latn-RS" smtClean="0"/>
              <a:t>u</a:t>
            </a:r>
            <a:endParaRPr lang="en-US"/>
          </a:p>
        </p:txBody>
      </p:sp>
      <p:graphicFrame>
        <p:nvGraphicFramePr>
          <p:cNvPr id="42" name="Diagram 41"/>
          <p:cNvGraphicFramePr/>
          <p:nvPr/>
        </p:nvGraphicFramePr>
        <p:xfrm>
          <a:off x="914400" y="1981200"/>
          <a:ext cx="75438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2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smtClean="0"/>
              <a:t>Program nastave</a:t>
            </a:r>
            <a:endParaRPr lang="en-US"/>
          </a:p>
        </p:txBody>
      </p:sp>
      <p:grpSp>
        <p:nvGrpSpPr>
          <p:cNvPr id="3" name="Group 69"/>
          <p:cNvGrpSpPr>
            <a:grpSpLocks/>
          </p:cNvGrpSpPr>
          <p:nvPr/>
        </p:nvGrpSpPr>
        <p:grpSpPr bwMode="auto">
          <a:xfrm>
            <a:off x="992188" y="1524000"/>
            <a:ext cx="7069282" cy="3774758"/>
            <a:chOff x="748" y="848"/>
            <a:chExt cx="4264" cy="2505"/>
          </a:xfrm>
        </p:grpSpPr>
        <p:sp>
          <p:nvSpPr>
            <p:cNvPr id="22" name="Rectangle 70"/>
            <p:cNvSpPr>
              <a:spLocks noChangeArrowheads="1"/>
            </p:cNvSpPr>
            <p:nvPr/>
          </p:nvSpPr>
          <p:spPr bwMode="auto">
            <a:xfrm>
              <a:off x="1166" y="2615"/>
              <a:ext cx="3846" cy="586"/>
            </a:xfrm>
            <a:prstGeom prst="rect">
              <a:avLst/>
            </a:prstGeom>
            <a:gradFill rotWithShape="1">
              <a:gsLst>
                <a:gs pos="0">
                  <a:srgbClr val="FFFF99">
                    <a:alpha val="70000"/>
                  </a:srgbClr>
                </a:gs>
                <a:gs pos="100000">
                  <a:srgbClr val="FFFF99">
                    <a:gamma/>
                    <a:shade val="46275"/>
                    <a:invGamma/>
                    <a:alpha val="0"/>
                  </a:srgbClr>
                </a:gs>
              </a:gsLst>
              <a:lin ang="0" scaled="1"/>
            </a:gradFill>
            <a:ln w="9525">
              <a:solidFill>
                <a:srgbClr val="1538CB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3" name="Rectangle 71"/>
            <p:cNvSpPr>
              <a:spLocks noChangeArrowheads="1"/>
            </p:cNvSpPr>
            <p:nvPr/>
          </p:nvSpPr>
          <p:spPr bwMode="auto">
            <a:xfrm>
              <a:off x="1166" y="1782"/>
              <a:ext cx="3846" cy="586"/>
            </a:xfrm>
            <a:prstGeom prst="rect">
              <a:avLst/>
            </a:prstGeom>
            <a:gradFill rotWithShape="1">
              <a:gsLst>
                <a:gs pos="0">
                  <a:srgbClr val="FF9933">
                    <a:alpha val="70000"/>
                  </a:srgbClr>
                </a:gs>
                <a:gs pos="100000">
                  <a:srgbClr val="FF9933">
                    <a:gamma/>
                    <a:shade val="46275"/>
                    <a:invGamma/>
                    <a:alpha val="0"/>
                  </a:srgbClr>
                </a:gs>
              </a:gsLst>
              <a:lin ang="0" scaled="1"/>
            </a:gradFill>
            <a:ln w="9525">
              <a:solidFill>
                <a:srgbClr val="1538CB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4" name="Rectangle 72"/>
            <p:cNvSpPr>
              <a:spLocks noChangeArrowheads="1"/>
            </p:cNvSpPr>
            <p:nvPr/>
          </p:nvSpPr>
          <p:spPr bwMode="auto">
            <a:xfrm>
              <a:off x="1166" y="973"/>
              <a:ext cx="3846" cy="586"/>
            </a:xfrm>
            <a:prstGeom prst="rect">
              <a:avLst/>
            </a:prstGeom>
            <a:gradFill rotWithShape="1">
              <a:gsLst>
                <a:gs pos="0">
                  <a:srgbClr val="FF3300">
                    <a:alpha val="70000"/>
                  </a:srgbClr>
                </a:gs>
                <a:gs pos="100000">
                  <a:srgbClr val="FF3300">
                    <a:gamma/>
                    <a:shade val="46275"/>
                    <a:invGamma/>
                    <a:alpha val="0"/>
                  </a:srgbClr>
                </a:gs>
              </a:gsLst>
              <a:lin ang="0" scaled="1"/>
            </a:gradFill>
            <a:ln w="9525">
              <a:solidFill>
                <a:srgbClr val="1538CB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grpSp>
          <p:nvGrpSpPr>
            <p:cNvPr id="4" name="Group 73"/>
            <p:cNvGrpSpPr>
              <a:grpSpLocks/>
            </p:cNvGrpSpPr>
            <p:nvPr/>
          </p:nvGrpSpPr>
          <p:grpSpPr bwMode="auto">
            <a:xfrm>
              <a:off x="748" y="848"/>
              <a:ext cx="836" cy="836"/>
              <a:chOff x="612" y="700"/>
              <a:chExt cx="1224" cy="1224"/>
            </a:xfrm>
          </p:grpSpPr>
          <p:sp>
            <p:nvSpPr>
              <p:cNvPr id="31" name="Oval 74"/>
              <p:cNvSpPr>
                <a:spLocks noChangeArrowheads="1"/>
              </p:cNvSpPr>
              <p:nvPr/>
            </p:nvSpPr>
            <p:spPr bwMode="auto">
              <a:xfrm>
                <a:off x="612" y="700"/>
                <a:ext cx="1224" cy="1224"/>
              </a:xfrm>
              <a:prstGeom prst="ellipse">
                <a:avLst/>
              </a:prstGeom>
              <a:gradFill rotWithShape="1">
                <a:gsLst>
                  <a:gs pos="0">
                    <a:srgbClr val="FF3300">
                      <a:gamma/>
                      <a:shade val="46275"/>
                      <a:invGamma/>
                    </a:srgbClr>
                  </a:gs>
                  <a:gs pos="100000">
                    <a:srgbClr val="FF3300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2" name="Oval 75"/>
              <p:cNvSpPr>
                <a:spLocks noChangeArrowheads="1"/>
              </p:cNvSpPr>
              <p:nvPr/>
            </p:nvSpPr>
            <p:spPr bwMode="auto">
              <a:xfrm>
                <a:off x="831" y="875"/>
                <a:ext cx="862" cy="862"/>
              </a:xfrm>
              <a:prstGeom prst="ellipse">
                <a:avLst/>
              </a:prstGeom>
              <a:gradFill rotWithShape="1">
                <a:gsLst>
                  <a:gs pos="0">
                    <a:srgbClr val="FF3300"/>
                  </a:gs>
                  <a:gs pos="100000">
                    <a:srgbClr val="FF3300">
                      <a:gamma/>
                      <a:shade val="46275"/>
                      <a:invGamma/>
                    </a:srgb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26" name="Oval 77"/>
            <p:cNvSpPr>
              <a:spLocks noChangeArrowheads="1"/>
            </p:cNvSpPr>
            <p:nvPr/>
          </p:nvSpPr>
          <p:spPr bwMode="auto">
            <a:xfrm>
              <a:off x="748" y="1681"/>
              <a:ext cx="836" cy="836"/>
            </a:xfrm>
            <a:prstGeom prst="ellipse">
              <a:avLst/>
            </a:prstGeom>
            <a:gradFill rotWithShape="1">
              <a:gsLst>
                <a:gs pos="0">
                  <a:srgbClr val="FF9933">
                    <a:gamma/>
                    <a:shade val="46275"/>
                    <a:invGamma/>
                  </a:srgbClr>
                </a:gs>
                <a:gs pos="100000">
                  <a:srgbClr val="FF9933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7" name="Oval 78"/>
            <p:cNvSpPr>
              <a:spLocks noChangeArrowheads="1"/>
            </p:cNvSpPr>
            <p:nvPr/>
          </p:nvSpPr>
          <p:spPr bwMode="auto">
            <a:xfrm>
              <a:off x="897" y="1799"/>
              <a:ext cx="589" cy="590"/>
            </a:xfrm>
            <a:prstGeom prst="ellipse">
              <a:avLst/>
            </a:prstGeom>
            <a:gradFill rotWithShape="1">
              <a:gsLst>
                <a:gs pos="0">
                  <a:srgbClr val="FF9933"/>
                </a:gs>
                <a:gs pos="100000">
                  <a:srgbClr val="FF9933">
                    <a:gamma/>
                    <a:shade val="46275"/>
                    <a:invGamma/>
                  </a:srgb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8" name="Oval 80"/>
            <p:cNvSpPr>
              <a:spLocks noChangeArrowheads="1"/>
            </p:cNvSpPr>
            <p:nvPr/>
          </p:nvSpPr>
          <p:spPr bwMode="auto">
            <a:xfrm>
              <a:off x="748" y="2517"/>
              <a:ext cx="836" cy="836"/>
            </a:xfrm>
            <a:prstGeom prst="ellipse">
              <a:avLst/>
            </a:prstGeom>
            <a:gradFill rotWithShape="1">
              <a:gsLst>
                <a:gs pos="0">
                  <a:srgbClr val="FFFF99">
                    <a:gamma/>
                    <a:shade val="46275"/>
                    <a:invGamma/>
                  </a:srgbClr>
                </a:gs>
                <a:gs pos="100000">
                  <a:srgbClr val="FFFF99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9" name="Oval 81"/>
            <p:cNvSpPr>
              <a:spLocks noChangeArrowheads="1"/>
            </p:cNvSpPr>
            <p:nvPr/>
          </p:nvSpPr>
          <p:spPr bwMode="auto">
            <a:xfrm>
              <a:off x="897" y="2645"/>
              <a:ext cx="589" cy="589"/>
            </a:xfrm>
            <a:prstGeom prst="ellipse">
              <a:avLst/>
            </a:prstGeom>
            <a:gradFill rotWithShape="1">
              <a:gsLst>
                <a:gs pos="0">
                  <a:srgbClr val="FFFF99"/>
                </a:gs>
                <a:gs pos="100000">
                  <a:srgbClr val="FFFF99">
                    <a:gamma/>
                    <a:shade val="46275"/>
                    <a:invGamma/>
                  </a:srgb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0" name="Rectangle 83"/>
            <p:cNvSpPr>
              <a:spLocks noChangeArrowheads="1"/>
            </p:cNvSpPr>
            <p:nvPr/>
          </p:nvSpPr>
          <p:spPr bwMode="auto">
            <a:xfrm>
              <a:off x="1620" y="1101"/>
              <a:ext cx="3219" cy="3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sr-Latn-RS" altLang="ko-KR" sz="2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itchFamily="34" charset="0"/>
                </a:rPr>
                <a:t>Model računarskog sistema</a:t>
              </a:r>
              <a:endParaRPr kumimoji="0" lang="en-US" altLang="ko-KR" sz="2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Verdana" pitchFamily="34" charset="0"/>
              </a:endParaRPr>
            </a:p>
          </p:txBody>
        </p:sp>
      </p:grpSp>
      <p:sp>
        <p:nvSpPr>
          <p:cNvPr id="33" name="Rectangle 72"/>
          <p:cNvSpPr>
            <a:spLocks noChangeArrowheads="1"/>
          </p:cNvSpPr>
          <p:nvPr/>
        </p:nvSpPr>
        <p:spPr bwMode="auto">
          <a:xfrm>
            <a:off x="1700920" y="5446219"/>
            <a:ext cx="6376280" cy="882996"/>
          </a:xfrm>
          <a:prstGeom prst="rect">
            <a:avLst/>
          </a:prstGeom>
          <a:gradFill rotWithShape="1">
            <a:gsLst>
              <a:gs pos="0">
                <a:srgbClr val="00B050"/>
              </a:gs>
              <a:gs pos="100000">
                <a:srgbClr val="FF3300">
                  <a:gamma/>
                  <a:shade val="46275"/>
                  <a:invGamma/>
                  <a:alpha val="0"/>
                </a:srgbClr>
              </a:gs>
            </a:gsLst>
            <a:lin ang="0" scaled="1"/>
          </a:gradFill>
          <a:ln w="9525">
            <a:solidFill>
              <a:srgbClr val="1538CB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4" name="Oval 74"/>
          <p:cNvSpPr>
            <a:spLocks noChangeArrowheads="1"/>
          </p:cNvSpPr>
          <p:nvPr/>
        </p:nvSpPr>
        <p:spPr bwMode="auto">
          <a:xfrm>
            <a:off x="992188" y="5293507"/>
            <a:ext cx="1270503" cy="1259701"/>
          </a:xfrm>
          <a:prstGeom prst="ellipse">
            <a:avLst/>
          </a:prstGeom>
          <a:gradFill>
            <a:gsLst>
              <a:gs pos="0">
                <a:srgbClr val="00B050">
                  <a:alpha val="80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5" name="Oval 75"/>
          <p:cNvSpPr>
            <a:spLocks noChangeArrowheads="1"/>
          </p:cNvSpPr>
          <p:nvPr/>
        </p:nvSpPr>
        <p:spPr bwMode="auto">
          <a:xfrm>
            <a:off x="1162650" y="5473165"/>
            <a:ext cx="894750" cy="887142"/>
          </a:xfrm>
          <a:prstGeom prst="ellipse">
            <a:avLst/>
          </a:prstGeom>
          <a:gradFill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 w="9525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6" name="Rectangle 83"/>
          <p:cNvSpPr>
            <a:spLocks noChangeArrowheads="1"/>
          </p:cNvSpPr>
          <p:nvPr/>
        </p:nvSpPr>
        <p:spPr bwMode="auto">
          <a:xfrm>
            <a:off x="2362200" y="3133805"/>
            <a:ext cx="5486400" cy="52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2075" tIns="46038" rIns="92075" bIns="46038">
            <a:spAutoFit/>
          </a:bodyPr>
          <a:lstStyle/>
          <a:p>
            <a:pPr algn="l"/>
            <a:r>
              <a:rPr lang="sr-Latn-RS" altLang="ko-KR" sz="2800" b="0" smtClean="0">
                <a:solidFill>
                  <a:schemeClr val="tx2"/>
                </a:solidFill>
                <a:effectLst/>
                <a:latin typeface="Arial" pitchFamily="34" charset="0"/>
              </a:rPr>
              <a:t>Matematičke osnove računara</a:t>
            </a:r>
            <a:endParaRPr lang="en-US" altLang="ko-KR" sz="2800" b="0">
              <a:solidFill>
                <a:schemeClr val="tx2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Verdana" pitchFamily="34" charset="0"/>
            </a:endParaRPr>
          </a:p>
        </p:txBody>
      </p:sp>
      <p:sp>
        <p:nvSpPr>
          <p:cNvPr id="37" name="Rectangle 83"/>
          <p:cNvSpPr>
            <a:spLocks noChangeArrowheads="1"/>
          </p:cNvSpPr>
          <p:nvPr/>
        </p:nvSpPr>
        <p:spPr bwMode="auto">
          <a:xfrm>
            <a:off x="2362200" y="4429205"/>
            <a:ext cx="5486400" cy="52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2075" tIns="46038" rIns="92075" bIns="46038">
            <a:spAutoFit/>
          </a:bodyPr>
          <a:lstStyle/>
          <a:p>
            <a:pPr algn="l"/>
            <a:r>
              <a:rPr lang="sr-Latn-RS" altLang="ko-KR" sz="2800" b="0" smtClean="0">
                <a:solidFill>
                  <a:schemeClr val="tx2"/>
                </a:solidFill>
                <a:effectLst/>
                <a:latin typeface="Arial" pitchFamily="34" charset="0"/>
              </a:rPr>
              <a:t>Elektronske osnove računara</a:t>
            </a:r>
            <a:endParaRPr lang="en-US" altLang="ko-KR" sz="2800" b="0">
              <a:solidFill>
                <a:schemeClr val="tx2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Verdana" pitchFamily="34" charset="0"/>
            </a:endParaRPr>
          </a:p>
        </p:txBody>
      </p:sp>
      <p:sp>
        <p:nvSpPr>
          <p:cNvPr id="38" name="Rectangle 83"/>
          <p:cNvSpPr>
            <a:spLocks noChangeArrowheads="1"/>
          </p:cNvSpPr>
          <p:nvPr/>
        </p:nvSpPr>
        <p:spPr bwMode="auto">
          <a:xfrm>
            <a:off x="2362200" y="5648405"/>
            <a:ext cx="5791200" cy="52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2075" tIns="46038" rIns="92075" bIns="46038">
            <a:spAutoFit/>
          </a:bodyPr>
          <a:lstStyle/>
          <a:p>
            <a:pPr algn="l"/>
            <a:r>
              <a:rPr lang="sr-Latn-RS" altLang="ko-KR" sz="2800" b="0" smtClean="0">
                <a:solidFill>
                  <a:schemeClr val="tx2"/>
                </a:solidFill>
                <a:effectLst/>
                <a:latin typeface="Arial" pitchFamily="34" charset="0"/>
              </a:rPr>
              <a:t>Arhitektura računara i U/I uređaji</a:t>
            </a:r>
            <a:endParaRPr lang="en-US" altLang="ko-KR" sz="2800" b="0">
              <a:solidFill>
                <a:schemeClr val="tx2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Verdana" pitchFamily="34" charset="0"/>
            </a:endParaRPr>
          </a:p>
        </p:txBody>
      </p:sp>
      <p:sp>
        <p:nvSpPr>
          <p:cNvPr id="39" name="Oval 80"/>
          <p:cNvSpPr>
            <a:spLocks noChangeArrowheads="1"/>
          </p:cNvSpPr>
          <p:nvPr/>
        </p:nvSpPr>
        <p:spPr bwMode="auto">
          <a:xfrm>
            <a:off x="976196" y="5293507"/>
            <a:ext cx="1386004" cy="1259760"/>
          </a:xfrm>
          <a:prstGeom prst="ellips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1"/>
            <a:tileRect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0" name="Oval 81"/>
          <p:cNvSpPr>
            <a:spLocks noChangeArrowheads="1"/>
          </p:cNvSpPr>
          <p:nvPr/>
        </p:nvSpPr>
        <p:spPr bwMode="auto">
          <a:xfrm>
            <a:off x="1223223" y="5486389"/>
            <a:ext cx="976503" cy="887558"/>
          </a:xfrm>
          <a:prstGeom prst="ellipse">
            <a:avLst/>
          </a:prstGeom>
          <a:gradFill rotWithShape="1">
            <a:gsLst>
              <a:gs pos="0">
                <a:srgbClr val="00B050"/>
              </a:gs>
              <a:gs pos="100000">
                <a:srgbClr val="FFFF99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AutoShape 46"/>
          <p:cNvSpPr>
            <a:spLocks noChangeArrowheads="1"/>
          </p:cNvSpPr>
          <p:nvPr/>
        </p:nvSpPr>
        <p:spPr bwMode="auto">
          <a:xfrm>
            <a:off x="228600" y="1447799"/>
            <a:ext cx="8763000" cy="5105401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66CCFF">
                  <a:gamma/>
                  <a:shade val="46275"/>
                  <a:invGamma/>
                </a:srgbClr>
              </a:gs>
              <a:gs pos="100000">
                <a:srgbClr val="66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1" name="AutoShape 47"/>
          <p:cNvSpPr>
            <a:spLocks noChangeArrowheads="1"/>
          </p:cNvSpPr>
          <p:nvPr/>
        </p:nvSpPr>
        <p:spPr bwMode="auto">
          <a:xfrm>
            <a:off x="325651" y="1523999"/>
            <a:ext cx="8567204" cy="49530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smtClean="0"/>
              <a:t>Literatura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4375"/>
            <a:ext cx="8305800" cy="4111625"/>
          </a:xfrm>
          <a:noFill/>
        </p:spPr>
        <p:txBody>
          <a:bodyPr/>
          <a:lstStyle/>
          <a:p>
            <a:r>
              <a:rPr lang="sv-SE" sz="2400" smtClean="0"/>
              <a:t>Slobodan Obradović</a:t>
            </a:r>
          </a:p>
          <a:p>
            <a:pPr>
              <a:buNone/>
            </a:pPr>
            <a:r>
              <a:rPr lang="sr-Latn-RS" sz="2800" smtClean="0"/>
              <a:t>	</a:t>
            </a:r>
            <a:r>
              <a:rPr lang="sr-Latn-RS" sz="2800" smtClean="0">
                <a:solidFill>
                  <a:schemeClr val="tx2"/>
                </a:solidFill>
              </a:rPr>
              <a:t>Računari - arhitektura, hardver, sistemski softver</a:t>
            </a:r>
          </a:p>
          <a:p>
            <a:pPr>
              <a:buNone/>
            </a:pPr>
            <a:endParaRPr lang="sr-Latn-RS" sz="1000" smtClean="0"/>
          </a:p>
          <a:p>
            <a:r>
              <a:rPr lang="en-US" sz="2400" smtClean="0"/>
              <a:t>Dragana Prokin, Vera Petrović, Milan Mijalković </a:t>
            </a:r>
          </a:p>
          <a:p>
            <a:pPr>
              <a:buNone/>
            </a:pPr>
            <a:r>
              <a:rPr lang="sr-Latn-RS" sz="2800" smtClean="0"/>
              <a:t>	</a:t>
            </a:r>
            <a:r>
              <a:rPr lang="en-US" sz="2800" smtClean="0">
                <a:solidFill>
                  <a:schemeClr val="tx2"/>
                </a:solidFill>
              </a:rPr>
              <a:t>Zbirka zadataka iz osnova računarske tehnike</a:t>
            </a:r>
            <a:endParaRPr lang="sr-Latn-RS" sz="2800" smtClean="0">
              <a:solidFill>
                <a:schemeClr val="tx2"/>
              </a:solidFill>
            </a:endParaRPr>
          </a:p>
          <a:p>
            <a:pPr>
              <a:buNone/>
            </a:pPr>
            <a:endParaRPr lang="sr-Latn-RS" sz="1000" smtClean="0">
              <a:solidFill>
                <a:srgbClr val="00B050"/>
              </a:solidFill>
            </a:endParaRPr>
          </a:p>
          <a:p>
            <a:r>
              <a:rPr lang="en-US" sz="2400" smtClean="0"/>
              <a:t>Dragana Prokin, Milan Mijalković, Gabrijela Dimić, Boško Bogojević, Vukman Kora</a:t>
            </a:r>
            <a:r>
              <a:rPr lang="sr-Latn-RS" sz="2400" smtClean="0"/>
              <a:t>ć</a:t>
            </a:r>
            <a:r>
              <a:rPr lang="en-US" sz="2400" smtClean="0"/>
              <a:t>, Divna Mićić</a:t>
            </a:r>
          </a:p>
          <a:p>
            <a:pPr>
              <a:buNone/>
            </a:pPr>
            <a:r>
              <a:rPr lang="sr-Latn-RS" sz="2800" smtClean="0"/>
              <a:t>	</a:t>
            </a:r>
            <a:r>
              <a:rPr lang="en-US" sz="2800" smtClean="0">
                <a:solidFill>
                  <a:schemeClr val="tx2"/>
                </a:solidFill>
              </a:rPr>
              <a:t>Priručnik za laboratorijske vežbe iz </a:t>
            </a:r>
            <a:r>
              <a:rPr lang="sr-Latn-RS" sz="2800" smtClean="0">
                <a:solidFill>
                  <a:schemeClr val="tx2"/>
                </a:solidFill>
              </a:rPr>
              <a:t>A</a:t>
            </a:r>
            <a:r>
              <a:rPr lang="en-US" sz="2800" smtClean="0">
                <a:solidFill>
                  <a:schemeClr val="tx2"/>
                </a:solidFill>
              </a:rPr>
              <a:t>rhitekture i  organizacije računara 1</a:t>
            </a:r>
            <a:endParaRPr lang="sr-Latn-RS" sz="1000" smtClean="0">
              <a:solidFill>
                <a:srgbClr val="00B050"/>
              </a:solidFill>
            </a:endParaRPr>
          </a:p>
        </p:txBody>
      </p:sp>
    </p:spTree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smtClean="0"/>
              <a:t>Dodatna literatura</a:t>
            </a:r>
            <a:endParaRPr lang="en-US"/>
          </a:p>
        </p:txBody>
      </p:sp>
      <p:grpSp>
        <p:nvGrpSpPr>
          <p:cNvPr id="27" name="Group 50"/>
          <p:cNvGrpSpPr>
            <a:grpSpLocks/>
          </p:cNvGrpSpPr>
          <p:nvPr/>
        </p:nvGrpSpPr>
        <p:grpSpPr bwMode="auto">
          <a:xfrm>
            <a:off x="381000" y="1447800"/>
            <a:ext cx="8458200" cy="5029200"/>
            <a:chOff x="159" y="1118"/>
            <a:chExt cx="4175" cy="2503"/>
          </a:xfrm>
        </p:grpSpPr>
        <p:grpSp>
          <p:nvGrpSpPr>
            <p:cNvPr id="28" name="Group 26"/>
            <p:cNvGrpSpPr>
              <a:grpSpLocks/>
            </p:cNvGrpSpPr>
            <p:nvPr/>
          </p:nvGrpSpPr>
          <p:grpSpPr bwMode="auto">
            <a:xfrm>
              <a:off x="1656" y="1118"/>
              <a:ext cx="1179" cy="1178"/>
              <a:chOff x="2110" y="1299"/>
              <a:chExt cx="1270" cy="1269"/>
            </a:xfrm>
          </p:grpSpPr>
          <p:sp>
            <p:nvSpPr>
              <p:cNvPr id="45" name="Oval 27"/>
              <p:cNvSpPr>
                <a:spLocks noChangeArrowheads="1"/>
              </p:cNvSpPr>
              <p:nvPr/>
            </p:nvSpPr>
            <p:spPr bwMode="gray">
              <a:xfrm>
                <a:off x="2110" y="1299"/>
                <a:ext cx="1270" cy="1269"/>
              </a:xfrm>
              <a:prstGeom prst="ellipse">
                <a:avLst/>
              </a:prstGeom>
              <a:gradFill rotWithShape="1">
                <a:gsLst>
                  <a:gs pos="0">
                    <a:srgbClr val="3197BB">
                      <a:gamma/>
                      <a:tint val="0"/>
                      <a:invGamma/>
                    </a:srgbClr>
                  </a:gs>
                  <a:gs pos="50000">
                    <a:srgbClr val="3197BB"/>
                  </a:gs>
                  <a:gs pos="100000">
                    <a:srgbClr val="3197BB">
                      <a:gamma/>
                      <a:tint val="0"/>
                      <a:invGamma/>
                    </a:srgbClr>
                  </a:gs>
                </a:gsLst>
                <a:lin ang="2700000" scaled="1"/>
              </a:gradFill>
              <a:ln w="38100" algn="ctr">
                <a:noFill/>
                <a:round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6" name="Oval 28"/>
              <p:cNvSpPr>
                <a:spLocks noChangeArrowheads="1"/>
              </p:cNvSpPr>
              <p:nvPr/>
            </p:nvSpPr>
            <p:spPr bwMode="gray">
              <a:xfrm>
                <a:off x="2110" y="1299"/>
                <a:ext cx="1270" cy="1269"/>
              </a:xfrm>
              <a:prstGeom prst="ellipse">
                <a:avLst/>
              </a:prstGeom>
              <a:solidFill>
                <a:srgbClr val="FF3300"/>
              </a:solidFill>
              <a:ln w="38100" algn="ctr">
                <a:noFill/>
                <a:round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grpSp>
            <p:nvGrpSpPr>
              <p:cNvPr id="47" name="Group 29"/>
              <p:cNvGrpSpPr>
                <a:grpSpLocks/>
              </p:cNvGrpSpPr>
              <p:nvPr/>
            </p:nvGrpSpPr>
            <p:grpSpPr bwMode="auto">
              <a:xfrm>
                <a:off x="2159" y="1385"/>
                <a:ext cx="1184" cy="1103"/>
                <a:chOff x="2248" y="2473"/>
                <a:chExt cx="1227" cy="1143"/>
              </a:xfrm>
            </p:grpSpPr>
            <p:sp>
              <p:nvSpPr>
                <p:cNvPr id="48" name="Oval 30"/>
                <p:cNvSpPr>
                  <a:spLocks noChangeArrowheads="1"/>
                </p:cNvSpPr>
                <p:nvPr/>
              </p:nvSpPr>
              <p:spPr bwMode="gray">
                <a:xfrm>
                  <a:off x="2286" y="2473"/>
                  <a:ext cx="1144" cy="1143"/>
                </a:xfrm>
                <a:prstGeom prst="ellipse">
                  <a:avLst/>
                </a:prstGeom>
                <a:solidFill>
                  <a:schemeClr val="bg1"/>
                </a:solidFill>
                <a:ln w="38100" algn="ctr">
                  <a:noFill/>
                  <a:round/>
                  <a:headEnd/>
                  <a:tailEnd/>
                </a:ln>
                <a:effectLst/>
              </p:spPr>
              <p:txBody>
                <a:bodyPr anchor="ctr">
                  <a:sp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49" name="Oval 31"/>
                <p:cNvSpPr>
                  <a:spLocks noChangeArrowheads="1"/>
                </p:cNvSpPr>
                <p:nvPr/>
              </p:nvSpPr>
              <p:spPr bwMode="gray">
                <a:xfrm>
                  <a:off x="2343" y="2530"/>
                  <a:ext cx="1030" cy="1029"/>
                </a:xfrm>
                <a:prstGeom prst="ellipse">
                  <a:avLst/>
                </a:prstGeom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16200000" scaled="0"/>
                </a:gradFill>
                <a:ln w="38100" algn="ctr">
                  <a:noFill/>
                  <a:round/>
                  <a:headEnd/>
                  <a:tailEnd/>
                </a:ln>
                <a:effectLst/>
              </p:spPr>
              <p:txBody>
                <a:bodyPr anchor="ctr">
                  <a:sp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50" name="Text Box 32"/>
                <p:cNvSpPr txBox="1">
                  <a:spLocks noChangeArrowheads="1"/>
                </p:cNvSpPr>
                <p:nvPr/>
              </p:nvSpPr>
              <p:spPr bwMode="gray">
                <a:xfrm>
                  <a:off x="2248" y="2850"/>
                  <a:ext cx="1227" cy="410"/>
                </a:xfrm>
                <a:prstGeom prst="rect">
                  <a:avLst/>
                </a:prstGeom>
                <a:noFill/>
                <a:ln w="9525" algn="ctr">
                  <a:noFill/>
                  <a:miter lim="800000"/>
                  <a:headEnd/>
                  <a:tailEnd/>
                </a:ln>
                <a:effectLst/>
              </p:spPr>
              <p:txBody>
                <a:bodyPr wrap="square">
                  <a:sp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sr-Latn-RS" altLang="ko-KR" sz="2100" i="0" u="none" strike="noStrike" kern="0" cap="none" spc="0" normalizeH="0" baseline="0" noProof="0" smtClean="0">
                      <a:ln>
                        <a:noFill/>
                      </a:ln>
                      <a:solidFill>
                        <a:srgbClr val="FFFFFF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Arial" pitchFamily="34" charset="0"/>
                    </a:rPr>
                    <a:t>Multimedijalni </a:t>
                  </a:r>
                </a:p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sr-Latn-RS" altLang="ko-KR" sz="2100" i="0" u="none" strike="noStrike" kern="0" cap="none" spc="0" normalizeH="0" baseline="0" noProof="0" smtClean="0">
                      <a:ln>
                        <a:noFill/>
                      </a:ln>
                      <a:solidFill>
                        <a:srgbClr val="FFFFFF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Arial" pitchFamily="34" charset="0"/>
                    </a:rPr>
                    <a:t>sadržaji</a:t>
                  </a:r>
                  <a:endParaRPr kumimoji="0" lang="en-US" altLang="ko-KR" sz="210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Verdana" pitchFamily="34" charset="0"/>
                  </a:endParaRPr>
                </a:p>
              </p:txBody>
            </p:sp>
          </p:grpSp>
        </p:grpSp>
        <p:grpSp>
          <p:nvGrpSpPr>
            <p:cNvPr id="29" name="Group 33"/>
            <p:cNvGrpSpPr>
              <a:grpSpLocks/>
            </p:cNvGrpSpPr>
            <p:nvPr/>
          </p:nvGrpSpPr>
          <p:grpSpPr bwMode="auto">
            <a:xfrm>
              <a:off x="159" y="1118"/>
              <a:ext cx="1179" cy="1178"/>
              <a:chOff x="476" y="2387"/>
              <a:chExt cx="1316" cy="1315"/>
            </a:xfrm>
          </p:grpSpPr>
          <p:sp>
            <p:nvSpPr>
              <p:cNvPr id="40" name="Oval 34"/>
              <p:cNvSpPr>
                <a:spLocks noChangeArrowheads="1"/>
              </p:cNvSpPr>
              <p:nvPr/>
            </p:nvSpPr>
            <p:spPr bwMode="gray">
              <a:xfrm>
                <a:off x="476" y="2387"/>
                <a:ext cx="1316" cy="1315"/>
              </a:xfrm>
              <a:prstGeom prst="ellipse">
                <a:avLst/>
              </a:prstGeom>
              <a:gradFill rotWithShape="1">
                <a:gsLst>
                  <a:gs pos="0">
                    <a:srgbClr val="C78DD7">
                      <a:gamma/>
                      <a:tint val="0"/>
                      <a:invGamma/>
                    </a:srgbClr>
                  </a:gs>
                  <a:gs pos="50000">
                    <a:srgbClr val="C78DD7"/>
                  </a:gs>
                  <a:gs pos="100000">
                    <a:srgbClr val="C78DD7">
                      <a:gamma/>
                      <a:tint val="0"/>
                      <a:invGamma/>
                    </a:srgbClr>
                  </a:gs>
                </a:gsLst>
                <a:lin ang="2700000" scaled="1"/>
              </a:gradFill>
              <a:ln w="38100" algn="ctr">
                <a:noFill/>
                <a:round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1" name="Oval 35"/>
              <p:cNvSpPr>
                <a:spLocks noChangeArrowheads="1"/>
              </p:cNvSpPr>
              <p:nvPr/>
            </p:nvSpPr>
            <p:spPr bwMode="gray">
              <a:xfrm>
                <a:off x="476" y="2387"/>
                <a:ext cx="1316" cy="1315"/>
              </a:xfrm>
              <a:prstGeom prst="ellipse">
                <a:avLst/>
              </a:prstGeom>
              <a:solidFill>
                <a:srgbClr val="FF9900"/>
              </a:solidFill>
              <a:ln w="38100" algn="ctr">
                <a:noFill/>
                <a:round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2" name="Oval 36"/>
              <p:cNvSpPr>
                <a:spLocks noChangeArrowheads="1"/>
              </p:cNvSpPr>
              <p:nvPr/>
            </p:nvSpPr>
            <p:spPr bwMode="gray">
              <a:xfrm>
                <a:off x="562" y="2473"/>
                <a:ext cx="1144" cy="1143"/>
              </a:xfrm>
              <a:prstGeom prst="ellipse">
                <a:avLst/>
              </a:prstGeom>
              <a:solidFill>
                <a:schemeClr val="bg1"/>
              </a:solidFill>
              <a:ln w="38100" algn="ctr">
                <a:noFill/>
                <a:round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3" name="Oval 37"/>
              <p:cNvSpPr>
                <a:spLocks noChangeArrowheads="1"/>
              </p:cNvSpPr>
              <p:nvPr/>
            </p:nvSpPr>
            <p:spPr bwMode="gray">
              <a:xfrm>
                <a:off x="619" y="2530"/>
                <a:ext cx="1030" cy="1029"/>
              </a:xfrm>
              <a:prstGeom prst="ellipse">
                <a:avLst/>
              </a:prstGeom>
              <a:gradFill>
                <a:gsLst>
                  <a:gs pos="0">
                    <a:srgbClr val="000082"/>
                  </a:gs>
                  <a:gs pos="30000">
                    <a:srgbClr val="66008F"/>
                  </a:gs>
                  <a:gs pos="64999">
                    <a:srgbClr val="BA0066"/>
                  </a:gs>
                  <a:gs pos="89999">
                    <a:srgbClr val="FF0000"/>
                  </a:gs>
                  <a:gs pos="100000">
                    <a:srgbClr val="FF8200"/>
                  </a:gs>
                </a:gsLst>
                <a:lin ang="16200000" scaled="0"/>
              </a:gradFill>
              <a:ln w="38100" algn="ctr">
                <a:noFill/>
                <a:round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4" name="Text Box 38"/>
              <p:cNvSpPr txBox="1">
                <a:spLocks noChangeArrowheads="1"/>
              </p:cNvSpPr>
              <p:nvPr/>
            </p:nvSpPr>
            <p:spPr bwMode="gray">
              <a:xfrm>
                <a:off x="665" y="2855"/>
                <a:ext cx="942" cy="410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sr-Latn-RS" altLang="ko-KR" sz="2100" i="0" u="none" strike="noStrike" kern="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Arial" pitchFamily="34" charset="0"/>
                  </a:rPr>
                  <a:t>Elektronske</a:t>
                </a:r>
              </a:p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sr-Latn-RS" altLang="ko-KR" sz="2100" i="0" u="none" strike="noStrike" kern="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Arial" pitchFamily="34" charset="0"/>
                  </a:rPr>
                  <a:t>lekcije</a:t>
                </a:r>
                <a:endParaRPr kumimoji="0" lang="en-US" altLang="ko-KR" sz="210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Verdana" pitchFamily="34" charset="0"/>
                </a:endParaRPr>
              </a:p>
            </p:txBody>
          </p:sp>
        </p:grpSp>
        <p:grpSp>
          <p:nvGrpSpPr>
            <p:cNvPr id="30" name="Group 39"/>
            <p:cNvGrpSpPr>
              <a:grpSpLocks/>
            </p:cNvGrpSpPr>
            <p:nvPr/>
          </p:nvGrpSpPr>
          <p:grpSpPr bwMode="auto">
            <a:xfrm>
              <a:off x="3154" y="1118"/>
              <a:ext cx="1180" cy="1178"/>
              <a:chOff x="3923" y="2387"/>
              <a:chExt cx="1316" cy="1315"/>
            </a:xfrm>
          </p:grpSpPr>
          <p:sp>
            <p:nvSpPr>
              <p:cNvPr id="35" name="Oval 40"/>
              <p:cNvSpPr>
                <a:spLocks noChangeArrowheads="1"/>
              </p:cNvSpPr>
              <p:nvPr/>
            </p:nvSpPr>
            <p:spPr bwMode="gray">
              <a:xfrm>
                <a:off x="3923" y="2387"/>
                <a:ext cx="1316" cy="1315"/>
              </a:xfrm>
              <a:prstGeom prst="ellipse">
                <a:avLst/>
              </a:prstGeom>
              <a:gradFill rotWithShape="1">
                <a:gsLst>
                  <a:gs pos="0">
                    <a:srgbClr val="72B88E">
                      <a:gamma/>
                      <a:tint val="0"/>
                      <a:invGamma/>
                    </a:srgbClr>
                  </a:gs>
                  <a:gs pos="50000">
                    <a:srgbClr val="72B88E"/>
                  </a:gs>
                  <a:gs pos="100000">
                    <a:srgbClr val="72B88E">
                      <a:gamma/>
                      <a:tint val="0"/>
                      <a:invGamma/>
                    </a:srgbClr>
                  </a:gs>
                </a:gsLst>
                <a:lin ang="2700000" scaled="1"/>
              </a:gradFill>
              <a:ln w="38100" algn="ctr">
                <a:noFill/>
                <a:round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6" name="Oval 41"/>
              <p:cNvSpPr>
                <a:spLocks noChangeArrowheads="1"/>
              </p:cNvSpPr>
              <p:nvPr/>
            </p:nvSpPr>
            <p:spPr bwMode="gray">
              <a:xfrm>
                <a:off x="3923" y="2387"/>
                <a:ext cx="1316" cy="1315"/>
              </a:xfrm>
              <a:prstGeom prst="ellipse">
                <a:avLst/>
              </a:prstGeom>
              <a:solidFill>
                <a:srgbClr val="7030A0"/>
              </a:solidFill>
              <a:ln w="38100" algn="ctr">
                <a:noFill/>
                <a:round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7" name="Oval 42"/>
              <p:cNvSpPr>
                <a:spLocks noChangeArrowheads="1"/>
              </p:cNvSpPr>
              <p:nvPr/>
            </p:nvSpPr>
            <p:spPr bwMode="gray">
              <a:xfrm>
                <a:off x="4009" y="2473"/>
                <a:ext cx="1144" cy="1143"/>
              </a:xfrm>
              <a:prstGeom prst="ellipse">
                <a:avLst/>
              </a:prstGeom>
              <a:solidFill>
                <a:schemeClr val="bg1"/>
              </a:solidFill>
              <a:ln w="38100" algn="ctr">
                <a:noFill/>
                <a:round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8" name="Oval 43"/>
              <p:cNvSpPr>
                <a:spLocks noChangeArrowheads="1"/>
              </p:cNvSpPr>
              <p:nvPr/>
            </p:nvSpPr>
            <p:spPr bwMode="gray">
              <a:xfrm>
                <a:off x="4066" y="2529"/>
                <a:ext cx="1030" cy="1029"/>
              </a:xfrm>
              <a:prstGeom prst="ellipse">
                <a:avLst/>
              </a:prstGeom>
              <a:gradFill>
                <a:gsLst>
                  <a:gs pos="0">
                    <a:srgbClr val="000082"/>
                  </a:gs>
                  <a:gs pos="30000">
                    <a:srgbClr val="66008F"/>
                  </a:gs>
                  <a:gs pos="64999">
                    <a:srgbClr val="BA0066"/>
                  </a:gs>
                  <a:gs pos="89999">
                    <a:srgbClr val="FF0000"/>
                  </a:gs>
                  <a:gs pos="100000">
                    <a:srgbClr val="FF8200"/>
                  </a:gs>
                </a:gsLst>
                <a:lin ang="16200000" scaled="0"/>
              </a:gradFill>
              <a:ln w="38100" algn="ctr">
                <a:noFill/>
                <a:round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9" name="Text Box 44"/>
              <p:cNvSpPr txBox="1">
                <a:spLocks noChangeArrowheads="1"/>
              </p:cNvSpPr>
              <p:nvPr/>
            </p:nvSpPr>
            <p:spPr bwMode="gray">
              <a:xfrm>
                <a:off x="4023" y="2810"/>
                <a:ext cx="1166" cy="590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square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sr-Latn-RS" altLang="ko-KR" sz="2100" i="0" u="none" strike="noStrike" kern="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Arial" pitchFamily="34" charset="0"/>
                  </a:rPr>
                  <a:t>Prezentacije predavanja</a:t>
                </a:r>
              </a:p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altLang="ko-KR" sz="210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Verdana" pitchFamily="34" charset="0"/>
                </a:endParaRPr>
              </a:p>
            </p:txBody>
          </p:sp>
        </p:grpSp>
        <p:grpSp>
          <p:nvGrpSpPr>
            <p:cNvPr id="31" name="Group 45"/>
            <p:cNvGrpSpPr>
              <a:grpSpLocks/>
            </p:cNvGrpSpPr>
            <p:nvPr/>
          </p:nvGrpSpPr>
          <p:grpSpPr bwMode="auto">
            <a:xfrm>
              <a:off x="374" y="2568"/>
              <a:ext cx="3880" cy="1053"/>
              <a:chOff x="951" y="2750"/>
              <a:chExt cx="4028" cy="1054"/>
            </a:xfrm>
          </p:grpSpPr>
          <p:sp>
            <p:nvSpPr>
              <p:cNvPr id="33" name="AutoShape 46"/>
              <p:cNvSpPr>
                <a:spLocks noChangeArrowheads="1"/>
              </p:cNvSpPr>
              <p:nvPr/>
            </p:nvSpPr>
            <p:spPr bwMode="auto">
              <a:xfrm>
                <a:off x="951" y="2750"/>
                <a:ext cx="4028" cy="1054"/>
              </a:xfrm>
              <a:prstGeom prst="roundRect">
                <a:avLst>
                  <a:gd name="adj" fmla="val 16667"/>
                </a:avLst>
              </a:prstGeom>
              <a:gradFill rotWithShape="1">
                <a:gsLst>
                  <a:gs pos="0">
                    <a:srgbClr val="66CCFF">
                      <a:gamma/>
                      <a:shade val="46275"/>
                      <a:invGamma/>
                    </a:srgbClr>
                  </a:gs>
                  <a:gs pos="100000">
                    <a:srgbClr val="66CC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4" name="AutoShape 47"/>
              <p:cNvSpPr>
                <a:spLocks noChangeArrowheads="1"/>
              </p:cNvSpPr>
              <p:nvPr/>
            </p:nvSpPr>
            <p:spPr bwMode="auto">
              <a:xfrm>
                <a:off x="994" y="2784"/>
                <a:ext cx="3938" cy="978"/>
              </a:xfrm>
              <a:prstGeom prst="roundRect">
                <a:avLst>
                  <a:gd name="adj" fmla="val 16667"/>
                </a:avLst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32" name="Rectangle 48"/>
            <p:cNvSpPr>
              <a:spLocks noChangeArrowheads="1"/>
            </p:cNvSpPr>
            <p:nvPr/>
          </p:nvSpPr>
          <p:spPr bwMode="auto">
            <a:xfrm>
              <a:off x="586" y="2710"/>
              <a:ext cx="3490" cy="6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 lIns="92075" tIns="46038" rIns="92075" bIns="46038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sr-Latn-RS" altLang="ko-KR" sz="2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itchFamily="34" charset="0"/>
                </a:rPr>
                <a:t>Materijal za učenje je dostupan preko stranice predmeta u sistemu za elektronsko učenje </a:t>
              </a:r>
              <a:r>
                <a:rPr kumimoji="0" lang="sr-Latn-RS" altLang="ko-KR" sz="2800" b="0" i="0" u="none" strike="noStrike" kern="0" cap="none" spc="0" normalizeH="0" baseline="0" noProof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Arial" pitchFamily="34" charset="0"/>
                </a:rPr>
                <a:t>Moodle</a:t>
              </a:r>
              <a:r>
                <a:rPr kumimoji="0" lang="sr-Cyrl-RS" altLang="ko-KR" sz="2800" b="0" i="0" u="none" strike="noStrike" kern="0" cap="none" spc="0" normalizeH="0" baseline="0" noProof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Arial" pitchFamily="34" charset="0"/>
                </a:rPr>
                <a:t>: АО</a:t>
              </a:r>
              <a:r>
                <a:rPr lang="sr-Latn-RS" altLang="ko-KR" sz="2800" b="0" kern="0" smtClean="0">
                  <a:solidFill>
                    <a:srgbClr val="FF0000"/>
                  </a:solidFill>
                  <a:latin typeface="Arial" pitchFamily="34" charset="0"/>
                </a:rPr>
                <a:t>R</a:t>
              </a:r>
              <a:r>
                <a:rPr kumimoji="0" lang="sr-Cyrl-RS" altLang="ko-KR" sz="2800" b="0" i="0" u="none" strike="noStrike" kern="0" cap="none" spc="0" normalizeH="0" baseline="0" noProof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Arial" pitchFamily="34" charset="0"/>
                </a:rPr>
                <a:t>123</a:t>
              </a:r>
              <a:endParaRPr kumimoji="0" lang="en-US" altLang="ko-KR" sz="2800" b="0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Verdana" pitchFamily="34" charset="0"/>
              </a:endParaRPr>
            </a:p>
          </p:txBody>
        </p:sp>
      </p:grp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smtClean="0"/>
              <a:t>Bodovanje aktivnosti 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077200" cy="4724400"/>
          </a:xfrm>
          <a:noFill/>
        </p:spPr>
        <p:txBody>
          <a:bodyPr/>
          <a:lstStyle/>
          <a:p>
            <a:r>
              <a:rPr lang="sr-Latn-RS" sz="2800" smtClean="0">
                <a:solidFill>
                  <a:srgbClr val="FF0000"/>
                </a:solidFill>
              </a:rPr>
              <a:t>Ne postoji donja granica bodova za prolaznost </a:t>
            </a:r>
            <a:r>
              <a:rPr lang="sr-Latn-RS" sz="2800" smtClean="0">
                <a:solidFill>
                  <a:schemeClr val="tx2"/>
                </a:solidFill>
              </a:rPr>
              <a:t>na domaćim zadacima i testovima u Moodle-u</a:t>
            </a:r>
          </a:p>
          <a:p>
            <a:pPr lvl="1"/>
            <a:r>
              <a:rPr lang="sr-Latn-RS" sz="2400" smtClean="0"/>
              <a:t>Domaći zadaci (iz Priručnika) - do </a:t>
            </a:r>
            <a:r>
              <a:rPr lang="sr-Latn-RS" sz="2400" smtClean="0">
                <a:solidFill>
                  <a:srgbClr val="FF0000"/>
                </a:solidFill>
              </a:rPr>
              <a:t>20 </a:t>
            </a:r>
            <a:r>
              <a:rPr lang="sr-Latn-RS" sz="2400" smtClean="0"/>
              <a:t>bodova</a:t>
            </a:r>
          </a:p>
          <a:p>
            <a:pPr lvl="2"/>
            <a:r>
              <a:rPr lang="sr-Latn-RS" sz="2000" smtClean="0">
                <a:solidFill>
                  <a:schemeClr val="tx2"/>
                </a:solidFill>
              </a:rPr>
              <a:t>Rade se isključivo u Priručniku za laboratorijske vežbe</a:t>
            </a:r>
          </a:p>
          <a:p>
            <a:pPr lvl="2"/>
            <a:r>
              <a:rPr lang="sr-Latn-RS" sz="2000" smtClean="0">
                <a:solidFill>
                  <a:srgbClr val="FF0000"/>
                </a:solidFill>
              </a:rPr>
              <a:t>4 </a:t>
            </a:r>
            <a:r>
              <a:rPr lang="sr-Latn-RS" sz="2000" smtClean="0">
                <a:solidFill>
                  <a:schemeClr val="tx2"/>
                </a:solidFill>
              </a:rPr>
              <a:t>domaća zadatka po </a:t>
            </a:r>
            <a:r>
              <a:rPr lang="sr-Latn-RS" sz="2000" smtClean="0">
                <a:solidFill>
                  <a:srgbClr val="FF0000"/>
                </a:solidFill>
              </a:rPr>
              <a:t>5 </a:t>
            </a:r>
            <a:r>
              <a:rPr lang="sr-Latn-RS" sz="2000" smtClean="0">
                <a:solidFill>
                  <a:schemeClr val="tx2"/>
                </a:solidFill>
              </a:rPr>
              <a:t>bodova </a:t>
            </a:r>
          </a:p>
          <a:p>
            <a:pPr lvl="2"/>
            <a:r>
              <a:rPr lang="sr-Latn-RS" sz="2000" smtClean="0">
                <a:solidFill>
                  <a:schemeClr val="tx2"/>
                </a:solidFill>
              </a:rPr>
              <a:t>Predaju se na pregled u toku semestra i/ili u ispitnom roku</a:t>
            </a:r>
          </a:p>
          <a:p>
            <a:pPr lvl="1"/>
            <a:r>
              <a:rPr lang="sr-Latn-RS" sz="2400" smtClean="0"/>
              <a:t>Testovi za proveru znanja (Moodle) - do </a:t>
            </a:r>
            <a:r>
              <a:rPr lang="sr-Latn-RS" sz="2400" smtClean="0">
                <a:solidFill>
                  <a:srgbClr val="FF0000"/>
                </a:solidFill>
              </a:rPr>
              <a:t>30 </a:t>
            </a:r>
            <a:r>
              <a:rPr lang="sr-Latn-RS" sz="2400" smtClean="0"/>
              <a:t>bodova</a:t>
            </a:r>
          </a:p>
          <a:p>
            <a:pPr lvl="2"/>
            <a:r>
              <a:rPr lang="sr-Latn-RS" sz="2000" smtClean="0">
                <a:solidFill>
                  <a:srgbClr val="FF0000"/>
                </a:solidFill>
              </a:rPr>
              <a:t>2 </a:t>
            </a:r>
            <a:r>
              <a:rPr lang="sr-Latn-RS" sz="2000" smtClean="0">
                <a:solidFill>
                  <a:schemeClr val="tx2"/>
                </a:solidFill>
              </a:rPr>
              <a:t>testa sa teorijom i zadacima po </a:t>
            </a:r>
            <a:r>
              <a:rPr lang="sr-Latn-RS" sz="2000" smtClean="0">
                <a:solidFill>
                  <a:srgbClr val="FF0000"/>
                </a:solidFill>
              </a:rPr>
              <a:t>15 </a:t>
            </a:r>
            <a:r>
              <a:rPr lang="sr-Latn-RS" sz="2000" smtClean="0">
                <a:solidFill>
                  <a:schemeClr val="tx2"/>
                </a:solidFill>
              </a:rPr>
              <a:t>bodova</a:t>
            </a:r>
          </a:p>
          <a:p>
            <a:pPr lvl="2"/>
            <a:r>
              <a:rPr lang="sr-Latn-RS" sz="2000" smtClean="0">
                <a:solidFill>
                  <a:schemeClr val="tx2"/>
                </a:solidFill>
              </a:rPr>
              <a:t>Rade se </a:t>
            </a:r>
            <a:r>
              <a:rPr lang="sr-Latn-RS" sz="2000" smtClean="0">
                <a:solidFill>
                  <a:srgbClr val="FF0000"/>
                </a:solidFill>
              </a:rPr>
              <a:t>od kuće </a:t>
            </a:r>
            <a:r>
              <a:rPr lang="sr-Latn-RS" sz="2000" smtClean="0">
                <a:solidFill>
                  <a:schemeClr val="tx2"/>
                </a:solidFill>
              </a:rPr>
              <a:t>u toku semestra</a:t>
            </a:r>
          </a:p>
          <a:p>
            <a:pPr lvl="2"/>
            <a:r>
              <a:rPr lang="sr-Latn-RS" sz="2000" smtClean="0">
                <a:solidFill>
                  <a:schemeClr val="tx2"/>
                </a:solidFill>
              </a:rPr>
              <a:t>Mogu da se rade pre svakog ispitnog roka (računaju se bodovi sa poslednjeg pokušaja)</a:t>
            </a:r>
          </a:p>
          <a:p>
            <a:pPr lvl="1"/>
            <a:r>
              <a:rPr lang="sr-Latn-RS" sz="2400" smtClean="0"/>
              <a:t>Ispitni test (Moodle) - do </a:t>
            </a:r>
            <a:r>
              <a:rPr lang="sr-Latn-RS" sz="2400" smtClean="0">
                <a:solidFill>
                  <a:srgbClr val="FF0000"/>
                </a:solidFill>
              </a:rPr>
              <a:t>50 bodova</a:t>
            </a:r>
          </a:p>
          <a:p>
            <a:pPr lvl="2"/>
            <a:r>
              <a:rPr lang="sr-Latn-RS" sz="2000" smtClean="0">
                <a:solidFill>
                  <a:schemeClr val="tx2"/>
                </a:solidFill>
              </a:rPr>
              <a:t>Radi se na računaru u laboratoriji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smtClean="0"/>
              <a:t>Bodovanje aktivnosti</a:t>
            </a:r>
            <a:endParaRPr lang="en-US"/>
          </a:p>
        </p:txBody>
      </p:sp>
      <p:grpSp>
        <p:nvGrpSpPr>
          <p:cNvPr id="13" name="Group 113"/>
          <p:cNvGrpSpPr>
            <a:grpSpLocks/>
          </p:cNvGrpSpPr>
          <p:nvPr/>
        </p:nvGrpSpPr>
        <p:grpSpPr bwMode="auto">
          <a:xfrm>
            <a:off x="762000" y="2111514"/>
            <a:ext cx="7924800" cy="3963145"/>
            <a:chOff x="476" y="754"/>
            <a:chExt cx="4491" cy="2206"/>
          </a:xfrm>
        </p:grpSpPr>
        <p:sp>
          <p:nvSpPr>
            <p:cNvPr id="14" name="Freeform 105"/>
            <p:cNvSpPr>
              <a:spLocks/>
            </p:cNvSpPr>
            <p:nvPr/>
          </p:nvSpPr>
          <p:spPr bwMode="auto">
            <a:xfrm>
              <a:off x="476" y="754"/>
              <a:ext cx="4475" cy="1494"/>
            </a:xfrm>
            <a:custGeom>
              <a:avLst/>
              <a:gdLst/>
              <a:ahLst/>
              <a:cxnLst>
                <a:cxn ang="0">
                  <a:pos x="2502" y="0"/>
                </a:cxn>
                <a:cxn ang="0">
                  <a:pos x="1465" y="383"/>
                </a:cxn>
                <a:cxn ang="0">
                  <a:pos x="1783" y="383"/>
                </a:cxn>
                <a:cxn ang="0">
                  <a:pos x="0" y="1908"/>
                </a:cxn>
                <a:cxn ang="0">
                  <a:pos x="5034" y="1908"/>
                </a:cxn>
                <a:cxn ang="0">
                  <a:pos x="3229" y="383"/>
                </a:cxn>
                <a:cxn ang="0">
                  <a:pos x="3613" y="395"/>
                </a:cxn>
                <a:cxn ang="0">
                  <a:pos x="2502" y="0"/>
                </a:cxn>
              </a:cxnLst>
              <a:rect l="0" t="0" r="r" b="b"/>
              <a:pathLst>
                <a:path w="5034" h="1908">
                  <a:moveTo>
                    <a:pt x="2502" y="0"/>
                  </a:moveTo>
                  <a:lnTo>
                    <a:pt x="1465" y="383"/>
                  </a:lnTo>
                  <a:lnTo>
                    <a:pt x="1783" y="383"/>
                  </a:lnTo>
                  <a:lnTo>
                    <a:pt x="0" y="1908"/>
                  </a:lnTo>
                  <a:lnTo>
                    <a:pt x="5034" y="1908"/>
                  </a:lnTo>
                  <a:lnTo>
                    <a:pt x="3229" y="383"/>
                  </a:lnTo>
                  <a:lnTo>
                    <a:pt x="3613" y="395"/>
                  </a:lnTo>
                  <a:lnTo>
                    <a:pt x="2502" y="0"/>
                  </a:lnTo>
                  <a:close/>
                </a:path>
              </a:pathLst>
            </a:custGeom>
            <a:gradFill rotWithShape="1">
              <a:gsLst>
                <a:gs pos="0">
                  <a:srgbClr val="FF3300"/>
                </a:gs>
                <a:gs pos="100000">
                  <a:srgbClr val="FFFFFF">
                    <a:alpha val="0"/>
                  </a:srgb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grpSp>
          <p:nvGrpSpPr>
            <p:cNvPr id="15" name="Group 97"/>
            <p:cNvGrpSpPr>
              <a:grpSpLocks/>
            </p:cNvGrpSpPr>
            <p:nvPr/>
          </p:nvGrpSpPr>
          <p:grpSpPr bwMode="auto">
            <a:xfrm>
              <a:off x="492" y="1117"/>
              <a:ext cx="4475" cy="1843"/>
              <a:chOff x="361" y="1391"/>
              <a:chExt cx="5034" cy="2075"/>
            </a:xfrm>
          </p:grpSpPr>
          <p:sp>
            <p:nvSpPr>
              <p:cNvPr id="16" name="Freeform 90"/>
              <p:cNvSpPr>
                <a:spLocks/>
              </p:cNvSpPr>
              <p:nvPr/>
            </p:nvSpPr>
            <p:spPr bwMode="auto">
              <a:xfrm>
                <a:off x="361" y="1391"/>
                <a:ext cx="5034" cy="1908"/>
              </a:xfrm>
              <a:custGeom>
                <a:avLst/>
                <a:gdLst/>
                <a:ahLst/>
                <a:cxnLst>
                  <a:cxn ang="0">
                    <a:pos x="2502" y="0"/>
                  </a:cxn>
                  <a:cxn ang="0">
                    <a:pos x="1465" y="383"/>
                  </a:cxn>
                  <a:cxn ang="0">
                    <a:pos x="1783" y="383"/>
                  </a:cxn>
                  <a:cxn ang="0">
                    <a:pos x="0" y="1908"/>
                  </a:cxn>
                  <a:cxn ang="0">
                    <a:pos x="5034" y="1908"/>
                  </a:cxn>
                  <a:cxn ang="0">
                    <a:pos x="3229" y="383"/>
                  </a:cxn>
                  <a:cxn ang="0">
                    <a:pos x="3613" y="395"/>
                  </a:cxn>
                  <a:cxn ang="0">
                    <a:pos x="2502" y="0"/>
                  </a:cxn>
                </a:cxnLst>
                <a:rect l="0" t="0" r="r" b="b"/>
                <a:pathLst>
                  <a:path w="5034" h="1908">
                    <a:moveTo>
                      <a:pt x="2502" y="0"/>
                    </a:moveTo>
                    <a:lnTo>
                      <a:pt x="1465" y="383"/>
                    </a:lnTo>
                    <a:lnTo>
                      <a:pt x="1783" y="383"/>
                    </a:lnTo>
                    <a:lnTo>
                      <a:pt x="0" y="1908"/>
                    </a:lnTo>
                    <a:lnTo>
                      <a:pt x="5034" y="1908"/>
                    </a:lnTo>
                    <a:lnTo>
                      <a:pt x="3229" y="383"/>
                    </a:lnTo>
                    <a:lnTo>
                      <a:pt x="3613" y="395"/>
                    </a:lnTo>
                    <a:lnTo>
                      <a:pt x="2502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9933"/>
                  </a:gs>
                  <a:gs pos="100000">
                    <a:srgbClr val="FFFFFF">
                      <a:alpha val="0"/>
                    </a:srgbClr>
                  </a:gs>
                </a:gsLst>
                <a:lin ang="5400000" scaled="1"/>
              </a:gradFill>
              <a:ln w="9525" cap="flat" cmpd="sng">
                <a:noFill/>
                <a:prstDash val="solid"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7" name="Oval 91"/>
              <p:cNvSpPr>
                <a:spLocks noChangeArrowheads="1"/>
              </p:cNvSpPr>
              <p:nvPr/>
            </p:nvSpPr>
            <p:spPr bwMode="auto">
              <a:xfrm>
                <a:off x="732" y="2510"/>
                <a:ext cx="971" cy="955"/>
              </a:xfrm>
              <a:prstGeom prst="ellipse">
                <a:avLst/>
              </a:prstGeom>
              <a:gradFill rotWithShape="1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  <a:ln w="2857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sr-Latn-RS" altLang="ko-KR" sz="180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Verdana" pitchFamily="34" charset="0"/>
                  <a:ea typeface="HY각헤드라인M" charset="-127"/>
                </a:endParaRPr>
              </a:p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sr-Latn-RS" altLang="ko-KR" sz="1800" i="0" u="none" strike="noStrike" kern="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Verdana" pitchFamily="34" charset="0"/>
                    <a:ea typeface="HY각헤드라인M" charset="-127"/>
                  </a:rPr>
                  <a:t>Ispitni</a:t>
                </a:r>
              </a:p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sr-Latn-RS" altLang="ko-KR" sz="1800" i="0" u="none" strike="noStrike" kern="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Verdana" pitchFamily="34" charset="0"/>
                    <a:ea typeface="HY각헤드라인M" charset="-127"/>
                  </a:rPr>
                  <a:t>test</a:t>
                </a:r>
                <a:endParaRPr lang="sr-Latn-RS" altLang="ko-KR" sz="1800" kern="0" smtClea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erdana" pitchFamily="34" charset="0"/>
                  <a:ea typeface="HY각헤드라인M" charset="-127"/>
                </a:endParaRPr>
              </a:p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sr-Latn-RS" altLang="ko-KR" sz="1800" i="0" u="none" strike="noStrike" kern="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Verdana" pitchFamily="34" charset="0"/>
                    <a:ea typeface="HY각헤드라인M" charset="-127"/>
                  </a:rPr>
                  <a:t>(zadaci)</a:t>
                </a:r>
              </a:p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800" i="0" u="none" strike="noStrike" kern="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Verdana" pitchFamily="34" charset="0"/>
                  </a:rPr>
                  <a:t>5</a:t>
                </a:r>
                <a:r>
                  <a:rPr kumimoji="0" lang="sr-Latn-RS" altLang="ko-KR" sz="1800" i="0" u="none" strike="noStrike" kern="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Verdana" pitchFamily="34" charset="0"/>
                  </a:rPr>
                  <a:t>0</a:t>
                </a:r>
                <a:endParaRPr kumimoji="0" lang="en-US" altLang="ko-KR" sz="180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Verdana" pitchFamily="34" charset="0"/>
                </a:endParaRPr>
              </a:p>
            </p:txBody>
          </p:sp>
          <p:sp>
            <p:nvSpPr>
              <p:cNvPr id="18" name="Oval 92"/>
              <p:cNvSpPr>
                <a:spLocks noChangeArrowheads="1"/>
              </p:cNvSpPr>
              <p:nvPr/>
            </p:nvSpPr>
            <p:spPr bwMode="auto">
              <a:xfrm>
                <a:off x="3986" y="2510"/>
                <a:ext cx="1020" cy="955"/>
              </a:xfrm>
              <a:prstGeom prst="ellipse">
                <a:avLst/>
              </a:prstGeom>
              <a:gradFill flip="none" rotWithShape="1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1"/>
                <a:tileRect/>
              </a:gradFill>
              <a:ln w="2857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sr-Latn-RS" altLang="ko-KR" sz="1800" i="0" u="none" strike="noStrike" kern="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Verdana" pitchFamily="34" charset="0"/>
                  </a:rPr>
                  <a:t>Domaći </a:t>
                </a:r>
              </a:p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sr-Latn-RS" altLang="ko-KR" sz="1800" i="0" u="none" strike="noStrike" kern="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Verdana" pitchFamily="34" charset="0"/>
                  </a:rPr>
                  <a:t>zadaci</a:t>
                </a:r>
              </a:p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800" i="0" u="none" strike="noStrike" kern="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Verdana" pitchFamily="34" charset="0"/>
                  </a:rPr>
                  <a:t>20</a:t>
                </a:r>
                <a:endParaRPr kumimoji="0" lang="en-US" altLang="ko-KR" sz="180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Verdana" pitchFamily="34" charset="0"/>
                </a:endParaRPr>
              </a:p>
            </p:txBody>
          </p:sp>
          <p:sp>
            <p:nvSpPr>
              <p:cNvPr id="19" name="Oval 93"/>
              <p:cNvSpPr>
                <a:spLocks noChangeArrowheads="1"/>
              </p:cNvSpPr>
              <p:nvPr/>
            </p:nvSpPr>
            <p:spPr bwMode="auto">
              <a:xfrm>
                <a:off x="2356" y="2511"/>
                <a:ext cx="999" cy="955"/>
              </a:xfrm>
              <a:prstGeom prst="ellipse">
                <a:avLst/>
              </a:prstGeom>
              <a:gradFill flip="none" rotWithShape="1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  <a:tileRect/>
              </a:gradFill>
              <a:ln w="28575">
                <a:noFill/>
                <a:round/>
                <a:headEnd/>
                <a:tailEnd/>
              </a:ln>
              <a:effectLst/>
              <a:scene3d>
                <a:camera prst="orthographicFront"/>
                <a:lightRig rig="flood" dir="t"/>
              </a:scene3d>
              <a:sp3d prstMaterial="flat"/>
            </p:spPr>
            <p:txBody>
              <a:bodyPr wrap="none" anchor="ctr" anchorCtr="0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sr-Latn-RS" altLang="ko-KR" sz="140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Verdana" pitchFamily="34" charset="0"/>
                </a:endParaRPr>
              </a:p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sr-Latn-RS" altLang="ko-KR" sz="1800" kern="0" noProof="0" smtClean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Verdana" pitchFamily="34" charset="0"/>
                  </a:rPr>
                  <a:t>Testovi sa</a:t>
                </a:r>
              </a:p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sr-Latn-RS" altLang="ko-KR" sz="1800" kern="0" noProof="0" smtClean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Verdana" pitchFamily="34" charset="0"/>
                  </a:rPr>
                  <a:t>zadacima i</a:t>
                </a:r>
              </a:p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sr-Latn-RS" altLang="ko-KR" sz="1800" kern="0" noProof="0" smtClean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Verdana" pitchFamily="34" charset="0"/>
                  </a:rPr>
                  <a:t>teorijom</a:t>
                </a:r>
                <a:endParaRPr kumimoji="0" lang="sr-Latn-RS" altLang="ko-KR" sz="180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Verdana" pitchFamily="34" charset="0"/>
                </a:endParaRPr>
              </a:p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800" i="0" u="none" strike="noStrike" kern="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Verdana" pitchFamily="34" charset="0"/>
                  </a:rPr>
                  <a:t>3</a:t>
                </a:r>
                <a:r>
                  <a:rPr kumimoji="0" lang="sr-Latn-RS" altLang="ko-KR" sz="1800" i="0" u="none" strike="noStrike" kern="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Verdana" pitchFamily="34" charset="0"/>
                  </a:rPr>
                  <a:t>0</a:t>
                </a:r>
                <a:endParaRPr kumimoji="0" lang="en-US" altLang="ko-KR" sz="180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Verdana" pitchFamily="34" charset="0"/>
                </a:endParaRPr>
              </a:p>
            </p:txBody>
          </p:sp>
          <p:sp>
            <p:nvSpPr>
              <p:cNvPr id="22" name="WordArt 96"/>
              <p:cNvSpPr>
                <a:spLocks noChangeArrowheads="1" noChangeShapeType="1" noTextEdit="1"/>
              </p:cNvSpPr>
              <p:nvPr/>
            </p:nvSpPr>
            <p:spPr bwMode="auto">
              <a:xfrm>
                <a:off x="1837" y="2069"/>
                <a:ext cx="2097" cy="254"/>
              </a:xfrm>
              <a:prstGeom prst="rect">
                <a:avLst/>
              </a:prstGeom>
            </p:spPr>
            <p:txBody>
              <a:bodyPr wrap="none" fromWordArt="1">
                <a:prstTxWarp prst="textFadeUp">
                  <a:avLst>
                    <a:gd name="adj" fmla="val 9903"/>
                  </a:avLst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sr-Latn-RS" altLang="ko-KR" sz="3600" i="0" u="none" strike="noStrike" kern="10" cap="none" spc="0" normalizeH="0" baseline="0" noProof="0" smtClean="0">
                    <a:ln w="9525">
                      <a:noFill/>
                      <a:round/>
                      <a:headEnd/>
                      <a:tailEnd/>
                    </a:ln>
                    <a:solidFill>
                      <a:srgbClr val="FF0000"/>
                    </a:solidFill>
                    <a:effectLst>
                      <a:outerShdw dist="35921" dir="2700000" algn="ctr" rotWithShape="0">
                        <a:srgbClr val="3333CC">
                          <a:alpha val="50000"/>
                        </a:srgbClr>
                      </a:outerShdw>
                    </a:effectLst>
                    <a:uLnTx/>
                    <a:uFillTx/>
                    <a:latin typeface="Verdana"/>
                    <a:ea typeface="Verdana"/>
                    <a:cs typeface="Verdana"/>
                  </a:rPr>
                  <a:t>100 poena</a:t>
                </a:r>
                <a:endParaRPr kumimoji="0" lang="ko-KR" altLang="en-US" sz="3600" i="0" u="none" strike="noStrike" kern="10" cap="none" spc="0" normalizeH="0" baseline="0" noProof="0">
                  <a:ln w="9525">
                    <a:noFill/>
                    <a:round/>
                    <a:headEnd/>
                    <a:tailEnd/>
                  </a:ln>
                  <a:solidFill>
                    <a:srgbClr val="FF0000"/>
                  </a:solidFill>
                  <a:effectLst>
                    <a:outerShdw dist="35921" dir="2700000" algn="ctr" rotWithShape="0">
                      <a:srgbClr val="3333CC">
                        <a:alpha val="50000"/>
                      </a:srgbClr>
                    </a:outerShdw>
                  </a:effectLst>
                  <a:uLnTx/>
                  <a:uFillTx/>
                  <a:latin typeface="Verdana"/>
                  <a:cs typeface="Verdana"/>
                </a:endParaRPr>
              </a:p>
            </p:txBody>
          </p:sp>
        </p:grpSp>
      </p:grpSp>
      <p:sp>
        <p:nvSpPr>
          <p:cNvPr id="23" name="Text Box 38"/>
          <p:cNvSpPr txBox="1">
            <a:spLocks noChangeArrowheads="1"/>
          </p:cNvSpPr>
          <p:nvPr/>
        </p:nvSpPr>
        <p:spPr bwMode="gray">
          <a:xfrm>
            <a:off x="1564557" y="6076890"/>
            <a:ext cx="1026243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r-Latn-RS" altLang="ko-KR" sz="2000" b="0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uLnTx/>
                <a:uFillTx/>
                <a:latin typeface="Arial" pitchFamily="34" charset="0"/>
              </a:rPr>
              <a:t>Moodle</a:t>
            </a:r>
            <a:endParaRPr kumimoji="0" lang="en-US" altLang="ko-KR" sz="2000" b="0" i="0" u="none" strike="noStrike" kern="0" cap="none" spc="0" normalizeH="0" baseline="0" noProof="0">
              <a:ln>
                <a:noFill/>
              </a:ln>
              <a:solidFill>
                <a:schemeClr val="tx2"/>
              </a:solidFill>
              <a:uLnTx/>
              <a:uFillTx/>
              <a:latin typeface="Verdana" pitchFamily="34" charset="0"/>
            </a:endParaRPr>
          </a:p>
        </p:txBody>
      </p:sp>
      <p:sp>
        <p:nvSpPr>
          <p:cNvPr id="24" name="Text Box 38"/>
          <p:cNvSpPr txBox="1">
            <a:spLocks noChangeArrowheads="1"/>
          </p:cNvSpPr>
          <p:nvPr/>
        </p:nvSpPr>
        <p:spPr bwMode="gray">
          <a:xfrm>
            <a:off x="4193917" y="6073914"/>
            <a:ext cx="1026243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r-Latn-RS" altLang="ko-KR" sz="2000" b="0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uLnTx/>
                <a:uFillTx/>
                <a:latin typeface="Arial" pitchFamily="34" charset="0"/>
              </a:rPr>
              <a:t>Moodle</a:t>
            </a:r>
            <a:endParaRPr kumimoji="0" lang="en-US" altLang="ko-KR" sz="2000" b="0" i="0" u="none" strike="noStrike" kern="0" cap="none" spc="0" normalizeH="0" baseline="0" noProof="0">
              <a:ln>
                <a:noFill/>
              </a:ln>
              <a:solidFill>
                <a:schemeClr val="tx2"/>
              </a:solidFill>
              <a:uLnTx/>
              <a:uFillTx/>
              <a:latin typeface="Verdana" pitchFamily="34" charset="0"/>
            </a:endParaRPr>
          </a:p>
        </p:txBody>
      </p:sp>
      <p:sp>
        <p:nvSpPr>
          <p:cNvPr id="25" name="Text Box 38"/>
          <p:cNvSpPr txBox="1">
            <a:spLocks noChangeArrowheads="1"/>
          </p:cNvSpPr>
          <p:nvPr/>
        </p:nvSpPr>
        <p:spPr bwMode="gray">
          <a:xfrm>
            <a:off x="6629402" y="6073914"/>
            <a:ext cx="1183337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000" b="0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uLnTx/>
                <a:uFillTx/>
                <a:latin typeface="Arial" pitchFamily="34" charset="0"/>
              </a:rPr>
              <a:t>Priru</a:t>
            </a:r>
            <a:r>
              <a:rPr kumimoji="0" lang="sr-Latn-RS" altLang="ko-KR" sz="2000" b="0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uLnTx/>
                <a:uFillTx/>
                <a:latin typeface="Arial" pitchFamily="34" charset="0"/>
              </a:rPr>
              <a:t>čnik</a:t>
            </a:r>
            <a:endParaRPr kumimoji="0" lang="en-US" altLang="ko-KR" sz="2000" b="0" i="0" u="none" strike="noStrike" kern="0" cap="none" spc="0" normalizeH="0" baseline="0" noProof="0">
              <a:ln>
                <a:noFill/>
              </a:ln>
              <a:solidFill>
                <a:schemeClr val="tx2"/>
              </a:solidFill>
              <a:uLnTx/>
              <a:uFillTx/>
              <a:latin typeface="Verdana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04800" y="1255693"/>
            <a:ext cx="86868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buClr>
                <a:srgbClr val="FF0000"/>
              </a:buClr>
              <a:buSzTx/>
              <a:buFont typeface="Wingdings" pitchFamily="2" charset="2"/>
              <a:buChar char="§"/>
            </a:pPr>
            <a:r>
              <a:rPr lang="sr-Latn-RS" sz="2800" b="0" kern="0" smtClean="0">
                <a:solidFill>
                  <a:srgbClr val="000000"/>
                </a:solidFill>
                <a:latin typeface="Arial"/>
              </a:rPr>
              <a:t>Ispit je položen ako zbir bodova na predispitnim aktivnostima i ispitu iznosi </a:t>
            </a:r>
            <a:r>
              <a:rPr lang="sr-Latn-RS" sz="2800" b="0" kern="0" smtClean="0">
                <a:solidFill>
                  <a:srgbClr val="FF0000"/>
                </a:solidFill>
                <a:latin typeface="Arial"/>
              </a:rPr>
              <a:t>minimalno 51 bod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ack of books design template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s01_1">
  <a:themeElements>
    <a:clrScheme name="ms01_1 1">
      <a:dk1>
        <a:srgbClr val="1D528D"/>
      </a:dk1>
      <a:lt1>
        <a:srgbClr val="FFFFFF"/>
      </a:lt1>
      <a:dk2>
        <a:srgbClr val="000000"/>
      </a:dk2>
      <a:lt2>
        <a:srgbClr val="B2B2B2"/>
      </a:lt2>
      <a:accent1>
        <a:srgbClr val="2D6BC7"/>
      </a:accent1>
      <a:accent2>
        <a:srgbClr val="FF9900"/>
      </a:accent2>
      <a:accent3>
        <a:srgbClr val="FFFFFF"/>
      </a:accent3>
      <a:accent4>
        <a:srgbClr val="174578"/>
      </a:accent4>
      <a:accent5>
        <a:srgbClr val="ADBAE0"/>
      </a:accent5>
      <a:accent6>
        <a:srgbClr val="E78A00"/>
      </a:accent6>
      <a:hlink>
        <a:srgbClr val="9999FF"/>
      </a:hlink>
      <a:folHlink>
        <a:srgbClr val="969696"/>
      </a:folHlink>
    </a:clrScheme>
    <a:fontScheme name="ms01_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s01_1 1">
        <a:dk1>
          <a:srgbClr val="1D528D"/>
        </a:dk1>
        <a:lt1>
          <a:srgbClr val="FFFFFF"/>
        </a:lt1>
        <a:dk2>
          <a:srgbClr val="000000"/>
        </a:dk2>
        <a:lt2>
          <a:srgbClr val="B2B2B2"/>
        </a:lt2>
        <a:accent1>
          <a:srgbClr val="2D6BC7"/>
        </a:accent1>
        <a:accent2>
          <a:srgbClr val="FF9900"/>
        </a:accent2>
        <a:accent3>
          <a:srgbClr val="FFFFFF"/>
        </a:accent3>
        <a:accent4>
          <a:srgbClr val="174578"/>
        </a:accent4>
        <a:accent5>
          <a:srgbClr val="ADBAE0"/>
        </a:accent5>
        <a:accent6>
          <a:srgbClr val="E78A00"/>
        </a:accent6>
        <a:hlink>
          <a:srgbClr val="9999F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s01_1 2">
        <a:dk1>
          <a:srgbClr val="808080"/>
        </a:dk1>
        <a:lt1>
          <a:srgbClr val="FFFFFF"/>
        </a:lt1>
        <a:dk2>
          <a:srgbClr val="000000"/>
        </a:dk2>
        <a:lt2>
          <a:srgbClr val="B2B2B2"/>
        </a:lt2>
        <a:accent1>
          <a:srgbClr val="058089"/>
        </a:accent1>
        <a:accent2>
          <a:srgbClr val="66BE0E"/>
        </a:accent2>
        <a:accent3>
          <a:srgbClr val="FFFFFF"/>
        </a:accent3>
        <a:accent4>
          <a:srgbClr val="6C6C6C"/>
        </a:accent4>
        <a:accent5>
          <a:srgbClr val="AAC0C4"/>
        </a:accent5>
        <a:accent6>
          <a:srgbClr val="5CAC0C"/>
        </a:accent6>
        <a:hlink>
          <a:srgbClr val="2CA9D0"/>
        </a:hlink>
        <a:folHlink>
          <a:srgbClr val="4841D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s01_1 3">
        <a:dk1>
          <a:srgbClr val="1D528D"/>
        </a:dk1>
        <a:lt1>
          <a:srgbClr val="FFFFFF"/>
        </a:lt1>
        <a:dk2>
          <a:srgbClr val="000000"/>
        </a:dk2>
        <a:lt2>
          <a:srgbClr val="CACACA"/>
        </a:lt2>
        <a:accent1>
          <a:srgbClr val="0099CC"/>
        </a:accent1>
        <a:accent2>
          <a:srgbClr val="8BC84E"/>
        </a:accent2>
        <a:accent3>
          <a:srgbClr val="FFFFFF"/>
        </a:accent3>
        <a:accent4>
          <a:srgbClr val="174578"/>
        </a:accent4>
        <a:accent5>
          <a:srgbClr val="AACAE2"/>
        </a:accent5>
        <a:accent6>
          <a:srgbClr val="7DB546"/>
        </a:accent6>
        <a:hlink>
          <a:srgbClr val="6E81E0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Stack of books design template</Template>
  <TotalTime>7567</TotalTime>
  <Words>244</Words>
  <Application>Microsoft Office PowerPoint</Application>
  <PresentationFormat>On-screen Show (4:3)</PresentationFormat>
  <Paragraphs>63</Paragraphs>
  <Slides>7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Stack of books design template</vt:lpstr>
      <vt:lpstr>ms01_1</vt:lpstr>
      <vt:lpstr>Image</vt:lpstr>
      <vt:lpstr>Dr dragana prokin dprokin@gs.viser.edu.rs kabinet 512   </vt:lpstr>
      <vt:lpstr>Aktivnosti na predmetu</vt:lpstr>
      <vt:lpstr>Program nastave</vt:lpstr>
      <vt:lpstr>Literatura</vt:lpstr>
      <vt:lpstr>Dodatna literatura</vt:lpstr>
      <vt:lpstr>Bodovanje aktivnosti </vt:lpstr>
      <vt:lpstr>Bodovanje aktivnosti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AOR1</dc:title>
  <dc:creator>Mr. Dragana Prokin</dc:creator>
  <cp:lastModifiedBy>Dragana Prokin</cp:lastModifiedBy>
  <cp:revision>539</cp:revision>
  <dcterms:created xsi:type="dcterms:W3CDTF">2003-09-29T00:19:38Z</dcterms:created>
  <dcterms:modified xsi:type="dcterms:W3CDTF">2023-10-04T09:47:49Z</dcterms:modified>
</cp:coreProperties>
</file>