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62" r:id="rId2"/>
    <p:sldId id="269" r:id="rId3"/>
    <p:sldId id="257" r:id="rId4"/>
    <p:sldId id="263" r:id="rId5"/>
    <p:sldId id="264" r:id="rId6"/>
    <p:sldId id="258" r:id="rId7"/>
    <p:sldId id="272" r:id="rId8"/>
    <p:sldId id="270" r:id="rId9"/>
    <p:sldId id="271" r:id="rId10"/>
    <p:sldId id="260" r:id="rId11"/>
    <p:sldId id="274" r:id="rId12"/>
  </p:sldIdLst>
  <p:sldSz cx="9144000" cy="6858000" type="screen4x3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26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r-Latn-CS"/>
              <a:t>Kliknite i uredite stil podnaslova mastera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sr-Latn-CS"/>
              <a:t>Kliknite i uredite naslov mastera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/>
              <a:t>Kliknite i uredite naslov mastera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sr-Latn-CS"/>
              <a:t>Kliknite i uredite naslov mastera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Latn-CS"/>
              <a:t>Kliknite i uredite tekst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/>
              <a:t>Kliknite i uredite naslov mastera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CS"/>
              <a:t>Kliknite i uredite tekst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sr-Latn-CS"/>
              <a:t>Kliknite i uredite tekst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/>
              <a:t>Kliknite i uredite naslov mastera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/>
              <a:t>Kliknite i uredite naslov mastera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sr-Latn-CS"/>
              <a:t>Kliknite i uredite naslov mastera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/>
              <a:t>Kliknite i uredite tekst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r-Latn-CS"/>
              <a:t>Kliknite na ikonu i dodajte sliku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r-Latn-CS"/>
              <a:t>Kliknite i uredite tekst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sr-Latn-CS"/>
              <a:t>Kliknite i uredite naslov mastera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/>
              <a:t>Kliknite i uredite naslov mastera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sr-Latn-CS"/>
              <a:t>Kliknite i uredite naslov mastera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Cyrl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sr-Latn-CS"/>
              <a:t>Kliknite i uredite naslov mastera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72DB23C-C98C-46A3-BF0E-FEF65171F122}" type="datetimeFigureOut">
              <a:rPr lang="sr-Cyrl-RS" smtClean="0"/>
              <a:t>26.10.2025.</a:t>
            </a:fld>
            <a:endParaRPr lang="sr-Cyrl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sr-Cyrl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65A095D-2485-4EE5-82ED-5A79392313AE}" type="slidenum">
              <a:rPr lang="sr-Cyrl-RS" smtClean="0"/>
              <a:t>‹#›</a:t>
            </a:fld>
            <a:endParaRPr lang="sr-Cyrl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5877857-A2EF-4282-B93D-FBC0B516C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6456" y="7101408"/>
            <a:ext cx="720081" cy="648072"/>
          </a:xfrm>
        </p:spPr>
        <p:txBody>
          <a:bodyPr/>
          <a:lstStyle/>
          <a:p>
            <a:pPr marL="0" indent="0">
              <a:buNone/>
            </a:pPr>
            <a:endParaRPr lang="en-US" sz="35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FD1A739-C9F5-45AE-9B5A-59881959954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187624" y="548680"/>
            <a:ext cx="6984775" cy="5256584"/>
          </a:xfrm>
        </p:spPr>
        <p:txBody>
          <a:bodyPr>
            <a:normAutofit/>
          </a:bodyPr>
          <a:lstStyle/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Академија техничко-уметничких струковних студија Београд</a:t>
            </a:r>
          </a:p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Одсек Висока школа електротехнике и </a:t>
            </a:r>
            <a:r>
              <a:rPr lang="sr-Cyrl-R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рачунарства</a:t>
            </a:r>
            <a:endParaRPr lang="sr-Latn-R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sr-Cyrl-R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sr-Cyrl-R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sr-Cyrl-RS" sz="5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ПРЕДУЗЕТНИШТВО</a:t>
            </a:r>
            <a:r>
              <a:rPr lang="sr-Cyrl-R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sr-Latn-RS" sz="2400" b="1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33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ИНФОРМАЦИЈЕ </a:t>
            </a:r>
            <a:r>
              <a:rPr lang="sr-Cyrl-RS" sz="33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 ПРЕДМЕТУ</a:t>
            </a:r>
            <a:r>
              <a:rPr lang="sr-Cyrl-RS" sz="3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3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Latn-RS" sz="24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sr-Cyrl-RS" sz="33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 </a:t>
            </a:r>
            <a:r>
              <a:rPr lang="sr-Cyrl-RS" sz="33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Ружица Цветковић</a:t>
            </a:r>
            <a:r>
              <a:rPr lang="sr-Cyrl-R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Latn-R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sr-Cyrl-RS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професор </a:t>
            </a:r>
            <a:r>
              <a:rPr lang="sr-Cyrl-R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струковних студија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067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BFEF06BD-FBC1-4E2F-83B9-DC49932918D3}"/>
              </a:ext>
            </a:extLst>
          </p:cNvPr>
          <p:cNvSpPr txBox="1"/>
          <p:nvPr/>
        </p:nvSpPr>
        <p:spPr>
          <a:xfrm>
            <a:off x="1835696" y="548680"/>
            <a:ext cx="6120680" cy="58939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r-Cyrl-R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Предузетништво</a:t>
            </a:r>
          </a:p>
          <a:p>
            <a:endParaRPr lang="sr-Cyrl-RS" sz="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Cyrl-RS" sz="1400" dirty="0"/>
          </a:p>
          <a:p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Шифра предмета: 	179511</a:t>
            </a:r>
          </a:p>
          <a:p>
            <a:endParaRPr lang="sr-Cyrl-R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Број ЕСПБ: 		6 бодова</a:t>
            </a:r>
          </a:p>
          <a:p>
            <a:endParaRPr lang="sr-Cyrl-R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Основне струковне студије</a:t>
            </a:r>
          </a:p>
          <a:p>
            <a:endParaRPr lang="sr-Cyrl-R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Трећа година 	5. семестар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Cyrl-RS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Статус предмета 	изборни</a:t>
            </a:r>
          </a:p>
          <a:p>
            <a:endParaRPr lang="sr-Cyrl-R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Начин организовања наставе:</a:t>
            </a:r>
          </a:p>
          <a:p>
            <a:endParaRPr lang="sr-Cyrl-R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часа предавања и</a:t>
            </a:r>
          </a:p>
          <a:p>
            <a:endParaRPr lang="sr-Cyrl-R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часа аудиторних вежби</a:t>
            </a:r>
          </a:p>
        </p:txBody>
      </p:sp>
    </p:spTree>
    <p:extLst>
      <p:ext uri="{BB962C8B-B14F-4D97-AF65-F5344CB8AC3E}">
        <p14:creationId xmlns:p14="http://schemas.microsoft.com/office/powerpoint/2010/main" val="266501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Čuvar mesta za sadržaj 2"/>
          <p:cNvSpPr>
            <a:spLocks noGrp="1"/>
          </p:cNvSpPr>
          <p:nvPr>
            <p:ph sz="quarter" idx="13"/>
          </p:nvPr>
        </p:nvSpPr>
        <p:spPr>
          <a:xfrm>
            <a:off x="971600" y="908720"/>
            <a:ext cx="7344816" cy="4968552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sr-Cyrl-RS" altLang="en-US" sz="11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Циљ</a:t>
            </a:r>
            <a:r>
              <a:rPr lang="en-US" alt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предмета</a:t>
            </a:r>
            <a:r>
              <a:rPr lang="en-US" altLang="en-US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45720" indent="0">
              <a:buNone/>
            </a:pPr>
            <a:r>
              <a:rPr lang="ru-RU" sz="24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Стицање знања и вештина из области предузетништва, потребних за самостално креирање, покретање и успешно вођење сопственог бизниса.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en-GB" alt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lnSpc>
                <a:spcPct val="150000"/>
              </a:lnSpc>
              <a:buNone/>
            </a:pPr>
            <a:r>
              <a:rPr lang="en-US" alt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Исход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предмета</a:t>
            </a: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45720" indent="0">
              <a:buNone/>
            </a:pPr>
            <a:r>
              <a:rPr lang="ru-RU" sz="24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Студенти су оспособљени да самостално обављају и управљају предузетничким пословима.</a:t>
            </a:r>
            <a:endParaRPr lang="en-US" sz="2400" b="0" i="0" dirty="0">
              <a:solidFill>
                <a:srgbClr val="42424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32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428F6B6A-4EAE-4EF1-BABC-BD5ECF5D4372}"/>
              </a:ext>
            </a:extLst>
          </p:cNvPr>
          <p:cNvSpPr txBox="1"/>
          <p:nvPr/>
        </p:nvSpPr>
        <p:spPr>
          <a:xfrm>
            <a:off x="35496" y="6731"/>
            <a:ext cx="9073008" cy="69403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500" b="1" i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Садржај </a:t>
            </a:r>
            <a:r>
              <a:rPr lang="ru-RU" sz="2500" b="1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предмета</a:t>
            </a:r>
            <a:r>
              <a:rPr lang="sr-Latn-RS" sz="2500" b="1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	</a:t>
            </a:r>
            <a:r>
              <a:rPr lang="sr-Cyrl-RS" sz="2500" b="1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500" b="1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Теоријска </a:t>
            </a:r>
            <a:r>
              <a:rPr lang="ru-RU" sz="2500" b="1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настава</a:t>
            </a:r>
          </a:p>
          <a:p>
            <a:pPr>
              <a:buFont typeface="+mj-lt"/>
              <a:buAutoNum type="arabicPeriod"/>
            </a:pPr>
            <a:r>
              <a:rPr lang="ru-RU" sz="21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Развојни </a:t>
            </a:r>
            <a:r>
              <a:rPr lang="ru-RU" sz="210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концепт </a:t>
            </a:r>
            <a:r>
              <a:rPr lang="ru-RU" sz="21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предузетништва</a:t>
            </a:r>
            <a:r>
              <a:rPr lang="sr-Latn-RS" sz="21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Карактеристике </a:t>
            </a:r>
            <a:r>
              <a:rPr lang="ru-RU" sz="21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савременог </a:t>
            </a:r>
            <a:r>
              <a:rPr lang="ru-RU" sz="2100" b="0" i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пословног </a:t>
            </a:r>
            <a:r>
              <a:rPr lang="ru-RU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окружења</a:t>
            </a:r>
            <a:r>
              <a:rPr lang="sr-Latn-RS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10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Предузетничка активност, привреда и значај малих </a:t>
            </a:r>
            <a:r>
              <a:rPr lang="ru-RU" sz="21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фирми</a:t>
            </a:r>
            <a:endParaRPr lang="ru-RU" sz="2100" b="0" i="0" dirty="0">
              <a:solidFill>
                <a:srgbClr val="42424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Font typeface="+mj-lt"/>
              <a:buAutoNum type="arabicPeriod"/>
            </a:pPr>
            <a:r>
              <a:rPr lang="sr-Cyrl-RS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Правни аспекти предузетничког подухвата</a:t>
            </a:r>
          </a:p>
          <a:p>
            <a:pPr algn="l">
              <a:buFont typeface="+mj-lt"/>
              <a:buAutoNum type="arabicPeriod"/>
            </a:pPr>
            <a:r>
              <a:rPr lang="sr-Cyrl-RS" sz="210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Информационо-комуникационе </a:t>
            </a:r>
            <a:r>
              <a:rPr lang="ru-RU" sz="21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технологије и е-пословање </a:t>
            </a:r>
            <a:r>
              <a:rPr lang="ru-RU" sz="2100" b="0" i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предузетништву</a:t>
            </a:r>
            <a:endParaRPr lang="ru-RU" sz="2100" b="0" i="0" dirty="0">
              <a:solidFill>
                <a:srgbClr val="42424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Font typeface="+mj-lt"/>
              <a:buAutoNum type="arabicPeriod"/>
            </a:pPr>
            <a:r>
              <a:rPr lang="ru-RU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Предузетник</a:t>
            </a:r>
            <a:r>
              <a:rPr lang="sr-Latn-RS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1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личне особине и вештине предузетника</a:t>
            </a:r>
          </a:p>
          <a:p>
            <a:pPr>
              <a:buFont typeface="+mj-lt"/>
              <a:buAutoNum type="arabicPeriod"/>
            </a:pPr>
            <a:r>
              <a:rPr lang="sr-Latn-RS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Дигиталне иновације у предузетништву. </a:t>
            </a:r>
            <a:r>
              <a:rPr lang="ru-RU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Иновација </a:t>
            </a:r>
            <a:r>
              <a:rPr lang="ru-RU" sz="2100" b="0" i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предузетништво. </a:t>
            </a:r>
            <a:r>
              <a:rPr lang="sr-Cyrl-RS" sz="210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Дигиталне иновације у </a:t>
            </a:r>
            <a:r>
              <a:rPr lang="sr-Cyrl-RS" sz="21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финансијама, банкарству, пољопривреди, трговини, индустрији</a:t>
            </a:r>
            <a:endParaRPr lang="ru-RU" sz="2100" b="0" i="0" dirty="0">
              <a:solidFill>
                <a:srgbClr val="42424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Font typeface="+mj-lt"/>
              <a:buAutoNum type="arabicPeriod"/>
            </a:pPr>
            <a:r>
              <a:rPr lang="ru-RU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Креирање </a:t>
            </a:r>
            <a:r>
              <a:rPr lang="ru-RU" sz="21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иницијализација предузетничког подухвата</a:t>
            </a:r>
          </a:p>
          <a:p>
            <a:pPr algn="l">
              <a:buFont typeface="+mj-lt"/>
              <a:buAutoNum type="arabicPeriod"/>
            </a:pPr>
            <a:r>
              <a:rPr lang="ru-RU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Анализа </a:t>
            </a:r>
            <a:r>
              <a:rPr lang="ru-RU" sz="21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тржишта и финансијске пројекције иновативног предузетничког подухвата</a:t>
            </a:r>
          </a:p>
          <a:p>
            <a:pPr>
              <a:buFont typeface="+mj-lt"/>
              <a:buAutoNum type="arabicPeriod"/>
            </a:pPr>
            <a:r>
              <a:rPr lang="ru-RU" sz="210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Колоквијум</a:t>
            </a:r>
          </a:p>
          <a:p>
            <a:pPr algn="l">
              <a:buFont typeface="+mj-lt"/>
              <a:buAutoNum type="arabicPeriod"/>
            </a:pPr>
            <a:r>
              <a:rPr lang="ru-RU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Извори </a:t>
            </a:r>
            <a:r>
              <a:rPr lang="ru-RU" sz="21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финансирања: предузетничког подухвата.</a:t>
            </a:r>
          </a:p>
          <a:p>
            <a:pPr algn="l">
              <a:buFont typeface="+mj-lt"/>
              <a:buAutoNum type="arabicPeriod"/>
            </a:pPr>
            <a:r>
              <a:rPr lang="ru-RU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Извори </a:t>
            </a:r>
            <a:r>
              <a:rPr lang="ru-RU" sz="21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ризичног капитала.</a:t>
            </a:r>
          </a:p>
          <a:p>
            <a:pPr algn="l">
              <a:buFont typeface="+mj-lt"/>
              <a:buAutoNum type="arabicPeriod"/>
            </a:pPr>
            <a:r>
              <a:rPr lang="ru-RU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Управљање </a:t>
            </a:r>
            <a:r>
              <a:rPr lang="ru-RU" sz="21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растом и развојем предузетништва</a:t>
            </a:r>
          </a:p>
          <a:p>
            <a:pPr algn="l">
              <a:buFont typeface="+mj-lt"/>
              <a:buAutoNum type="arabicPeriod"/>
            </a:pPr>
            <a:r>
              <a:rPr lang="ru-RU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Пословни </a:t>
            </a:r>
            <a:r>
              <a:rPr lang="ru-RU" sz="21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план-основ предузетничког подухвата</a:t>
            </a:r>
          </a:p>
          <a:p>
            <a:pPr algn="l">
              <a:buFont typeface="+mj-lt"/>
              <a:buAutoNum type="arabicPeriod"/>
            </a:pPr>
            <a:r>
              <a:rPr lang="ru-RU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Међународно предузетништво. Изазови </a:t>
            </a:r>
            <a:r>
              <a:rPr lang="ru-RU" sz="21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перспективе развоја предузетништва</a:t>
            </a:r>
          </a:p>
          <a:p>
            <a:pPr algn="l">
              <a:buFont typeface="+mj-lt"/>
              <a:buAutoNum type="arabicPeriod"/>
            </a:pPr>
            <a:r>
              <a:rPr lang="ru-RU" sz="21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Колоквијум</a:t>
            </a:r>
            <a:endParaRPr lang="ru-RU" sz="2100" b="0" i="0" dirty="0">
              <a:solidFill>
                <a:srgbClr val="42424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96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0C1E85B-FA61-4B86-B77C-54EB5B19EE4A}"/>
              </a:ext>
            </a:extLst>
          </p:cNvPr>
          <p:cNvSpPr txBox="1"/>
          <p:nvPr/>
        </p:nvSpPr>
        <p:spPr>
          <a:xfrm>
            <a:off x="971600" y="548680"/>
            <a:ext cx="7704856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ru-RU" sz="1400" b="0" i="0" dirty="0">
              <a:solidFill>
                <a:srgbClr val="424242"/>
              </a:solidFill>
              <a:effectLst/>
              <a:latin typeface="Roboto Condensed" panose="02000000000000000000" pitchFamily="2" charset="0"/>
            </a:endParaRPr>
          </a:p>
          <a:p>
            <a:pPr algn="l"/>
            <a:r>
              <a:rPr lang="ru-RU" b="0" i="0" dirty="0">
                <a:solidFill>
                  <a:srgbClr val="424242"/>
                </a:solidFill>
                <a:effectLst/>
                <a:latin typeface="Roboto Condensed" panose="02000000000000000000" pitchFamily="2" charset="0"/>
              </a:rPr>
              <a:t> </a:t>
            </a:r>
            <a:r>
              <a:rPr lang="ru-RU" sz="3200" b="1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Садржај предмета</a:t>
            </a:r>
          </a:p>
          <a:p>
            <a:pPr algn="l"/>
            <a:endParaRPr lang="ru-RU" sz="2400" b="1" dirty="0">
              <a:solidFill>
                <a:srgbClr val="4242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3200" b="1" dirty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Практична настава</a:t>
            </a:r>
          </a:p>
          <a:p>
            <a:pPr algn="l"/>
            <a:endParaRPr lang="ru-RU" sz="3200" b="0" i="0" dirty="0">
              <a:solidFill>
                <a:srgbClr val="42424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вежбама се расправља о конкретним проблемима из предузетничке праксе који припадају материји разматраној на предавањима</a:t>
            </a:r>
            <a:r>
              <a:rPr lang="ru-RU" sz="2800" b="0" i="0" dirty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sr-Latn-RS" sz="2800" b="0" i="0" dirty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Аудиторне </a:t>
            </a:r>
            <a:r>
              <a:rPr lang="sr-Cyrl-R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вежбе прате 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предавања</a:t>
            </a:r>
            <a:r>
              <a:rPr lang="sr-Latn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детаљније се разрађује градиво са предавања </a:t>
            </a:r>
            <a:r>
              <a:rPr lang="sr-Cyrl-R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sr-Cyrl-R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студенти раде задатке, тестове и различите 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врсте </a:t>
            </a:r>
            <a:r>
              <a:rPr lang="sr-Cyrl-R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радова и </a:t>
            </a:r>
            <a:r>
              <a:rPr lang="sr-Cyrl-R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презентације из наставне </a:t>
            </a:r>
            <a:r>
              <a:rPr lang="sr-Cyrl-R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материје </a:t>
            </a:r>
            <a:r>
              <a:rPr lang="sr-Cyrl-R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предмета</a:t>
            </a:r>
            <a:endParaRPr lang="ru-RU" sz="2500" b="0" i="0" dirty="0">
              <a:solidFill>
                <a:srgbClr val="42424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8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-284327" y="381000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sr-Cyrl-RS" dirty="0"/>
              <a:t>ФОРМИРАЊЕ ОЦЕНЕ</a:t>
            </a:r>
          </a:p>
        </p:txBody>
      </p:sp>
      <p:sp>
        <p:nvSpPr>
          <p:cNvPr id="3" name="Čuvar mesta za sadržaj 2"/>
          <p:cNvSpPr>
            <a:spLocks noGrp="1"/>
          </p:cNvSpPr>
          <p:nvPr>
            <p:ph sz="quarter" idx="13"/>
          </p:nvPr>
        </p:nvSpPr>
        <p:spPr>
          <a:xfrm>
            <a:off x="899592" y="1772816"/>
            <a:ext cx="7848872" cy="4824536"/>
          </a:xfrm>
        </p:spPr>
        <p:txBody>
          <a:bodyPr>
            <a:noAutofit/>
          </a:bodyPr>
          <a:lstStyle/>
          <a:p>
            <a:pPr marL="45720" indent="0">
              <a:lnSpc>
                <a:spcPct val="150000"/>
              </a:lnSpc>
              <a:buNone/>
            </a:pPr>
            <a:r>
              <a:rPr lang="ru-RU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Предиспитне обавезе 		       Поени</a:t>
            </a:r>
          </a:p>
          <a:p>
            <a:pPr marL="45720" indent="0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ктивности </a:t>
            </a:r>
            <a:r>
              <a:rPr lang="ru-RU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току </a:t>
            </a:r>
            <a:r>
              <a:rPr lang="ru-RU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предавања</a:t>
            </a:r>
            <a:r>
              <a:rPr lang="sr-Latn-RS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r-Cyrl-RS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одговори, тестови, задаци, радови </a:t>
            </a:r>
            <a:r>
              <a:rPr lang="ru-RU" sz="16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(семинарски, презентација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 бизнис план)</a:t>
            </a:r>
            <a:r>
              <a:rPr lang="ru-RU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sr-Latn-RS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endParaRPr lang="ru-RU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Колоквијум</a:t>
            </a:r>
            <a:r>
              <a:rPr lang="sr-Cyrl-RS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(обавезни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колоквијума)</a:t>
            </a:r>
          </a:p>
          <a:p>
            <a:pPr marL="45720" indent="0">
              <a:buNone/>
            </a:pPr>
            <a:r>
              <a:rPr lang="ru-RU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Први колоквијум		</a:t>
            </a:r>
            <a:r>
              <a:rPr lang="ru-RU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  </a:t>
            </a:r>
            <a:r>
              <a:rPr lang="ru-RU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</a:p>
          <a:p>
            <a:pPr marL="45720" indent="0">
              <a:buNone/>
            </a:pPr>
            <a:r>
              <a:rPr lang="ru-RU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Други колоквијум				20</a:t>
            </a:r>
            <a:endParaRPr lang="ru-RU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lnSpc>
                <a:spcPct val="150000"/>
              </a:lnSpc>
              <a:buNone/>
            </a:pPr>
            <a:r>
              <a:rPr lang="ru-RU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Завршни испит	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обавезан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       Поени</a:t>
            </a:r>
          </a:p>
          <a:p>
            <a:pPr marL="45720" indent="0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Усмени /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Писмени</a:t>
            </a:r>
            <a:r>
              <a:rPr lang="ru-RU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испит  </a:t>
            </a:r>
            <a:r>
              <a:rPr lang="ru-RU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	  	30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sr-Latn-RS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sr-Cyrl-RS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 </a:t>
            </a:r>
            <a:r>
              <a:rPr lang="sr-Cyrl-R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положен </a:t>
            </a:r>
            <a:r>
              <a:rPr lang="sr-Cyrl-RS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испит </a:t>
            </a:r>
            <a:r>
              <a:rPr lang="sr-Cyrl-RS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sr-Cyrl-R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      51 поен</a:t>
            </a:r>
          </a:p>
        </p:txBody>
      </p:sp>
    </p:spTree>
    <p:extLst>
      <p:ext uri="{BB962C8B-B14F-4D97-AF65-F5344CB8AC3E}">
        <p14:creationId xmlns:p14="http://schemas.microsoft.com/office/powerpoint/2010/main" val="427630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9912" y="5085184"/>
            <a:ext cx="4525888" cy="429984"/>
          </a:xfrm>
        </p:spPr>
        <p:txBody>
          <a:bodyPr/>
          <a:lstStyle/>
          <a:p>
            <a:pPr marL="0" indent="0">
              <a:buNone/>
            </a:pPr>
            <a:r>
              <a:rPr lang="sr-Cyrl-RS" sz="800" dirty="0"/>
              <a:t>.</a:t>
            </a:r>
            <a:endParaRPr lang="en-US" sz="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23528" y="764704"/>
            <a:ext cx="8568952" cy="5217760"/>
          </a:xfrm>
        </p:spPr>
        <p:txBody>
          <a:bodyPr>
            <a:normAutofit fontScale="62500" lnSpcReduction="20000"/>
          </a:bodyPr>
          <a:lstStyle/>
          <a:p>
            <a:pPr marL="45720" indent="0">
              <a:buNone/>
            </a:pPr>
            <a:r>
              <a:rPr lang="sr-Cyrl-RS" sz="9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Начин </a:t>
            </a:r>
            <a:r>
              <a:rPr lang="sr-Cyrl-RS" sz="9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полагања </a:t>
            </a:r>
            <a:r>
              <a:rPr lang="sr-Cyrl-RS" sz="9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испита</a:t>
            </a:r>
          </a:p>
          <a:p>
            <a:pPr marL="45720" indent="0">
              <a:buNone/>
            </a:pPr>
            <a:endParaRPr lang="sr-Cyrl-RS" sz="23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sr-Cyrl-RS" sz="70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Колоквијуми </a:t>
            </a:r>
            <a:r>
              <a:rPr lang="sr-Cyrl-RS" sz="7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 </a:t>
            </a:r>
            <a:r>
              <a:rPr lang="sr-Cyrl-RS" sz="7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полажу </a:t>
            </a:r>
            <a:r>
              <a:rPr lang="sr-Cyrl-RS" sz="70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писмено </a:t>
            </a:r>
            <a:r>
              <a:rPr lang="sr-Cyrl-RS" sz="7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путем теста</a:t>
            </a:r>
          </a:p>
          <a:p>
            <a:pPr marL="45720" indent="0">
              <a:buNone/>
            </a:pPr>
            <a:r>
              <a:rPr lang="sr-Cyrl-RS" sz="7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Испит </a:t>
            </a:r>
            <a:r>
              <a:rPr lang="sr-Cyrl-RS" sz="7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 </a:t>
            </a:r>
            <a:r>
              <a:rPr lang="sr-Cyrl-RS" sz="7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полаже </a:t>
            </a:r>
            <a:r>
              <a:rPr lang="sr-Cyrl-RS" sz="7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школи </a:t>
            </a:r>
            <a:r>
              <a:rPr lang="sr-Cyrl-RS" sz="7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усмено </a:t>
            </a:r>
            <a:endParaRPr lang="sr-Cyrl-RS" sz="700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sz="3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Оцена </a:t>
            </a:r>
            <a:r>
              <a:rPr lang="ru-RU" sz="3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испиту се формира на основу збира броја поена остварених кроз све облике наставних обавеза. </a:t>
            </a:r>
            <a:r>
              <a:rPr lang="ru-RU" sz="3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Позитивна </a:t>
            </a:r>
            <a:r>
              <a:rPr lang="ru-RU" sz="3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оцена се, по правилу, стиче уколико су све наставне обавезе студента оцењене </a:t>
            </a:r>
            <a:r>
              <a:rPr lang="ru-RU" sz="3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позитивно (положен и испит и оба колоквијума, савладано градиво из оба колоквијума)</a:t>
            </a:r>
            <a:endParaRPr lang="en-US" sz="3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95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952FD14A-E9F4-4717-B7EB-F4130E8F727A}"/>
              </a:ext>
            </a:extLst>
          </p:cNvPr>
          <p:cNvSpPr txBox="1"/>
          <p:nvPr/>
        </p:nvSpPr>
        <p:spPr>
          <a:xfrm>
            <a:off x="1403648" y="2499875"/>
            <a:ext cx="6840760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sr-Cyrl-R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Оцена 6 		од 51 до 60 поена</a:t>
            </a:r>
          </a:p>
          <a:p>
            <a:pPr>
              <a:lnSpc>
                <a:spcPct val="150000"/>
              </a:lnSpc>
            </a:pPr>
            <a:r>
              <a:rPr lang="sr-Cyrl-R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Оцена 7 		од 61 до 70 поена</a:t>
            </a:r>
          </a:p>
          <a:p>
            <a:pPr>
              <a:lnSpc>
                <a:spcPct val="150000"/>
              </a:lnSpc>
            </a:pPr>
            <a:r>
              <a:rPr lang="sr-Cyrl-R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Оцена 8 		од 71 до 80 поена</a:t>
            </a:r>
          </a:p>
          <a:p>
            <a:pPr>
              <a:lnSpc>
                <a:spcPct val="150000"/>
              </a:lnSpc>
            </a:pPr>
            <a:r>
              <a:rPr lang="sr-Cyrl-R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Оцена </a:t>
            </a:r>
            <a:r>
              <a:rPr lang="sr-Cyrl-R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lang="sr-Cyrl-R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од 81 до 90 поена</a:t>
            </a:r>
          </a:p>
          <a:p>
            <a:pPr>
              <a:lnSpc>
                <a:spcPct val="150000"/>
              </a:lnSpc>
            </a:pPr>
            <a:r>
              <a:rPr lang="sr-Cyrl-R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Оцена </a:t>
            </a:r>
            <a:r>
              <a:rPr lang="sr-Cyrl-R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sr-Cyrl-R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од 91 до 100 поена</a:t>
            </a:r>
          </a:p>
          <a:p>
            <a:pPr marL="0" indent="0">
              <a:buNone/>
            </a:pPr>
            <a:endParaRPr lang="sr-Cyrl-R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64A1211-4A77-482A-A033-0A89C455EFE7}"/>
              </a:ext>
            </a:extLst>
          </p:cNvPr>
          <p:cNvSpPr txBox="1"/>
          <p:nvPr/>
        </p:nvSpPr>
        <p:spPr>
          <a:xfrm>
            <a:off x="1043608" y="1124744"/>
            <a:ext cx="61206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r-Cyrl-R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ФОРМИРАЊЕ ОЦЕНЕ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12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729D7C3-11BA-4A70-B123-6B31B3E4953B}"/>
              </a:ext>
            </a:extLst>
          </p:cNvPr>
          <p:cNvSpPr txBox="1"/>
          <p:nvPr/>
        </p:nvSpPr>
        <p:spPr>
          <a:xfrm>
            <a:off x="107504" y="253426"/>
            <a:ext cx="9036496" cy="65402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sr-Cyrl-R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Литература: </a:t>
            </a:r>
          </a:p>
          <a:p>
            <a:pPr marL="342900" indent="-342900">
              <a:buAutoNum type="arabicPeriod"/>
            </a:pPr>
            <a:r>
              <a:rPr lang="sr-Cyrl-R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Материјали са предавања</a:t>
            </a:r>
          </a:p>
          <a:p>
            <a:r>
              <a:rPr lang="sr-Cyrl-RS" sz="18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4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sr-Cyrl-RS" sz="2400" b="0" i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r-Cyrl-RS" sz="2400" b="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sr-Cyrl-R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ветковић Ружица, Предузетништво, АТУСС, 2024. уџбеник доступан преко студентског сервиса</a:t>
            </a:r>
            <a:endParaRPr lang="sr-Latn-RS" sz="2400" b="0" i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sr-Cyrl-RS" sz="24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sr-Cyrl-RS" sz="24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r-Cyrl-RS" sz="2400" dirty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Пауновић Б., Зиповски Д.: Предузетништво и управљање малим предузећем, Центар за издавачку делатност Економског факултета, Београд, 2021.</a:t>
            </a:r>
          </a:p>
          <a:p>
            <a:r>
              <a:rPr lang="sr-Cyrl-RS" sz="24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400" dirty="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David </a:t>
            </a:r>
            <a:r>
              <a:rPr lang="en-US" sz="2400" dirty="0" err="1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Deakins</a:t>
            </a:r>
            <a:r>
              <a:rPr lang="en-US" sz="2400" dirty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Mark </a:t>
            </a:r>
            <a:r>
              <a:rPr lang="en-US" sz="2400" dirty="0" err="1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Freel</a:t>
            </a:r>
            <a:r>
              <a:rPr lang="en-US" sz="2400" dirty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sr-Cyrl-RS" sz="2400" dirty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Предузетништво и мале фирме, </a:t>
            </a:r>
            <a:r>
              <a:rPr lang="en-US" sz="2400" dirty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status, V </a:t>
            </a:r>
            <a:r>
              <a:rPr lang="sr-Cyrl-RS" sz="2400" dirty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издање, </a:t>
            </a:r>
            <a:r>
              <a:rPr lang="sr-Cyrl-RS" sz="2400" dirty="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2012.</a:t>
            </a:r>
          </a:p>
          <a:p>
            <a:r>
              <a:rPr lang="sr-Cyrl-RS" sz="24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5. Ружица Цветковић, Електронско банкарство, ВИШЕР, Београд, 2013. </a:t>
            </a:r>
          </a:p>
          <a:p>
            <a:r>
              <a:rPr lang="sr-Cyrl-RS" sz="24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sr-Cyrl-RS" sz="240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Дејан Ерић и други: Финансирање </a:t>
            </a:r>
            <a:r>
              <a:rPr lang="sr-Cyrl-RS" sz="24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малих и среднјих предузећа у Србији, </a:t>
            </a:r>
            <a:r>
              <a:rPr lang="sr-Cyrl-RS" sz="240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Институт економских наука и Привредна комора Србије, Београд 2012</a:t>
            </a:r>
            <a:r>
              <a:rPr lang="sr-Cyrl-RS" sz="2400" b="0" i="0" dirty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spcAft>
                <a:spcPts val="600"/>
              </a:spcAft>
              <a:tabLst>
                <a:tab pos="457200" algn="l"/>
              </a:tabLst>
            </a:pPr>
            <a:r>
              <a:rPr lang="sr-Cyrl-RS" sz="24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22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sr-Cyrl-RS" sz="20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Пауновић Благоје, Зиповски Димитраки: Пословни план - водич за израду, Центар за издавачку делатност Економског факултета, Београд, 2021.</a:t>
            </a:r>
            <a:endParaRPr lang="sr-Latn-RS" sz="2000" smtClean="0">
              <a:solidFill>
                <a:srgbClr val="42424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  <a:tabLst>
                <a:tab pos="457200" algn="l"/>
              </a:tabLst>
            </a:pPr>
            <a:r>
              <a:rPr lang="sr-Latn-RS" sz="20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sr-Cyrl-RS" sz="2000" smtClean="0">
                <a:solidFill>
                  <a:srgbClr val="42424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Р. Авлијаш, Г. Авлијаш : </a:t>
            </a:r>
            <a:r>
              <a:rPr lang="sr-Cyrl-RS" sz="2000" b="0" i="0" smtClean="0">
                <a:solidFill>
                  <a:srgbClr val="42424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Предузетништво, Универзитет Сингидунум, 2013.</a:t>
            </a:r>
            <a:endParaRPr lang="sr-Cyrl-RS" sz="2000" b="0" i="0" dirty="0">
              <a:solidFill>
                <a:srgbClr val="424242"/>
              </a:solidFill>
              <a:effectLst/>
              <a:latin typeface="Roboto Condens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87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547664" y="6749988"/>
            <a:ext cx="6512511" cy="216024"/>
          </a:xfrm>
        </p:spPr>
        <p:txBody>
          <a:bodyPr/>
          <a:lstStyle/>
          <a:p>
            <a:pPr marL="0" indent="0" algn="l">
              <a:buNone/>
            </a:pPr>
            <a:endParaRPr lang="sr-Cyrl-R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Čuvar mesta za sadržaj 2"/>
          <p:cNvSpPr>
            <a:spLocks noGrp="1"/>
          </p:cNvSpPr>
          <p:nvPr>
            <p:ph sz="quarter" idx="13"/>
          </p:nvPr>
        </p:nvSpPr>
        <p:spPr>
          <a:xfrm>
            <a:off x="683568" y="620688"/>
            <a:ext cx="7560840" cy="561662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sr-Cyrl-RS" dirty="0"/>
          </a:p>
          <a:p>
            <a:pPr marL="0" indent="0" algn="ctr">
              <a:buNone/>
            </a:pPr>
            <a:r>
              <a:rPr lang="sr-Cyrl-RS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Наставник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sr-Cyrl-RS" dirty="0"/>
          </a:p>
          <a:p>
            <a:pPr marL="0" indent="0">
              <a:buNone/>
            </a:pPr>
            <a:r>
              <a:rPr lang="sr-Cyrl-RS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 Ружица Цветковић</a:t>
            </a:r>
          </a:p>
          <a:p>
            <a:pPr marL="0" indent="0">
              <a:buNone/>
            </a:pPr>
            <a:endParaRPr lang="sr-Cyrl-R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r-Cyrl-RS" sz="3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професор струковних студија</a:t>
            </a:r>
            <a:endParaRPr lang="en-US" sz="3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r-Cyrl-R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r-Latn-R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mail</a:t>
            </a:r>
            <a:r>
              <a:rPr lang="sr-Latn-R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sr-Cyrl-R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sr-Cyrl-R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ruzicac@viser.edu.rs</a:t>
            </a:r>
            <a:r>
              <a:rPr lang="sr-Cyrl-RS" sz="3400" b="1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sr-Latn-RS" sz="3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r-Latn-R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ruzica</a:t>
            </a:r>
            <a:r>
              <a:rPr lang="sr-Latn-RS" sz="3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sr-Latn-R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vetkovic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@i</a:t>
            </a:r>
            <a:r>
              <a:rPr lang="sr-Latn-R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ct</a:t>
            </a:r>
            <a:r>
              <a:rPr lang="en-US" sz="3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.edu.rs</a:t>
            </a:r>
            <a:endParaRPr lang="sr-Cyrl-RS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r-Cyrl-R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Кабинет број </a:t>
            </a:r>
            <a:r>
              <a:rPr lang="en-US" sz="320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sr-Cyrl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301</a:t>
            </a:r>
            <a:endParaRPr lang="sr-Cyrl-R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r-Cyrl-R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Консултације два пута недељно</a:t>
            </a:r>
          </a:p>
          <a:p>
            <a:pPr marL="0" indent="0">
              <a:buNone/>
            </a:pPr>
            <a:r>
              <a:rPr lang="sr-Cyrl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уторком</a:t>
            </a:r>
            <a:r>
              <a:rPr lang="sr-Cyrl-R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sr-Cyrl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 18 </a:t>
            </a:r>
            <a:r>
              <a:rPr lang="sr-Cyrl-RS" sz="3200"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sr-Cyrl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sr-Latn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сати </a:t>
            </a:r>
            <a:r>
              <a:rPr lang="sr-Cyrl-R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  <a:p>
            <a:pPr marL="0" indent="0">
              <a:buNone/>
            </a:pPr>
            <a:r>
              <a:rPr lang="sr-Cyrl-R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средом 		</a:t>
            </a:r>
            <a:r>
              <a:rPr lang="sr-Cyrl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 </a:t>
            </a:r>
            <a:r>
              <a:rPr lang="sr-Latn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sr-Cyrl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до 15</a:t>
            </a:r>
            <a:r>
              <a:rPr lang="sr-Latn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сати и од 20 сати до 21 сат</a:t>
            </a:r>
            <a:endParaRPr lang="sr-Cyrl-R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r-Cyrl-R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Термине </a:t>
            </a:r>
            <a:r>
              <a:rPr lang="sr-Cyrl-R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консултација можемо прилагодити терминима наставе </a:t>
            </a:r>
            <a:r>
              <a:rPr lang="sr-Cyrl-RS" sz="320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sr-Cyrl-RS" sz="32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договарати</a:t>
            </a:r>
          </a:p>
        </p:txBody>
      </p:sp>
    </p:spTree>
    <p:extLst>
      <p:ext uri="{BB962C8B-B14F-4D97-AF65-F5344CB8AC3E}">
        <p14:creationId xmlns:p14="http://schemas.microsoft.com/office/powerpoint/2010/main" val="170010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40552" y="7029400"/>
            <a:ext cx="1008112" cy="710952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187624" y="980728"/>
            <a:ext cx="6400800" cy="4608512"/>
          </a:xfrm>
        </p:spPr>
        <p:txBody>
          <a:bodyPr/>
          <a:lstStyle/>
          <a:p>
            <a:pPr marL="45720" indent="0">
              <a:buNone/>
            </a:pPr>
            <a:endParaRPr lang="sr-Cyrl-R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sr-Cyrl-R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endParaRPr lang="sr-Cyrl-R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r>
              <a:rPr lang="sr-Cyrl-R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ХВАЛА НА ПАЖЊИ И</a:t>
            </a:r>
          </a:p>
          <a:p>
            <a:pPr marL="45720" indent="0" algn="ctr">
              <a:buNone/>
            </a:pPr>
            <a:r>
              <a:rPr lang="sr-Cyrl-R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СРЕЋНО</a:t>
            </a:r>
          </a:p>
          <a:p>
            <a:pPr marL="45720" indent="0" algn="ctr">
              <a:buNone/>
            </a:pPr>
            <a:endParaRPr lang="sr-Cyrl-R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ctr">
              <a:buNone/>
            </a:pP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70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zdušna struja">
  <a:themeElements>
    <a:clrScheme name="Vazdušna struj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Vazdušna struj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zdušna struj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1918</TotalTime>
  <Words>343</Words>
  <Application>Microsoft Office PowerPoint</Application>
  <PresentationFormat>On-screen Show (4:3)</PresentationFormat>
  <Paragraphs>106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Calibri</vt:lpstr>
      <vt:lpstr>Georgia</vt:lpstr>
      <vt:lpstr>Roboto Condensed</vt:lpstr>
      <vt:lpstr>Times New Roman</vt:lpstr>
      <vt:lpstr>Trebuchet MS</vt:lpstr>
      <vt:lpstr>Vazdušna struja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ФОРМИРАЊЕ ОЦЕНЕ</vt:lpstr>
      <vt:lpstr>.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prezentacija</dc:title>
  <dc:creator>Milica Jevremović</dc:creator>
  <cp:lastModifiedBy>Admin</cp:lastModifiedBy>
  <cp:revision>88</cp:revision>
  <dcterms:created xsi:type="dcterms:W3CDTF">2016-09-26T08:32:57Z</dcterms:created>
  <dcterms:modified xsi:type="dcterms:W3CDTF">2025-10-26T13:40:28Z</dcterms:modified>
</cp:coreProperties>
</file>