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notesMasterIdLst>
    <p:notesMasterId r:id="rId8"/>
  </p:notesMasterIdLst>
  <p:sldIdLst>
    <p:sldId id="256" r:id="rId2"/>
    <p:sldId id="490" r:id="rId3"/>
    <p:sldId id="491" r:id="rId4"/>
    <p:sldId id="492" r:id="rId5"/>
    <p:sldId id="493" r:id="rId6"/>
    <p:sldId id="494" r:id="rId7"/>
  </p:sldIdLst>
  <p:sldSz cx="9144000" cy="6858000" type="screen4x3"/>
  <p:notesSz cx="7099300" cy="10234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FAF6"/>
    <a:srgbClr val="99FF99"/>
    <a:srgbClr val="FFCC99"/>
    <a:srgbClr val="33CC33"/>
    <a:srgbClr val="66FF33"/>
    <a:srgbClr val="8CCAEC"/>
    <a:srgbClr val="3EA6E0"/>
    <a:srgbClr val="FFE9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45" autoAdjust="0"/>
    <p:restoredTop sz="94743" autoAdjust="0"/>
  </p:normalViewPr>
  <p:slideViewPr>
    <p:cSldViewPr snapToGrid="0">
      <p:cViewPr>
        <p:scale>
          <a:sx n="100" d="100"/>
          <a:sy n="100" d="100"/>
        </p:scale>
        <p:origin x="-2010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3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A8452F8F-742F-4E81-BA7B-0EFDF6ADC06A}" type="datetimeFigureOut">
              <a:rPr lang="en-US"/>
              <a:pPr>
                <a:defRPr/>
              </a:pPr>
              <a:t>2/19/2024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8B9B9F7-2CF3-473D-8300-5205CEFAE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464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+mn-cs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+mn-cs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+mn-cs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+mn-cs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+mn-cs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+mn-cs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+mn-cs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+mn-cs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+mn-cs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+mn-cs"/>
                </a:endParaRPr>
              </a:p>
            </p:txBody>
          </p:sp>
        </p:grpSp>
      </p:grpSp>
      <p:sp>
        <p:nvSpPr>
          <p:cNvPr id="23144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144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D5174-019E-4304-956E-CB2209EC07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517088-CF26-4756-A553-30C3BEC007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8EC658-530C-4D38-82BB-D36739D182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FA6671-1AC7-40AC-B232-2291AB873C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EF3E31-69CC-49BC-A295-D5D05CC25B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CDAE9D-CC6D-4E66-9CBB-55E5E0F020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1CE644-78CD-490A-9004-8168B45726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983366-0559-4D40-8B5F-55130C2052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8965D-499C-418D-860F-63FE868333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7998B-495D-4F03-9DD5-0F42D10254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DBC00E-9B7E-43A3-AF46-A8407FEFC4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8DE30-A624-48A9-8687-426E7FEA9B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192E8F-49D3-4090-9030-F7B7A48CF0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040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Black" pitchFamily="34" charset="0"/>
                <a:cs typeface="+mn-cs"/>
              </a:defRPr>
            </a:lvl1pPr>
          </a:lstStyle>
          <a:p>
            <a:pPr>
              <a:defRPr/>
            </a:pPr>
            <a:fld id="{E017BC57-CAD0-40BC-A0A5-9A93FCFE23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638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23040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  <p:sp>
          <p:nvSpPr>
            <p:cNvPr id="230406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  <p:sp>
          <p:nvSpPr>
            <p:cNvPr id="230407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  <a:latin typeface="Arial" charset="0"/>
                <a:cs typeface="+mn-cs"/>
              </a:endParaRPr>
            </a:p>
          </p:txBody>
        </p:sp>
        <p:sp>
          <p:nvSpPr>
            <p:cNvPr id="230408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  <a:latin typeface="Arial" charset="0"/>
                <a:cs typeface="+mn-cs"/>
              </a:endParaRPr>
            </a:p>
          </p:txBody>
        </p:sp>
        <p:sp>
          <p:nvSpPr>
            <p:cNvPr id="230409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  <a:latin typeface="Arial" charset="0"/>
                <a:cs typeface="+mn-cs"/>
              </a:endParaRPr>
            </a:p>
          </p:txBody>
        </p:sp>
        <p:sp>
          <p:nvSpPr>
            <p:cNvPr id="230410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  <a:latin typeface="Arial" charset="0"/>
                <a:cs typeface="+mn-cs"/>
              </a:endParaRPr>
            </a:p>
          </p:txBody>
        </p:sp>
        <p:sp>
          <p:nvSpPr>
            <p:cNvPr id="230411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  <p:sp>
          <p:nvSpPr>
            <p:cNvPr id="230412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  <a:latin typeface="Arial" charset="0"/>
                <a:cs typeface="+mn-cs"/>
              </a:endParaRPr>
            </a:p>
          </p:txBody>
        </p:sp>
        <p:sp>
          <p:nvSpPr>
            <p:cNvPr id="230413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  <a:latin typeface="Arial" charset="0"/>
                <a:cs typeface="+mn-cs"/>
              </a:endParaRPr>
            </a:p>
          </p:txBody>
        </p:sp>
      </p:grpSp>
      <p:sp>
        <p:nvSpPr>
          <p:cNvPr id="1638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639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3041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10" r:id="rId2"/>
    <p:sldLayoutId id="2147483911" r:id="rId3"/>
    <p:sldLayoutId id="2147483912" r:id="rId4"/>
    <p:sldLayoutId id="2147483913" r:id="rId5"/>
    <p:sldLayoutId id="2147483914" r:id="rId6"/>
    <p:sldLayoutId id="2147483915" r:id="rId7"/>
    <p:sldLayoutId id="2147483916" r:id="rId8"/>
    <p:sldLayoutId id="2147483917" r:id="rId9"/>
    <p:sldLayoutId id="2147483918" r:id="rId10"/>
    <p:sldLayoutId id="2147483919" r:id="rId11"/>
    <p:sldLayoutId id="2147483920" r:id="rId12"/>
    <p:sldLayoutId id="2147483921" r:id="rId13"/>
  </p:sldLayoutIdLst>
  <p:transition>
    <p:random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.png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7" name="Rectangle 69"/>
          <p:cNvSpPr>
            <a:spLocks noGrp="1" noChangeArrowheads="1"/>
          </p:cNvSpPr>
          <p:nvPr>
            <p:ph type="ctrTitle"/>
          </p:nvPr>
        </p:nvSpPr>
        <p:spPr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en-US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PROGRAMABILNA LOGI</a:t>
            </a:r>
            <a:r>
              <a:rPr lang="sr-Latn-CS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ČKA KOLA</a:t>
            </a:r>
            <a:endParaRPr lang="en-US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Text Box 113"/>
          <p:cNvSpPr txBox="1">
            <a:spLocks noChangeArrowheads="1"/>
          </p:cNvSpPr>
          <p:nvPr/>
        </p:nvSpPr>
        <p:spPr bwMode="auto">
          <a:xfrm>
            <a:off x="460375" y="5000625"/>
            <a:ext cx="4572000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sz="2800" b="1" dirty="0">
                <a:solidFill>
                  <a:schemeClr val="bg2"/>
                </a:solidFill>
                <a:latin typeface="+mn-lt"/>
                <a:cs typeface="+mn-cs"/>
              </a:rPr>
              <a:t>Dr</a:t>
            </a:r>
            <a:r>
              <a:rPr lang="sl-SI" sz="2800" b="1" dirty="0">
                <a:solidFill>
                  <a:schemeClr val="bg2"/>
                </a:solidFill>
                <a:latin typeface="+mn-lt"/>
                <a:cs typeface="+mn-cs"/>
              </a:rPr>
              <a:t> Dragana Prokin</a:t>
            </a:r>
          </a:p>
          <a:p>
            <a:pPr eaLnBrk="0" hangingPunct="0">
              <a:defRPr/>
            </a:pPr>
            <a:r>
              <a:rPr lang="en-US" sz="2400" b="1" dirty="0">
                <a:solidFill>
                  <a:schemeClr val="accent5">
                    <a:lumMod val="10000"/>
                  </a:schemeClr>
                </a:solidFill>
                <a:latin typeface="+mn-lt"/>
                <a:cs typeface="+mn-cs"/>
              </a:rPr>
              <a:t>k</a:t>
            </a:r>
            <a:r>
              <a:rPr lang="sl-SI" sz="2400" b="1" dirty="0">
                <a:solidFill>
                  <a:schemeClr val="accent5">
                    <a:lumMod val="10000"/>
                  </a:schemeClr>
                </a:solidFill>
                <a:latin typeface="+mn-lt"/>
                <a:cs typeface="+mn-cs"/>
              </a:rPr>
              <a:t>abinet 512	</a:t>
            </a:r>
            <a:endParaRPr lang="en-US" sz="2400" b="1" dirty="0">
              <a:solidFill>
                <a:schemeClr val="accent5">
                  <a:lumMod val="10000"/>
                </a:schemeClr>
              </a:solidFill>
              <a:latin typeface="+mn-lt"/>
              <a:cs typeface="+mn-cs"/>
            </a:endParaRPr>
          </a:p>
          <a:p>
            <a:pPr eaLnBrk="0" hangingPunct="0">
              <a:defRPr/>
            </a:pPr>
            <a:r>
              <a:rPr lang="sl-SI" sz="2400" b="1" dirty="0">
                <a:solidFill>
                  <a:schemeClr val="accent5">
                    <a:lumMod val="10000"/>
                  </a:schemeClr>
                </a:solidFill>
                <a:latin typeface="+mn-lt"/>
                <a:cs typeface="+mn-cs"/>
              </a:rPr>
              <a:t>dprokin</a:t>
            </a:r>
            <a:r>
              <a:rPr lang="en-US" sz="2400" b="1" dirty="0">
                <a:solidFill>
                  <a:schemeClr val="accent5">
                    <a:lumMod val="10000"/>
                  </a:schemeClr>
                </a:solidFill>
                <a:latin typeface="+mn-lt"/>
                <a:cs typeface="+mn-cs"/>
              </a:rPr>
              <a:t>@</a:t>
            </a:r>
            <a:r>
              <a:rPr lang="en-US" sz="2400" b="1" dirty="0" err="1">
                <a:solidFill>
                  <a:schemeClr val="accent5">
                    <a:lumMod val="10000"/>
                  </a:schemeClr>
                </a:solidFill>
                <a:latin typeface="+mn-lt"/>
                <a:cs typeface="+mn-cs"/>
              </a:rPr>
              <a:t>viser.edu.rs</a:t>
            </a:r>
            <a:endParaRPr lang="sl-SI" sz="2400" b="1" dirty="0">
              <a:solidFill>
                <a:schemeClr val="accent5">
                  <a:lumMod val="1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7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Program predmeta</a:t>
            </a:r>
          </a:p>
        </p:txBody>
      </p:sp>
      <p:sp>
        <p:nvSpPr>
          <p:cNvPr id="102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Princip rada i arhitektura programabilnih logičkih kola različitih stepena integracije</a:t>
            </a:r>
          </a:p>
          <a:p>
            <a:r>
              <a:rPr lang="en-US" smtClean="0"/>
              <a:t>Primeri grafičkog opisa i hijerarhijskog principa projektovanja komponenata digitalnih sistema</a:t>
            </a:r>
          </a:p>
          <a:p>
            <a:r>
              <a:rPr lang="en-US" smtClean="0"/>
              <a:t>Primeri realizacije sinhrone logike sa globalnim taktom (programabilni registri, tajmeri, brojači i mašine stanja)</a:t>
            </a:r>
          </a:p>
          <a:p>
            <a:r>
              <a:rPr lang="en-US" smtClean="0"/>
              <a:t>HDL opis komponenata digitalnih sistema</a:t>
            </a:r>
          </a:p>
          <a:p>
            <a:r>
              <a:rPr lang="en-US" smtClean="0"/>
              <a:t>Primena megafunkcija</a:t>
            </a:r>
          </a:p>
          <a:p>
            <a:endParaRPr lang="en-US" smtClean="0"/>
          </a:p>
        </p:txBody>
      </p:sp>
      <p:grpSp>
        <p:nvGrpSpPr>
          <p:cNvPr id="1029" name="Group 130"/>
          <p:cNvGrpSpPr>
            <a:grpSpLocks/>
          </p:cNvGrpSpPr>
          <p:nvPr/>
        </p:nvGrpSpPr>
        <p:grpSpPr bwMode="auto">
          <a:xfrm>
            <a:off x="4802188" y="104775"/>
            <a:ext cx="4235450" cy="1747838"/>
            <a:chOff x="6" y="14"/>
            <a:chExt cx="3962" cy="2383"/>
          </a:xfrm>
        </p:grpSpPr>
        <p:pic>
          <p:nvPicPr>
            <p:cNvPr id="1030" name="Picture 115" descr="v7n1-icon-l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" y="14"/>
              <a:ext cx="3962" cy="2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1" name="Picture 12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-1745881">
              <a:off x="161" y="1241"/>
              <a:ext cx="1002" cy="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2" name="Picture 12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-1541662">
              <a:off x="1726" y="1344"/>
              <a:ext cx="950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3" name="Picture 129" descr="Put MAX Devices to Work in Your Systems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rot="1149515">
              <a:off x="1309" y="260"/>
              <a:ext cx="1385" cy="1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1026" name="Object 126"/>
            <p:cNvGraphicFramePr>
              <a:graphicFrameLocks noChangeAspect="1"/>
            </p:cNvGraphicFramePr>
            <p:nvPr/>
          </p:nvGraphicFramePr>
          <p:xfrm>
            <a:off x="835" y="612"/>
            <a:ext cx="624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0" name="Bitmap Image" r:id="rId7" imgW="1257476" imgH="1238423" progId="PBrush">
                    <p:embed/>
                  </p:oleObj>
                </mc:Choice>
                <mc:Fallback>
                  <p:oleObj name="Bitmap Image" r:id="rId7" imgW="1257476" imgH="1238423" progId="PBrush">
                    <p:embed/>
                    <p:pic>
                      <p:nvPicPr>
                        <p:cNvPr id="0" name="Object 1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35" y="612"/>
                          <a:ext cx="624" cy="6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Praktična nastava</a:t>
            </a:r>
          </a:p>
        </p:txBody>
      </p:sp>
      <p:sp>
        <p:nvSpPr>
          <p:cNvPr id="205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solidFill>
                  <a:srgbClr val="C00000"/>
                </a:solidFill>
              </a:rPr>
              <a:t>Praktična realizacija digitalnog hardvera u programabilnoj logici</a:t>
            </a:r>
          </a:p>
          <a:p>
            <a:pPr lvl="1"/>
            <a:r>
              <a:rPr lang="en-US" smtClean="0"/>
              <a:t>Rad u softverskom razvojnom okruženju Quartus II</a:t>
            </a:r>
          </a:p>
          <a:p>
            <a:pPr lvl="1"/>
            <a:r>
              <a:rPr lang="en-US" smtClean="0"/>
              <a:t>Unos dizajna grafičkim ili tekstualnim opisom (AHDL i VHDL jezik)</a:t>
            </a:r>
          </a:p>
          <a:p>
            <a:pPr lvl="1"/>
            <a:r>
              <a:rPr lang="en-US" smtClean="0"/>
              <a:t>Testiranje simulacijom</a:t>
            </a:r>
          </a:p>
          <a:p>
            <a:pPr lvl="1"/>
            <a:r>
              <a:rPr lang="en-US" smtClean="0"/>
              <a:t>Programiranje</a:t>
            </a:r>
          </a:p>
          <a:p>
            <a:pPr lvl="1"/>
            <a:r>
              <a:rPr lang="en-US" smtClean="0"/>
              <a:t>Testiranje u realnom vremenu</a:t>
            </a:r>
          </a:p>
          <a:p>
            <a:pPr lvl="1">
              <a:buClr>
                <a:srgbClr val="FF0000"/>
              </a:buClr>
              <a:buFont typeface="Wingdings" pitchFamily="2" charset="2"/>
              <a:buNone/>
            </a:pPr>
            <a:r>
              <a:rPr lang="en-US" smtClean="0"/>
              <a:t>    na UP2 razvojnom sistemu</a:t>
            </a:r>
          </a:p>
        </p:txBody>
      </p:sp>
      <p:grpSp>
        <p:nvGrpSpPr>
          <p:cNvPr id="2054" name="Group 130"/>
          <p:cNvGrpSpPr>
            <a:grpSpLocks/>
          </p:cNvGrpSpPr>
          <p:nvPr/>
        </p:nvGrpSpPr>
        <p:grpSpPr bwMode="auto">
          <a:xfrm>
            <a:off x="4802188" y="104775"/>
            <a:ext cx="4235450" cy="1747838"/>
            <a:chOff x="6" y="14"/>
            <a:chExt cx="3962" cy="2383"/>
          </a:xfrm>
        </p:grpSpPr>
        <p:pic>
          <p:nvPicPr>
            <p:cNvPr id="2055" name="Picture 115" descr="v7n1-icon-l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" y="14"/>
              <a:ext cx="3962" cy="2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6" name="Picture 12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-1745881">
              <a:off x="161" y="1241"/>
              <a:ext cx="1002" cy="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7" name="Picture 12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-1541662">
              <a:off x="1726" y="1344"/>
              <a:ext cx="950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8" name="Picture 129" descr="Put MAX Devices to Work in Your Systems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rot="1149515">
              <a:off x="1309" y="260"/>
              <a:ext cx="1385" cy="1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2051" name="Object 126"/>
            <p:cNvGraphicFramePr>
              <a:graphicFrameLocks noChangeAspect="1"/>
            </p:cNvGraphicFramePr>
            <p:nvPr/>
          </p:nvGraphicFramePr>
          <p:xfrm>
            <a:off x="835" y="612"/>
            <a:ext cx="624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8" name="Bitmap Image" r:id="rId7" imgW="1257476" imgH="1238423" progId="PBrush">
                    <p:embed/>
                  </p:oleObj>
                </mc:Choice>
                <mc:Fallback>
                  <p:oleObj name="Bitmap Image" r:id="rId7" imgW="1257476" imgH="1238423" progId="PBrush">
                    <p:embed/>
                    <p:pic>
                      <p:nvPicPr>
                        <p:cNvPr id="0" name="Object 1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35" y="612"/>
                          <a:ext cx="624" cy="6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1310" name="Object 46"/>
          <p:cNvGraphicFramePr>
            <a:graphicFrameLocks noChangeAspect="1"/>
          </p:cNvGraphicFramePr>
          <p:nvPr/>
        </p:nvGraphicFramePr>
        <p:xfrm>
          <a:off x="5426075" y="3978275"/>
          <a:ext cx="3255963" cy="175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Bitmap Image" r:id="rId9" imgW="11723810" imgH="6323810" progId="PBrush">
                  <p:embed/>
                </p:oleObj>
              </mc:Choice>
              <mc:Fallback>
                <p:oleObj name="Bitmap Image" r:id="rId9" imgW="11723810" imgH="6323810" progId="PBrush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lum bright="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6075" y="3978275"/>
                        <a:ext cx="3255963" cy="1755775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accent2"/>
                        </a:solidFill>
                        <a:miter lim="800000"/>
                        <a:headEnd/>
                        <a:tailEnd/>
                      </a:ln>
                      <a:effectLst>
                        <a:outerShdw dist="107763" dir="2700000" algn="ctr" rotWithShape="0">
                          <a:schemeClr val="bg2">
                            <a:alpha val="50000"/>
                          </a:scheme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Literatura</a:t>
            </a:r>
          </a:p>
        </p:txBody>
      </p:sp>
      <p:sp>
        <p:nvSpPr>
          <p:cNvPr id="30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Materijal za učenje je dostupan preko stranice predmeta u sistemu za elektronsko učenje Moodle</a:t>
            </a:r>
          </a:p>
          <a:p>
            <a:endParaRPr lang="en-US" smtClean="0"/>
          </a:p>
        </p:txBody>
      </p:sp>
      <p:grpSp>
        <p:nvGrpSpPr>
          <p:cNvPr id="3077" name="Group 130"/>
          <p:cNvGrpSpPr>
            <a:grpSpLocks/>
          </p:cNvGrpSpPr>
          <p:nvPr/>
        </p:nvGrpSpPr>
        <p:grpSpPr bwMode="auto">
          <a:xfrm>
            <a:off x="4802188" y="104775"/>
            <a:ext cx="4235450" cy="1747838"/>
            <a:chOff x="6" y="14"/>
            <a:chExt cx="3962" cy="2383"/>
          </a:xfrm>
        </p:grpSpPr>
        <p:pic>
          <p:nvPicPr>
            <p:cNvPr id="3079" name="Picture 115" descr="v7n1-icon-l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" y="14"/>
              <a:ext cx="3962" cy="2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0" name="Picture 12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-1745881">
              <a:off x="161" y="1241"/>
              <a:ext cx="1002" cy="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1" name="Picture 12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-1541662">
              <a:off x="1726" y="1344"/>
              <a:ext cx="950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2" name="Picture 129" descr="Put MAX Devices to Work in Your Systems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rot="1149515">
              <a:off x="1309" y="260"/>
              <a:ext cx="1385" cy="1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3074" name="Object 126"/>
            <p:cNvGraphicFramePr>
              <a:graphicFrameLocks noChangeAspect="1"/>
            </p:cNvGraphicFramePr>
            <p:nvPr/>
          </p:nvGraphicFramePr>
          <p:xfrm>
            <a:off x="835" y="612"/>
            <a:ext cx="624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Bitmap Image" r:id="rId7" imgW="1257476" imgH="1238423" progId="PBrush">
                    <p:embed/>
                  </p:oleObj>
                </mc:Choice>
                <mc:Fallback>
                  <p:oleObj name="Bitmap Image" r:id="rId7" imgW="1257476" imgH="1238423" progId="PBrush">
                    <p:embed/>
                    <p:pic>
                      <p:nvPicPr>
                        <p:cNvPr id="0" name="Object 1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35" y="612"/>
                          <a:ext cx="624" cy="6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750" y="3543300"/>
            <a:ext cx="78676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Literatura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499" y="1971675"/>
            <a:ext cx="8515351" cy="3886200"/>
          </a:xfrm>
        </p:spPr>
        <p:txBody>
          <a:bodyPr/>
          <a:lstStyle/>
          <a:p>
            <a:pPr>
              <a:defRPr/>
            </a:pPr>
            <a:r>
              <a:rPr lang="sr-Latn-RS" smtClean="0"/>
              <a:t>Dragana Prokin, Dušan Todović</a:t>
            </a:r>
          </a:p>
          <a:p>
            <a:pPr>
              <a:buFont typeface="Wingdings" pitchFamily="2" charset="2"/>
              <a:buNone/>
              <a:defRPr/>
            </a:pPr>
            <a:r>
              <a:rPr lang="sr-Latn-RS" smtClean="0">
                <a:solidFill>
                  <a:srgbClr val="CC3300"/>
                </a:solidFill>
              </a:rPr>
              <a:t>	</a:t>
            </a:r>
            <a:r>
              <a:rPr lang="sr-Latn-RS" b="1" smtClean="0">
                <a:solidFill>
                  <a:srgbClr val="CC3300"/>
                </a:solidFill>
              </a:rPr>
              <a:t>Zbirka zadataka iz Programabilnih logičkih kola</a:t>
            </a:r>
            <a:r>
              <a:rPr lang="sr-Latn-RS" smtClean="0">
                <a:solidFill>
                  <a:srgbClr val="CC3300"/>
                </a:solidFill>
              </a:rPr>
              <a:t> </a:t>
            </a:r>
            <a:r>
              <a:rPr lang="sr-Latn-RS" smtClean="0"/>
              <a:t>(štampana i pdf verzija)</a:t>
            </a:r>
          </a:p>
          <a:p>
            <a:pPr>
              <a:buFont typeface="Wingdings" pitchFamily="2" charset="2"/>
              <a:buNone/>
              <a:defRPr/>
            </a:pPr>
            <a:endParaRPr lang="sr-Latn-RS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sr-Latn-RS" smtClean="0"/>
              <a:t>Dragana Prokin, Dušan Todović</a:t>
            </a:r>
          </a:p>
          <a:p>
            <a:pPr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sr-Latn-RS" smtClean="0">
                <a:solidFill>
                  <a:srgbClr val="CC3300"/>
                </a:solidFill>
              </a:rPr>
              <a:t>	</a:t>
            </a:r>
            <a:r>
              <a:rPr lang="sr-Latn-RS" b="1" smtClean="0">
                <a:solidFill>
                  <a:srgbClr val="CC3300"/>
                </a:solidFill>
              </a:rPr>
              <a:t>Priručnik za laboratorijske vežbe iz Programabilnih logičkih kola</a:t>
            </a:r>
          </a:p>
          <a:p>
            <a:pPr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sr-Latn-RS" b="1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sr-Latn-RS" b="1" smtClean="0">
                <a:solidFill>
                  <a:srgbClr val="CC3300"/>
                </a:solidFill>
              </a:rPr>
              <a:t> </a:t>
            </a:r>
            <a:endParaRPr lang="en-US"/>
          </a:p>
        </p:txBody>
      </p:sp>
      <p:grpSp>
        <p:nvGrpSpPr>
          <p:cNvPr id="4101" name="Group 130"/>
          <p:cNvGrpSpPr>
            <a:grpSpLocks/>
          </p:cNvGrpSpPr>
          <p:nvPr/>
        </p:nvGrpSpPr>
        <p:grpSpPr bwMode="auto">
          <a:xfrm>
            <a:off x="4802188" y="104775"/>
            <a:ext cx="4235450" cy="1747838"/>
            <a:chOff x="6" y="14"/>
            <a:chExt cx="3962" cy="2383"/>
          </a:xfrm>
        </p:grpSpPr>
        <p:pic>
          <p:nvPicPr>
            <p:cNvPr id="4105" name="Picture 115" descr="v7n1-icon-l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" y="14"/>
              <a:ext cx="3962" cy="2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6" name="Picture 12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-1745881">
              <a:off x="161" y="1241"/>
              <a:ext cx="1002" cy="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7" name="Picture 12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-1541662">
              <a:off x="1726" y="1344"/>
              <a:ext cx="950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8" name="Picture 129" descr="Put MAX Devices to Work in Your Systems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rot="1149515">
              <a:off x="1309" y="260"/>
              <a:ext cx="1385" cy="1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4098" name="Object 126"/>
            <p:cNvGraphicFramePr>
              <a:graphicFrameLocks noChangeAspect="1"/>
            </p:cNvGraphicFramePr>
            <p:nvPr/>
          </p:nvGraphicFramePr>
          <p:xfrm>
            <a:off x="835" y="612"/>
            <a:ext cx="624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2" name="Bitmap Image" r:id="rId7" imgW="1257476" imgH="1238423" progId="PBrush">
                    <p:embed/>
                  </p:oleObj>
                </mc:Choice>
                <mc:Fallback>
                  <p:oleObj name="Bitmap Image" r:id="rId7" imgW="1257476" imgH="1238423" progId="PBrush">
                    <p:embed/>
                    <p:pic>
                      <p:nvPicPr>
                        <p:cNvPr id="0" name="Object 1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35" y="612"/>
                          <a:ext cx="624" cy="6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3" name="Group 130"/>
          <p:cNvGrpSpPr>
            <a:grpSpLocks/>
          </p:cNvGrpSpPr>
          <p:nvPr/>
        </p:nvGrpSpPr>
        <p:grpSpPr bwMode="auto">
          <a:xfrm>
            <a:off x="4802188" y="104775"/>
            <a:ext cx="4235450" cy="1747838"/>
            <a:chOff x="6" y="14"/>
            <a:chExt cx="3962" cy="2383"/>
          </a:xfrm>
        </p:grpSpPr>
        <p:pic>
          <p:nvPicPr>
            <p:cNvPr id="5126" name="Picture 115" descr="v7n1-icon-l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" y="14"/>
              <a:ext cx="3962" cy="2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7" name="Picture 12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-1745881">
              <a:off x="161" y="1241"/>
              <a:ext cx="1002" cy="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8" name="Picture 12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-1541662">
              <a:off x="1726" y="1344"/>
              <a:ext cx="950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9" name="Picture 129" descr="Put MAX Devices to Work in Your Systems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rot="1149515">
              <a:off x="1309" y="260"/>
              <a:ext cx="1385" cy="1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5122" name="Object 126"/>
            <p:cNvGraphicFramePr>
              <a:graphicFrameLocks noChangeAspect="1"/>
            </p:cNvGraphicFramePr>
            <p:nvPr/>
          </p:nvGraphicFramePr>
          <p:xfrm>
            <a:off x="835" y="612"/>
            <a:ext cx="624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26" name="Bitmap Image" r:id="rId7" imgW="1257476" imgH="1238423" progId="PBrush">
                    <p:embed/>
                  </p:oleObj>
                </mc:Choice>
                <mc:Fallback>
                  <p:oleObj name="Bitmap Image" r:id="rId7" imgW="1257476" imgH="1238423" progId="PBrush">
                    <p:embed/>
                    <p:pic>
                      <p:nvPicPr>
                        <p:cNvPr id="0" name="Object 1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35" y="612"/>
                          <a:ext cx="624" cy="6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124" name="Title 1"/>
          <p:cNvSpPr>
            <a:spLocks noGrp="1"/>
          </p:cNvSpPr>
          <p:nvPr>
            <p:ph type="title"/>
          </p:nvPr>
        </p:nvSpPr>
        <p:spPr>
          <a:xfrm>
            <a:off x="133350" y="457200"/>
            <a:ext cx="5162550" cy="1371600"/>
          </a:xfrm>
        </p:spPr>
        <p:txBody>
          <a:bodyPr/>
          <a:lstStyle/>
          <a:p>
            <a:r>
              <a:rPr lang="en-US" smtClean="0"/>
              <a:t>Bodovanje aktivnosti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68623" y="5890238"/>
            <a:ext cx="15625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 indent="-914400" algn="ctr">
              <a:buClr>
                <a:schemeClr val="accent3">
                  <a:lumMod val="60000"/>
                  <a:lumOff val="40000"/>
                </a:schemeClr>
              </a:buClr>
            </a:pPr>
            <a:r>
              <a:rPr lang="sr-Latn-RS" sz="18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Moodle</a:t>
            </a:r>
            <a:endParaRPr lang="sr-Latn-RS" sz="180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2236" y="5886450"/>
            <a:ext cx="218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3">
                  <a:lumMod val="60000"/>
                  <a:lumOff val="40000"/>
                </a:schemeClr>
              </a:buClr>
            </a:pPr>
            <a:r>
              <a:rPr lang="sr-Latn-RS" sz="18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 računaru (Quartus)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742536" y="5883582"/>
            <a:ext cx="22773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3">
                  <a:lumMod val="60000"/>
                  <a:lumOff val="40000"/>
                </a:schemeClr>
              </a:buClr>
            </a:pPr>
            <a:r>
              <a:rPr lang="sr-Latn-RS" sz="18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Quartus</a:t>
            </a:r>
            <a:endParaRPr lang="sr-Latn-RS" sz="180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3" name="Group 113"/>
          <p:cNvGrpSpPr>
            <a:grpSpLocks/>
          </p:cNvGrpSpPr>
          <p:nvPr/>
        </p:nvGrpSpPr>
        <p:grpSpPr bwMode="auto">
          <a:xfrm>
            <a:off x="523035" y="1902496"/>
            <a:ext cx="8088907" cy="4038600"/>
            <a:chOff x="396" y="754"/>
            <a:chExt cx="4584" cy="2248"/>
          </a:xfrm>
          <a:effectLst>
            <a:glow rad="101600">
              <a:srgbClr val="CF5800">
                <a:satMod val="175000"/>
                <a:alpha val="40000"/>
              </a:srgbClr>
            </a:glow>
          </a:effectLst>
        </p:grpSpPr>
        <p:sp>
          <p:nvSpPr>
            <p:cNvPr id="14" name="Freeform 105"/>
            <p:cNvSpPr>
              <a:spLocks/>
            </p:cNvSpPr>
            <p:nvPr/>
          </p:nvSpPr>
          <p:spPr bwMode="auto">
            <a:xfrm>
              <a:off x="476" y="754"/>
              <a:ext cx="4475" cy="1494"/>
            </a:xfrm>
            <a:custGeom>
              <a:avLst/>
              <a:gdLst/>
              <a:ahLst/>
              <a:cxnLst>
                <a:cxn ang="0">
                  <a:pos x="2502" y="0"/>
                </a:cxn>
                <a:cxn ang="0">
                  <a:pos x="1465" y="383"/>
                </a:cxn>
                <a:cxn ang="0">
                  <a:pos x="1783" y="383"/>
                </a:cxn>
                <a:cxn ang="0">
                  <a:pos x="0" y="1908"/>
                </a:cxn>
                <a:cxn ang="0">
                  <a:pos x="5034" y="1908"/>
                </a:cxn>
                <a:cxn ang="0">
                  <a:pos x="3229" y="383"/>
                </a:cxn>
                <a:cxn ang="0">
                  <a:pos x="3613" y="395"/>
                </a:cxn>
                <a:cxn ang="0">
                  <a:pos x="2502" y="0"/>
                </a:cxn>
              </a:cxnLst>
              <a:rect l="0" t="0" r="r" b="b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15" name="Group 97"/>
            <p:cNvGrpSpPr>
              <a:grpSpLocks/>
            </p:cNvGrpSpPr>
            <p:nvPr/>
          </p:nvGrpSpPr>
          <p:grpSpPr bwMode="auto">
            <a:xfrm>
              <a:off x="396" y="1117"/>
              <a:ext cx="4584" cy="1885"/>
              <a:chOff x="249" y="1391"/>
              <a:chExt cx="5164" cy="2121"/>
            </a:xfrm>
          </p:grpSpPr>
          <p:sp>
            <p:nvSpPr>
              <p:cNvPr id="16" name="Freeform 90"/>
              <p:cNvSpPr>
                <a:spLocks/>
              </p:cNvSpPr>
              <p:nvPr/>
            </p:nvSpPr>
            <p:spPr bwMode="auto">
              <a:xfrm>
                <a:off x="379" y="1391"/>
                <a:ext cx="5034" cy="1908"/>
              </a:xfrm>
              <a:custGeom>
                <a:avLst/>
                <a:gdLst/>
                <a:ahLst/>
                <a:cxnLst>
                  <a:cxn ang="0">
                    <a:pos x="2502" y="0"/>
                  </a:cxn>
                  <a:cxn ang="0">
                    <a:pos x="1465" y="383"/>
                  </a:cxn>
                  <a:cxn ang="0">
                    <a:pos x="1783" y="383"/>
                  </a:cxn>
                  <a:cxn ang="0">
                    <a:pos x="0" y="1908"/>
                  </a:cxn>
                  <a:cxn ang="0">
                    <a:pos x="5034" y="1908"/>
                  </a:cxn>
                  <a:cxn ang="0">
                    <a:pos x="3229" y="383"/>
                  </a:cxn>
                  <a:cxn ang="0">
                    <a:pos x="3613" y="395"/>
                  </a:cxn>
                  <a:cxn ang="0">
                    <a:pos x="2502" y="0"/>
                  </a:cxn>
                </a:cxnLst>
                <a:rect l="0" t="0" r="r" b="b"/>
                <a:pathLst>
                  <a:path w="5034" h="1908">
                    <a:moveTo>
                      <a:pt x="2502" y="0"/>
                    </a:moveTo>
                    <a:lnTo>
                      <a:pt x="1465" y="383"/>
                    </a:lnTo>
                    <a:lnTo>
                      <a:pt x="1783" y="383"/>
                    </a:lnTo>
                    <a:lnTo>
                      <a:pt x="0" y="1908"/>
                    </a:lnTo>
                    <a:lnTo>
                      <a:pt x="5034" y="1908"/>
                    </a:lnTo>
                    <a:lnTo>
                      <a:pt x="3229" y="383"/>
                    </a:lnTo>
                    <a:lnTo>
                      <a:pt x="3613" y="395"/>
                    </a:lnTo>
                    <a:lnTo>
                      <a:pt x="2502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9933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 cap="flat" cmpd="sng">
                <a:noFill/>
                <a:prstDash val="solid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" name="Oval 91"/>
              <p:cNvSpPr>
                <a:spLocks noChangeArrowheads="1"/>
              </p:cNvSpPr>
              <p:nvPr/>
            </p:nvSpPr>
            <p:spPr bwMode="auto">
              <a:xfrm>
                <a:off x="249" y="2510"/>
                <a:ext cx="1040" cy="1002"/>
              </a:xfrm>
              <a:prstGeom prst="ellipse">
                <a:avLst/>
              </a:prstGeom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1"/>
                <a:tileRect/>
              </a:gradFill>
              <a:ln w="2857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  <a:ea typeface="HY각헤드라인M" charset="-127"/>
                  </a:rPr>
                  <a:t>Završni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  <a:ea typeface="HY각헤드라인M" charset="-127"/>
                  </a:rPr>
                  <a:t>ispit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30</a:t>
                </a:r>
                <a:endParaRPr kumimoji="0" lang="en-US" altLang="ko-KR" sz="18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</p:txBody>
          </p:sp>
          <p:sp>
            <p:nvSpPr>
              <p:cNvPr id="18" name="Oval 92"/>
              <p:cNvSpPr>
                <a:spLocks noChangeArrowheads="1"/>
              </p:cNvSpPr>
              <p:nvPr/>
            </p:nvSpPr>
            <p:spPr bwMode="auto">
              <a:xfrm>
                <a:off x="2321" y="2510"/>
                <a:ext cx="1065" cy="1002"/>
              </a:xfrm>
              <a:prstGeom prst="ellipse">
                <a:avLst/>
              </a:prstGeom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1"/>
                <a:tileRect/>
              </a:gradFill>
              <a:ln w="2857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Domaći 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zadaci</a:t>
                </a:r>
                <a:r>
                  <a:rPr kumimoji="0" lang="en-U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 iz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 teorije</a:t>
                </a:r>
                <a:endParaRPr kumimoji="0" lang="sr-Latn-RS" altLang="ko-KR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25</a:t>
                </a:r>
                <a:endParaRPr kumimoji="0" lang="en-US" altLang="ko-KR" sz="18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</p:txBody>
          </p:sp>
          <p:sp>
            <p:nvSpPr>
              <p:cNvPr id="19" name="Oval 93"/>
              <p:cNvSpPr>
                <a:spLocks noChangeArrowheads="1"/>
              </p:cNvSpPr>
              <p:nvPr/>
            </p:nvSpPr>
            <p:spPr bwMode="auto">
              <a:xfrm>
                <a:off x="1289" y="2510"/>
                <a:ext cx="1032" cy="1002"/>
              </a:xfrm>
              <a:prstGeom prst="ellipse">
                <a:avLst/>
              </a:prstGeom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1"/>
                <a:tileRect/>
              </a:gradFill>
              <a:ln w="2857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sr-Latn-RS" altLang="ko-KR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Verdana" pitchFamily="34" charset="0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Doma</a:t>
                </a:r>
                <a:r>
                  <a:rPr kumimoji="0" lang="sr-Latn-R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ći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 zadaci iz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 zbirke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20</a:t>
                </a:r>
                <a:endParaRPr kumimoji="0" lang="en-US" altLang="ko-KR" sz="18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</p:txBody>
          </p:sp>
          <p:sp>
            <p:nvSpPr>
              <p:cNvPr id="20" name="Oval 94"/>
              <p:cNvSpPr>
                <a:spLocks noChangeArrowheads="1"/>
              </p:cNvSpPr>
              <p:nvPr/>
            </p:nvSpPr>
            <p:spPr bwMode="auto">
              <a:xfrm>
                <a:off x="3386" y="2510"/>
                <a:ext cx="1061" cy="1002"/>
              </a:xfrm>
              <a:prstGeom prst="ellipse">
                <a:avLst/>
              </a:prstGeom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1"/>
                <a:tileRect/>
              </a:gradFill>
              <a:ln w="2857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Lab.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vežbe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20</a:t>
                </a:r>
                <a:endParaRPr kumimoji="0" lang="en-US" altLang="ko-KR" sz="12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</p:txBody>
          </p:sp>
          <p:sp>
            <p:nvSpPr>
              <p:cNvPr id="21" name="WordArt 96"/>
              <p:cNvSpPr>
                <a:spLocks noChangeArrowheads="1" noChangeShapeType="1" noTextEdit="1"/>
              </p:cNvSpPr>
              <p:nvPr/>
            </p:nvSpPr>
            <p:spPr bwMode="auto">
              <a:xfrm>
                <a:off x="1837" y="2069"/>
                <a:ext cx="2097" cy="254"/>
              </a:xfrm>
              <a:prstGeom prst="rect">
                <a:avLst/>
              </a:prstGeom>
            </p:spPr>
            <p:txBody>
              <a:bodyPr wrap="none" fromWordArt="1">
                <a:prstTxWarp prst="textFadeUp">
                  <a:avLst>
                    <a:gd name="adj" fmla="val 9903"/>
                  </a:avLst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3600" b="1" i="0" u="none" strike="noStrike" kern="10" cap="none" spc="0" normalizeH="0" baseline="0" noProof="0" smtClean="0">
                    <a:ln w="9525">
                      <a:noFill/>
                      <a:round/>
                      <a:headEnd/>
                      <a:tailEnd/>
                    </a:ln>
                    <a:solidFill>
                      <a:srgbClr val="FFFF00"/>
                    </a:solidFill>
                    <a:effectLst>
                      <a:outerShdw dist="35921" dir="2700000" algn="ctr" rotWithShape="0">
                        <a:srgbClr val="3333CC">
                          <a:alpha val="50000"/>
                        </a:srgbClr>
                      </a:outerShdw>
                    </a:effectLst>
                    <a:uLnTx/>
                    <a:uFillTx/>
                    <a:latin typeface="Verdana"/>
                    <a:ea typeface="Verdana"/>
                    <a:cs typeface="Verdana"/>
                  </a:rPr>
                  <a:t>100 poena</a:t>
                </a:r>
                <a:endParaRPr kumimoji="0" lang="ko-KR" altLang="en-US" sz="3600" b="1" i="0" u="none" strike="noStrike" kern="10" cap="none" spc="0" normalizeH="0" baseline="0" noProof="0">
                  <a:ln w="9525">
                    <a:noFill/>
                    <a:round/>
                    <a:headEnd/>
                    <a:tailE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3333CC">
                        <a:alpha val="50000"/>
                      </a:srgbClr>
                    </a:outerShdw>
                  </a:effectLst>
                  <a:uLnTx/>
                  <a:uFillTx/>
                  <a:latin typeface="Verdana"/>
                  <a:cs typeface="Verdana"/>
                </a:endParaRPr>
              </a:p>
            </p:txBody>
          </p:sp>
        </p:grpSp>
      </p:grpSp>
      <p:sp>
        <p:nvSpPr>
          <p:cNvPr id="22" name="Rectangle 21"/>
          <p:cNvSpPr/>
          <p:nvPr/>
        </p:nvSpPr>
        <p:spPr>
          <a:xfrm>
            <a:off x="5241971" y="5906586"/>
            <a:ext cx="22773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accent3">
                  <a:lumMod val="60000"/>
                  <a:lumOff val="40000"/>
                </a:schemeClr>
              </a:buClr>
            </a:pPr>
            <a:r>
              <a:rPr lang="sr-Latn-RS" sz="18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Moodle/Quartus</a:t>
            </a:r>
          </a:p>
        </p:txBody>
      </p:sp>
      <p:sp>
        <p:nvSpPr>
          <p:cNvPr id="23" name="Oval 91"/>
          <p:cNvSpPr>
            <a:spLocks noChangeArrowheads="1"/>
          </p:cNvSpPr>
          <p:nvPr/>
        </p:nvSpPr>
        <p:spPr bwMode="auto">
          <a:xfrm>
            <a:off x="7099540" y="4341269"/>
            <a:ext cx="1614103" cy="1596959"/>
          </a:xfrm>
          <a:prstGeom prst="ellips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altLang="ko-KR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 pitchFamily="34" charset="0"/>
              <a:ea typeface="HY각헤드라인M" charset="-127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Latn-RS" altLang="ko-KR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HY각헤드라인M" charset="-127"/>
              </a:rPr>
              <a:t> </a:t>
            </a:r>
            <a:r>
              <a:rPr kumimoji="0" lang="sr-Latn-RS" altLang="ko-KR" sz="17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HY각헤드라인M" charset="-127"/>
              </a:rPr>
              <a:t>Interaktivne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Latn-RS" altLang="ko-KR" sz="17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HY각헤드라인M" charset="-127"/>
              </a:rPr>
              <a:t>Lekcije</a:t>
            </a:r>
            <a:endParaRPr kumimoji="0" lang="sr-Latn-RS" altLang="ko-KR" sz="1700" b="1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HY각헤드라인M" charset="-127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Latn-RS" altLang="ko-KR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</a:rPr>
              <a:t>5</a:t>
            </a:r>
            <a:endParaRPr kumimoji="0" lang="en-US" altLang="ko-KR" sz="18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166214" y="5903718"/>
            <a:ext cx="15124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3">
                  <a:lumMod val="60000"/>
                  <a:lumOff val="40000"/>
                </a:schemeClr>
              </a:buClr>
            </a:pPr>
            <a:r>
              <a:rPr lang="sr-Latn-RS" sz="18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Moodle</a:t>
            </a:r>
            <a:endParaRPr lang="sr-Latn-RS" sz="180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7">
      <a:dk1>
        <a:srgbClr val="000000"/>
      </a:dk1>
      <a:lt1>
        <a:srgbClr val="FFFFFF"/>
      </a:lt1>
      <a:dk2>
        <a:srgbClr val="000000"/>
      </a:dk2>
      <a:lt2>
        <a:srgbClr val="CC3300"/>
      </a:lt2>
      <a:accent1>
        <a:srgbClr val="FFCC00"/>
      </a:accent1>
      <a:accent2>
        <a:srgbClr val="CC6600"/>
      </a:accent2>
      <a:accent3>
        <a:srgbClr val="FFFFFF"/>
      </a:accent3>
      <a:accent4>
        <a:srgbClr val="000000"/>
      </a:accent4>
      <a:accent5>
        <a:srgbClr val="FFE2AA"/>
      </a:accent5>
      <a:accent6>
        <a:srgbClr val="B95C00"/>
      </a:accent6>
      <a:hlink>
        <a:srgbClr val="663300"/>
      </a:hlink>
      <a:folHlink>
        <a:srgbClr val="CC9900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7720</TotalTime>
  <Words>157</Words>
  <Application>Microsoft Office PowerPoint</Application>
  <PresentationFormat>On-screen Show (4:3)</PresentationFormat>
  <Paragraphs>53</Paragraphs>
  <Slides>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Pixel</vt:lpstr>
      <vt:lpstr>Bitmap Image</vt:lpstr>
      <vt:lpstr>PROGRAMABILNA LOGIČKA KOLA</vt:lpstr>
      <vt:lpstr>Program predmeta</vt:lpstr>
      <vt:lpstr>Praktična nastava</vt:lpstr>
      <vt:lpstr>Literatura</vt:lpstr>
      <vt:lpstr>Literatura</vt:lpstr>
      <vt:lpstr>Bodovanje aktivnosti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PLK_pr1_09</dc:title>
  <dc:creator>Mr Dragana Prokin</dc:creator>
  <cp:lastModifiedBy>Dragana Prokin</cp:lastModifiedBy>
  <cp:revision>381</cp:revision>
  <dcterms:created xsi:type="dcterms:W3CDTF">2005-02-20T11:10:46Z</dcterms:created>
  <dcterms:modified xsi:type="dcterms:W3CDTF">2024-02-19T23:18:02Z</dcterms:modified>
</cp:coreProperties>
</file>