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notesMasterIdLst>
    <p:notesMasterId r:id="rId20"/>
  </p:notesMasterIdLst>
  <p:handoutMasterIdLst>
    <p:handoutMasterId r:id="rId21"/>
  </p:handoutMasterIdLst>
  <p:sldIdLst>
    <p:sldId id="291" r:id="rId2"/>
    <p:sldId id="292" r:id="rId3"/>
    <p:sldId id="306" r:id="rId4"/>
    <p:sldId id="298" r:id="rId5"/>
    <p:sldId id="319" r:id="rId6"/>
    <p:sldId id="320" r:id="rId7"/>
    <p:sldId id="293" r:id="rId8"/>
    <p:sldId id="318" r:id="rId9"/>
    <p:sldId id="321" r:id="rId10"/>
    <p:sldId id="322" r:id="rId11"/>
    <p:sldId id="312" r:id="rId12"/>
    <p:sldId id="323" r:id="rId13"/>
    <p:sldId id="315" r:id="rId14"/>
    <p:sldId id="324" r:id="rId15"/>
    <p:sldId id="301" r:id="rId16"/>
    <p:sldId id="313" r:id="rId17"/>
    <p:sldId id="316" r:id="rId18"/>
    <p:sldId id="317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3A73"/>
    <a:srgbClr val="0F63A9"/>
    <a:srgbClr val="49445E"/>
    <a:srgbClr val="E33A30"/>
    <a:srgbClr val="7296CA"/>
    <a:srgbClr val="D71877"/>
    <a:srgbClr val="191C1D"/>
    <a:srgbClr val="B423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18" autoAdjust="0"/>
  </p:normalViewPr>
  <p:slideViewPr>
    <p:cSldViewPr>
      <p:cViewPr>
        <p:scale>
          <a:sx n="66" d="100"/>
          <a:sy n="66" d="100"/>
        </p:scale>
        <p:origin x="-14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53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E222F91-F07F-4FE8-8D72-C322389A85A5}" type="datetimeFigureOut">
              <a:rPr lang="fr-FR"/>
              <a:pPr>
                <a:defRPr/>
              </a:pPr>
              <a:t>17/02/2018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1CCDF0-0033-436D-8760-BFBC8F1AFEA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5229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EDE933C-113F-405A-846E-0A62D51E88A1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en-US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© Copyright Showeet.com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B9E2D7D-998A-47C2-A611-3C76669567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5754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[showeet.com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Utilisateur\Documents\Perso\sho8\Social Network\fond_social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4" y="2857500"/>
            <a:ext cx="7488832" cy="1143000"/>
          </a:xfrm>
        </p:spPr>
        <p:txBody>
          <a:bodyPr>
            <a:noAutofit/>
          </a:bodyPr>
          <a:lstStyle>
            <a:lvl1pPr algn="ctr">
              <a:defRPr sz="4000" b="1" cap="sm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99310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2E3A73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2E3A73"/>
                </a:solidFill>
                <a:latin typeface="+mj-lt"/>
              </a:defRPr>
            </a:lvl1pPr>
            <a:lvl2pPr>
              <a:defRPr sz="2000">
                <a:solidFill>
                  <a:srgbClr val="2E3A73"/>
                </a:solidFill>
                <a:latin typeface="+mj-lt"/>
              </a:defRPr>
            </a:lvl2pPr>
            <a:lvl3pPr>
              <a:defRPr sz="1800">
                <a:solidFill>
                  <a:srgbClr val="2E3A73"/>
                </a:solidFill>
                <a:latin typeface="+mj-lt"/>
              </a:defRPr>
            </a:lvl3pPr>
            <a:lvl4pPr>
              <a:defRPr sz="1600">
                <a:solidFill>
                  <a:srgbClr val="2E3A73"/>
                </a:solidFill>
                <a:latin typeface="+mj-lt"/>
              </a:defRPr>
            </a:lvl4pPr>
            <a:lvl5pPr>
              <a:defRPr sz="1600">
                <a:solidFill>
                  <a:srgbClr val="2E3A73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519EC8F5-DE43-4F84-BFEF-936EE593C0C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432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3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0F63A9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0F63A9"/>
                </a:solidFill>
                <a:latin typeface="+mj-lt"/>
              </a:defRPr>
            </a:lvl1pPr>
            <a:lvl2pPr>
              <a:defRPr sz="2000">
                <a:solidFill>
                  <a:srgbClr val="0F63A9"/>
                </a:solidFill>
                <a:latin typeface="+mj-lt"/>
              </a:defRPr>
            </a:lvl2pPr>
            <a:lvl3pPr>
              <a:defRPr sz="1800">
                <a:solidFill>
                  <a:srgbClr val="0F63A9"/>
                </a:solidFill>
                <a:latin typeface="+mj-lt"/>
              </a:defRPr>
            </a:lvl3pPr>
            <a:lvl4pPr>
              <a:defRPr sz="1600">
                <a:solidFill>
                  <a:srgbClr val="0F63A9"/>
                </a:solidFill>
                <a:latin typeface="+mj-lt"/>
              </a:defRPr>
            </a:lvl4pPr>
            <a:lvl5pPr>
              <a:defRPr sz="1600">
                <a:solidFill>
                  <a:srgbClr val="0F63A9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rgbClr val="0F63A9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rgbClr val="0F63A9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rgbClr val="0F63A9"/>
                </a:solidFill>
                <a:latin typeface="+mj-lt"/>
              </a:defRPr>
            </a:lvl1pPr>
          </a:lstStyle>
          <a:p>
            <a:pPr>
              <a:defRPr/>
            </a:pPr>
            <a:fld id="{EBDB6F48-9B8E-4E77-8D8A-9B73826CB25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276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4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B4232E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B4232E"/>
                </a:solidFill>
                <a:latin typeface="+mj-lt"/>
              </a:defRPr>
            </a:lvl1pPr>
            <a:lvl2pPr>
              <a:defRPr sz="2000">
                <a:solidFill>
                  <a:srgbClr val="B4232E"/>
                </a:solidFill>
                <a:latin typeface="+mj-lt"/>
              </a:defRPr>
            </a:lvl2pPr>
            <a:lvl3pPr>
              <a:defRPr sz="1800">
                <a:solidFill>
                  <a:srgbClr val="B4232E"/>
                </a:solidFill>
                <a:latin typeface="+mj-lt"/>
              </a:defRPr>
            </a:lvl3pPr>
            <a:lvl4pPr>
              <a:defRPr sz="1600">
                <a:solidFill>
                  <a:srgbClr val="B4232E"/>
                </a:solidFill>
                <a:latin typeface="+mj-lt"/>
              </a:defRPr>
            </a:lvl4pPr>
            <a:lvl5pPr>
              <a:defRPr sz="1600">
                <a:solidFill>
                  <a:srgbClr val="B4232E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ECB6E3D1-A77F-4E4C-BAD0-5C2D3D29FFB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39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5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191C1D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191C1D"/>
                </a:solidFill>
                <a:latin typeface="+mj-lt"/>
              </a:defRPr>
            </a:lvl1pPr>
            <a:lvl2pPr>
              <a:defRPr sz="2000">
                <a:solidFill>
                  <a:srgbClr val="191C1D"/>
                </a:solidFill>
                <a:latin typeface="+mj-lt"/>
              </a:defRPr>
            </a:lvl2pPr>
            <a:lvl3pPr>
              <a:defRPr sz="1800">
                <a:solidFill>
                  <a:srgbClr val="191C1D"/>
                </a:solidFill>
                <a:latin typeface="+mj-lt"/>
              </a:defRPr>
            </a:lvl3pPr>
            <a:lvl4pPr>
              <a:defRPr sz="1600">
                <a:solidFill>
                  <a:srgbClr val="191C1D"/>
                </a:solidFill>
                <a:latin typeface="+mj-lt"/>
              </a:defRPr>
            </a:lvl4pPr>
            <a:lvl5pPr>
              <a:defRPr sz="1600">
                <a:solidFill>
                  <a:srgbClr val="191C1D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AF8D4D15-7879-4AD0-8386-F8A16EFF05B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58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6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D71877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D71877"/>
                </a:solidFill>
                <a:latin typeface="+mj-lt"/>
              </a:defRPr>
            </a:lvl1pPr>
            <a:lvl2pPr>
              <a:defRPr sz="2000">
                <a:solidFill>
                  <a:srgbClr val="D71877"/>
                </a:solidFill>
                <a:latin typeface="+mj-lt"/>
              </a:defRPr>
            </a:lvl2pPr>
            <a:lvl3pPr>
              <a:defRPr sz="1800">
                <a:solidFill>
                  <a:srgbClr val="D71877"/>
                </a:solidFill>
                <a:latin typeface="+mj-lt"/>
              </a:defRPr>
            </a:lvl3pPr>
            <a:lvl4pPr>
              <a:defRPr sz="1600">
                <a:solidFill>
                  <a:srgbClr val="D71877"/>
                </a:solidFill>
                <a:latin typeface="+mj-lt"/>
              </a:defRPr>
            </a:lvl4pPr>
            <a:lvl5pPr>
              <a:defRPr sz="1600">
                <a:solidFill>
                  <a:srgbClr val="D71877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rgbClr val="7296CA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rgbClr val="7296CA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rgbClr val="7296CA"/>
                </a:solidFill>
                <a:latin typeface="+mj-lt"/>
              </a:defRPr>
            </a:lvl1pPr>
          </a:lstStyle>
          <a:p>
            <a:pPr>
              <a:defRPr/>
            </a:pPr>
            <a:fld id="{0750CB36-FC8C-4B7D-B035-D05563AECE5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46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Social Network\fond_social7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792088"/>
          </a:xfrm>
        </p:spPr>
        <p:txBody>
          <a:bodyPr/>
          <a:lstStyle>
            <a:lvl1pPr algn="l">
              <a:defRPr sz="3600" b="1">
                <a:solidFill>
                  <a:srgbClr val="E33A30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468313" y="3429000"/>
            <a:ext cx="8207375" cy="2736354"/>
          </a:xfrm>
        </p:spPr>
        <p:txBody>
          <a:bodyPr>
            <a:normAutofit/>
          </a:bodyPr>
          <a:lstStyle>
            <a:lvl1pPr>
              <a:defRPr sz="2400">
                <a:solidFill>
                  <a:srgbClr val="E33A30"/>
                </a:solidFill>
                <a:latin typeface="+mj-lt"/>
              </a:defRPr>
            </a:lvl1pPr>
            <a:lvl2pPr>
              <a:defRPr sz="2000">
                <a:solidFill>
                  <a:srgbClr val="E33A30"/>
                </a:solidFill>
                <a:latin typeface="+mj-lt"/>
              </a:defRPr>
            </a:lvl2pPr>
            <a:lvl3pPr>
              <a:defRPr sz="1800">
                <a:solidFill>
                  <a:srgbClr val="E33A30"/>
                </a:solidFill>
                <a:latin typeface="+mj-lt"/>
              </a:defRPr>
            </a:lvl3pPr>
            <a:lvl4pPr>
              <a:defRPr sz="1600">
                <a:solidFill>
                  <a:srgbClr val="E33A30"/>
                </a:solidFill>
                <a:latin typeface="+mj-lt"/>
              </a:defRPr>
            </a:lvl4pPr>
            <a:lvl5pPr>
              <a:defRPr sz="1600">
                <a:solidFill>
                  <a:srgbClr val="E33A30"/>
                </a:solidFill>
                <a:latin typeface="+mj-lt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5" name="Espace réservé de la date 2"/>
          <p:cNvSpPr>
            <a:spLocks noGrp="1"/>
          </p:cNvSpPr>
          <p:nvPr>
            <p:ph type="dt" sz="half" idx="14"/>
          </p:nvPr>
        </p:nvSpPr>
        <p:spPr>
          <a:xfrm>
            <a:off x="566738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6" name="Espace réservé du pied de page 3"/>
          <p:cNvSpPr>
            <a:spLocks noGrp="1"/>
          </p:cNvSpPr>
          <p:nvPr>
            <p:ph type="ftr" sz="quarter" idx="15"/>
          </p:nvPr>
        </p:nvSpPr>
        <p:spPr>
          <a:xfrm>
            <a:off x="3124200" y="6453188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  <a:endParaRPr lang="en-US" dirty="0"/>
          </a:p>
        </p:txBody>
      </p:sp>
      <p:sp>
        <p:nvSpPr>
          <p:cNvPr id="8" name="Espace réservé du numéro de diapositive 4"/>
          <p:cNvSpPr>
            <a:spLocks noGrp="1"/>
          </p:cNvSpPr>
          <p:nvPr>
            <p:ph type="sldNum" sz="quarter" idx="16"/>
          </p:nvPr>
        </p:nvSpPr>
        <p:spPr>
          <a:xfrm>
            <a:off x="6553200" y="6453188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CE5E10D7-2FFE-415E-9D43-47FB742C17F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12/10/2012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Your footer here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297C85-D788-4CFC-8110-5FE4C80D68D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 rot="5400000">
            <a:off x="8396288" y="5799138"/>
            <a:ext cx="1839912" cy="27781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</p:sldLayoutIdLst>
  <p:timing>
    <p:tnLst>
      <p:par>
        <p:cTn id="1" dur="indefinite" restart="never" nodeType="tmRoot"/>
      </p:par>
    </p:tnLst>
  </p:timing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827088" y="2857500"/>
            <a:ext cx="7489825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Latn-RS" sz="6000" b="0" dirty="0" smtClean="0">
                <a:solidFill>
                  <a:srgbClr val="2E3A73"/>
                </a:solidFill>
              </a:rPr>
              <a:t>Društvene mreže</a:t>
            </a:r>
            <a:endParaRPr lang="en-US" sz="6000" dirty="0">
              <a:solidFill>
                <a:srgbClr val="2E3A73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03800" y="3933825"/>
            <a:ext cx="41402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Latn-RS" sz="2400" b="1" dirty="0">
                <a:solidFill>
                  <a:srgbClr val="2E3A73"/>
                </a:solidFill>
                <a:latin typeface="+mj-lt"/>
                <a:cs typeface="+mn-cs"/>
              </a:rPr>
              <a:t>Visoka škola elektrotehnike i računarstva strukovnih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Latn-RS" sz="2400" b="1" dirty="0">
                <a:solidFill>
                  <a:srgbClr val="2E3A73"/>
                </a:solidFill>
                <a:latin typeface="+mj-lt"/>
                <a:cs typeface="+mn-cs"/>
              </a:rPr>
              <a:t>studija u Beogradu</a:t>
            </a:r>
            <a:endParaRPr lang="en-US" sz="2400" dirty="0">
              <a:solidFill>
                <a:srgbClr val="2E3A73"/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ACF9EEB2-DBDB-4B66-A23C-7E65ACEBA072}" type="slidenum">
              <a:rPr lang="fr-FR"/>
              <a:pPr>
                <a:defRPr/>
              </a:pPr>
              <a:t>2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2060575"/>
            <a:ext cx="8207375" cy="3889375"/>
          </a:xfrm>
        </p:spPr>
        <p:txBody>
          <a:bodyPr>
            <a:noAutofit/>
          </a:bodyPr>
          <a:lstStyle/>
          <a:p>
            <a:pPr marL="0" indent="0" eaLnBrk="1" hangingPunct="1">
              <a:buFont typeface="Arial" charset="0"/>
              <a:buNone/>
              <a:defRPr/>
            </a:pPr>
            <a:endParaRPr lang="sr-Latn-RS" b="1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sr-Latn-RS" b="1" dirty="0" smtClean="0"/>
              <a:t>Predmet</a:t>
            </a:r>
            <a:r>
              <a:rPr lang="en-US" b="1" dirty="0" err="1" smtClean="0"/>
              <a:t>ni</a:t>
            </a:r>
            <a:r>
              <a:rPr lang="en-US" b="1" dirty="0" smtClean="0"/>
              <a:t> </a:t>
            </a:r>
            <a:r>
              <a:rPr lang="sr-Latn-RS" b="1" dirty="0" smtClean="0"/>
              <a:t>nastavnik</a:t>
            </a:r>
            <a:r>
              <a:rPr lang="pt-BR" b="1" dirty="0" smtClean="0"/>
              <a:t>: </a:t>
            </a:r>
            <a:endParaRPr lang="sr-Latn-RS" b="1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sr-Latn-RS" dirty="0" smtClean="0"/>
              <a:t>mr Jelena Mitić		jelena.mitic</a:t>
            </a:r>
            <a:r>
              <a:rPr lang="en-US" dirty="0" smtClean="0"/>
              <a:t>@viser.edu.rs</a:t>
            </a:r>
            <a:endParaRPr lang="sr-Latn-RS" dirty="0" smtClean="0"/>
          </a:p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endParaRPr lang="sr-Latn-RS" b="1" dirty="0" smtClean="0"/>
          </a:p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r>
              <a:rPr lang="sr-Latn-RS" b="1" dirty="0" smtClean="0"/>
              <a:t>Predmetn</a:t>
            </a:r>
            <a:r>
              <a:rPr lang="en-US" b="1" dirty="0"/>
              <a:t>i</a:t>
            </a:r>
            <a:r>
              <a:rPr lang="sr-Latn-RS" b="1" dirty="0" smtClean="0"/>
              <a:t> saradni</a:t>
            </a:r>
            <a:r>
              <a:rPr lang="en-US" b="1" dirty="0"/>
              <a:t>k</a:t>
            </a:r>
            <a:r>
              <a:rPr lang="sr-Latn-RS" b="1" dirty="0" smtClean="0"/>
              <a:t>: </a:t>
            </a:r>
            <a:endParaRPr lang="pt-BR" b="1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sr-Latn-RS" dirty="0" smtClean="0"/>
              <a:t>Ana Miletić</a:t>
            </a:r>
            <a:r>
              <a:rPr lang="en-US" dirty="0" smtClean="0"/>
              <a:t>			</a:t>
            </a:r>
            <a:r>
              <a:rPr lang="en-US" dirty="0" err="1" smtClean="0"/>
              <a:t>ana</a:t>
            </a:r>
            <a:r>
              <a:rPr lang="sr-Latn-RS" dirty="0" smtClean="0"/>
              <a:t>.</a:t>
            </a:r>
            <a:r>
              <a:rPr lang="en-US" dirty="0" smtClean="0"/>
              <a:t>m</a:t>
            </a:r>
            <a:r>
              <a:rPr lang="sr-Latn-RS" dirty="0" smtClean="0"/>
              <a:t>iletic</a:t>
            </a:r>
            <a:r>
              <a:rPr lang="en-US" dirty="0" smtClean="0"/>
              <a:t>@viser.edu.rs</a:t>
            </a:r>
            <a:endParaRPr lang="sr-Latn-RS" b="1" dirty="0" smtClean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5"/>
          <p:cNvSpPr>
            <a:spLocks noGrp="1"/>
          </p:cNvSpPr>
          <p:nvPr>
            <p:ph type="title"/>
          </p:nvPr>
        </p:nvSpPr>
        <p:spPr>
          <a:xfrm>
            <a:off x="457200" y="2349500"/>
            <a:ext cx="8229600" cy="792163"/>
          </a:xfrm>
        </p:spPr>
        <p:txBody>
          <a:bodyPr/>
          <a:lstStyle/>
          <a:p>
            <a:pPr eaLnBrk="1" hangingPunct="1"/>
            <a:r>
              <a:rPr lang="sr-Latn-RS" smtClean="0"/>
              <a:t>Osnovne informacije o predmetu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AA30C6C-8382-4F57-BC10-9612A3FAF020}" type="slidenum">
              <a:rPr lang="fr-FR"/>
              <a:pPr>
                <a:defRPr/>
              </a:pPr>
              <a:t>3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068638"/>
            <a:ext cx="8207375" cy="3313112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b="1" dirty="0" smtClean="0"/>
              <a:t>Letnji semestar 2017/18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dirty="0" smtClean="0"/>
              <a:t>ESPB </a:t>
            </a:r>
            <a:r>
              <a:rPr lang="pt-BR" b="1" dirty="0" smtClean="0"/>
              <a:t>bodovi: </a:t>
            </a:r>
            <a:r>
              <a:rPr lang="sr-Latn-RS" b="1" dirty="0" smtClean="0"/>
              <a:t>6 /Izborni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b="1" dirty="0" smtClean="0"/>
              <a:t>Fond časova: 2 časa predavanja i 2 časa laboratorijskih vežbi svake druge nedelje)</a:t>
            </a:r>
            <a:endParaRPr lang="pt-BR" b="1" dirty="0" smtClean="0"/>
          </a:p>
          <a:p>
            <a:pPr marL="0" indent="0" eaLnBrk="1" fontAlgn="auto" hangingPunct="1">
              <a:spcBef>
                <a:spcPts val="18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b="1" dirty="0" smtClean="0"/>
              <a:t>Cilj predmeta</a:t>
            </a:r>
            <a:endParaRPr lang="pt-BR" b="1" dirty="0" smtClean="0"/>
          </a:p>
          <a:p>
            <a:pPr eaLnBrk="1" hangingPunct="1">
              <a:defRPr/>
            </a:pPr>
            <a:r>
              <a:rPr lang="sr-Latn-RS" b="1" dirty="0" smtClean="0">
                <a:solidFill>
                  <a:srgbClr val="000066"/>
                </a:solidFill>
                <a:latin typeface="+mn-lt"/>
                <a:cs typeface="Arial" charset="0"/>
              </a:rPr>
              <a:t>Savladavanje teorijskih i praktičnih znanja u oblasti tehnologija, aplikacija i interfejsa </a:t>
            </a:r>
            <a:r>
              <a:rPr lang="sr-Cyrl-RS" b="1" dirty="0" smtClean="0">
                <a:solidFill>
                  <a:srgbClr val="000066"/>
                </a:solidFill>
                <a:latin typeface="+mn-lt"/>
                <a:cs typeface="Arial" charset="0"/>
              </a:rPr>
              <a:t> </a:t>
            </a:r>
            <a:r>
              <a:rPr lang="sr-Latn-RS" b="1" dirty="0" smtClean="0">
                <a:solidFill>
                  <a:srgbClr val="000066"/>
                </a:solidFill>
                <a:latin typeface="+mn-lt"/>
                <a:cs typeface="Arial" charset="0"/>
              </a:rPr>
              <a:t>društvenih mreža</a:t>
            </a:r>
            <a:endParaRPr lang="sr-Cyrl-RS" b="1" dirty="0">
              <a:solidFill>
                <a:srgbClr val="000066"/>
              </a:solidFill>
              <a:latin typeface="+mn-lt"/>
              <a:cs typeface="Arial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9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5"/>
          <p:cNvSpPr>
            <a:spLocks noGrp="1"/>
          </p:cNvSpPr>
          <p:nvPr>
            <p:ph type="title"/>
          </p:nvPr>
        </p:nvSpPr>
        <p:spPr>
          <a:xfrm>
            <a:off x="457200" y="2349500"/>
            <a:ext cx="8229600" cy="792163"/>
          </a:xfrm>
        </p:spPr>
        <p:txBody>
          <a:bodyPr/>
          <a:lstStyle/>
          <a:p>
            <a:pPr eaLnBrk="1" hangingPunct="1"/>
            <a:r>
              <a:rPr lang="sr-Latn-RS" smtClean="0"/>
              <a:t>Osnovne informacije o predmetu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DFB015D-3A5E-44C4-81F6-0C643D20E11A}" type="slidenum">
              <a:rPr lang="fr-FR"/>
              <a:pPr>
                <a:defRPr/>
              </a:pPr>
              <a:t>4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068638"/>
            <a:ext cx="8207375" cy="3313112"/>
          </a:xfrm>
        </p:spPr>
        <p:txBody>
          <a:bodyPr>
            <a:noAutofit/>
          </a:bodyPr>
          <a:lstStyle/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r>
              <a:rPr lang="sr-Latn-RS" b="1" dirty="0" smtClean="0"/>
              <a:t>Ishod predmeta</a:t>
            </a:r>
            <a:endParaRPr lang="pt-BR" b="1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fr-FR" b="1" dirty="0" err="1" smtClean="0"/>
              <a:t>Studenti</a:t>
            </a:r>
            <a:r>
              <a:rPr lang="fr-FR" b="1" dirty="0" smtClean="0"/>
              <a:t> su </a:t>
            </a:r>
            <a:r>
              <a:rPr lang="fr-FR" b="1" dirty="0" err="1" smtClean="0"/>
              <a:t>osposobljeni</a:t>
            </a:r>
            <a:r>
              <a:rPr lang="fr-FR" b="1" dirty="0" smtClean="0"/>
              <a:t> da koriste </a:t>
            </a:r>
            <a:r>
              <a:rPr lang="fr-FR" b="1" dirty="0" err="1" smtClean="0"/>
              <a:t>savremene</a:t>
            </a:r>
            <a:r>
              <a:rPr lang="fr-FR" b="1" dirty="0" smtClean="0"/>
              <a:t> </a:t>
            </a:r>
            <a:r>
              <a:rPr lang="fr-FR" b="1" dirty="0" err="1" smtClean="0"/>
              <a:t>tehnologije</a:t>
            </a:r>
            <a:r>
              <a:rPr lang="fr-FR" b="1" dirty="0" smtClean="0"/>
              <a:t> </a:t>
            </a:r>
            <a:r>
              <a:rPr lang="fr-FR" b="1" dirty="0" err="1" smtClean="0"/>
              <a:t>društveni</a:t>
            </a:r>
            <a:r>
              <a:rPr lang="sr-Latn-RS" b="1" dirty="0" smtClean="0"/>
              <a:t>h</a:t>
            </a:r>
            <a:r>
              <a:rPr lang="fr-FR" b="1" dirty="0" smtClean="0"/>
              <a:t> </a:t>
            </a:r>
            <a:r>
              <a:rPr lang="fr-FR" b="1" dirty="0" err="1" smtClean="0"/>
              <a:t>mreža</a:t>
            </a:r>
            <a:r>
              <a:rPr lang="fr-FR" b="1" dirty="0" smtClean="0"/>
              <a:t> i da se </a:t>
            </a:r>
            <a:r>
              <a:rPr lang="fr-FR" b="1" dirty="0" err="1" smtClean="0"/>
              <a:t>uključe</a:t>
            </a:r>
            <a:r>
              <a:rPr lang="fr-FR" b="1" dirty="0" smtClean="0"/>
              <a:t> u </a:t>
            </a:r>
            <a:r>
              <a:rPr lang="fr-FR" b="1" dirty="0" err="1" smtClean="0"/>
              <a:t>dalji</a:t>
            </a:r>
            <a:r>
              <a:rPr lang="fr-FR" b="1" dirty="0" smtClean="0"/>
              <a:t> </a:t>
            </a:r>
            <a:r>
              <a:rPr lang="fr-FR" b="1" dirty="0" err="1" smtClean="0"/>
              <a:t>razvoj</a:t>
            </a:r>
            <a:r>
              <a:rPr lang="fr-FR" b="1" dirty="0" smtClean="0"/>
              <a:t> </a:t>
            </a:r>
            <a:r>
              <a:rPr lang="fr-FR" b="1" dirty="0" err="1" smtClean="0"/>
              <a:t>ovih</a:t>
            </a:r>
            <a:r>
              <a:rPr lang="fr-FR" b="1" dirty="0" smtClean="0"/>
              <a:t> </a:t>
            </a:r>
            <a:r>
              <a:rPr lang="fr-FR" b="1" dirty="0" err="1" smtClean="0"/>
              <a:t>tehnologija</a:t>
            </a:r>
            <a:endParaRPr lang="sr-Latn-RS" b="1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sr-Latn-RS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b="1" dirty="0" smtClean="0"/>
              <a:t>Program </a:t>
            </a:r>
            <a:r>
              <a:rPr lang="en-US" b="1" dirty="0" err="1" smtClean="0"/>
              <a:t>predmeta</a:t>
            </a:r>
            <a:r>
              <a:rPr lang="en-US" b="1" dirty="0" smtClean="0"/>
              <a:t> </a:t>
            </a:r>
            <a:r>
              <a:rPr lang="en-US" b="1" dirty="0" err="1" smtClean="0"/>
              <a:t>usklađen</a:t>
            </a:r>
            <a:r>
              <a:rPr lang="en-US" b="1" dirty="0" smtClean="0"/>
              <a:t> </a:t>
            </a:r>
            <a:r>
              <a:rPr lang="en-US" b="1" dirty="0" err="1" smtClean="0"/>
              <a:t>sa</a:t>
            </a:r>
            <a:r>
              <a:rPr lang="en-US" b="1" dirty="0" smtClean="0"/>
              <a:t> </a:t>
            </a:r>
            <a:r>
              <a:rPr lang="en-US" b="1" dirty="0" err="1" smtClean="0"/>
              <a:t>preporukama</a:t>
            </a:r>
            <a:r>
              <a:rPr lang="en-US" b="1" dirty="0" smtClean="0"/>
              <a:t> IEEE/ACM Computing Curriculum: IT2008 IT body of knowledge: WS, SP</a:t>
            </a:r>
            <a:endParaRPr lang="fr-FR" b="1" dirty="0" smtClean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9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5"/>
          <p:cNvSpPr>
            <a:spLocks noGrp="1"/>
          </p:cNvSpPr>
          <p:nvPr>
            <p:ph type="title"/>
          </p:nvPr>
        </p:nvSpPr>
        <p:spPr>
          <a:xfrm>
            <a:off x="457200" y="2349500"/>
            <a:ext cx="8229600" cy="792163"/>
          </a:xfrm>
        </p:spPr>
        <p:txBody>
          <a:bodyPr/>
          <a:lstStyle/>
          <a:p>
            <a:pPr eaLnBrk="1" hangingPunct="1"/>
            <a:r>
              <a:rPr lang="sr-Latn-RS" smtClean="0"/>
              <a:t>Osnovne informacije o predmetu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DFB015D-3A5E-44C4-81F6-0C643D20E11A}" type="slidenum">
              <a:rPr lang="fr-FR"/>
              <a:pPr>
                <a:defRPr/>
              </a:pPr>
              <a:t>5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068638"/>
            <a:ext cx="8207375" cy="3313112"/>
          </a:xfrm>
        </p:spPr>
        <p:txBody>
          <a:bodyPr>
            <a:noAutofit/>
          </a:bodyPr>
          <a:lstStyle/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r>
              <a:rPr lang="sr-Latn-RS" b="1" dirty="0" smtClean="0"/>
              <a:t>Komunikacija se odvija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Na predavanjima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Na vežbama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U terminima konsultacija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Preko društvenih mreža (Facebook, grupa VISER </a:t>
            </a:r>
            <a:r>
              <a:rPr lang="pl-PL" dirty="0" smtClean="0"/>
              <a:t>DRM)</a:t>
            </a:r>
            <a:endParaRPr lang="pl-PL" dirty="0"/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Preko Moodle platforme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pl-PL" dirty="0"/>
              <a:t>	</a:t>
            </a:r>
            <a:r>
              <a:rPr lang="pl-PL" sz="2200" dirty="0"/>
              <a:t>lectio2.viser.edu.rs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pl-PL" sz="2200" dirty="0"/>
              <a:t>	pristupna šifra: </a:t>
            </a:r>
            <a:r>
              <a:rPr lang="pl-PL" sz="2200" dirty="0" smtClean="0"/>
              <a:t>DRM2018</a:t>
            </a:r>
            <a:endParaRPr lang="pl-PL" sz="2200" dirty="0"/>
          </a:p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endParaRPr lang="fr-FR" b="1" dirty="0" smtClean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9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66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5"/>
          <p:cNvSpPr>
            <a:spLocks noGrp="1"/>
          </p:cNvSpPr>
          <p:nvPr>
            <p:ph type="title"/>
          </p:nvPr>
        </p:nvSpPr>
        <p:spPr>
          <a:xfrm>
            <a:off x="457200" y="2349500"/>
            <a:ext cx="8229600" cy="792163"/>
          </a:xfrm>
        </p:spPr>
        <p:txBody>
          <a:bodyPr/>
          <a:lstStyle/>
          <a:p>
            <a:pPr eaLnBrk="1" hangingPunct="1"/>
            <a:r>
              <a:rPr lang="sr-Latn-RS" smtClean="0"/>
              <a:t>Osnovne informacije o predmetu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DFB015D-3A5E-44C4-81F6-0C643D20E11A}" type="slidenum">
              <a:rPr lang="fr-FR"/>
              <a:pPr>
                <a:defRPr/>
              </a:pPr>
              <a:t>6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068638"/>
            <a:ext cx="8207375" cy="3313112"/>
          </a:xfrm>
        </p:spPr>
        <p:txBody>
          <a:bodyPr>
            <a:noAutofit/>
          </a:bodyPr>
          <a:lstStyle/>
          <a:p>
            <a:pPr marL="0" indent="0" eaLnBrk="1" fontAlgn="ctr" hangingPunct="1">
              <a:buNone/>
            </a:pPr>
            <a:r>
              <a:rPr lang="sr-Latn-RS" b="1" dirty="0" smtClean="0"/>
              <a:t>Aktivnosti na predmetu</a:t>
            </a:r>
            <a:endParaRPr lang="sr-Latn-RS" dirty="0"/>
          </a:p>
          <a:p>
            <a:pPr eaLnBrk="1" fontAlgn="ctr" hangingPunct="1"/>
            <a:r>
              <a:rPr lang="sr-Latn-RS" dirty="0" smtClean="0"/>
              <a:t>Diskusije </a:t>
            </a:r>
            <a:r>
              <a:rPr lang="sr-Latn-RS" dirty="0"/>
              <a:t>(na </a:t>
            </a:r>
            <a:r>
              <a:rPr lang="sr-Latn-RS" dirty="0" smtClean="0"/>
              <a:t>predavanjima) do 10 poena</a:t>
            </a:r>
            <a:endParaRPr lang="sr-Latn-RS" dirty="0"/>
          </a:p>
          <a:p>
            <a:pPr eaLnBrk="1" fontAlgn="ctr" hangingPunct="1"/>
            <a:r>
              <a:rPr lang="sr-Latn-RS" dirty="0" smtClean="0"/>
              <a:t>Test </a:t>
            </a:r>
            <a:r>
              <a:rPr lang="sr-Latn-RS" dirty="0"/>
              <a:t>(radi se van </a:t>
            </a:r>
            <a:r>
              <a:rPr lang="sr-Latn-RS" dirty="0" smtClean="0"/>
              <a:t>učionice/laboratorije) do 10 poena</a:t>
            </a:r>
            <a:endParaRPr lang="sr-Latn-RS" dirty="0"/>
          </a:p>
          <a:p>
            <a:pPr eaLnBrk="1" fontAlgn="ctr" hangingPunct="1"/>
            <a:r>
              <a:rPr lang="sr-Latn-RS" dirty="0"/>
              <a:t>Kolokvijumi (ili ispit integralno)</a:t>
            </a:r>
          </a:p>
          <a:p>
            <a:pPr lvl="1" eaLnBrk="1" fontAlgn="ctr" hangingPunct="1"/>
            <a:r>
              <a:rPr lang="sr-Latn-RS" sz="2200" dirty="0"/>
              <a:t>I kolokvijum (25) </a:t>
            </a:r>
          </a:p>
          <a:p>
            <a:pPr lvl="1" eaLnBrk="1" fontAlgn="ctr" hangingPunct="1"/>
            <a:r>
              <a:rPr lang="sr-Latn-RS" sz="2200" dirty="0"/>
              <a:t>II kolokvijum (30)</a:t>
            </a:r>
          </a:p>
          <a:p>
            <a:pPr eaLnBrk="1" fontAlgn="ctr" hangingPunct="1"/>
            <a:r>
              <a:rPr lang="sr-Latn-RS" dirty="0" smtClean="0"/>
              <a:t>Seminarski rad </a:t>
            </a:r>
            <a:r>
              <a:rPr lang="sr-Latn-RS" dirty="0"/>
              <a:t>(radi se van </a:t>
            </a:r>
            <a:r>
              <a:rPr lang="sr-Latn-RS" dirty="0" smtClean="0"/>
              <a:t>učionice/laboratorije) do 25 poena</a:t>
            </a:r>
            <a:endParaRPr lang="sr-Latn-RS" dirty="0"/>
          </a:p>
          <a:p>
            <a:pPr marL="0" indent="0" eaLnBrk="1" hangingPunct="1">
              <a:spcBef>
                <a:spcPts val="1800"/>
              </a:spcBef>
              <a:buFont typeface="Arial" charset="0"/>
              <a:buNone/>
              <a:defRPr/>
            </a:pPr>
            <a:endParaRPr lang="fr-FR" b="1" dirty="0" smtClean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9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884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5"/>
          <p:cNvSpPr>
            <a:spLocks noGrp="1"/>
          </p:cNvSpPr>
          <p:nvPr>
            <p:ph type="title"/>
          </p:nvPr>
        </p:nvSpPr>
        <p:spPr>
          <a:xfrm>
            <a:off x="460375" y="2565400"/>
            <a:ext cx="8229600" cy="790575"/>
          </a:xfrm>
        </p:spPr>
        <p:txBody>
          <a:bodyPr/>
          <a:lstStyle/>
          <a:p>
            <a:pPr eaLnBrk="1" hangingPunct="1"/>
            <a:r>
              <a:rPr lang="sr-Latn-RS" smtClean="0"/>
              <a:t>Teorijska nastava – teme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FE7740F-2677-4E15-AB4B-DD8C062A40A4}" type="slidenum">
              <a:rPr lang="fr-FR"/>
              <a:pPr>
                <a:defRPr/>
              </a:pPr>
              <a:t>7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0375" y="3716338"/>
            <a:ext cx="8207375" cy="2376487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/>
              <a:t>i</a:t>
            </a:r>
            <a:r>
              <a:rPr lang="en-US" dirty="0" err="1" smtClean="0"/>
              <a:t>nternet</a:t>
            </a:r>
            <a:r>
              <a:rPr lang="en-US" dirty="0" smtClean="0"/>
              <a:t>, </a:t>
            </a:r>
            <a:r>
              <a:rPr lang="sr-Latn-RS" dirty="0" smtClean="0"/>
              <a:t>v</a:t>
            </a:r>
            <a:r>
              <a:rPr lang="en-US" dirty="0" err="1" smtClean="0"/>
              <a:t>eb</a:t>
            </a:r>
            <a:r>
              <a:rPr lang="en-US" dirty="0" smtClean="0"/>
              <a:t>, </a:t>
            </a:r>
            <a:r>
              <a:rPr lang="en-US" dirty="0" err="1" smtClean="0"/>
              <a:t>društveni</a:t>
            </a:r>
            <a:r>
              <a:rPr lang="en-US" dirty="0" smtClean="0"/>
              <a:t> </a:t>
            </a:r>
            <a:r>
              <a:rPr lang="sr-Latn-RS" dirty="0" smtClean="0"/>
              <a:t>mediji, </a:t>
            </a:r>
            <a:r>
              <a:rPr lang="sr-Latn-RS" dirty="0"/>
              <a:t>d</a:t>
            </a:r>
            <a:r>
              <a:rPr lang="en-US" dirty="0" err="1" smtClean="0"/>
              <a:t>ruštvene</a:t>
            </a:r>
            <a:r>
              <a:rPr lang="en-US" dirty="0" smtClean="0"/>
              <a:t> </a:t>
            </a:r>
            <a:r>
              <a:rPr lang="en-US" dirty="0" err="1" smtClean="0"/>
              <a:t>mreže</a:t>
            </a:r>
            <a:r>
              <a:rPr lang="sr-Latn-RS" dirty="0"/>
              <a:t> </a:t>
            </a:r>
            <a:r>
              <a:rPr lang="sr-Latn-RS" dirty="0" smtClean="0"/>
              <a:t>-</a:t>
            </a:r>
            <a:r>
              <a:rPr lang="en-US" dirty="0" smtClean="0"/>
              <a:t> </a:t>
            </a:r>
            <a:r>
              <a:rPr lang="en-US" dirty="0" err="1" smtClean="0"/>
              <a:t>pojam</a:t>
            </a:r>
            <a:r>
              <a:rPr lang="en-US" dirty="0" smtClean="0"/>
              <a:t>, </a:t>
            </a:r>
            <a:r>
              <a:rPr lang="en-US" dirty="0" err="1" smtClean="0"/>
              <a:t>vrste</a:t>
            </a:r>
            <a:r>
              <a:rPr lang="en-US" dirty="0" smtClean="0"/>
              <a:t> i </a:t>
            </a:r>
            <a:r>
              <a:rPr lang="en-US" dirty="0" err="1" smtClean="0"/>
              <a:t>razvoj</a:t>
            </a:r>
            <a:r>
              <a:rPr lang="sr-Latn-RS" dirty="0" smtClean="0"/>
              <a:t>, otvoreni podaci i otvoreni sadržaji na vebu, Wikipedia, analiza </a:t>
            </a:r>
            <a:r>
              <a:rPr lang="sr-Latn-RS" dirty="0"/>
              <a:t>sadržaja koji se razmenjuju na društvenim </a:t>
            </a:r>
            <a:r>
              <a:rPr lang="sr-Latn-RS" dirty="0" smtClean="0"/>
              <a:t>mrežama, uvod </a:t>
            </a:r>
            <a:r>
              <a:rPr lang="sr-Latn-RS" dirty="0"/>
              <a:t>u analizu društvenih </a:t>
            </a:r>
            <a:r>
              <a:rPr lang="sr-Latn-RS" dirty="0" smtClean="0"/>
              <a:t>mreža, sistemi </a:t>
            </a:r>
            <a:r>
              <a:rPr lang="sr-Latn-RS" dirty="0" smtClean="0"/>
              <a:t>preporuka, društvene mreže i big data, zaštita podataka na društvenim mrežama</a:t>
            </a:r>
            <a:endParaRPr lang="sr-Latn-RS" dirty="0" smtClean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13319" name="AutoShape 2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  <p:sp>
        <p:nvSpPr>
          <p:cNvPr id="13320" name="AutoShape 4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5"/>
          <p:cNvSpPr>
            <a:spLocks noGrp="1"/>
          </p:cNvSpPr>
          <p:nvPr>
            <p:ph type="title"/>
          </p:nvPr>
        </p:nvSpPr>
        <p:spPr>
          <a:xfrm>
            <a:off x="460375" y="2565400"/>
            <a:ext cx="8229600" cy="790575"/>
          </a:xfrm>
        </p:spPr>
        <p:txBody>
          <a:bodyPr/>
          <a:lstStyle/>
          <a:p>
            <a:pPr eaLnBrk="1" hangingPunct="1"/>
            <a:r>
              <a:rPr lang="sr-Latn-RS" dirty="0" smtClean="0"/>
              <a:t>Teorijska nastava – </a:t>
            </a:r>
            <a:r>
              <a:rPr lang="sr-Latn-RS" dirty="0" smtClean="0"/>
              <a:t>realizacija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FE7740F-2677-4E15-AB4B-DD8C062A40A4}" type="slidenum">
              <a:rPr lang="fr-FR"/>
              <a:pPr>
                <a:defRPr/>
              </a:pPr>
              <a:t>8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0375" y="3429000"/>
            <a:ext cx="8360097" cy="295232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Teorijska nastava obavezna i realizuje se na dva načina: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sr-Latn-RS" sz="2400" dirty="0"/>
              <a:t>u</a:t>
            </a:r>
            <a:r>
              <a:rPr lang="sr-Latn-RS" sz="2400" dirty="0" smtClean="0"/>
              <a:t> učionici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sr-Latn-RS" sz="2400" dirty="0" smtClean="0"/>
              <a:t>Preko Moodle platforme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Diskusije – aktivnost koja se realizuje u okviru teorijske nastave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Svaka diskusija – do 1 poen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/>
              <a:t>Ukuno ima 10 diskusija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sr-Latn-RS" dirty="0" smtClean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13319" name="AutoShape 2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  <p:sp>
        <p:nvSpPr>
          <p:cNvPr id="13320" name="AutoShape 4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65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5"/>
          <p:cNvSpPr>
            <a:spLocks noGrp="1"/>
          </p:cNvSpPr>
          <p:nvPr>
            <p:ph type="title"/>
          </p:nvPr>
        </p:nvSpPr>
        <p:spPr>
          <a:xfrm>
            <a:off x="460375" y="2565400"/>
            <a:ext cx="8229600" cy="790575"/>
          </a:xfrm>
        </p:spPr>
        <p:txBody>
          <a:bodyPr/>
          <a:lstStyle/>
          <a:p>
            <a:pPr eaLnBrk="1" hangingPunct="1"/>
            <a:r>
              <a:rPr lang="sr-Latn-RS" dirty="0" smtClean="0"/>
              <a:t>Teorijska nastava – </a:t>
            </a:r>
            <a:r>
              <a:rPr lang="sr-Latn-RS" dirty="0" smtClean="0"/>
              <a:t>realizacija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FE7740F-2677-4E15-AB4B-DD8C062A40A4}" type="slidenum">
              <a:rPr lang="fr-FR"/>
              <a:pPr>
                <a:defRPr/>
              </a:pPr>
              <a:t>9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0375" y="3429000"/>
            <a:ext cx="8207375" cy="266382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 smtClean="0"/>
              <a:t>Studenti biraju jedan od tri načina realizacije teorijske nastave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r-Latn-RS" dirty="0" smtClean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13319" name="AutoShape 2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  <p:sp>
        <p:nvSpPr>
          <p:cNvPr id="13320" name="AutoShape 4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179249"/>
              </p:ext>
            </p:extLst>
          </p:nvPr>
        </p:nvGraphicFramePr>
        <p:xfrm>
          <a:off x="683568" y="4221088"/>
          <a:ext cx="756084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5"/>
                <a:gridCol w="3384376"/>
                <a:gridCol w="331236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grupa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Distribucija nastavnih materijala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Distribucija i realizacija diskusija</a:t>
                      </a:r>
                      <a:endParaRPr lang="sr-Latn-R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1.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Učionica/Moodle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Učionica</a:t>
                      </a:r>
                      <a:endParaRPr lang="sr-Latn-R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2.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Moodle platforma</a:t>
                      </a:r>
                      <a:endParaRPr lang="sr-Latn-R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3.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Društvena mreža-Facebook</a:t>
                      </a:r>
                      <a:endParaRPr lang="sr-Latn-R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057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5"/>
          <p:cNvSpPr>
            <a:spLocks noGrp="1"/>
          </p:cNvSpPr>
          <p:nvPr>
            <p:ph type="title"/>
          </p:nvPr>
        </p:nvSpPr>
        <p:spPr>
          <a:xfrm>
            <a:off x="460375" y="2565400"/>
            <a:ext cx="8229600" cy="790575"/>
          </a:xfrm>
        </p:spPr>
        <p:txBody>
          <a:bodyPr/>
          <a:lstStyle/>
          <a:p>
            <a:pPr eaLnBrk="1" hangingPunct="1"/>
            <a:r>
              <a:rPr lang="sr-Latn-RS" dirty="0" smtClean="0"/>
              <a:t>Teorijska nastava – </a:t>
            </a:r>
            <a:r>
              <a:rPr lang="sr-Latn-RS" dirty="0" smtClean="0"/>
              <a:t>realizacija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FE7740F-2677-4E15-AB4B-DD8C062A40A4}" type="slidenum">
              <a:rPr lang="fr-FR"/>
              <a:pPr>
                <a:defRPr/>
              </a:pPr>
              <a:t>10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0375" y="3716338"/>
            <a:ext cx="8207375" cy="23764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Prijava za način realizacije teorijske nastave se vrši preko upitnika na Moodle stranici predmeta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Broj mesta je ograničen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Uslov za izlazak na ispit: 80% urađenih diskusija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r-Latn-RS" dirty="0" smtClean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sp>
        <p:nvSpPr>
          <p:cNvPr id="13319" name="AutoShape 2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  <p:sp>
        <p:nvSpPr>
          <p:cNvPr id="13320" name="AutoShape 4" descr="Social comput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r-Latn-R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84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5"/>
          <p:cNvSpPr>
            <a:spLocks noGrp="1"/>
          </p:cNvSpPr>
          <p:nvPr>
            <p:ph type="title"/>
          </p:nvPr>
        </p:nvSpPr>
        <p:spPr>
          <a:xfrm>
            <a:off x="468313" y="3141663"/>
            <a:ext cx="8229600" cy="792162"/>
          </a:xfrm>
        </p:spPr>
        <p:txBody>
          <a:bodyPr/>
          <a:lstStyle/>
          <a:p>
            <a:pPr eaLnBrk="1" hangingPunct="1"/>
            <a:r>
              <a:rPr lang="sr-Latn-RS" dirty="0" smtClean="0"/>
              <a:t>Laboratorijske vežbe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4578701F-15B6-42AB-B172-0D7422158CE8}" type="slidenum">
              <a:rPr lang="fr-FR"/>
              <a:pPr>
                <a:defRPr/>
              </a:pPr>
              <a:t>11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4292600"/>
            <a:ext cx="8207375" cy="15843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Korišćenje Google maps API-a za izradu jednostavnih aplikacija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Izrada članka u Wikipediji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Analiza društvenih mreža korišćenjem alata </a:t>
            </a:r>
            <a:r>
              <a:rPr lang="sr-Latn-RS" dirty="0" smtClean="0"/>
              <a:t>Gephi i NodeXL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 smtClean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5"/>
          <p:cNvSpPr>
            <a:spLocks noGrp="1"/>
          </p:cNvSpPr>
          <p:nvPr>
            <p:ph type="title"/>
          </p:nvPr>
        </p:nvSpPr>
        <p:spPr>
          <a:xfrm>
            <a:off x="468313" y="3141663"/>
            <a:ext cx="8229600" cy="792162"/>
          </a:xfrm>
        </p:spPr>
        <p:txBody>
          <a:bodyPr/>
          <a:lstStyle/>
          <a:p>
            <a:pPr eaLnBrk="1" hangingPunct="1"/>
            <a:r>
              <a:rPr lang="sr-Latn-RS" dirty="0" smtClean="0"/>
              <a:t>Laboratorijske vežbe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4578701F-15B6-42AB-B172-0D7422158CE8}" type="slidenum">
              <a:rPr lang="fr-FR"/>
              <a:pPr>
                <a:defRPr/>
              </a:pPr>
              <a:t>12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4292600"/>
            <a:ext cx="8207375" cy="1872704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Vežbe su obavezne za sve grupe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/>
              <a:t>S</a:t>
            </a:r>
            <a:r>
              <a:rPr lang="sr-Latn-RS" dirty="0" smtClean="0"/>
              <a:t>vake druge nedelje po 2 časa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Realizuju se u računarskoj laboratoriji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Latn-RS" dirty="0" smtClean="0"/>
              <a:t>Uslov za izlazak na ispit 80% odrađenih vežbi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 smtClean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51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5"/>
          <p:cNvSpPr>
            <a:spLocks noGrp="1"/>
          </p:cNvSpPr>
          <p:nvPr>
            <p:ph type="title"/>
          </p:nvPr>
        </p:nvSpPr>
        <p:spPr>
          <a:xfrm>
            <a:off x="468313" y="2781300"/>
            <a:ext cx="8229600" cy="792163"/>
          </a:xfrm>
        </p:spPr>
        <p:txBody>
          <a:bodyPr/>
          <a:lstStyle/>
          <a:p>
            <a:r>
              <a:rPr lang="sr-Latn-RS" dirty="0" smtClean="0"/>
              <a:t>Testovi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343A1C25-1072-4EDC-985F-BCB97A500E03}" type="slidenum">
              <a:rPr lang="fr-FR" smtClean="0">
                <a:solidFill>
                  <a:schemeClr val="tx1">
                    <a:tint val="75000"/>
                  </a:schemeClr>
                </a:solidFill>
                <a:latin typeface="+mn-lt"/>
              </a:rPr>
              <a:pPr>
                <a:defRPr/>
              </a:pPr>
              <a:t>13</a:t>
            </a:fld>
            <a:endParaRPr lang="fr-FR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501009"/>
            <a:ext cx="8207375" cy="2880319"/>
          </a:xfrm>
        </p:spPr>
        <p:txBody>
          <a:bodyPr>
            <a:noAutofit/>
          </a:bodyPr>
          <a:lstStyle/>
          <a:p>
            <a:pPr>
              <a:spcBef>
                <a:spcPts val="500"/>
              </a:spcBef>
            </a:pPr>
            <a:r>
              <a:rPr lang="sr-Latn-RS" dirty="0"/>
              <a:t>Predstavljaju proveru znanja na nedeljnom nivou.</a:t>
            </a:r>
          </a:p>
          <a:p>
            <a:pPr>
              <a:spcBef>
                <a:spcPts val="500"/>
              </a:spcBef>
            </a:pPr>
            <a:r>
              <a:rPr lang="sr-Latn-RS" dirty="0"/>
              <a:t>Mogu da se rade van učionice i računarske laboratorije (za sve grupe)</a:t>
            </a:r>
          </a:p>
          <a:p>
            <a:pPr>
              <a:spcBef>
                <a:spcPts val="500"/>
              </a:spcBef>
            </a:pPr>
            <a:r>
              <a:rPr lang="sr-Latn-RS" dirty="0"/>
              <a:t>Nije obavezan</a:t>
            </a:r>
          </a:p>
          <a:p>
            <a:pPr>
              <a:spcBef>
                <a:spcPts val="500"/>
              </a:spcBef>
            </a:pPr>
            <a:r>
              <a:rPr lang="sr-Latn-RS" dirty="0"/>
              <a:t>Za svaki test može da se dobije do 1 poen</a:t>
            </a:r>
          </a:p>
          <a:p>
            <a:pPr>
              <a:spcBef>
                <a:spcPts val="500"/>
              </a:spcBef>
            </a:pPr>
            <a:r>
              <a:rPr lang="sr-Latn-RS" dirty="0"/>
              <a:t>Ukupno  ima 10 testova </a:t>
            </a:r>
          </a:p>
          <a:p>
            <a:pPr>
              <a:spcBef>
                <a:spcPts val="500"/>
              </a:spcBef>
            </a:pPr>
            <a:r>
              <a:rPr lang="sr-Latn-RS" dirty="0"/>
              <a:t>Nema negativnih poena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  <a:latin typeface="+mn-lt"/>
              </a:rPr>
              <a:t>5.10.2016.</a:t>
            </a:r>
            <a:endParaRPr lang="fr-FR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  <a:latin typeface="+mn-lt"/>
              </a:rPr>
              <a:t>VISER – DRUŠTVENE MREŽE</a:t>
            </a:r>
            <a:endParaRPr lang="en-US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5"/>
          <p:cNvSpPr>
            <a:spLocks noGrp="1"/>
          </p:cNvSpPr>
          <p:nvPr>
            <p:ph type="title"/>
          </p:nvPr>
        </p:nvSpPr>
        <p:spPr>
          <a:xfrm>
            <a:off x="468313" y="2781300"/>
            <a:ext cx="8229600" cy="792163"/>
          </a:xfrm>
        </p:spPr>
        <p:txBody>
          <a:bodyPr/>
          <a:lstStyle/>
          <a:p>
            <a:r>
              <a:rPr lang="sr-Latn-RS" dirty="0" smtClean="0"/>
              <a:t>Seminarski rad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343A1C25-1072-4EDC-985F-BCB97A500E03}" type="slidenum">
              <a:rPr lang="fr-FR" smtClean="0">
                <a:solidFill>
                  <a:schemeClr val="tx1">
                    <a:tint val="75000"/>
                  </a:schemeClr>
                </a:solidFill>
                <a:latin typeface="+mn-lt"/>
              </a:rPr>
              <a:pPr>
                <a:defRPr/>
              </a:pPr>
              <a:t>14</a:t>
            </a:fld>
            <a:endParaRPr lang="fr-FR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645024"/>
            <a:ext cx="8207375" cy="2736304"/>
          </a:xfrm>
        </p:spPr>
        <p:txBody>
          <a:bodyPr>
            <a:noAutofit/>
          </a:bodyPr>
          <a:lstStyle/>
          <a:p>
            <a:r>
              <a:rPr lang="sr-Latn-RS" dirty="0" smtClean="0"/>
              <a:t>Seminarski rad </a:t>
            </a:r>
            <a:r>
              <a:rPr lang="sr-Latn-RS" dirty="0"/>
              <a:t>nije </a:t>
            </a:r>
            <a:r>
              <a:rPr lang="sr-Latn-RS" dirty="0" smtClean="0"/>
              <a:t>obavezan – članak na Vikipediji</a:t>
            </a:r>
          </a:p>
          <a:p>
            <a:r>
              <a:rPr lang="sr-Latn-RS" dirty="0" smtClean="0"/>
              <a:t>Radi </a:t>
            </a:r>
            <a:r>
              <a:rPr lang="sr-Latn-RS" dirty="0"/>
              <a:t>se samostalno tokom celog semesta</a:t>
            </a:r>
          </a:p>
          <a:p>
            <a:r>
              <a:rPr lang="sr-Latn-RS" dirty="0" smtClean="0"/>
              <a:t>Seminarski rad </a:t>
            </a:r>
            <a:r>
              <a:rPr lang="sr-Latn-RS" dirty="0"/>
              <a:t>– do 25 </a:t>
            </a:r>
            <a:r>
              <a:rPr lang="sr-Latn-RS" dirty="0" smtClean="0"/>
              <a:t>poena</a:t>
            </a:r>
          </a:p>
          <a:p>
            <a:r>
              <a:rPr lang="sr-Latn-RS" dirty="0" smtClean="0"/>
              <a:t>Prva laboratorijska vežba – kompletno uputstvo za izradu seminarskog rada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  <a:latin typeface="+mn-lt"/>
              </a:rPr>
              <a:t>5.10.2016.</a:t>
            </a:r>
            <a:endParaRPr lang="fr-FR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  <a:latin typeface="+mn-lt"/>
              </a:rPr>
              <a:t>VISER – DRUŠTVENE MREŽE</a:t>
            </a:r>
            <a:endParaRPr lang="en-US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259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5"/>
          <p:cNvSpPr>
            <a:spLocks noGrp="1"/>
          </p:cNvSpPr>
          <p:nvPr>
            <p:ph type="title"/>
          </p:nvPr>
        </p:nvSpPr>
        <p:spPr>
          <a:xfrm>
            <a:off x="468313" y="3213100"/>
            <a:ext cx="8229600" cy="792163"/>
          </a:xfrm>
        </p:spPr>
        <p:txBody>
          <a:bodyPr/>
          <a:lstStyle/>
          <a:p>
            <a:pPr eaLnBrk="1" hangingPunct="1"/>
            <a:r>
              <a:rPr lang="sr-Latn-RS" dirty="0" smtClean="0"/>
              <a:t>Uslov za polaganje ispita</a:t>
            </a:r>
            <a:endParaRPr lang="fr-FR" dirty="0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1AB9CC5-0DEF-440B-8F4A-A58C1A00AF62}" type="slidenum">
              <a:rPr lang="fr-FR"/>
              <a:pPr>
                <a:defRPr/>
              </a:pPr>
              <a:t>15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539750" y="4292600"/>
            <a:ext cx="8207375" cy="158432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 smtClean="0"/>
              <a:t>Urađenih 80% diskusija u okviru teorijske nastave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 smtClean="0"/>
              <a:t>Prisustvo na 80%  laboratorijskih vežbi</a:t>
            </a:r>
            <a:endParaRPr lang="sr-Latn-RS" dirty="0" smtClean="0"/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 smtClean="0"/>
              <a:t>	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5"/>
          <p:cNvSpPr>
            <a:spLocks noGrp="1"/>
          </p:cNvSpPr>
          <p:nvPr>
            <p:ph type="title"/>
          </p:nvPr>
        </p:nvSpPr>
        <p:spPr>
          <a:xfrm>
            <a:off x="468313" y="2492375"/>
            <a:ext cx="8229600" cy="792163"/>
          </a:xfrm>
        </p:spPr>
        <p:txBody>
          <a:bodyPr/>
          <a:lstStyle/>
          <a:p>
            <a:pPr eaLnBrk="1" hangingPunct="1"/>
            <a:r>
              <a:rPr lang="sr-Latn-RS" smtClean="0"/>
              <a:t>Način ocenjivanja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F98A1D3C-AFDF-40CB-9BF9-6BD4158F38F5}" type="slidenum">
              <a:rPr lang="fr-FR"/>
              <a:pPr>
                <a:defRPr/>
              </a:pPr>
              <a:t>16</a:t>
            </a:fld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539750" y="3213100"/>
            <a:ext cx="8207375" cy="1584325"/>
          </a:xfrm>
        </p:spPr>
        <p:txBody>
          <a:bodyPr rtlCol="0">
            <a:noAutofit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Latn-RS" dirty="0" smtClean="0"/>
              <a:t>	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5.10.2016.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/>
              <a:t>VISER – DRUŠTVENE MREŽE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11188" y="3500438"/>
          <a:ext cx="6096000" cy="2378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ocena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bodovi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6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od 51</a:t>
                      </a:r>
                      <a:r>
                        <a:rPr lang="sr-Latn-RS" sz="2000" baseline="0" dirty="0" smtClean="0"/>
                        <a:t> do </a:t>
                      </a:r>
                      <a:r>
                        <a:rPr lang="sr-Latn-RS" sz="2000" dirty="0" smtClean="0"/>
                        <a:t>60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7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od 61</a:t>
                      </a:r>
                      <a:r>
                        <a:rPr lang="sr-Latn-RS" sz="2000" baseline="0" dirty="0" smtClean="0"/>
                        <a:t> do </a:t>
                      </a:r>
                      <a:r>
                        <a:rPr lang="sr-Latn-RS" sz="2000" dirty="0" smtClean="0"/>
                        <a:t>70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8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od 71</a:t>
                      </a:r>
                      <a:r>
                        <a:rPr lang="sr-Latn-RS" sz="2000" baseline="0" dirty="0" smtClean="0"/>
                        <a:t> do </a:t>
                      </a:r>
                      <a:r>
                        <a:rPr lang="sr-Latn-RS" sz="2000" dirty="0" smtClean="0"/>
                        <a:t>80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9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od 81</a:t>
                      </a:r>
                      <a:r>
                        <a:rPr lang="sr-Latn-RS" sz="2000" baseline="0" dirty="0" smtClean="0"/>
                        <a:t> do 90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  <a:tr h="396346"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10</a:t>
                      </a:r>
                      <a:endParaRPr lang="sr-Latn-RS" sz="20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000" dirty="0" smtClean="0"/>
                        <a:t>od 91</a:t>
                      </a:r>
                      <a:r>
                        <a:rPr lang="sr-Latn-RS" sz="2000" baseline="0" dirty="0" smtClean="0"/>
                        <a:t> do 100</a:t>
                      </a:r>
                      <a:endParaRPr lang="sr-Latn-RS" sz="2000" dirty="0"/>
                    </a:p>
                  </a:txBody>
                  <a:tcPr marT="45708" marB="45708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5"/>
          <p:cNvSpPr>
            <a:spLocks noGrp="1"/>
          </p:cNvSpPr>
          <p:nvPr>
            <p:ph type="title"/>
          </p:nvPr>
        </p:nvSpPr>
        <p:spPr>
          <a:xfrm>
            <a:off x="468313" y="2708275"/>
            <a:ext cx="8229600" cy="792163"/>
          </a:xfrm>
        </p:spPr>
        <p:txBody>
          <a:bodyPr/>
          <a:lstStyle/>
          <a:p>
            <a:r>
              <a:rPr lang="sr-Latn-RS" smtClean="0"/>
              <a:t>Literatura</a:t>
            </a:r>
            <a:endParaRPr lang="fr-FR" smtClean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464BA1F1-3E41-43C7-8384-8657A190E501}" type="slidenum">
              <a:rPr lang="fr-FR" smtClean="0">
                <a:solidFill>
                  <a:schemeClr val="tx1">
                    <a:tint val="75000"/>
                  </a:schemeClr>
                </a:solidFill>
              </a:rPr>
              <a:pPr>
                <a:defRPr/>
              </a:pPr>
              <a:t>17</a:t>
            </a:fld>
            <a:endParaRPr lang="fr-FR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quarter" idx="13"/>
          </p:nvPr>
        </p:nvSpPr>
        <p:spPr>
          <a:xfrm>
            <a:off x="468313" y="3573463"/>
            <a:ext cx="8207375" cy="2592387"/>
          </a:xfrm>
        </p:spPr>
        <p:txBody>
          <a:bodyPr>
            <a:noAutofit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sr-Latn-RS" b="1" dirty="0"/>
              <a:t>Materijali sa školskog sajta i na Moodle platformi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sr-Latn-RS" dirty="0"/>
              <a:t>Preporučena literatura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4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</a:rPr>
              <a:t>5.10.2016.</a:t>
            </a:r>
            <a:endParaRPr lang="fr-FR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sr-Latn-RS" dirty="0">
                <a:solidFill>
                  <a:schemeClr val="tx1">
                    <a:tint val="75000"/>
                  </a:schemeClr>
                </a:solidFill>
              </a:rPr>
              <a:t>VISER – DRUŠTVENE MREŽE</a:t>
            </a:r>
            <a:endParaRPr lang="en-US" dirty="0">
              <a:solidFill>
                <a:schemeClr val="tx1">
                  <a:tint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827088" y="2857500"/>
            <a:ext cx="7489825" cy="1143000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endParaRPr lang="en-US" sz="6000" dirty="0">
              <a:solidFill>
                <a:srgbClr val="2E3A73"/>
              </a:solidFill>
            </a:endParaRPr>
          </a:p>
        </p:txBody>
      </p:sp>
      <p:pic>
        <p:nvPicPr>
          <p:cNvPr id="4" name="Picture 5" descr="LogoSkoleJPG1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924944"/>
            <a:ext cx="9969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cial Network [Showeet.com]">
  <a:themeElements>
    <a:clrScheme name="Personnalisé 11">
      <a:dk1>
        <a:sysClr val="windowText" lastClr="000000"/>
      </a:dk1>
      <a:lt1>
        <a:sysClr val="window" lastClr="FFFFFF"/>
      </a:lt1>
      <a:dk2>
        <a:srgbClr val="1D2631"/>
      </a:dk2>
      <a:lt2>
        <a:srgbClr val="EEECE1"/>
      </a:lt2>
      <a:accent1>
        <a:srgbClr val="3F4855"/>
      </a:accent1>
      <a:accent2>
        <a:srgbClr val="F1A138"/>
      </a:accent2>
      <a:accent3>
        <a:srgbClr val="7F7F7F"/>
      </a:accent3>
      <a:accent4>
        <a:srgbClr val="590B4E"/>
      </a:accent4>
      <a:accent5>
        <a:srgbClr val="D07C0E"/>
      </a:accent5>
      <a:accent6>
        <a:srgbClr val="2F363F"/>
      </a:accent6>
      <a:hlink>
        <a:srgbClr val="B8CCE4"/>
      </a:hlink>
      <a:folHlink>
        <a:srgbClr val="B8CC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9950</TotalTime>
  <Words>648</Words>
  <Application>Microsoft Office PowerPoint</Application>
  <PresentationFormat>On-screen Show (4:3)</PresentationFormat>
  <Paragraphs>154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Social Network [Showeet.com]</vt:lpstr>
      <vt:lpstr>Društvene mreže</vt:lpstr>
      <vt:lpstr>PowerPoint Presentation</vt:lpstr>
      <vt:lpstr>Osnovne informacije o predmetu</vt:lpstr>
      <vt:lpstr>Osnovne informacije o predmetu</vt:lpstr>
      <vt:lpstr>Osnovne informacije o predmetu</vt:lpstr>
      <vt:lpstr>Osnovne informacije o predmetu</vt:lpstr>
      <vt:lpstr>Teorijska nastava – teme</vt:lpstr>
      <vt:lpstr>Teorijska nastava – realizacija</vt:lpstr>
      <vt:lpstr>Teorijska nastava – realizacija</vt:lpstr>
      <vt:lpstr>Teorijska nastava – realizacija</vt:lpstr>
      <vt:lpstr>Laboratorijske vežbe</vt:lpstr>
      <vt:lpstr>Laboratorijske vežbe</vt:lpstr>
      <vt:lpstr>Testovi</vt:lpstr>
      <vt:lpstr>Seminarski rad</vt:lpstr>
      <vt:lpstr>Uslov za polaganje ispita</vt:lpstr>
      <vt:lpstr>Način ocenjivanja</vt:lpstr>
      <vt:lpstr>Literatura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Social Network</dc:title>
  <dc:creator>showeet.com</dc:creator>
  <dc:description>© Copyright Showeet.com</dc:description>
  <cp:lastModifiedBy>Jelena Mitić</cp:lastModifiedBy>
  <cp:revision>65</cp:revision>
  <dcterms:created xsi:type="dcterms:W3CDTF">2012-01-16T12:17:13Z</dcterms:created>
  <dcterms:modified xsi:type="dcterms:W3CDTF">2018-02-17T22:49:45Z</dcterms:modified>
  <cp:category>Templates</cp:category>
</cp:coreProperties>
</file>